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63EEE-CD05-4B93-88CA-FDA20F9E9653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E19F-01EC-40D8-BD2B-40A59A95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9E19F-01EC-40D8-BD2B-40A59A9560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F40-4574-E94C-A61E-50AEF6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0939-25D5-9408-7D88-5A936A3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1" y="1980597"/>
            <a:ext cx="5094514" cy="3135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D00A-F72B-3568-9D8A-38F0D1888FED}"/>
              </a:ext>
            </a:extLst>
          </p:cNvPr>
          <p:cNvSpPr txBox="1"/>
          <p:nvPr/>
        </p:nvSpPr>
        <p:spPr>
          <a:xfrm>
            <a:off x="6959995" y="5644055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Subregions of Major Region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C16F1-572C-953F-2773-261FE388887F}"/>
              </a:ext>
            </a:extLst>
          </p:cNvPr>
          <p:cNvSpPr txBox="1"/>
          <p:nvPr/>
        </p:nvSpPr>
        <p:spPr>
          <a:xfrm>
            <a:off x="761999" y="2809476"/>
            <a:ext cx="5049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subregion has at least four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Space vector hexagon of two-level inverter and subregions of major region are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39AB-619E-BD13-6DE3-9FB0380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BD44-0920-0017-29C1-585E578B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4351338"/>
          </a:xfrm>
        </p:spPr>
        <p:txBody>
          <a:bodyPr/>
          <a:lstStyle/>
          <a:p>
            <a:r>
              <a:rPr lang="en-US" dirty="0"/>
              <a:t>Move vector at the center of hexagon.</a:t>
            </a:r>
          </a:p>
        </p:txBody>
      </p:sp>
      <p:pic>
        <p:nvPicPr>
          <p:cNvPr id="7" name="Picture 6" descr="A hexagon diagram with numbers and lines&#10;&#10;Description automatically generated">
            <a:extLst>
              <a:ext uri="{FF2B5EF4-FFF2-40B4-BE49-F238E27FC236}">
                <a16:creationId xmlns:a16="http://schemas.microsoft.com/office/drawing/2014/main" id="{596A2E53-5CEA-66EF-3B19-4A8AA374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073420" cy="4398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60E01-371A-DB66-13F8-A5E75945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0" y="2771620"/>
            <a:ext cx="3572874" cy="3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9D1C-7A3F-9E7C-F4CE-A1E0104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036-49F8-2662-81B9-06D8BDAA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sequences: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15CC1-F5DE-6A96-3F09-FDBAB8C7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4916"/>
            <a:ext cx="5285483" cy="248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94F8F-D289-2EAD-BB1D-2FD0132B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1" y="3001686"/>
            <a:ext cx="5285482" cy="240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FDEDE-AC18-CF19-960F-CACD100A9C8A}"/>
              </a:ext>
            </a:extLst>
          </p:cNvPr>
          <p:cNvSpPr txBox="1"/>
          <p:nvPr/>
        </p:nvSpPr>
        <p:spPr>
          <a:xfrm>
            <a:off x="2308072" y="569450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4357-DAE2-E607-71F0-38860208679C}"/>
              </a:ext>
            </a:extLst>
          </p:cNvPr>
          <p:cNvSpPr txBox="1"/>
          <p:nvPr/>
        </p:nvSpPr>
        <p:spPr>
          <a:xfrm>
            <a:off x="8137231" y="5694505"/>
            <a:ext cx="17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sequence</a:t>
            </a:r>
          </a:p>
        </p:txBody>
      </p:sp>
    </p:spTree>
    <p:extLst>
      <p:ext uri="{BB962C8B-B14F-4D97-AF65-F5344CB8AC3E}">
        <p14:creationId xmlns:p14="http://schemas.microsoft.com/office/powerpoint/2010/main" val="115018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C11-7E1C-917A-27BC-0B33348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Unbalance Capacitor Voltage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46D8-F5B1-C83D-1F80-0835DD2F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623"/>
            <a:ext cx="11096625" cy="22896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current charges one capacitor while discharging the other. This causes the ripple.</a:t>
            </a:r>
          </a:p>
          <a:p>
            <a:r>
              <a:rPr lang="en-US" b="1" u="sng" dirty="0"/>
              <a:t>2 types of NPP ripple:</a:t>
            </a:r>
          </a:p>
          <a:p>
            <a:pPr algn="just"/>
            <a:r>
              <a:rPr lang="en-US" dirty="0"/>
              <a:t>Fundamental freq. </a:t>
            </a:r>
            <a:r>
              <a:rPr lang="en-US" sz="1800" b="0" i="0" u="none" strike="noStrike" baseline="0" dirty="0">
                <a:latin typeface="NimbusRomNo9L-Regu"/>
              </a:rPr>
              <a:t>Low frequency NPP ripple has largest component at three times the fundamental frequency. can be controlled with control loops in the PWM method.</a:t>
            </a:r>
            <a:endParaRPr lang="en-US" dirty="0"/>
          </a:p>
          <a:p>
            <a:pPr algn="l"/>
            <a:r>
              <a:rPr lang="en-US" dirty="0"/>
              <a:t>Switching freq. </a:t>
            </a:r>
            <a:r>
              <a:rPr lang="en-US" sz="1800" b="0" i="0" u="none" strike="noStrike" baseline="0" dirty="0">
                <a:latin typeface="NimbusRomNo9L-Regu"/>
              </a:rPr>
              <a:t>this ripple type can not be controlled with closed loops added to PWM method.</a:t>
            </a:r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D5E8EE-626E-99C7-FC6D-0718A24A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66" y="4115244"/>
            <a:ext cx="7494155" cy="2204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F0C59-12CF-4171-1F8E-EFDD2D744C31}"/>
              </a:ext>
            </a:extLst>
          </p:cNvPr>
          <p:cNvSpPr txBox="1"/>
          <p:nvPr/>
        </p:nvSpPr>
        <p:spPr>
          <a:xfrm>
            <a:off x="2177066" y="6227795"/>
            <a:ext cx="330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charging, bottom discharging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61C8B-5FBA-0C27-5C35-38B34179F865}"/>
              </a:ext>
            </a:extLst>
          </p:cNvPr>
          <p:cNvSpPr txBox="1"/>
          <p:nvPr/>
        </p:nvSpPr>
        <p:spPr>
          <a:xfrm>
            <a:off x="6383398" y="6303785"/>
            <a:ext cx="32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charging, top discharging</a:t>
            </a:r>
          </a:p>
        </p:txBody>
      </p:sp>
    </p:spTree>
    <p:extLst>
      <p:ext uri="{BB962C8B-B14F-4D97-AF65-F5344CB8AC3E}">
        <p14:creationId xmlns:p14="http://schemas.microsoft.com/office/powerpoint/2010/main" val="106692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802-0004-CBB7-E2C9-A5AF32C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Unbalance Capacitor Voltage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62F3298-D300-F146-7724-56FFD444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599" y="1943100"/>
            <a:ext cx="4545874" cy="297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BD9B6-41EA-5ABD-13F5-645B431A91BE}"/>
                  </a:ext>
                </a:extLst>
              </p:cNvPr>
              <p:cNvSpPr txBox="1"/>
              <p:nvPr/>
            </p:nvSpPr>
            <p:spPr>
              <a:xfrm>
                <a:off x="972066" y="2018991"/>
                <a:ext cx="2806730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on C1: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BD9B6-41EA-5ABD-13F5-645B431A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" y="2018991"/>
                <a:ext cx="2806730" cy="492827"/>
              </a:xfrm>
              <a:prstGeom prst="rect">
                <a:avLst/>
              </a:prstGeom>
              <a:blipFill>
                <a:blip r:embed="rId4"/>
                <a:stretch>
                  <a:fillRect l="-173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65785-75D0-87A7-0F8B-5A45F5E2A87A}"/>
                  </a:ext>
                </a:extLst>
              </p:cNvPr>
              <p:cNvSpPr txBox="1"/>
              <p:nvPr/>
            </p:nvSpPr>
            <p:spPr>
              <a:xfrm>
                <a:off x="972066" y="2840121"/>
                <a:ext cx="3145220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on C2: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65785-75D0-87A7-0F8B-5A45F5E2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" y="2840121"/>
                <a:ext cx="3145220" cy="492827"/>
              </a:xfrm>
              <a:prstGeom prst="rect">
                <a:avLst/>
              </a:prstGeom>
              <a:blipFill>
                <a:blip r:embed="rId5"/>
                <a:stretch>
                  <a:fillRect l="-15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D895E6-FDFE-FAB8-2A6F-9BB7A69C7F68}"/>
              </a:ext>
            </a:extLst>
          </p:cNvPr>
          <p:cNvSpPr txBox="1"/>
          <p:nvPr/>
        </p:nvSpPr>
        <p:spPr>
          <a:xfrm>
            <a:off x="1137527" y="3836050"/>
            <a:ext cx="424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stress larger than switch’s voltage limit can be damaged to semiconductor.</a:t>
            </a:r>
          </a:p>
        </p:txBody>
      </p:sp>
    </p:spTree>
    <p:extLst>
      <p:ext uri="{BB962C8B-B14F-4D97-AF65-F5344CB8AC3E}">
        <p14:creationId xmlns:p14="http://schemas.microsoft.com/office/powerpoint/2010/main" val="15009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980" cy="4351338"/>
          </a:xfrm>
        </p:spPr>
        <p:txBody>
          <a:bodyPr/>
          <a:lstStyle/>
          <a:p>
            <a:r>
              <a:rPr lang="en-US" b="1" u="sng" dirty="0"/>
              <a:t>Nearest Triangular Vector (NTV) Method</a:t>
            </a:r>
          </a:p>
          <a:p>
            <a:endParaRPr lang="en-US" dirty="0"/>
          </a:p>
          <a:p>
            <a:r>
              <a:rPr lang="en-US" dirty="0"/>
              <a:t>Vector selection depends on ref. voltage and neutral point potential.</a:t>
            </a:r>
          </a:p>
          <a:p>
            <a:endParaRPr lang="en-US" dirty="0"/>
          </a:p>
          <a:p>
            <a:r>
              <a:rPr lang="en-US" dirty="0"/>
              <a:t>Finding borders of region is same but sequence is different.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0BE7-2837-DA6F-C18F-5515E9B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80" y="2144838"/>
            <a:ext cx="412802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980" cy="4351338"/>
          </a:xfrm>
        </p:spPr>
        <p:txBody>
          <a:bodyPr/>
          <a:lstStyle/>
          <a:p>
            <a:r>
              <a:rPr lang="en-US" b="1" u="sng" dirty="0"/>
              <a:t>Nearest Triangular Vector (NTV) Method</a:t>
            </a:r>
          </a:p>
          <a:p>
            <a:endParaRPr lang="en-US" b="1" u="sng" dirty="0"/>
          </a:p>
          <a:p>
            <a:r>
              <a:rPr lang="en-US" dirty="0"/>
              <a:t>Region grouped according to, </a:t>
            </a:r>
            <a:r>
              <a:rPr lang="en-US" dirty="0">
                <a:solidFill>
                  <a:srgbClr val="FF0000"/>
                </a:solidFill>
              </a:rPr>
              <a:t>geometric property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effect on NP voltage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3364D-2C19-A280-87E4-11AB9655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80" y="2103437"/>
            <a:ext cx="4483686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SVPWM Method</a:t>
            </a:r>
          </a:p>
        </p:txBody>
      </p:sp>
    </p:spTree>
    <p:extLst>
      <p:ext uri="{BB962C8B-B14F-4D97-AF65-F5344CB8AC3E}">
        <p14:creationId xmlns:p14="http://schemas.microsoft.com/office/powerpoint/2010/main" val="287930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Based Method</a:t>
            </a:r>
          </a:p>
        </p:txBody>
      </p:sp>
    </p:spTree>
    <p:extLst>
      <p:ext uri="{BB962C8B-B14F-4D97-AF65-F5344CB8AC3E}">
        <p14:creationId xmlns:p14="http://schemas.microsoft.com/office/powerpoint/2010/main" val="42761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</a:p>
          <a:p>
            <a:endParaRPr lang="en-US" dirty="0"/>
          </a:p>
          <a:p>
            <a:pPr algn="l"/>
            <a:r>
              <a:rPr lang="en-US" dirty="0"/>
              <a:t>Worse case for low frequency NPP ripple can be expected at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modulation index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load current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fundamental 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power </a:t>
            </a:r>
            <a:r>
              <a:rPr lang="tr-TR" dirty="0"/>
              <a:t>factor for SPWM modulation.</a:t>
            </a:r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but more complex.</a:t>
            </a:r>
          </a:p>
          <a:p>
            <a:endParaRPr lang="en-US" dirty="0"/>
          </a:p>
          <a:p>
            <a:r>
              <a:rPr lang="en-US" dirty="0"/>
              <a:t>Switching States: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AFDF8-C369-C6D4-08C8-55D53553D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75442"/>
              </p:ext>
            </p:extLst>
          </p:nvPr>
        </p:nvGraphicFramePr>
        <p:xfrm>
          <a:off x="3871784" y="3429000"/>
          <a:ext cx="3995351" cy="23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772757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706074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85245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471744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Q4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(S1)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(S2)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(S3)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31E0-79C0-C727-9532-77EE934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537-B7BB-A525-CC46-BB345FB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S1(P): </a:t>
            </a:r>
            <a:r>
              <a:rPr lang="en-US" dirty="0"/>
              <a:t>Output voltage: Vdc/2. (voltage difference between node and neutral point)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S2(O): </a:t>
            </a:r>
            <a:r>
              <a:rPr lang="en-US" dirty="0"/>
              <a:t>Middle switches are ON. Output voltage is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S3(N): </a:t>
            </a:r>
            <a:r>
              <a:rPr lang="en-US" dirty="0"/>
              <a:t>Bottom 2 switches are ON. Output voltage: -Vdc/2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3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E75-CD5B-F7DA-2B75-1393392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2587-1448-2EC3-55FB-6BA61C71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18" y="1828799"/>
            <a:ext cx="4425482" cy="362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B85-A9DC-B702-A88A-72E843BFA630}"/>
              </a:ext>
            </a:extLst>
          </p:cNvPr>
          <p:cNvSpPr txBox="1"/>
          <p:nvPr/>
        </p:nvSpPr>
        <p:spPr>
          <a:xfrm>
            <a:off x="1087395" y="1507523"/>
            <a:ext cx="562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27 switching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possible switching states represented at the left.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V</a:t>
            </a:r>
            <a:r>
              <a:rPr lang="tr-TR" sz="1800" b="0" i="0" u="none" strike="noStrike" baseline="0" dirty="0">
                <a:latin typeface="NimbusRomNo9L-Regu"/>
              </a:rPr>
              <a:t>ectors have different lengths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NimbusRomNo9L-Regu"/>
              </a:rPr>
              <a:t>Largest vectors</a:t>
            </a:r>
            <a:r>
              <a:rPr lang="en-US" sz="1800" b="0" i="0" u="none" strike="noStrike" baseline="0" dirty="0">
                <a:latin typeface="NimbusRomNo9L-Regu"/>
              </a:rPr>
              <a:t> are obtained when all phases </a:t>
            </a:r>
            <a:r>
              <a:rPr lang="tr-TR" sz="1800" b="0" i="0" u="none" strike="noStrike" baseline="0" dirty="0">
                <a:latin typeface="NimbusRomNo9L-Regu"/>
              </a:rPr>
              <a:t>have non-O states.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NimbusRomNo9L-Regu"/>
              </a:rPr>
              <a:t>Middle vectors: </a:t>
            </a:r>
            <a:r>
              <a:rPr lang="en-US" sz="1800" b="0" i="0" u="none" strike="noStrike" baseline="0" dirty="0">
                <a:latin typeface="NimbusRomNo9L-Regu"/>
              </a:rPr>
              <a:t>one phase at O-state.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F0"/>
                </a:solidFill>
                <a:latin typeface="NimbusRomNo9L-Regu"/>
              </a:rPr>
              <a:t>Small vectors: </a:t>
            </a:r>
            <a:r>
              <a:rPr lang="en-US" sz="1800" b="0" i="0" u="none" strike="noStrike" baseline="0" dirty="0">
                <a:latin typeface="NimbusRomNo9L-Regu"/>
              </a:rPr>
              <a:t>two phases at  O-state. Two alternative vectors for small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8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EF3-6F0C-8314-79C7-3E62B9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367-5C1B-43BB-7CD4-CC51496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required output vector is obtained by using four vectors.</a:t>
            </a:r>
          </a:p>
          <a:p>
            <a:endParaRPr lang="en-US" dirty="0"/>
          </a:p>
          <a:p>
            <a:r>
              <a:rPr lang="en-US" dirty="0"/>
              <a:t>Six major regions. Each major regions have six sub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1BBE-53C2-9283-9CC2-8BB4CBF4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04" y="3167396"/>
            <a:ext cx="4937760" cy="31808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60CBC-527B-374D-7EE8-ACC3D9AF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9601"/>
              </p:ext>
            </p:extLst>
          </p:nvPr>
        </p:nvGraphicFramePr>
        <p:xfrm>
          <a:off x="6986820" y="1116701"/>
          <a:ext cx="3350327" cy="17048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9906">
                  <a:extLst>
                    <a:ext uri="{9D8B030D-6E8A-4147-A177-3AD203B41FA5}">
                      <a16:colId xmlns:a16="http://schemas.microsoft.com/office/drawing/2014/main" val="3860678846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3284734267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2249765587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117673322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3742209369"/>
                    </a:ext>
                  </a:extLst>
                </a:gridCol>
              </a:tblGrid>
              <a:tr h="40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Main 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Center vector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984606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67100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2596013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77439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302834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253931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PNP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618</Words>
  <Application>Microsoft Office PowerPoint</Application>
  <PresentationFormat>Widescreen</PresentationFormat>
  <Paragraphs>177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NimbusRomNo9L-Regu</vt:lpstr>
      <vt:lpstr>Wingdings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  <vt:lpstr>SVPWM</vt:lpstr>
      <vt:lpstr>SVPWM</vt:lpstr>
      <vt:lpstr>SVPWM</vt:lpstr>
      <vt:lpstr>SVPWM</vt:lpstr>
      <vt:lpstr>SVPWM</vt:lpstr>
      <vt:lpstr>SVPWM</vt:lpstr>
      <vt:lpstr>NP Unbalance Capacitor Voltage</vt:lpstr>
      <vt:lpstr>NP Unbalance Capacitor Voltage</vt:lpstr>
      <vt:lpstr>NPP Control Methods</vt:lpstr>
      <vt:lpstr>NPP Control Methods</vt:lpstr>
      <vt:lpstr>NPP Control Methods</vt:lpstr>
      <vt:lpstr>NPP Control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69</cp:revision>
  <dcterms:created xsi:type="dcterms:W3CDTF">2024-03-04T07:25:26Z</dcterms:created>
  <dcterms:modified xsi:type="dcterms:W3CDTF">2024-03-20T06:17:23Z</dcterms:modified>
</cp:coreProperties>
</file>