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288" r:id="rId10"/>
    <p:sldId id="269" r:id="rId11"/>
    <p:sldId id="268" r:id="rId12"/>
    <p:sldId id="281" r:id="rId13"/>
    <p:sldId id="287" r:id="rId14"/>
    <p:sldId id="270" r:id="rId15"/>
    <p:sldId id="289" r:id="rId16"/>
    <p:sldId id="290" r:id="rId17"/>
    <p:sldId id="271" r:id="rId18"/>
    <p:sldId id="292" r:id="rId19"/>
    <p:sldId id="272" r:id="rId2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977215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922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 descr="afi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79" y="1857363"/>
            <a:ext cx="7715273" cy="3086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png" descr="seri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23220"/>
            <a:ext cx="9144000" cy="133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2.png" descr="seri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3" y="6509764"/>
            <a:ext cx="9144001" cy="133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66" name="Shape 166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8" y="1772816"/>
            <a:ext cx="4157586" cy="3427848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02" y="1772816"/>
            <a:ext cx="4160665" cy="3427848"/>
          </a:xfrm>
          <a:prstGeom prst="rect">
            <a:avLst/>
          </a:prstGeom>
        </p:spPr>
      </p:pic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11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55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381000" y="785793"/>
            <a:ext cx="8375968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09112" y="6245164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" y="1393729"/>
            <a:ext cx="4019888" cy="4055041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r="6508"/>
          <a:stretch/>
        </p:blipFill>
        <p:spPr>
          <a:xfrm>
            <a:off x="4716016" y="1393730"/>
            <a:ext cx="4042611" cy="4055041"/>
          </a:xfrm>
          <a:prstGeom prst="rect">
            <a:avLst/>
          </a:prstGeom>
        </p:spPr>
      </p:pic>
      <p:sp>
        <p:nvSpPr>
          <p:cNvPr id="9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Shape 121"/>
          <p:cNvSpPr/>
          <p:nvPr/>
        </p:nvSpPr>
        <p:spPr>
          <a:xfrm>
            <a:off x="5490600" y="1624895"/>
            <a:ext cx="3468626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tr-TR" sz="1600" b="1" dirty="0" smtClean="0">
                <a:solidFill>
                  <a:srgbClr val="5177AC"/>
                </a:solidFill>
              </a:rPr>
              <a:t>1</a:t>
            </a:r>
            <a:r>
              <a:rPr lang="en-US" sz="1600" b="1" dirty="0" smtClean="0">
                <a:solidFill>
                  <a:srgbClr val="5177AC"/>
                </a:solidFill>
              </a:rPr>
              <a:t>- Digital I/O PINS PORT B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2- Analog I/O PINS PORT A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3- Digital I/O PINS PORT D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4- ICSP Program PINS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5- LED </a:t>
            </a:r>
            <a:r>
              <a:rPr lang="en-US" sz="1600" b="1" dirty="0" err="1" smtClean="0">
                <a:solidFill>
                  <a:srgbClr val="5177AC"/>
                </a:solidFill>
              </a:rPr>
              <a:t>Devreleri</a:t>
            </a:r>
            <a:endParaRPr lang="en-US" sz="1600" b="1" dirty="0" smtClean="0">
              <a:solidFill>
                <a:srgbClr val="5177AC"/>
              </a:solidFill>
            </a:endParaRP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6- Capacitors (Ceramic / Electrolytic)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7- LM7805 – 5V Regulator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8- L293D – Motor Driver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9- Button </a:t>
            </a:r>
            <a:r>
              <a:rPr lang="en-US" sz="1600" b="1" dirty="0" err="1" smtClean="0">
                <a:solidFill>
                  <a:srgbClr val="5177AC"/>
                </a:solidFill>
              </a:rPr>
              <a:t>Devreleri</a:t>
            </a:r>
            <a:endParaRPr lang="en-US" sz="1600" b="1" dirty="0" smtClean="0">
              <a:solidFill>
                <a:srgbClr val="5177AC"/>
              </a:solidFill>
            </a:endParaRPr>
          </a:p>
          <a:p>
            <a:pPr lvl="0">
              <a:lnSpc>
                <a:spcPct val="150000"/>
              </a:lnSpc>
              <a:buSzPct val="100000"/>
            </a:pPr>
            <a:r>
              <a:rPr lang="en-US" sz="1600" b="1" dirty="0" smtClean="0">
                <a:solidFill>
                  <a:srgbClr val="5177AC"/>
                </a:solidFill>
              </a:rPr>
              <a:t>10- Crystal Oscillator </a:t>
            </a:r>
            <a:r>
              <a:rPr lang="en-US" sz="1600" b="1" dirty="0" err="1" smtClean="0">
                <a:solidFill>
                  <a:srgbClr val="5177AC"/>
                </a:solidFill>
              </a:rPr>
              <a:t>Devresi</a:t>
            </a:r>
            <a:endParaRPr sz="1600" b="1" dirty="0">
              <a:solidFill>
                <a:srgbClr val="5177AC"/>
              </a:solidFill>
            </a:endParaRPr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r="8166"/>
          <a:stretch/>
        </p:blipFill>
        <p:spPr>
          <a:xfrm>
            <a:off x="398723" y="942146"/>
            <a:ext cx="4978822" cy="5151150"/>
          </a:xfrm>
          <a:prstGeom prst="rect">
            <a:avLst/>
          </a:prstGeom>
        </p:spPr>
      </p:pic>
      <p:sp>
        <p:nvSpPr>
          <p:cNvPr id="11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22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152"/>
          <p:cNvSpPr/>
          <p:nvPr/>
        </p:nvSpPr>
        <p:spPr>
          <a:xfrm>
            <a:off x="381000" y="107950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smtClean="0">
                <a:solidFill>
                  <a:srgbClr val="C02924"/>
                </a:solidFill>
              </a:rPr>
              <a:t>ICSP Programming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2284546"/>
            <a:ext cx="4670247" cy="2952328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24944"/>
            <a:ext cx="3313374" cy="1671532"/>
          </a:xfrm>
          <a:prstGeom prst="rect">
            <a:avLst/>
          </a:prstGeom>
        </p:spPr>
      </p:pic>
      <p:sp>
        <p:nvSpPr>
          <p:cNvPr id="10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8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76" name="Shape 176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120"/>
          <p:cNvSpPr/>
          <p:nvPr/>
        </p:nvSpPr>
        <p:spPr>
          <a:xfrm>
            <a:off x="392877" y="2492896"/>
            <a:ext cx="835824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 Programlamaya Giriş</a:t>
            </a:r>
          </a:p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smtClean="0">
                <a:solidFill>
                  <a:srgbClr val="C02924"/>
                </a:solidFill>
              </a:rPr>
              <a:t>PIC16F877A I/O Ports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7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82" name="Shape 182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00927"/>
            <a:ext cx="5184576" cy="4315884"/>
          </a:xfrm>
          <a:prstGeom prst="rect">
            <a:avLst/>
          </a:prstGeom>
        </p:spPr>
      </p:pic>
      <p:sp>
        <p:nvSpPr>
          <p:cNvPr id="7" name="Shape 152"/>
          <p:cNvSpPr/>
          <p:nvPr/>
        </p:nvSpPr>
        <p:spPr>
          <a:xfrm>
            <a:off x="381000" y="107950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smtClean="0">
                <a:solidFill>
                  <a:srgbClr val="C02924"/>
                </a:solidFill>
              </a:rPr>
              <a:t>PIC16F877A I/O Ports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2" name="Αριστερό άγκιστρο 1"/>
          <p:cNvSpPr/>
          <p:nvPr/>
        </p:nvSpPr>
        <p:spPr>
          <a:xfrm>
            <a:off x="1295636" y="2276872"/>
            <a:ext cx="936104" cy="1152128"/>
          </a:xfrm>
          <a:prstGeom prst="lef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Αριστερό άγκιστρο 2"/>
          <p:cNvSpPr/>
          <p:nvPr/>
        </p:nvSpPr>
        <p:spPr>
          <a:xfrm>
            <a:off x="2123728" y="3429000"/>
            <a:ext cx="468052" cy="529869"/>
          </a:xfrm>
          <a:prstGeom prst="lef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Δεξιό άγκιστρο 3"/>
          <p:cNvSpPr/>
          <p:nvPr/>
        </p:nvSpPr>
        <p:spPr>
          <a:xfrm>
            <a:off x="6588224" y="2060848"/>
            <a:ext cx="216024" cy="1512168"/>
          </a:xfrm>
          <a:prstGeom prst="righ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Δεξιό άγκιστρο 4"/>
          <p:cNvSpPr/>
          <p:nvPr/>
        </p:nvSpPr>
        <p:spPr>
          <a:xfrm>
            <a:off x="6588224" y="3968723"/>
            <a:ext cx="252028" cy="766275"/>
          </a:xfrm>
          <a:prstGeom prst="righ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Δεξιό άγκιστρο 7"/>
          <p:cNvSpPr/>
          <p:nvPr/>
        </p:nvSpPr>
        <p:spPr>
          <a:xfrm>
            <a:off x="6790601" y="4797152"/>
            <a:ext cx="252028" cy="720080"/>
          </a:xfrm>
          <a:prstGeom prst="righ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Δεξιό άγκιστρο 9"/>
          <p:cNvSpPr/>
          <p:nvPr/>
        </p:nvSpPr>
        <p:spPr>
          <a:xfrm>
            <a:off x="6696236" y="5589240"/>
            <a:ext cx="126014" cy="360040"/>
          </a:xfrm>
          <a:prstGeom prst="righ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Αριστερό άγκιστρο 10"/>
          <p:cNvSpPr/>
          <p:nvPr/>
        </p:nvSpPr>
        <p:spPr>
          <a:xfrm>
            <a:off x="2560494" y="5589240"/>
            <a:ext cx="144016" cy="360040"/>
          </a:xfrm>
          <a:prstGeom prst="lef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Αριστερό άγκιστρο 11"/>
          <p:cNvSpPr/>
          <p:nvPr/>
        </p:nvSpPr>
        <p:spPr>
          <a:xfrm>
            <a:off x="1899610" y="4812668"/>
            <a:ext cx="234026" cy="720080"/>
          </a:xfrm>
          <a:prstGeom prst="leftBrac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Shape 121"/>
          <p:cNvSpPr/>
          <p:nvPr/>
        </p:nvSpPr>
        <p:spPr>
          <a:xfrm>
            <a:off x="226145" y="2493766"/>
            <a:ext cx="113412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A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19" name="Shape 121"/>
          <p:cNvSpPr/>
          <p:nvPr/>
        </p:nvSpPr>
        <p:spPr>
          <a:xfrm>
            <a:off x="1101514" y="3368099"/>
            <a:ext cx="113412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E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0" name="Shape 121"/>
          <p:cNvSpPr/>
          <p:nvPr/>
        </p:nvSpPr>
        <p:spPr>
          <a:xfrm>
            <a:off x="226146" y="4797152"/>
            <a:ext cx="17094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C (0-3)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1" name="Shape 121"/>
          <p:cNvSpPr/>
          <p:nvPr/>
        </p:nvSpPr>
        <p:spPr>
          <a:xfrm>
            <a:off x="793208" y="5446965"/>
            <a:ext cx="1709408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D (0-1)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6864243" y="5446965"/>
            <a:ext cx="17094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D (2-3)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3" name="Shape 121"/>
          <p:cNvSpPr/>
          <p:nvPr/>
        </p:nvSpPr>
        <p:spPr>
          <a:xfrm>
            <a:off x="7092280" y="4812668"/>
            <a:ext cx="17094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C (4-7)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4" name="Shape 121"/>
          <p:cNvSpPr/>
          <p:nvPr/>
        </p:nvSpPr>
        <p:spPr>
          <a:xfrm>
            <a:off x="6916615" y="4006805"/>
            <a:ext cx="17094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D (4-7)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5" name="Shape 121"/>
          <p:cNvSpPr/>
          <p:nvPr/>
        </p:nvSpPr>
        <p:spPr>
          <a:xfrm>
            <a:off x="6804248" y="2479888"/>
            <a:ext cx="113412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lnSpc>
                <a:spcPct val="150000"/>
              </a:lnSpc>
              <a:buSzPct val="100000"/>
            </a:pPr>
            <a:r>
              <a:rPr lang="en-US" sz="2400" b="1" dirty="0" smtClean="0">
                <a:solidFill>
                  <a:srgbClr val="5177AC"/>
                </a:solidFill>
              </a:rPr>
              <a:t>PORT B</a:t>
            </a:r>
            <a:endParaRPr sz="2400" b="1" dirty="0">
              <a:solidFill>
                <a:srgbClr val="5177AC"/>
              </a:solidFill>
            </a:endParaRPr>
          </a:p>
        </p:txBody>
      </p:sp>
      <p:sp>
        <p:nvSpPr>
          <p:cNvPr id="26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3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82" name="Shape 182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152"/>
          <p:cNvSpPr/>
          <p:nvPr/>
        </p:nvSpPr>
        <p:spPr>
          <a:xfrm>
            <a:off x="381000" y="90872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smtClean="0">
                <a:solidFill>
                  <a:srgbClr val="C02924"/>
                </a:solidFill>
              </a:rPr>
              <a:t>PIC16F877A I/O Specs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7" name="Shape 121"/>
          <p:cNvSpPr/>
          <p:nvPr/>
        </p:nvSpPr>
        <p:spPr>
          <a:xfrm>
            <a:off x="599692" y="1601112"/>
            <a:ext cx="5760640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8 Analog Input Pins (PORT A, PORT E)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2 PWM Output Pins (CCP1, CCP2)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33 Digital GPIO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I2C Communication Port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2 8-bit Timers / 1 16-bit Timer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14,3 KB Program Memory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368Byte SRAM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256 Byte EEPROM</a:t>
            </a:r>
            <a:endParaRPr lang="en-US" sz="1400" b="1" dirty="0">
              <a:solidFill>
                <a:srgbClr val="5177AC"/>
              </a:solidFill>
            </a:endParaRP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5177AC"/>
              </a:solidFill>
            </a:endParaRPr>
          </a:p>
        </p:txBody>
      </p:sp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3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82" name="Shape 182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152"/>
          <p:cNvSpPr/>
          <p:nvPr/>
        </p:nvSpPr>
        <p:spPr>
          <a:xfrm>
            <a:off x="381000" y="107950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err="1" smtClean="0">
                <a:solidFill>
                  <a:srgbClr val="C02924"/>
                </a:solidFill>
              </a:rPr>
              <a:t>Programlama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2" y="1920240"/>
            <a:ext cx="7524328" cy="4114867"/>
          </a:xfrm>
          <a:prstGeom prst="rect">
            <a:avLst/>
          </a:prstGeom>
        </p:spPr>
      </p:pic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90" name="Shape 190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" name="Shape 152"/>
          <p:cNvSpPr/>
          <p:nvPr/>
        </p:nvSpPr>
        <p:spPr>
          <a:xfrm>
            <a:off x="381000" y="107950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err="1" smtClean="0">
                <a:solidFill>
                  <a:srgbClr val="C02924"/>
                </a:solidFill>
              </a:rPr>
              <a:t>Programlama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5296145" cy="3320598"/>
          </a:xfrm>
          <a:prstGeom prst="rect">
            <a:avLst/>
          </a:prstGeom>
        </p:spPr>
      </p:pic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88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90" name="Shape 190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" name="Shape 152"/>
          <p:cNvSpPr/>
          <p:nvPr/>
        </p:nvSpPr>
        <p:spPr>
          <a:xfrm>
            <a:off x="381000" y="1079500"/>
            <a:ext cx="8365527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800" b="1" spc="44" dirty="0" err="1" smtClean="0">
                <a:solidFill>
                  <a:srgbClr val="C02924"/>
                </a:solidFill>
              </a:rPr>
              <a:t>Programlama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8" name="Shape 121"/>
          <p:cNvSpPr/>
          <p:nvPr/>
        </p:nvSpPr>
        <p:spPr>
          <a:xfrm>
            <a:off x="599692" y="2201276"/>
            <a:ext cx="576064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MPLAB v8.60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HI-TECH C Compiler</a:t>
            </a:r>
            <a:endParaRPr lang="tr-TR" sz="2400" b="1" dirty="0" smtClean="0">
              <a:solidFill>
                <a:srgbClr val="5177AC"/>
              </a:solidFill>
            </a:endParaRP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USBurn PIC Programmer</a:t>
            </a:r>
          </a:p>
          <a:p>
            <a:pPr marL="285750" lvl="0" indent="-285750" algn="l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5177AC"/>
                </a:solidFill>
              </a:rPr>
              <a:t>*.hex files</a:t>
            </a:r>
          </a:p>
        </p:txBody>
      </p:sp>
      <p:sp>
        <p:nvSpPr>
          <p:cNvPr id="9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 dirty="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55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81000" y="1079500"/>
            <a:ext cx="835824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 Nedir?</a:t>
            </a: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9" y="2132856"/>
            <a:ext cx="7428472" cy="33530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63" name="Shape 63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1000" y="1079500"/>
            <a:ext cx="83582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32537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000" b="1" spc="44" dirty="0" smtClean="0">
                <a:solidFill>
                  <a:srgbClr val="C32537"/>
                </a:solidFill>
              </a:rPr>
              <a:t>PIC (Peripheral Interface Controller)</a:t>
            </a:r>
            <a:endParaRPr sz="4000" b="1" spc="44" dirty="0">
              <a:solidFill>
                <a:srgbClr val="C32537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9" y="2708920"/>
            <a:ext cx="3321924" cy="1728192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06228"/>
            <a:ext cx="1943100" cy="1933575"/>
          </a:xfrm>
          <a:prstGeom prst="rect">
            <a:avLst/>
          </a:prstGeom>
        </p:spPr>
      </p:pic>
      <p:sp>
        <p:nvSpPr>
          <p:cNvPr id="9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4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68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381000" y="785793"/>
            <a:ext cx="8375968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109112" y="6245164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72" name="Shape 72"/>
          <p:cNvSpPr/>
          <p:nvPr/>
        </p:nvSpPr>
        <p:spPr>
          <a:xfrm>
            <a:off x="381000" y="1079500"/>
            <a:ext cx="835824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Biz ne kullan</a:t>
            </a:r>
            <a:r>
              <a:rPr lang="en-US" sz="4800" b="1" spc="44" dirty="0" smtClean="0">
                <a:solidFill>
                  <a:srgbClr val="C02924"/>
                </a:solidFill>
              </a:rPr>
              <a:t>ac</a:t>
            </a:r>
            <a:r>
              <a:rPr lang="tr-TR" sz="4800" b="1" spc="44" dirty="0" smtClean="0">
                <a:solidFill>
                  <a:srgbClr val="C02924"/>
                </a:solidFill>
              </a:rPr>
              <a:t>ağız?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81000" y="2420888"/>
            <a:ext cx="3780532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en-US" sz="2600" b="1" dirty="0" smtClean="0">
                <a:solidFill>
                  <a:srgbClr val="5177AC"/>
                </a:solidFill>
              </a:rPr>
              <a:t>PIC16F876A PDIP(28PIN)</a:t>
            </a:r>
          </a:p>
          <a:p>
            <a:pPr marL="260684" indent="-260684">
              <a:lnSpc>
                <a:spcPct val="150000"/>
              </a:lnSpc>
              <a:buSzPct val="100000"/>
              <a:buFontTx/>
              <a:buChar char="•"/>
            </a:pPr>
            <a:r>
              <a:rPr lang="tr-TR" sz="2600" b="1" dirty="0">
                <a:solidFill>
                  <a:srgbClr val="5177AC"/>
                </a:solidFill>
              </a:rPr>
              <a:t>PIC16F877A PDIP(40PIN)</a:t>
            </a:r>
            <a:endParaRPr lang="en-US" sz="2600" b="1" dirty="0">
              <a:solidFill>
                <a:srgbClr val="5177AC"/>
              </a:solidFill>
            </a:endParaRP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600" b="1" dirty="0" smtClean="0">
                <a:solidFill>
                  <a:srgbClr val="5177AC"/>
                </a:solidFill>
              </a:rPr>
              <a:t>PIC18F2550 </a:t>
            </a:r>
            <a:r>
              <a:rPr lang="tr-TR" sz="2600" b="1" dirty="0" smtClean="0">
                <a:solidFill>
                  <a:srgbClr val="5177AC"/>
                </a:solidFill>
              </a:rPr>
              <a:t>PDIP(28PIN)</a:t>
            </a:r>
            <a:endParaRPr sz="2600" b="1" dirty="0">
              <a:solidFill>
                <a:srgbClr val="5177AC"/>
              </a:solidFill>
            </a:endParaRP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600" b="1" dirty="0" smtClean="0">
                <a:solidFill>
                  <a:srgbClr val="5177AC"/>
                </a:solidFill>
              </a:rPr>
              <a:t>PIC18F4550 PDIP(40PIN)</a:t>
            </a:r>
            <a:endParaRPr sz="2600" b="1" dirty="0">
              <a:solidFill>
                <a:srgbClr val="5177AC"/>
              </a:solidFill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45" y="1721861"/>
            <a:ext cx="2529129" cy="1686086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87" y="2598621"/>
            <a:ext cx="2921456" cy="1859109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7" y="4124884"/>
            <a:ext cx="3032499" cy="1789174"/>
          </a:xfrm>
          <a:prstGeom prst="rect">
            <a:avLst/>
          </a:prstGeom>
        </p:spPr>
      </p:pic>
      <p:sp>
        <p:nvSpPr>
          <p:cNvPr id="12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5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77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09112" y="6245164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82" name="Shape 82"/>
          <p:cNvSpPr/>
          <p:nvPr/>
        </p:nvSpPr>
        <p:spPr>
          <a:xfrm>
            <a:off x="381000" y="1079500"/>
            <a:ext cx="842371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PIC16F87</a:t>
            </a:r>
            <a:r>
              <a:rPr lang="en-US" sz="4800" b="1" spc="44" dirty="0" smtClean="0">
                <a:solidFill>
                  <a:srgbClr val="C02924"/>
                </a:solidFill>
              </a:rPr>
              <a:t>6</a:t>
            </a:r>
            <a:r>
              <a:rPr lang="tr-TR" sz="4800" b="1" spc="44" dirty="0" smtClean="0">
                <a:solidFill>
                  <a:srgbClr val="C02924"/>
                </a:solidFill>
              </a:rPr>
              <a:t>A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9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425" y="1909343"/>
            <a:ext cx="7776864" cy="41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6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77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09112" y="6245164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82" name="Shape 82"/>
          <p:cNvSpPr/>
          <p:nvPr/>
        </p:nvSpPr>
        <p:spPr>
          <a:xfrm>
            <a:off x="381000" y="1079500"/>
            <a:ext cx="842371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PIC16F877A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00927"/>
            <a:ext cx="5184576" cy="4315884"/>
          </a:xfrm>
          <a:prstGeom prst="rect">
            <a:avLst/>
          </a:prstGeom>
        </p:spPr>
      </p:pic>
      <p:sp>
        <p:nvSpPr>
          <p:cNvPr id="9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88" name="Shape 88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81000" y="1079500"/>
            <a:ext cx="842371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PIC18F2550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0240"/>
            <a:ext cx="7876072" cy="3776275"/>
          </a:xfrm>
          <a:prstGeom prst="rect">
            <a:avLst/>
          </a:prstGeom>
        </p:spPr>
      </p:pic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3.png" descr="marun_band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98" name="Shape 98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81000" y="1079500"/>
            <a:ext cx="8358245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PIC18F4550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90348"/>
            <a:ext cx="6722329" cy="4253295"/>
          </a:xfrm>
          <a:prstGeom prst="rect">
            <a:avLst/>
          </a:prstGeom>
        </p:spPr>
      </p:pic>
      <p:sp>
        <p:nvSpPr>
          <p:cNvPr id="8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3.png" descr="marun_band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143643"/>
            <a:ext cx="9144000" cy="535782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126957" y="6246667"/>
            <a:ext cx="7837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 spc="430">
                <a:solidFill>
                  <a:srgbClr val="FFFFFF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sz="1600" b="1" spc="430">
                <a:solidFill>
                  <a:srgbClr val="FFFFFF"/>
                </a:solidFill>
              </a:rPr>
              <a:t>MÜHENDİSLİK FAKÜLTESİ ROBOT TAKIMI – MUFE ROBOTICS</a:t>
            </a:r>
          </a:p>
        </p:txBody>
      </p:sp>
      <p:sp>
        <p:nvSpPr>
          <p:cNvPr id="108" name="Shape 108"/>
          <p:cNvSpPr/>
          <p:nvPr/>
        </p:nvSpPr>
        <p:spPr>
          <a:xfrm>
            <a:off x="398723" y="785793"/>
            <a:ext cx="8358245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81000" y="1079500"/>
            <a:ext cx="8396760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PIC vs Arduino</a:t>
            </a:r>
            <a:endParaRPr sz="4800" b="1" spc="44" dirty="0">
              <a:solidFill>
                <a:srgbClr val="C02924"/>
              </a:solidFill>
            </a:endParaRPr>
          </a:p>
        </p:txBody>
      </p:sp>
      <p:sp>
        <p:nvSpPr>
          <p:cNvPr id="11" name="Shape 121"/>
          <p:cNvSpPr/>
          <p:nvPr/>
        </p:nvSpPr>
        <p:spPr>
          <a:xfrm>
            <a:off x="2316388" y="3256354"/>
            <a:ext cx="4525984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İsteğe göre PCB tasarımı</a:t>
            </a: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İsteğe göre Osilatör seçimi</a:t>
            </a: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ICSP </a:t>
            </a:r>
            <a:r>
              <a:rPr lang="en-US" sz="2400" b="1" dirty="0" smtClean="0">
                <a:solidFill>
                  <a:srgbClr val="5177AC"/>
                </a:solidFill>
              </a:rPr>
              <a:t>/ USB</a:t>
            </a:r>
            <a:r>
              <a:rPr lang="tr-TR" sz="2400" b="1" dirty="0" smtClean="0">
                <a:solidFill>
                  <a:srgbClr val="5177AC"/>
                </a:solidFill>
              </a:rPr>
              <a:t> ile</a:t>
            </a:r>
            <a:r>
              <a:rPr lang="en-US" sz="2400" b="1" dirty="0" smtClean="0">
                <a:solidFill>
                  <a:srgbClr val="5177AC"/>
                </a:solidFill>
              </a:rPr>
              <a:t> </a:t>
            </a:r>
            <a:r>
              <a:rPr lang="tr-TR" sz="2400" b="1" dirty="0" smtClean="0">
                <a:solidFill>
                  <a:srgbClr val="5177AC"/>
                </a:solidFill>
              </a:rPr>
              <a:t>programlama</a:t>
            </a: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C ve Assembly ile programlama</a:t>
            </a:r>
          </a:p>
          <a:p>
            <a:pPr marL="260684" lvl="0" indent="-260684">
              <a:lnSpc>
                <a:spcPct val="150000"/>
              </a:lnSpc>
              <a:buSzPct val="100000"/>
              <a:buChar char="•"/>
            </a:pPr>
            <a:r>
              <a:rPr lang="tr-TR" sz="2400" b="1" dirty="0" smtClean="0">
                <a:solidFill>
                  <a:srgbClr val="5177AC"/>
                </a:solidFill>
              </a:rPr>
              <a:t>4+ Interrupt timers</a:t>
            </a:r>
            <a:endParaRPr sz="2400" b="1" dirty="0">
              <a:solidFill>
                <a:srgbClr val="5177AC"/>
              </a:solidFill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1656184" cy="1053935"/>
          </a:xfrm>
          <a:prstGeom prst="rect">
            <a:avLst/>
          </a:prstGeom>
        </p:spPr>
      </p:pic>
      <p:sp>
        <p:nvSpPr>
          <p:cNvPr id="15" name="Shape 112"/>
          <p:cNvSpPr/>
          <p:nvPr/>
        </p:nvSpPr>
        <p:spPr>
          <a:xfrm>
            <a:off x="3491880" y="2239452"/>
            <a:ext cx="1656184" cy="84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 b="1" spc="44">
                <a:solidFill>
                  <a:srgbClr val="C02924"/>
                </a:solidFill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tr-TR" sz="4800" b="1" spc="44" dirty="0" smtClean="0">
                <a:solidFill>
                  <a:srgbClr val="C02924"/>
                </a:solidFill>
              </a:rPr>
              <a:t>vs</a:t>
            </a:r>
            <a:endParaRPr sz="4800" b="1" spc="44" dirty="0">
              <a:solidFill>
                <a:srgbClr val="C02924"/>
              </a:solidFill>
            </a:endParaRPr>
          </a:p>
        </p:txBody>
      </p:sp>
      <p:pic>
        <p:nvPicPr>
          <p:cNvPr id="16" name="image18.jpeg"/>
          <p:cNvPicPr/>
          <p:nvPr/>
        </p:nvPicPr>
        <p:blipFill rotWithShape="1">
          <a:blip r:embed="rId5">
            <a:extLst/>
          </a:blip>
          <a:srcRect t="9017" b="7996"/>
          <a:stretch/>
        </p:blipFill>
        <p:spPr>
          <a:xfrm>
            <a:off x="5940152" y="1928564"/>
            <a:ext cx="1590835" cy="129614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55"/>
          <p:cNvSpPr/>
          <p:nvPr/>
        </p:nvSpPr>
        <p:spPr>
          <a:xfrm>
            <a:off x="313430" y="428604"/>
            <a:ext cx="298254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1F497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1F497D"/>
                </a:solidFill>
              </a:rPr>
              <a:t>PIC</a:t>
            </a:r>
            <a:r>
              <a:rPr lang="tr-TR" sz="2200" b="1" dirty="0" smtClean="0">
                <a:solidFill>
                  <a:srgbClr val="1F497D"/>
                </a:solidFill>
              </a:rPr>
              <a:t> </a:t>
            </a:r>
            <a:r>
              <a:rPr lang="en-US" sz="2200" b="1" dirty="0" err="1" smtClean="0">
                <a:solidFill>
                  <a:srgbClr val="1F497D"/>
                </a:solidFill>
              </a:rPr>
              <a:t>Programlamaya</a:t>
            </a:r>
            <a:r>
              <a:rPr lang="en-US" sz="2200" b="1" dirty="0" smtClean="0">
                <a:solidFill>
                  <a:srgbClr val="1F497D"/>
                </a:solidFill>
              </a:rPr>
              <a:t> G</a:t>
            </a:r>
            <a:r>
              <a:rPr lang="tr-TR" sz="2200" b="1" dirty="0" smtClean="0">
                <a:solidFill>
                  <a:srgbClr val="1F497D"/>
                </a:solidFill>
              </a:rPr>
              <a:t>iriş</a:t>
            </a:r>
            <a:endParaRPr sz="2200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59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412</Words>
  <Application>Microsoft Office PowerPoint</Application>
  <PresentationFormat>Προβολή στην οθόνη (4:3)</PresentationFormat>
  <Paragraphs>96</Paragraphs>
  <Slides>19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0" baseType="lpstr">
      <vt:lpstr>Default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Justisfinder</dc:creator>
  <cp:lastModifiedBy>Moustafa Memet</cp:lastModifiedBy>
  <cp:revision>40</cp:revision>
  <dcterms:modified xsi:type="dcterms:W3CDTF">2015-10-20T20:11:57Z</dcterms:modified>
</cp:coreProperties>
</file>