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99" r:id="rId6"/>
    <p:sldId id="289" r:id="rId7"/>
    <p:sldId id="295" r:id="rId8"/>
    <p:sldId id="296" r:id="rId9"/>
    <p:sldId id="297" r:id="rId10"/>
    <p:sldId id="298" r:id="rId11"/>
    <p:sldId id="271" r:id="rId12"/>
    <p:sldId id="280" r:id="rId13"/>
    <p:sldId id="282" r:id="rId14"/>
    <p:sldId id="276" r:id="rId15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85"/>
  </p:normalViewPr>
  <p:slideViewPr>
    <p:cSldViewPr snapToGrid="0">
      <p:cViewPr varScale="1">
        <p:scale>
          <a:sx n="117" d="100"/>
          <a:sy n="117" d="100"/>
        </p:scale>
        <p:origin x="592" y="18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6540" y="18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F9ECB12-CFC6-4350-A4DE-F8F826AE66F1}" type="datetime1">
              <a:rPr lang="tr-TR" smtClean="0"/>
              <a:t>28.05.2025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9799371-706D-44BC-B89E-BBDA88FAFD5A}" type="datetime1">
              <a:rPr lang="tr-TR" noProof="0" smtClean="0"/>
              <a:t>28.05.2025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329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4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9066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3294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16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360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59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İçer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5" name="İçerik Yer Tutucus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6" name="İçerik Yer Tutucus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7" name="İçerik Yer Tutucus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İki İçe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şlık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8" name="Metin Yer Tutucusu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6" name="Metin Yer Tutucusu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7" name="Metin Yer Tutucusu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0" name="Metin Yer Tutucusu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9" name="Metin Yer Tutucusu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1" name="Metin Yer Tutucusu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16" name="Metin Yer Tutucusu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22" name="Metin Yer Tutucusu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 eklemek için tıklayın</a:t>
            </a:r>
          </a:p>
        </p:txBody>
      </p:sp>
      <p:sp>
        <p:nvSpPr>
          <p:cNvPr id="31" name="Tarih Yer Tutucusu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2" name="Alt Bilgi Yer Tutucusu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3" name="Slayt Numarası Yer Tutucusu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20" name="Metin Yer Tutucusu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5" name="Metin Yer Tutucusu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6" name="Metin Yer Tutucusu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7" name="Metin Yer Tutucusu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8" name="Metin Yer Tutucusu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9" name="Metin Yer Tutucusu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Grafik Yer Tutucusu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an çizelges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6" name="Metin Yer Tutucusu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7" name="Metin Yer Tutucusu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9" name="Metin Yer Tutucusu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0" name="Metin Yer Tutucusu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6" name="Metin Yer Tutucusu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7" name="Metin Yer Tutucusu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9" name="Metin Yer Tutucusu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Yıl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5" name="Metin Yer Tutucusu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6" name="Metin Yer Tutucusu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Tarih Yer Tutucusu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7" name="Alt Bilgi Yer Tutucusu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8" name="Slayt Numarası Yer Tutucusu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7" name="SmartArt Yer Tutucusu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tr-TR" noProof="0"/>
              <a:t>SmartArt grafiği eklemek için simgeye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işilik Ekip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tr-TR" noProof="0"/>
              <a:t>Resim eklemek için simgeye tıklayın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Kişilik Ekip Slaydı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5" name="Resim Yer Tutucusu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4" name="Metin Yer Tutucusu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2" name="Metin Yer Tutucusu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6" name="Resim Yer Tutucusu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9" name="Metin Yer Tutucusu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3" name="Metin Yer Tutucusu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7" name="Resim Yer Tutucusu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60" name="Metin Yer Tutucusu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4" name="Metin Yer Tutucusu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58" name="Resim Yer Tutucusu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1" name="Metin Yer Tutucusu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65" name="Metin Yer Tutucusu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4" name="İçerik Yer Tutucus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5" name="İçerik Yer Tutucus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6" name="İçerik Yer Tutucus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14" name="Metin Yer Tutucusu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DÜZENLEMEK İÇİN TIKLAYIN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anı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>
              <a:latin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BAŞLIĞI DÜZENLEMEK İÇİN TIKLAYIN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7" name="Metin Yer Tutucusu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8" name="Metin Yer Tutucusu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34" name="Metin Yer Tutucusu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5" name="Metin Yer Tutucusu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6" name="Metin Yer Tutucusu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7" name="Metin Yer Tutucusu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tr-TR" noProof="0"/>
              <a:t>Sunum Destesi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2 Sütu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1" name="Metin Yer Tutucusu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2" name="Metin Yer Tutucusu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34" name="Metin Yer Tutucusu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2" name="Metin Yer Tutucusu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ALT BAŞLIK EKLEMEK İÇİN TIKLAYIN</a:t>
            </a:r>
          </a:p>
        </p:txBody>
      </p:sp>
      <p:sp>
        <p:nvSpPr>
          <p:cNvPr id="13" name="Metin Yer Tutucusu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3 Sütu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8" name="Metin Yer Tutucusu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0" name="Metin Yer Tutucusu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24" name="Metin Yer Tutucusu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iri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So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Yer Tutucusu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2" name="Metin Yer Tutucusu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3" name="Metin Yer Tutucusu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4" name="Metin Yer Tutucusu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/>
              <a:t>ALT BAŞLIK EKLEMEK İÇİN TIKLAYIN</a:t>
            </a:r>
          </a:p>
        </p:txBody>
      </p:sp>
      <p:sp>
        <p:nvSpPr>
          <p:cNvPr id="16" name="Metin Yer Tutucusu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Tarih Yer Tutucusu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8" name="Alt Bilgi Yer Tutucusu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9" name="Slayt Numarası Yer Tutucusu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ç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ANA METNİ 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198" y="5024555"/>
            <a:ext cx="6701282" cy="680242"/>
          </a:xfrm>
        </p:spPr>
        <p:txBody>
          <a:bodyPr rtlCol="0" anchor="ctr"/>
          <a:lstStyle/>
          <a:p>
            <a:pPr algn="ctr" rtl="0"/>
            <a:r>
              <a:rPr lang="en-US" sz="2000" b="1" dirty="0"/>
              <a:t>Dual-Approach Stock Forecasting Prophet and LSTM Applications</a:t>
            </a:r>
            <a:endParaRPr lang="tr-TR" sz="2000" b="1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2CA05514-3183-72FF-5EA7-F5DA9004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6399" y="5704797"/>
            <a:ext cx="1955070" cy="555020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Erhan  ALASAR</a:t>
            </a:r>
          </a:p>
          <a:p>
            <a:r>
              <a:rPr lang="tr-TR" dirty="0"/>
              <a:t>Ahmet Can KARATAŞ</a:t>
            </a:r>
          </a:p>
          <a:p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B972C37-DADC-7464-0D8E-9B0005D87179}"/>
              </a:ext>
            </a:extLst>
          </p:cNvPr>
          <p:cNvSpPr txBox="1">
            <a:spLocks/>
          </p:cNvSpPr>
          <p:nvPr/>
        </p:nvSpPr>
        <p:spPr>
          <a:xfrm>
            <a:off x="7397394" y="3300317"/>
            <a:ext cx="2599005" cy="6802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tr-TR" b="1" dirty="0"/>
              <a:t>SEDS 482</a:t>
            </a:r>
          </a:p>
        </p:txBody>
      </p:sp>
      <p:pic>
        <p:nvPicPr>
          <p:cNvPr id="4" name="Resim 3" descr="metin, yazı tipi, grafik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998D83C-90F4-FD81-1311-8D0A5F93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736" y="216146"/>
            <a:ext cx="1275733" cy="135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32" name="Başlık 1">
            <a:extLst>
              <a:ext uri="{FF2B5EF4-FFF2-40B4-BE49-F238E27FC236}">
                <a16:creationId xmlns:a16="http://schemas.microsoft.com/office/drawing/2014/main" id="{EB12CE6E-F7E2-1B4E-D9B9-A14DD5ED8BC5}"/>
              </a:ext>
            </a:extLst>
          </p:cNvPr>
          <p:cNvSpPr txBox="1">
            <a:spLocks/>
          </p:cNvSpPr>
          <p:nvPr/>
        </p:nvSpPr>
        <p:spPr>
          <a:xfrm>
            <a:off x="-448993" y="366835"/>
            <a:ext cx="3801794" cy="66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tr-TR" sz="2500" b="1" dirty="0"/>
              <a:t>ACTIONS</a:t>
            </a:r>
          </a:p>
        </p:txBody>
      </p:sp>
      <p:sp>
        <p:nvSpPr>
          <p:cNvPr id="42" name="Alt Başlık 2">
            <a:extLst>
              <a:ext uri="{FF2B5EF4-FFF2-40B4-BE49-F238E27FC236}">
                <a16:creationId xmlns:a16="http://schemas.microsoft.com/office/drawing/2014/main" id="{1D53527D-F38A-F297-915B-9E1F177540E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83222" y="1312985"/>
            <a:ext cx="10237178" cy="540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According to the random forest model, the highest accuracy rate was found for </a:t>
            </a:r>
            <a:r>
              <a:rPr lang="tr-TR" sz="2000" dirty="0" err="1"/>
              <a:t>machine</a:t>
            </a:r>
            <a:r>
              <a:rPr lang="tr-TR" sz="2000" dirty="0"/>
              <a:t> </a:t>
            </a:r>
            <a:r>
              <a:rPr lang="en-US" sz="2000" dirty="0"/>
              <a:t>oil stains. This indicates that we can predict oil stains in advance. </a:t>
            </a:r>
            <a:endParaRPr lang="tr-TR" sz="2000" dirty="0"/>
          </a:p>
          <a:p>
            <a:endParaRPr lang="tr-TR" sz="2000" dirty="0"/>
          </a:p>
          <a:p>
            <a:r>
              <a:rPr lang="tr-TR" sz="2000" u="sng" dirty="0" err="1"/>
              <a:t>Actions</a:t>
            </a:r>
            <a:r>
              <a:rPr lang="tr-TR" sz="2000" u="sng" dirty="0"/>
              <a:t>;</a:t>
            </a: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</a:t>
            </a:r>
            <a:r>
              <a:rPr lang="en-US" sz="2000" dirty="0" err="1"/>
              <a:t>pecial</a:t>
            </a:r>
            <a:r>
              <a:rPr lang="en-US" sz="2000" dirty="0"/>
              <a:t> machines were clean</a:t>
            </a:r>
            <a:r>
              <a:rPr lang="tr-TR" sz="2000" dirty="0" err="1"/>
              <a:t>ing</a:t>
            </a:r>
            <a:r>
              <a:rPr lang="en-US" sz="2000" dirty="0"/>
              <a:t> every 2 hours. Based on this model, the cleaning frequency of the machines will be increased under the specified conditions</a:t>
            </a:r>
            <a:r>
              <a:rPr lang="tr-T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en-US" sz="2000" dirty="0"/>
              <a:t>frequency of machine oil maintenance checks will also be increased</a:t>
            </a:r>
            <a:r>
              <a:rPr lang="tr-TR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pic>
        <p:nvPicPr>
          <p:cNvPr id="48" name="Resim 47">
            <a:extLst>
              <a:ext uri="{FF2B5EF4-FFF2-40B4-BE49-F238E27FC236}">
                <a16:creationId xmlns:a16="http://schemas.microsoft.com/office/drawing/2014/main" id="{DEB21C14-B6CE-7593-9398-F3ED5A957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185" y="4179276"/>
            <a:ext cx="1131277" cy="11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9354" y="1688123"/>
            <a:ext cx="5533292" cy="2800502"/>
          </a:xfrm>
        </p:spPr>
        <p:txBody>
          <a:bodyPr rtlCol="0"/>
          <a:lstStyle/>
          <a:p>
            <a:pPr algn="ctr" rtl="0"/>
            <a:r>
              <a:rPr lang="tr-TR" sz="6000" dirty="0" err="1"/>
              <a:t>Thank</a:t>
            </a:r>
            <a:r>
              <a:rPr lang="tr-TR" sz="6000" dirty="0"/>
              <a:t> </a:t>
            </a:r>
            <a:r>
              <a:rPr lang="tr-TR" sz="6000" dirty="0" err="1"/>
              <a:t>you</a:t>
            </a:r>
            <a:r>
              <a:rPr lang="tr-TR" sz="6000" dirty="0"/>
              <a:t> </a:t>
            </a:r>
            <a:r>
              <a:rPr lang="tr-TR" sz="6000" dirty="0">
                <a:sym typeface="Wingdings" panose="05000000000000000000" pitchFamily="2" charset="2"/>
              </a:rPr>
              <a:t></a:t>
            </a:r>
            <a:endParaRPr lang="tr-TR" sz="6000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2</a:t>
            </a:fld>
            <a:endParaRPr lang="tr-TR"/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3AFE9683-E29D-F415-7A79-8683A02A735A}"/>
              </a:ext>
            </a:extLst>
          </p:cNvPr>
          <p:cNvSpPr txBox="1">
            <a:spLocks/>
          </p:cNvSpPr>
          <p:nvPr/>
        </p:nvSpPr>
        <p:spPr>
          <a:xfrm>
            <a:off x="3127248" y="566261"/>
            <a:ext cx="8615655" cy="680242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tr-TR" sz="2800" b="1" dirty="0"/>
              <a:t>PROBLEM DEFINITION &amp; PURPOSE </a:t>
            </a:r>
          </a:p>
        </p:txBody>
      </p:sp>
      <p:sp>
        <p:nvSpPr>
          <p:cNvPr id="14" name="Alt Başlık 2">
            <a:extLst>
              <a:ext uri="{FF2B5EF4-FFF2-40B4-BE49-F238E27FC236}">
                <a16:creationId xmlns:a16="http://schemas.microsoft.com/office/drawing/2014/main" id="{3CD7B55A-FF22-AB1E-A16B-16CAB5BAAC8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17175" y="1429379"/>
            <a:ext cx="8736624" cy="2372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Stock price forecasting is a complex challenge due to the volatile nature of financial markets, driven by economic, political, and social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Investors need reliable tools to predict price trends across broad market indices like BIST 50 to support diversified investment strategies.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sp>
        <p:nvSpPr>
          <p:cNvPr id="15" name="Alt Başlık 2">
            <a:extLst>
              <a:ext uri="{FF2B5EF4-FFF2-40B4-BE49-F238E27FC236}">
                <a16:creationId xmlns:a16="http://schemas.microsoft.com/office/drawing/2014/main" id="{3128AB9B-0CA6-1A5F-65C7-FFA8F0A3C0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10642" y="3984302"/>
            <a:ext cx="10722278" cy="2136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 sz="2000" dirty="0"/>
          </a:p>
          <a:p>
            <a:r>
              <a:rPr lang="tr-TR" sz="2500" b="1" u="sng" dirty="0" err="1"/>
              <a:t>Purpose</a:t>
            </a:r>
            <a:r>
              <a:rPr lang="tr-TR" sz="2500" b="1" u="sng" dirty="0"/>
              <a:t>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r-TR" sz="2800" dirty="0"/>
              <a:t>    </a:t>
            </a:r>
            <a:r>
              <a:rPr lang="en-US" sz="2400" dirty="0"/>
              <a:t>Develop a user-friendly tool to forecast prices for all BIST 50 stocks, making it accessible for investors and analysts.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r-TR" sz="2400" dirty="0"/>
              <a:t>    </a:t>
            </a:r>
            <a:r>
              <a:rPr lang="en-US" sz="2400" dirty="0"/>
              <a:t>Build a detailed predictive model for THYAO to capture complex price patterns, aiding precise investment decisions.</a:t>
            </a:r>
          </a:p>
          <a:p>
            <a:pPr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419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394" y="0"/>
            <a:ext cx="4141763" cy="651944"/>
          </a:xfrm>
        </p:spPr>
        <p:txBody>
          <a:bodyPr rtlCol="0"/>
          <a:lstStyle/>
          <a:p>
            <a:pPr rtl="0"/>
            <a:r>
              <a:rPr lang="tr-TR" b="1" dirty="0" err="1"/>
              <a:t>tools</a:t>
            </a:r>
            <a:endParaRPr lang="tr-TR" b="1" dirty="0"/>
          </a:p>
        </p:txBody>
      </p:sp>
      <p:sp>
        <p:nvSpPr>
          <p:cNvPr id="22" name="Slayt Numarası Yer Tutucusu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4FA07727-94D0-A9F2-E3F5-BF6FA01624F7}"/>
              </a:ext>
            </a:extLst>
          </p:cNvPr>
          <p:cNvSpPr txBox="1"/>
          <p:nvPr/>
        </p:nvSpPr>
        <p:spPr>
          <a:xfrm>
            <a:off x="2100775" y="712815"/>
            <a:ext cx="84474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 Science &amp; Analysis</a:t>
            </a:r>
            <a:endParaRPr lang="en-US" sz="2400" dirty="0"/>
          </a:p>
          <a:p>
            <a:r>
              <a:rPr lang="en-US" sz="2400" dirty="0" err="1"/>
              <a:t>numpy</a:t>
            </a:r>
            <a:r>
              <a:rPr lang="en-US" sz="2400" dirty="0"/>
              <a:t>, pandas, scikit-learn</a:t>
            </a:r>
          </a:p>
          <a:p>
            <a:r>
              <a:rPr lang="en-US" sz="2400" b="1" dirty="0"/>
              <a:t>Deep Learning &amp; AI</a:t>
            </a:r>
            <a:endParaRPr lang="en-US" sz="2400" dirty="0"/>
          </a:p>
          <a:p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keras</a:t>
            </a:r>
            <a:endParaRPr lang="en-US" sz="2400" dirty="0"/>
          </a:p>
          <a:p>
            <a:r>
              <a:rPr lang="en-US" sz="2400" b="1" dirty="0"/>
              <a:t>Time Series &amp; Forecasting</a:t>
            </a:r>
            <a:endParaRPr lang="en-US" sz="2400" dirty="0"/>
          </a:p>
          <a:p>
            <a:r>
              <a:rPr lang="en-US" sz="2400" dirty="0"/>
              <a:t>prophet</a:t>
            </a:r>
          </a:p>
          <a:p>
            <a:r>
              <a:rPr lang="en-US" sz="2400" b="1" dirty="0"/>
              <a:t>Data Collection</a:t>
            </a:r>
            <a:endParaRPr lang="en-US" sz="2400" dirty="0"/>
          </a:p>
          <a:p>
            <a:r>
              <a:rPr lang="en-US" sz="2400" dirty="0" err="1"/>
              <a:t>yfinance</a:t>
            </a:r>
            <a:endParaRPr lang="en-US" sz="2400" dirty="0"/>
          </a:p>
          <a:p>
            <a:r>
              <a:rPr lang="en-US" sz="2400" b="1" dirty="0"/>
              <a:t>Visualization</a:t>
            </a:r>
            <a:endParaRPr lang="en-US" sz="2400" dirty="0"/>
          </a:p>
          <a:p>
            <a:r>
              <a:rPr lang="en-US" sz="2400" dirty="0"/>
              <a:t>matplotlib, seaborn, </a:t>
            </a:r>
            <a:r>
              <a:rPr lang="en-US" sz="2400" dirty="0" err="1"/>
              <a:t>plotly</a:t>
            </a:r>
            <a:endParaRPr lang="en-US" sz="2400" dirty="0"/>
          </a:p>
          <a:p>
            <a:r>
              <a:rPr lang="en-US" sz="2400" b="1" dirty="0"/>
              <a:t>Web Application</a:t>
            </a:r>
            <a:endParaRPr lang="en-US" sz="2400" dirty="0"/>
          </a:p>
          <a:p>
            <a:r>
              <a:rPr lang="en-US" sz="2400" dirty="0" err="1"/>
              <a:t>streamlit</a:t>
            </a:r>
            <a:endParaRPr lang="en-US" sz="2400" dirty="0"/>
          </a:p>
          <a:p>
            <a:r>
              <a:rPr lang="en-US" sz="2400" b="1" dirty="0"/>
              <a:t>API &amp; Web Tools</a:t>
            </a:r>
            <a:endParaRPr lang="en-US" sz="2400" dirty="0"/>
          </a:p>
          <a:p>
            <a:r>
              <a:rPr lang="en-US" sz="2400" dirty="0"/>
              <a:t>requests, </a:t>
            </a:r>
            <a:r>
              <a:rPr lang="en-US" sz="2400" dirty="0" err="1"/>
              <a:t>urllib</a:t>
            </a:r>
            <a:endParaRPr lang="en-US" sz="2400" dirty="0"/>
          </a:p>
          <a:p>
            <a:r>
              <a:rPr lang="en-US" sz="2400" b="1" dirty="0"/>
              <a:t>Environment &amp; Configuration</a:t>
            </a:r>
            <a:endParaRPr lang="en-US" sz="2400" dirty="0"/>
          </a:p>
          <a:p>
            <a:r>
              <a:rPr lang="en-US" sz="2400" dirty="0"/>
              <a:t>python-</a:t>
            </a:r>
            <a:r>
              <a:rPr lang="en-US" sz="2400" dirty="0" err="1"/>
              <a:t>dotenv</a:t>
            </a:r>
            <a:endParaRPr lang="en-US" sz="2400" dirty="0">
              <a:effectLst/>
            </a:endParaRPr>
          </a:p>
        </p:txBody>
      </p:sp>
      <p:pic>
        <p:nvPicPr>
          <p:cNvPr id="40" name="Resim 39" descr="kırpıntı çizim, grafik, simge, sembol, çizgi film içeren bir resim&#10;&#10;Açıklama otomatik olarak oluşturuldu">
            <a:extLst>
              <a:ext uri="{FF2B5EF4-FFF2-40B4-BE49-F238E27FC236}">
                <a16:creationId xmlns:a16="http://schemas.microsoft.com/office/drawing/2014/main" id="{25BD8C26-9889-6504-21C0-BF1A17EC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604" y="1576034"/>
            <a:ext cx="1344692" cy="1472689"/>
          </a:xfrm>
          <a:prstGeom prst="rect">
            <a:avLst/>
          </a:prstGeom>
        </p:spPr>
      </p:pic>
      <p:pic>
        <p:nvPicPr>
          <p:cNvPr id="4" name="Resim 3" descr="grafik, mor, meneviş mavisi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7E959E2-C40C-655E-C4EB-52E1FB914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831" y="1576034"/>
            <a:ext cx="1346400" cy="1346400"/>
          </a:xfrm>
          <a:prstGeom prst="rect">
            <a:avLst/>
          </a:prstGeom>
        </p:spPr>
      </p:pic>
      <p:pic>
        <p:nvPicPr>
          <p:cNvPr id="6" name="Resim 5" descr="yazı tipi, grafik, logo, meneviş mavis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E37B820-8913-5F4E-9950-5B0E3D05B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1744" y="3571389"/>
            <a:ext cx="2462413" cy="705006"/>
          </a:xfrm>
          <a:prstGeom prst="rect">
            <a:avLst/>
          </a:prstGeom>
        </p:spPr>
      </p:pic>
      <p:pic>
        <p:nvPicPr>
          <p:cNvPr id="8" name="Resim 7" descr="grafik, yazı tipi, logo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7EE84F5-EE75-B5F7-97C3-C6953F65C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7825" y="3578250"/>
            <a:ext cx="2462413" cy="698145"/>
          </a:xfrm>
          <a:prstGeom prst="rect">
            <a:avLst/>
          </a:prstGeom>
        </p:spPr>
      </p:pic>
      <p:pic>
        <p:nvPicPr>
          <p:cNvPr id="10" name="Resim 9" descr="simge, sembol, logo, yazı tipi, grafik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779E18D-A169-B184-28B5-3E8626AC66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7299" y="4932211"/>
            <a:ext cx="2282716" cy="1278321"/>
          </a:xfrm>
          <a:prstGeom prst="rect">
            <a:avLst/>
          </a:prstGeom>
        </p:spPr>
      </p:pic>
      <p:pic>
        <p:nvPicPr>
          <p:cNvPr id="12" name="Resim 11" descr="simge, sembol, yeşil, dikdörtge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82A523D-9867-1DDF-12AB-025E4D55C8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8896" y="4901064"/>
            <a:ext cx="1346400" cy="13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8AC72C-7695-6F9E-5806-CB955E7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4</a:t>
            </a:fld>
            <a:endParaRPr lang="tr-TR" noProof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55D53EC-D0F6-8DB2-6808-A6C6FF28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326" y="112164"/>
            <a:ext cx="6111239" cy="651944"/>
          </a:xfrm>
        </p:spPr>
        <p:txBody>
          <a:bodyPr rtlCol="0">
            <a:normAutofit/>
          </a:bodyPr>
          <a:lstStyle/>
          <a:p>
            <a:pPr rtl="0"/>
            <a:r>
              <a:rPr lang="tr-TR" b="1" dirty="0"/>
              <a:t>Data </a:t>
            </a:r>
            <a:r>
              <a:rPr lang="tr-TR" b="1" dirty="0" err="1"/>
              <a:t>Work</a:t>
            </a:r>
            <a:endParaRPr lang="tr-TR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DB28089A-F651-1851-5604-BFA3C1125C30}"/>
              </a:ext>
            </a:extLst>
          </p:cNvPr>
          <p:cNvSpPr txBox="1"/>
          <p:nvPr/>
        </p:nvSpPr>
        <p:spPr>
          <a:xfrm>
            <a:off x="210312" y="691120"/>
            <a:ext cx="6922007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1400" b="1" dirty="0"/>
              <a:t>BIST 50 Data Preparation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r-TR" sz="1400" dirty="0"/>
              <a:t>   D</a:t>
            </a:r>
            <a:r>
              <a:rPr lang="en-US" sz="1400" dirty="0" err="1"/>
              <a:t>ynamically</a:t>
            </a:r>
            <a:r>
              <a:rPr lang="en-US" sz="1400" dirty="0"/>
              <a:t> fetched four years of daily closing prices for the user-selected BIST 50 stock in real-time when the forecast is requested, ensuring up-to-date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r-TR" sz="1400" dirty="0"/>
              <a:t>   </a:t>
            </a:r>
            <a:r>
              <a:rPr lang="en-US" sz="1400" dirty="0"/>
              <a:t>Simplified the data to focus solely on date and closing price to meet the forecasting model’s requirements.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r-TR" sz="1400" dirty="0"/>
              <a:t>    </a:t>
            </a:r>
            <a:r>
              <a:rPr lang="en-US" sz="1400" dirty="0"/>
              <a:t>Ensured data reliability by leveraging a robust data source that minimizes incomplete or erroneous entries.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400" dirty="0"/>
          </a:p>
          <a:p>
            <a:pPr rtl="0"/>
            <a:r>
              <a:rPr lang="en-US" sz="1400" b="1" dirty="0"/>
              <a:t>THYAO Data Preparation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 dirty="0"/>
              <a:t>Gathered four years of daily price data for THYAO to establish a robust historical baseline.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 dirty="0"/>
              <a:t>Enhanced the dataset with </a:t>
            </a:r>
            <a:r>
              <a:rPr lang="en-US" sz="1400" b="1" dirty="0"/>
              <a:t>extra market details</a:t>
            </a:r>
            <a:r>
              <a:rPr lang="en-US" sz="1400" dirty="0"/>
              <a:t>, including: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b="1" dirty="0"/>
              <a:t>Moving Averages</a:t>
            </a:r>
            <a:r>
              <a:rPr lang="en-US" sz="1400" dirty="0"/>
              <a:t> (5-day and 20-day) to identify short- and long-term price trends.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b="1" dirty="0"/>
              <a:t>Relative Strength Index (RSI)</a:t>
            </a:r>
            <a:r>
              <a:rPr lang="en-US" sz="1400" dirty="0"/>
              <a:t> to measure momentum and overbought/oversold conditions.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b="1" dirty="0"/>
              <a:t>MACD (Moving Average Convergence Divergence)</a:t>
            </a:r>
            <a:r>
              <a:rPr lang="en-US" sz="1400" dirty="0"/>
              <a:t> to detect trend changes and momentum shifts.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b="1" dirty="0"/>
              <a:t>Bollinger Bands</a:t>
            </a:r>
            <a:r>
              <a:rPr lang="en-US" sz="1400" dirty="0"/>
              <a:t> to assess price volatility and potential breakout points.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b="1" dirty="0"/>
              <a:t>Volume-based indicators</a:t>
            </a:r>
            <a:r>
              <a:rPr lang="en-US" sz="1400" dirty="0"/>
              <a:t> to capture trading activity and its impact on price movements.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 b="1" dirty="0"/>
              <a:t>Analysis Preparation Processes:</a:t>
            </a:r>
            <a:endParaRPr lang="en-US" sz="1400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dirty="0"/>
              <a:t>Removed missing or invalid data points resulting from indicator calculations to ensure data quality.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dirty="0"/>
              <a:t>Structured the data into 60-day sequences to enable the model to learn from historical patterns over a consistent time window.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1400" dirty="0"/>
              <a:t>Normalized the data to standardize values, improving model performance and prediction reliability.</a:t>
            </a:r>
          </a:p>
          <a:p>
            <a:endParaRPr lang="tr-TR" sz="1400" dirty="0"/>
          </a:p>
          <a:p>
            <a:endParaRPr lang="tr-TR" sz="22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A868B25-4D98-EA3F-F4EA-90A8A114E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393" y="136525"/>
            <a:ext cx="4968240" cy="176080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C83FA50-7F10-BAA0-AA25-9EE0FEA19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93" y="1979006"/>
            <a:ext cx="4968240" cy="47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0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8AC72C-7695-6F9E-5806-CB955E7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5</a:t>
            </a:fld>
            <a:endParaRPr lang="tr-TR" noProof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55D53EC-D0F6-8DB2-6808-A6C6FF28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60" y="136525"/>
            <a:ext cx="6720839" cy="668099"/>
          </a:xfrm>
        </p:spPr>
        <p:txBody>
          <a:bodyPr rtlCol="0">
            <a:normAutofit/>
          </a:bodyPr>
          <a:lstStyle/>
          <a:p>
            <a:pPr rtl="0"/>
            <a:r>
              <a:rPr lang="tr-TR" sz="2500" b="1" dirty="0"/>
              <a:t>EDA (</a:t>
            </a:r>
            <a:r>
              <a:rPr lang="tr-TR" sz="2500" b="1" dirty="0" err="1"/>
              <a:t>Exploratory</a:t>
            </a:r>
            <a:r>
              <a:rPr lang="tr-TR" sz="2500" b="1" dirty="0"/>
              <a:t> Data </a:t>
            </a:r>
            <a:r>
              <a:rPr lang="tr-TR" sz="2500" b="1" dirty="0" err="1"/>
              <a:t>AnalysIs</a:t>
            </a:r>
            <a:r>
              <a:rPr lang="tr-TR" sz="2500" b="1" dirty="0"/>
              <a:t>)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F1FEBDB7-1FA0-BE7C-C442-9A2658FB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79" y="898408"/>
            <a:ext cx="6675382" cy="346130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3E4FE025-68A1-87F9-F0F4-D0BAB675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109" y="4082074"/>
            <a:ext cx="5371028" cy="2274276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57BC3C32-1667-80D5-4FF4-76B3F843C195}"/>
              </a:ext>
            </a:extLst>
          </p:cNvPr>
          <p:cNvSpPr txBox="1"/>
          <p:nvPr/>
        </p:nvSpPr>
        <p:spPr>
          <a:xfrm>
            <a:off x="2901153" y="5145797"/>
            <a:ext cx="2651891" cy="9495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err="1"/>
              <a:t>We</a:t>
            </a:r>
            <a:r>
              <a:rPr lang="tr-TR" dirty="0"/>
              <a:t> can </a:t>
            </a:r>
            <a:r>
              <a:rPr lang="tr-TR" dirty="0" err="1"/>
              <a:t>focus</a:t>
            </a:r>
            <a:r>
              <a:rPr lang="tr-TR" dirty="0"/>
              <a:t> «</a:t>
            </a:r>
            <a:r>
              <a:rPr lang="tr-TR" dirty="0" err="1"/>
              <a:t>Oil</a:t>
            </a:r>
            <a:r>
              <a:rPr lang="tr-TR" dirty="0"/>
              <a:t> </a:t>
            </a:r>
            <a:r>
              <a:rPr lang="tr-TR" dirty="0" err="1"/>
              <a:t>Stain</a:t>
            </a:r>
            <a:r>
              <a:rPr lang="tr-TR" dirty="0"/>
              <a:t>»</a:t>
            </a:r>
          </a:p>
          <a:p>
            <a:endParaRPr lang="tr-TR" dirty="0"/>
          </a:p>
          <a:p>
            <a:r>
              <a:rPr lang="tr-TR" dirty="0" err="1"/>
              <a:t>Oil</a:t>
            </a:r>
            <a:r>
              <a:rPr lang="tr-TR" dirty="0"/>
              <a:t> </a:t>
            </a:r>
            <a:r>
              <a:rPr lang="tr-TR" dirty="0" err="1"/>
              <a:t>Stain</a:t>
            </a:r>
            <a:r>
              <a:rPr lang="tr-TR" dirty="0"/>
              <a:t>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/>
              <a:t>%83,76  </a:t>
            </a:r>
          </a:p>
        </p:txBody>
      </p:sp>
    </p:spTree>
    <p:extLst>
      <p:ext uri="{BB962C8B-B14F-4D97-AF65-F5344CB8AC3E}">
        <p14:creationId xmlns:p14="http://schemas.microsoft.com/office/powerpoint/2010/main" val="117950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6512D611-FADE-09B4-FA6E-F595ACF3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10" y="1045212"/>
            <a:ext cx="9490566" cy="4482375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8AC72C-7695-6F9E-5806-CB955E7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6</a:t>
            </a:fld>
            <a:endParaRPr lang="tr-TR" noProof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55D53EC-D0F6-8DB2-6808-A6C6FF28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60" y="136525"/>
            <a:ext cx="6720839" cy="668099"/>
          </a:xfrm>
        </p:spPr>
        <p:txBody>
          <a:bodyPr rtlCol="0">
            <a:normAutofit/>
          </a:bodyPr>
          <a:lstStyle/>
          <a:p>
            <a:pPr rtl="0"/>
            <a:r>
              <a:rPr lang="tr-TR" sz="2500" b="1" dirty="0"/>
              <a:t>EDA (</a:t>
            </a:r>
            <a:r>
              <a:rPr lang="tr-TR" sz="2500" b="1" dirty="0" err="1"/>
              <a:t>Exploratory</a:t>
            </a:r>
            <a:r>
              <a:rPr lang="tr-TR" sz="2500" b="1" dirty="0"/>
              <a:t> Data </a:t>
            </a:r>
            <a:r>
              <a:rPr lang="tr-TR" sz="2500" b="1" dirty="0" err="1"/>
              <a:t>AnalysIs</a:t>
            </a:r>
            <a:r>
              <a:rPr lang="tr-TR" sz="2500" b="1" dirty="0"/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7A48E8C-EF1F-1186-898B-538BAA0BA3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767"/>
          <a:stretch/>
        </p:blipFill>
        <p:spPr>
          <a:xfrm>
            <a:off x="1816266" y="4297363"/>
            <a:ext cx="8494253" cy="242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8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8AC72C-7695-6F9E-5806-CB955E71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7</a:t>
            </a:fld>
            <a:endParaRPr lang="tr-TR" noProof="0"/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55D53EC-D0F6-8DB2-6808-A6C6FF28D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315" y="144096"/>
            <a:ext cx="3801794" cy="668099"/>
          </a:xfrm>
        </p:spPr>
        <p:txBody>
          <a:bodyPr rtlCol="0">
            <a:normAutofit/>
          </a:bodyPr>
          <a:lstStyle/>
          <a:p>
            <a:pPr rtl="0"/>
            <a:r>
              <a:rPr lang="tr-TR" sz="2500" b="1" dirty="0"/>
              <a:t>Data </a:t>
            </a:r>
            <a:r>
              <a:rPr lang="tr-TR" sz="2500" b="1" dirty="0" err="1"/>
              <a:t>modellıng</a:t>
            </a:r>
            <a:endParaRPr lang="tr-TR" sz="25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073B14F-14D2-7AD9-FC73-D236C8DECF4D}"/>
              </a:ext>
            </a:extLst>
          </p:cNvPr>
          <p:cNvSpPr txBox="1"/>
          <p:nvPr/>
        </p:nvSpPr>
        <p:spPr>
          <a:xfrm>
            <a:off x="474476" y="2682722"/>
            <a:ext cx="3288632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b="1" dirty="0" err="1"/>
              <a:t>Target</a:t>
            </a:r>
            <a:r>
              <a:rPr lang="tr-TR" sz="2200" b="1" dirty="0"/>
              <a:t> </a:t>
            </a:r>
            <a:r>
              <a:rPr lang="tr-TR" sz="2200" b="1" dirty="0" err="1"/>
              <a:t>Variable</a:t>
            </a:r>
            <a:r>
              <a:rPr lang="tr-TR" sz="2200" b="1" dirty="0"/>
              <a:t>: </a:t>
            </a:r>
          </a:p>
          <a:p>
            <a:r>
              <a:rPr lang="tr-TR" sz="2000" dirty="0" err="1"/>
              <a:t>Error</a:t>
            </a:r>
            <a:r>
              <a:rPr lang="tr-TR" sz="2000" dirty="0"/>
              <a:t> Name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ABA8D84-2D81-EBD0-5F57-9BAED50A13EC}"/>
              </a:ext>
            </a:extLst>
          </p:cNvPr>
          <p:cNvSpPr txBox="1"/>
          <p:nvPr/>
        </p:nvSpPr>
        <p:spPr>
          <a:xfrm>
            <a:off x="474476" y="3873642"/>
            <a:ext cx="3288632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sz="2200" b="1" dirty="0" err="1"/>
              <a:t>Features</a:t>
            </a:r>
            <a:r>
              <a:rPr lang="tr-TR" sz="2200" b="1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/>
              <a:t>Line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/>
              <a:t>Area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/>
              <a:t>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/>
              <a:t>Colour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/>
              <a:t>Artikel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/>
              <a:t>Composition</a:t>
            </a:r>
            <a:endParaRPr lang="tr-T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dirty="0" err="1"/>
              <a:t>Week</a:t>
            </a:r>
            <a:endParaRPr lang="tr-TR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66299E4-4274-8D00-DFE2-2F7D7B101193}"/>
              </a:ext>
            </a:extLst>
          </p:cNvPr>
          <p:cNvSpPr txBox="1"/>
          <p:nvPr/>
        </p:nvSpPr>
        <p:spPr>
          <a:xfrm>
            <a:off x="201697" y="1023329"/>
            <a:ext cx="3997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Categorical</a:t>
            </a:r>
            <a:r>
              <a:rPr lang="tr-TR" sz="2400" dirty="0"/>
              <a:t> Data </a:t>
            </a:r>
            <a:r>
              <a:rPr lang="tr-TR" sz="2400" dirty="0" err="1"/>
              <a:t>Encoding</a:t>
            </a:r>
            <a:endParaRPr lang="tr-TR" sz="2400" dirty="0"/>
          </a:p>
          <a:p>
            <a:pPr algn="ctr"/>
            <a:r>
              <a:rPr lang="tr-TR" sz="2400" dirty="0"/>
              <a:t>&amp;</a:t>
            </a:r>
          </a:p>
          <a:p>
            <a:pPr algn="ctr"/>
            <a:r>
              <a:rPr lang="tr-TR" sz="2400" dirty="0"/>
              <a:t>Training &amp; Test Data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81EDBA6-60EE-0AD1-56DF-66EF770D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182" y="1639627"/>
            <a:ext cx="6991342" cy="46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580D6A27-CBBE-4343-17E0-B23F2ED6D746}"/>
              </a:ext>
            </a:extLst>
          </p:cNvPr>
          <p:cNvSpPr txBox="1"/>
          <p:nvPr/>
        </p:nvSpPr>
        <p:spPr>
          <a:xfrm>
            <a:off x="322388" y="812195"/>
            <a:ext cx="5961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Random</a:t>
            </a:r>
            <a:r>
              <a:rPr lang="tr-TR" sz="2400" b="1" dirty="0"/>
              <a:t> </a:t>
            </a:r>
            <a:r>
              <a:rPr lang="tr-TR" sz="2400" b="1" dirty="0" err="1"/>
              <a:t>Forests</a:t>
            </a:r>
            <a:r>
              <a:rPr lang="tr-TR" sz="2400" b="1" dirty="0"/>
              <a:t> </a:t>
            </a:r>
            <a:r>
              <a:rPr lang="tr-TR" sz="2400" b="1" dirty="0" err="1"/>
              <a:t>Classification</a:t>
            </a:r>
            <a:endParaRPr lang="tr-TR" sz="2400" b="1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A7D952-4BF1-8004-B6C3-F3A255B18C8A}"/>
              </a:ext>
            </a:extLst>
          </p:cNvPr>
          <p:cNvSpPr txBox="1">
            <a:spLocks/>
          </p:cNvSpPr>
          <p:nvPr/>
        </p:nvSpPr>
        <p:spPr>
          <a:xfrm>
            <a:off x="322388" y="128534"/>
            <a:ext cx="5607147" cy="66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tr-TR" sz="2500" b="1" dirty="0"/>
              <a:t>Data </a:t>
            </a:r>
            <a:r>
              <a:rPr lang="tr-TR" sz="2500" b="1" dirty="0" err="1"/>
              <a:t>modellıng</a:t>
            </a:r>
            <a:r>
              <a:rPr lang="tr-TR" sz="2500" b="1" dirty="0"/>
              <a:t> &amp; </a:t>
            </a:r>
            <a:r>
              <a:rPr lang="tr-TR" sz="2500" b="1" dirty="0" err="1"/>
              <a:t>Results</a:t>
            </a:r>
            <a:endParaRPr lang="tr-TR" sz="2500" b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BC857322-773D-3C63-A716-D55370DD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67" y="1415143"/>
            <a:ext cx="7182852" cy="3810532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EFB55B7E-AF2D-7D77-FBD0-DEEAE156D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7084" y="1415143"/>
            <a:ext cx="3781953" cy="2286319"/>
          </a:xfrm>
          <a:prstGeom prst="rect">
            <a:avLst/>
          </a:prstGeom>
        </p:spPr>
      </p:pic>
      <p:sp>
        <p:nvSpPr>
          <p:cNvPr id="17" name="Dikdörtgen 16">
            <a:extLst>
              <a:ext uri="{FF2B5EF4-FFF2-40B4-BE49-F238E27FC236}">
                <a16:creationId xmlns:a16="http://schemas.microsoft.com/office/drawing/2014/main" id="{63002B42-6745-CBD0-A7C1-7DE29DC8F6F9}"/>
              </a:ext>
            </a:extLst>
          </p:cNvPr>
          <p:cNvSpPr/>
          <p:nvPr/>
        </p:nvSpPr>
        <p:spPr>
          <a:xfrm>
            <a:off x="8097084" y="2919045"/>
            <a:ext cx="3781953" cy="1641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D0DA232B-2640-DCF6-FD76-2E990006042B}"/>
              </a:ext>
            </a:extLst>
          </p:cNvPr>
          <p:cNvSpPr txBox="1"/>
          <p:nvPr/>
        </p:nvSpPr>
        <p:spPr>
          <a:xfrm>
            <a:off x="417867" y="5380672"/>
            <a:ext cx="10679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Precision: </a:t>
            </a:r>
            <a:r>
              <a:rPr lang="en-US" dirty="0"/>
              <a:t>The ratio of correctly predicted positive observations to the total predicted positives.</a:t>
            </a:r>
          </a:p>
          <a:p>
            <a:r>
              <a:rPr lang="en-US" b="1" dirty="0"/>
              <a:t>Recall: </a:t>
            </a:r>
            <a:r>
              <a:rPr lang="en-US" dirty="0"/>
              <a:t>The ratio of correctly predicted positive observations to all observations in the actual class.</a:t>
            </a:r>
          </a:p>
          <a:p>
            <a:r>
              <a:rPr lang="en-US" b="1" dirty="0"/>
              <a:t>F1 Score: </a:t>
            </a:r>
            <a:r>
              <a:rPr lang="en-US" dirty="0"/>
              <a:t>The harmonic mean of precision and recall, balancing the two metrics.</a:t>
            </a:r>
          </a:p>
          <a:p>
            <a:r>
              <a:rPr lang="en-US" b="1" dirty="0"/>
              <a:t>Support: </a:t>
            </a:r>
            <a:r>
              <a:rPr lang="en-US" dirty="0"/>
              <a:t>The number of actual occurrences of the class in the dataset </a:t>
            </a:r>
          </a:p>
        </p:txBody>
      </p:sp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1">
            <a:extLst>
              <a:ext uri="{FF2B5EF4-FFF2-40B4-BE49-F238E27FC236}">
                <a16:creationId xmlns:a16="http://schemas.microsoft.com/office/drawing/2014/main" id="{5169252C-EF68-BA1B-9A82-761C8F36B136}"/>
              </a:ext>
            </a:extLst>
          </p:cNvPr>
          <p:cNvSpPr txBox="1">
            <a:spLocks/>
          </p:cNvSpPr>
          <p:nvPr/>
        </p:nvSpPr>
        <p:spPr>
          <a:xfrm>
            <a:off x="322388" y="128534"/>
            <a:ext cx="7977550" cy="668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tr-TR" sz="2500" b="1" dirty="0"/>
              <a:t>Data </a:t>
            </a:r>
            <a:r>
              <a:rPr lang="tr-TR" sz="2500" b="1" dirty="0" err="1"/>
              <a:t>modellıng</a:t>
            </a:r>
            <a:r>
              <a:rPr lang="tr-TR" sz="2500" b="1" dirty="0"/>
              <a:t> VISUALIZATION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7BE3F0A-4B18-C1F3-686E-AC4E90CA9BA7}"/>
              </a:ext>
            </a:extLst>
          </p:cNvPr>
          <p:cNvSpPr txBox="1"/>
          <p:nvPr/>
        </p:nvSpPr>
        <p:spPr>
          <a:xfrm>
            <a:off x="322388" y="834907"/>
            <a:ext cx="39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/>
              <a:t>Confusion</a:t>
            </a:r>
            <a:r>
              <a:rPr lang="tr-TR" sz="2400" b="1" dirty="0"/>
              <a:t> </a:t>
            </a:r>
            <a:r>
              <a:rPr lang="tr-TR" sz="2400" b="1" dirty="0" err="1"/>
              <a:t>Matrix</a:t>
            </a:r>
            <a:endParaRPr lang="tr-TR" sz="2400" b="1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C5EC6856-C283-4E35-DF66-CBEF4F06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599" y="0"/>
            <a:ext cx="668100" cy="66810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A8F2B53-5BAD-C7F3-58F4-7AAC8248E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49" y="1065739"/>
            <a:ext cx="5469335" cy="54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theme/theme1.xml><?xml version="1.0" encoding="utf-8"?>
<a:theme xmlns:a="http://schemas.openxmlformats.org/drawingml/2006/main" name="Tek Çizgili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8877_TF22318419_Win32" id="{53341AA4-6F95-4EB6-81E0-A506E22DE5A3}" vid="{103D588D-55EF-41EB-93E0-001907867DD5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satış tanıtımı</Template>
  <TotalTime>409</TotalTime>
  <Words>587</Words>
  <Application>Microsoft Macintosh PowerPoint</Application>
  <PresentationFormat>Widescreen</PresentationFormat>
  <Paragraphs>100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Tek Çizgili</vt:lpstr>
      <vt:lpstr>Dual-Approach Stock Forecasting Prophet and LSTM Applications</vt:lpstr>
      <vt:lpstr>PowerPoint Presentation</vt:lpstr>
      <vt:lpstr>tools</vt:lpstr>
      <vt:lpstr>Data Work</vt:lpstr>
      <vt:lpstr>EDA (Exploratory Data AnalysIs)</vt:lpstr>
      <vt:lpstr>EDA (Exploratory Data AnalysIs)</vt:lpstr>
      <vt:lpstr>Data modellıng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Tuğçe Acar Arıyürek</dc:creator>
  <cp:lastModifiedBy>Karatas, Ahmet</cp:lastModifiedBy>
  <cp:revision>15</cp:revision>
  <dcterms:created xsi:type="dcterms:W3CDTF">2024-06-08T14:42:56Z</dcterms:created>
  <dcterms:modified xsi:type="dcterms:W3CDTF">2025-05-28T10:09:39Z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a7c77bae-9cad-4b1a-aac3-2a4ad557d70b_Enabled">
    <vt:lpwstr>true</vt:lpwstr>
  </property>
  <property fmtid="{D5CDD505-2E9C-101B-9397-08002B2CF9AE}" pid="4" name="MSIP_Label_a7c77bae-9cad-4b1a-aac3-2a4ad557d70b_SetDate">
    <vt:lpwstr>2025-05-28T07:20:32Z</vt:lpwstr>
  </property>
  <property fmtid="{D5CDD505-2E9C-101B-9397-08002B2CF9AE}" pid="5" name="MSIP_Label_a7c77bae-9cad-4b1a-aac3-2a4ad557d70b_Method">
    <vt:lpwstr>Privileged</vt:lpwstr>
  </property>
  <property fmtid="{D5CDD505-2E9C-101B-9397-08002B2CF9AE}" pid="6" name="MSIP_Label_a7c77bae-9cad-4b1a-aac3-2a4ad557d70b_Name">
    <vt:lpwstr>General</vt:lpwstr>
  </property>
  <property fmtid="{D5CDD505-2E9C-101B-9397-08002B2CF9AE}" pid="7" name="MSIP_Label_a7c77bae-9cad-4b1a-aac3-2a4ad557d70b_SiteId">
    <vt:lpwstr>88ed286b-88d8-4faf-918f-883d693321ae</vt:lpwstr>
  </property>
  <property fmtid="{D5CDD505-2E9C-101B-9397-08002B2CF9AE}" pid="8" name="MSIP_Label_a7c77bae-9cad-4b1a-aac3-2a4ad557d70b_ActionId">
    <vt:lpwstr>5a16e166-305b-4551-b717-cda79647d2ea</vt:lpwstr>
  </property>
  <property fmtid="{D5CDD505-2E9C-101B-9397-08002B2CF9AE}" pid="9" name="MSIP_Label_a7c77bae-9cad-4b1a-aac3-2a4ad557d70b_ContentBits">
    <vt:lpwstr>0</vt:lpwstr>
  </property>
</Properties>
</file>