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5" r:id="rId35"/>
    <p:sldId id="276" r:id="rId36"/>
    <p:sldId id="273" r:id="rId37"/>
    <p:sldId id="274" r:id="rId38"/>
    <p:sldId id="277" r:id="rId39"/>
    <p:sldId id="278" r:id="rId40"/>
    <p:sldId id="279" r:id="rId41"/>
    <p:sldId id="280" r:id="rId42"/>
    <p:sldId id="281" r:id="rId43"/>
    <p:sldId id="282" r:id="rId44"/>
    <p:sldId id="262" r:id="rId45"/>
    <p:sldId id="263" r:id="rId4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573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3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2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7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87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01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6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52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80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89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E3C6-0674-40AD-877B-42D6538E29A7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19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ccinar@selcuk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open_file" TargetMode="External"/><Relationship Id="rId2" Type="http://schemas.openxmlformats.org/officeDocument/2006/relationships/hyperlink" Target="https://pub.dev/packages/htt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dart.dev/stable/2.16.1/dart-async/dart-async-library.html" TargetMode="External"/><Relationship Id="rId5" Type="http://schemas.openxmlformats.org/officeDocument/2006/relationships/hyperlink" Target="https://api.flutter.dev/flutter/dart-io/File-class.html" TargetMode="External"/><Relationship Id="rId4" Type="http://schemas.openxmlformats.org/officeDocument/2006/relationships/hyperlink" Target="https://pub.dev/packages/path_provid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lutter.dev/docs/development/platform-integration/web-ima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path_provider" TargetMode="External"/><Relationship Id="rId2" Type="http://schemas.openxmlformats.org/officeDocument/2006/relationships/hyperlink" Target="https://api.flutter.dev/flutter/dart-io/File-cla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dart.dev/stable/2.16.1/dart-async/dart-async-library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tcevahircinar/hafta1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86862" y="202223"/>
            <a:ext cx="11544300" cy="436098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r-TR" sz="2800" b="1" dirty="0">
                <a:latin typeface="+mn-lt"/>
              </a:rPr>
              <a:t>Teknoloji Fakültesi </a:t>
            </a:r>
            <a:br>
              <a:rPr lang="tr-TR" sz="2800" b="1" dirty="0">
                <a:latin typeface="+mn-lt"/>
              </a:rPr>
            </a:br>
            <a:r>
              <a:rPr lang="tr-TR" sz="2800" b="1" dirty="0">
                <a:latin typeface="+mn-lt"/>
              </a:rPr>
              <a:t>Bilgisayar Mühendisliği</a:t>
            </a:r>
            <a:br>
              <a:rPr lang="tr-TR" sz="2800" dirty="0">
                <a:latin typeface="+mn-lt"/>
              </a:rPr>
            </a:br>
            <a:r>
              <a:rPr lang="tr-TR" sz="2800" dirty="0">
                <a:latin typeface="+mn-lt"/>
              </a:rPr>
              <a:t>3301409 MOBİL PROGRAMLAMA NÖ</a:t>
            </a:r>
            <a:br>
              <a:rPr lang="tr-TR" sz="2800" dirty="0">
                <a:latin typeface="+mn-lt"/>
              </a:rPr>
            </a:br>
            <a:r>
              <a:rPr lang="tr-TR" sz="2800" dirty="0">
                <a:latin typeface="+mn-lt"/>
              </a:rPr>
              <a:t>3301456 MOBİL PROGRAMLAMA NÖ</a:t>
            </a:r>
            <a:br>
              <a:rPr lang="tr-TR" sz="2800" dirty="0">
                <a:latin typeface="+mn-lt"/>
              </a:rPr>
            </a:br>
            <a:r>
              <a:rPr lang="tr-TR" sz="2800" dirty="0">
                <a:latin typeface="+mn-lt"/>
              </a:rPr>
              <a:t>3311409 MOBİL PROGRAMLAMA İÖ</a:t>
            </a:r>
            <a:br>
              <a:rPr lang="tr-TR" sz="2800" dirty="0">
                <a:latin typeface="+mn-lt"/>
              </a:rPr>
            </a:br>
            <a:r>
              <a:rPr lang="tr-TR" sz="2800" dirty="0">
                <a:latin typeface="+mn-lt"/>
              </a:rPr>
              <a:t>3311456 MOBİL PROGRAMLAMA İÖ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956053"/>
            <a:ext cx="9144000" cy="1655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tr-TR" dirty="0"/>
          </a:p>
          <a:p>
            <a:r>
              <a:rPr lang="tr-TR" dirty="0"/>
              <a:t>Dr. Öğretim Üyesi Ahmet Cevahir ÇINAR</a:t>
            </a:r>
          </a:p>
          <a:p>
            <a:r>
              <a:rPr lang="tr-TR" dirty="0"/>
              <a:t>Selçuk Üniversitesi Teknoloji Fakültesi Bilgisayar Mühendisliği Bölümü</a:t>
            </a:r>
          </a:p>
          <a:p>
            <a:r>
              <a:rPr lang="tr-TR" dirty="0">
                <a:hlinkClick r:id="rId2"/>
              </a:rPr>
              <a:t>accinar@selcuk.edu.tr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24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readFromFile</a:t>
            </a:r>
            <a:r>
              <a:rPr lang="en-US" dirty="0"/>
              <a:t> : </a:t>
            </a:r>
            <a:r>
              <a:rPr lang="tr-TR" dirty="0"/>
              <a:t>Dosyadaki </a:t>
            </a:r>
            <a:r>
              <a:rPr lang="tr-TR" dirty="0" err="1"/>
              <a:t>String</a:t>
            </a:r>
            <a:r>
              <a:rPr lang="tr-TR" dirty="0"/>
              <a:t> veriyi okuyacak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1043747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readFromFile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=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fileContents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file.readAsString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fileContents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3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file_utils.dart</a:t>
            </a:r>
            <a:r>
              <a:rPr lang="tr-TR" dirty="0"/>
              <a:t> sayfasının tüm kodları: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package:path_provider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path_provider.dart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dart:io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dart:async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FileUtils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getFilePath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getApplicationDocumentsDirectory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directory.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&lt;File&gt;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getFilePath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/myfile.txt'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&lt;File&gt;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data)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=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file.writeAsString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readFromFile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=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fileContents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file.readAsString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fileContents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56" y="242573"/>
            <a:ext cx="3085668" cy="6615427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1015" y="104907"/>
            <a:ext cx="5037891" cy="79406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file_utils.dart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FileOperationsScreen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StatefulWidget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FileOperationsScreen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"File Operations"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FileOperationsScreenState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FileOperationsScreenState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FileOperationsScreenState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FileOperationsScreen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fileContents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"Veri Yok"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myController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TextEditingController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body: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MainAxisAlignment.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&gt;[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EdgeInsets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8.0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myController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ElevatedButton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"Dosyaya Kaydet"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onPressed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FileUtils.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myController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ElevatedButton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"Dosyadan Oku"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onPressed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FileUtils.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readFromFile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fileContents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fileContents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],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222131" y="4114800"/>
            <a:ext cx="1846384" cy="21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593" y="4935415"/>
            <a:ext cx="3118338" cy="454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075593" y="5835161"/>
            <a:ext cx="3302976" cy="1084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84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 üzerinden PDF ve MP4 uzantılı dosyaları indirip, uygulama içerisinde nasıl gösterebiliriz?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1-İnternet bağlantısı için </a:t>
            </a:r>
            <a:r>
              <a:rPr lang="tr-TR" dirty="0">
                <a:hlinkClick r:id="rId2"/>
              </a:rPr>
              <a:t>https://pub.dev/packages/http</a:t>
            </a:r>
            <a:r>
              <a:rPr lang="tr-TR" dirty="0"/>
              <a:t> kütüphanesini projemize ekliyoruz.</a:t>
            </a:r>
          </a:p>
          <a:p>
            <a:r>
              <a:rPr lang="tr-TR" dirty="0"/>
              <a:t>2-Dosyaların açılacağı uygulamaları özelleştirmek ve kontrol altına almak için </a:t>
            </a:r>
            <a:r>
              <a:rPr lang="tr-TR" dirty="0">
                <a:hlinkClick r:id="rId3"/>
              </a:rPr>
              <a:t>https://pub.dev/packages/open_file</a:t>
            </a:r>
            <a:r>
              <a:rPr lang="tr-TR" dirty="0"/>
              <a:t> kütüphanesini projemize ekliyoruz.</a:t>
            </a:r>
          </a:p>
          <a:p>
            <a:r>
              <a:rPr lang="tr-TR" dirty="0"/>
              <a:t>3-Mobil cihazlarında dosya sistemlerine erişim için </a:t>
            </a:r>
            <a:r>
              <a:rPr lang="tr-TR" dirty="0">
                <a:hlinkClick r:id="rId4"/>
              </a:rPr>
              <a:t>https://pub.dev/packages/path_provider</a:t>
            </a:r>
            <a:r>
              <a:rPr lang="tr-TR" dirty="0"/>
              <a:t> kullanıldığını öğrenmiştik. </a:t>
            </a:r>
          </a:p>
          <a:p>
            <a:r>
              <a:rPr lang="tr-TR" dirty="0"/>
              <a:t>Dart dilinde dosya işlemleri için </a:t>
            </a:r>
            <a:r>
              <a:rPr lang="tr-TR" dirty="0" err="1"/>
              <a:t>io</a:t>
            </a:r>
            <a:r>
              <a:rPr lang="tr-TR" dirty="0"/>
              <a:t> kütüphanesi kullanılır</a:t>
            </a:r>
          </a:p>
          <a:p>
            <a:r>
              <a:rPr lang="tr-TR" dirty="0">
                <a:hlinkClick r:id="rId5"/>
              </a:rPr>
              <a:t>https://api.flutter.dev/flutter/dart-io/File-class.html</a:t>
            </a:r>
            <a:endParaRPr lang="tr-TR" dirty="0"/>
          </a:p>
          <a:p>
            <a:r>
              <a:rPr lang="tr-TR" dirty="0"/>
              <a:t>Dosya işlemleri asenkron işlemler olduğundan </a:t>
            </a:r>
            <a:r>
              <a:rPr lang="tr-TR" dirty="0">
                <a:hlinkClick r:id="rId6"/>
              </a:rPr>
              <a:t>https://api.dart.dev/stable/2.16.1/dart-async/dart-async-library.html</a:t>
            </a:r>
            <a:r>
              <a:rPr lang="tr-TR" dirty="0"/>
              <a:t>  kütüphanesi </a:t>
            </a:r>
            <a:r>
              <a:rPr lang="tr-TR" dirty="0" err="1">
                <a:solidFill>
                  <a:srgbClr val="FF0000"/>
                </a:solidFill>
              </a:rPr>
              <a:t>import</a:t>
            </a:r>
            <a:r>
              <a:rPr lang="tr-TR" dirty="0">
                <a:solidFill>
                  <a:srgbClr val="FF0000"/>
                </a:solidFill>
              </a:rPr>
              <a:t> '</a:t>
            </a:r>
            <a:r>
              <a:rPr lang="tr-TR" dirty="0" err="1">
                <a:solidFill>
                  <a:srgbClr val="FF0000"/>
                </a:solidFill>
              </a:rPr>
              <a:t>dart:async</a:t>
            </a:r>
            <a:r>
              <a:rPr lang="tr-TR" dirty="0">
                <a:solidFill>
                  <a:srgbClr val="FF0000"/>
                </a:solidFill>
              </a:rPr>
              <a:t>'; </a:t>
            </a:r>
            <a:r>
              <a:rPr lang="tr-TR" dirty="0"/>
              <a:t>komutu ile </a:t>
            </a:r>
            <a:r>
              <a:rPr lang="tr-TR" dirty="0" err="1"/>
              <a:t>import</a:t>
            </a:r>
            <a:r>
              <a:rPr lang="tr-TR" dirty="0"/>
              <a:t> edilmelidir.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446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3"/>
          <a:stretch/>
        </p:blipFill>
        <p:spPr>
          <a:xfrm>
            <a:off x="8380359" y="4555325"/>
            <a:ext cx="3274559" cy="182857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919" y="185499"/>
            <a:ext cx="3057143" cy="20380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061" y="2371707"/>
            <a:ext cx="3342857" cy="1828571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5315" y="252161"/>
            <a:ext cx="5032147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body: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MainAxisAlignment.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&lt;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&gt;[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TextButton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Icons.</a:t>
            </a:r>
            <a:r>
              <a:rPr kumimoji="0" lang="tr-TR" altLang="tr-TR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file_download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"Örnek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İndir"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onPressed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{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_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downloadSamplePDF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TextButton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Icons.</a:t>
            </a:r>
            <a:r>
              <a:rPr kumimoji="0" lang="tr-TR" altLang="tr-TR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file_download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"Örnek Video İndir"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onPressed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{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_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downloadSampleVideo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EdgeInsets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8.0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TextButton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(Icons.</a:t>
            </a:r>
            <a:r>
              <a:rPr kumimoji="0" lang="tr-TR" altLang="tr-TR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"İndirilen Dosyayı Göster"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onPressed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openFile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OpenFile.</a:t>
            </a:r>
            <a:r>
              <a:rPr kumimoji="0" lang="tr-TR" altLang="tr-TR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openFile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],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 adımları: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1-Dizini belirle</a:t>
            </a:r>
          </a:p>
          <a:p>
            <a:pPr marL="0" indent="0">
              <a:buNone/>
            </a:pPr>
            <a:r>
              <a:rPr lang="tr-TR" dirty="0"/>
              <a:t>2-Dosyanın yolunu ve adını belirle</a:t>
            </a:r>
          </a:p>
          <a:p>
            <a:pPr marL="0" indent="0">
              <a:buNone/>
            </a:pPr>
            <a:r>
              <a:rPr lang="tr-TR" dirty="0"/>
              <a:t>3-PDF indirme fonksiyonunu yaz</a:t>
            </a:r>
          </a:p>
          <a:p>
            <a:pPr marL="0" indent="0">
              <a:buNone/>
            </a:pPr>
            <a:r>
              <a:rPr lang="tr-TR" dirty="0"/>
              <a:t>4-MP4 indirme fonksiyonunu yaz</a:t>
            </a:r>
          </a:p>
          <a:p>
            <a:pPr marL="0" indent="0">
              <a:buNone/>
            </a:pPr>
            <a:r>
              <a:rPr lang="tr-TR" dirty="0"/>
              <a:t>5-open_file ile dosyayı aç</a:t>
            </a:r>
          </a:p>
        </p:txBody>
      </p:sp>
    </p:spTree>
    <p:extLst>
      <p:ext uri="{BB962C8B-B14F-4D97-AF65-F5344CB8AC3E}">
        <p14:creationId xmlns:p14="http://schemas.microsoft.com/office/powerpoint/2010/main" val="108864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1-Dizini belirle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6654" y="1915204"/>
            <a:ext cx="1088952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localDevicePath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devicePath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getApplicationDocumentsDirectory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devicePath.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5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2-Dosyanın yolunu ve adını belirle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4724" y="2874144"/>
            <a:ext cx="1104661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&lt;File&gt; _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localFile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localDevicePath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$_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${_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newPath.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/cevahir.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8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3-PDF indirme fonksiyonunu yaz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993573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downloadSamplePDF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http.get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"https://uzemegitim.selcuk.edu.tr/kilavuzlar/ogrencigiris.pdf"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_file =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localFile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pdfs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file.writeAsBytes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bodyBytes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"Dosya yazma işlemi tamamlandı. Dosyanın yolu: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saveFile.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saveFile.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1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4-MP4 indirme fonksiyonunu yaz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0062370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downloadSampleVideo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"https://samplelib.com/lib/download/mp4/sample-5s.mp4"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_file =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localFile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"mp4s"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"mp4"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file.writeAsBytes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bodyBytes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"Dosya yazma işlemi tamamlandı. Dosyanın yolu: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saveFile.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saveFile.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5991" y="290146"/>
            <a:ext cx="11394831" cy="61985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/>
        </p:nvGraphicFramePr>
        <p:xfrm>
          <a:off x="0" y="0"/>
          <a:ext cx="12192000" cy="685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44">
                  <a:extLst>
                    <a:ext uri="{9D8B030D-6E8A-4147-A177-3AD203B41FA5}">
                      <a16:colId xmlns:a16="http://schemas.microsoft.com/office/drawing/2014/main" val="1915494464"/>
                    </a:ext>
                  </a:extLst>
                </a:gridCol>
                <a:gridCol w="2329833">
                  <a:extLst>
                    <a:ext uri="{9D8B030D-6E8A-4147-A177-3AD203B41FA5}">
                      <a16:colId xmlns:a16="http://schemas.microsoft.com/office/drawing/2014/main" val="2418695778"/>
                    </a:ext>
                  </a:extLst>
                </a:gridCol>
                <a:gridCol w="9067023">
                  <a:extLst>
                    <a:ext uri="{9D8B030D-6E8A-4147-A177-3AD203B41FA5}">
                      <a16:colId xmlns:a16="http://schemas.microsoft.com/office/drawing/2014/main" val="3394405859"/>
                    </a:ext>
                  </a:extLst>
                </a:gridCol>
              </a:tblGrid>
              <a:tr h="362084">
                <a:tc>
                  <a:txBody>
                    <a:bodyPr/>
                    <a:lstStyle/>
                    <a:p>
                      <a:r>
                        <a:rPr lang="tr-TR" sz="1600" dirty="0"/>
                        <a:t>HAFTA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TARİH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DERSİN İÇERİĞİ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07615"/>
                  </a:ext>
                </a:extLst>
              </a:tr>
              <a:tr h="421352"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9 Şubat</a:t>
                      </a:r>
                      <a:r>
                        <a:rPr lang="tr-TR" sz="1800" baseline="0" dirty="0"/>
                        <a:t> 2022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Mobil Programlamaya genel bakış, tanıtım, derse giriş</a:t>
                      </a:r>
                      <a:r>
                        <a:rPr lang="tr-TR" sz="1600" baseline="0" dirty="0"/>
                        <a:t> ve </a:t>
                      </a:r>
                      <a:r>
                        <a:rPr lang="tr-TR" sz="1600" dirty="0"/>
                        <a:t>işlenişi ile ilgili yol haritasının belirlenmesi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4565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16 Şubat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Dart Programlama Dili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4953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23 Şubat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Geliştirme ortamının gereksinimleri ve kurulumlar (</a:t>
                      </a: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, Git, </a:t>
                      </a:r>
                      <a:r>
                        <a:rPr lang="tr-TR" sz="1600" dirty="0" err="1"/>
                        <a:t>Android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Studio</a:t>
                      </a:r>
                      <a:r>
                        <a:rPr lang="tr-TR" sz="1600" dirty="0"/>
                        <a:t> vb.)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125213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r>
                        <a:rPr lang="tr-T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2</a:t>
                      </a:r>
                      <a:r>
                        <a:rPr lang="tr-TR" sz="1800" baseline="0" dirty="0"/>
                        <a:t> </a:t>
                      </a:r>
                      <a:r>
                        <a:rPr lang="tr-TR" sz="1800" dirty="0"/>
                        <a:t>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 uygulamalarının temelleri (klasör yapısı, </a:t>
                      </a:r>
                      <a:r>
                        <a:rPr lang="tr-TR" sz="1600" dirty="0" err="1"/>
                        <a:t>pubspec.yaml</a:t>
                      </a:r>
                      <a:r>
                        <a:rPr lang="tr-TR" sz="1600" dirty="0"/>
                        <a:t> dosyası, temel </a:t>
                      </a: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 kütüphaneleri vb.),  genel bileşenler, </a:t>
                      </a: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 uygulamalarının yaşam döngüsü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16247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9</a:t>
                      </a:r>
                      <a:r>
                        <a:rPr lang="tr-TR" sz="1800" baseline="0" dirty="0"/>
                        <a:t> </a:t>
                      </a:r>
                      <a:r>
                        <a:rPr lang="tr-TR" sz="1800" dirty="0"/>
                        <a:t>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 ile kullanıcı ara yüzü tasarlamak (</a:t>
                      </a:r>
                      <a:r>
                        <a:rPr lang="tr-TR" sz="1600" dirty="0" err="1"/>
                        <a:t>MaterialApp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Scaffold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AppBar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SafeArea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SnackBar</a:t>
                      </a:r>
                      <a:r>
                        <a:rPr lang="tr-TR" sz="1600" dirty="0"/>
                        <a:t> vb.)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82347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16 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Widgetler</a:t>
                      </a:r>
                      <a:r>
                        <a:rPr lang="tr-TR" sz="1600" dirty="0"/>
                        <a:t> (Value, </a:t>
                      </a:r>
                      <a:r>
                        <a:rPr lang="tr-TR" sz="1600" dirty="0" err="1"/>
                        <a:t>Layout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Navigation</a:t>
                      </a:r>
                      <a:r>
                        <a:rPr lang="tr-TR" sz="1600" dirty="0"/>
                        <a:t>, vb.) ve </a:t>
                      </a:r>
                      <a:r>
                        <a:rPr lang="tr-TR" sz="1600" dirty="0" err="1"/>
                        <a:t>Widgetleri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stillendirmek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82129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23 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Geliştirilecek projelerin derste değerlendirilmesi, yönlendirme ve yardımcı olunması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60411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30 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Projeyi </a:t>
                      </a:r>
                      <a:r>
                        <a:rPr lang="tr-TR" sz="1600" dirty="0" err="1"/>
                        <a:t>Github’a</a:t>
                      </a:r>
                      <a:r>
                        <a:rPr lang="tr-TR" sz="1600" dirty="0"/>
                        <a:t> yükleme ve </a:t>
                      </a:r>
                      <a:r>
                        <a:rPr lang="tr-TR" sz="1600" dirty="0" err="1"/>
                        <a:t>Github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Pages</a:t>
                      </a:r>
                      <a:r>
                        <a:rPr lang="tr-TR" sz="1600" dirty="0"/>
                        <a:t> üzerinden yayına alma – Youtube’da var </a:t>
                      </a:r>
                      <a:endParaRPr lang="tr-T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48668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endParaRPr lang="tr-TR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u="sng" dirty="0">
                          <a:solidFill>
                            <a:srgbClr val="FF0000"/>
                          </a:solidFill>
                        </a:rPr>
                        <a:t>1 Nisan 2022 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u="sng" dirty="0">
                          <a:solidFill>
                            <a:srgbClr val="FF0000"/>
                          </a:solidFill>
                        </a:rPr>
                        <a:t>Ara Sınav, Final ve Bütünleme sınavlarının nasıl yapılacağı ile ilgili </a:t>
                      </a:r>
                      <a:r>
                        <a:rPr lang="tr-TR" sz="1600" b="1" u="sng" dirty="0" err="1">
                          <a:solidFill>
                            <a:srgbClr val="FF0000"/>
                          </a:solidFill>
                        </a:rPr>
                        <a:t>YouTube</a:t>
                      </a:r>
                      <a:r>
                        <a:rPr lang="tr-TR" sz="1600" b="1" u="sng" dirty="0">
                          <a:solidFill>
                            <a:srgbClr val="FF0000"/>
                          </a:solidFill>
                        </a:rPr>
                        <a:t> toplantısı </a:t>
                      </a:r>
                      <a:r>
                        <a:rPr lang="tr-TR" sz="1600" b="1" u="sng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</a:t>
                      </a:r>
                      <a:endParaRPr lang="tr-TR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57981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4-10 Nisan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ARA SINAV SÜRECİ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31788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13 Nisan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Gestures</a:t>
                      </a:r>
                      <a:r>
                        <a:rPr lang="tr-TR" sz="1600" dirty="0"/>
                        <a:t> ve Asenkron Programlama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98595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20 Nisan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Dosya işlemleri ve API ile çalışmak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65618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27 Nisan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SQLite</a:t>
                      </a:r>
                      <a:r>
                        <a:rPr lang="tr-TR" sz="1600" dirty="0"/>
                        <a:t> ile </a:t>
                      </a:r>
                      <a:r>
                        <a:rPr lang="tr-TR" sz="1600" dirty="0" err="1"/>
                        <a:t>veritabanı</a:t>
                      </a:r>
                      <a:r>
                        <a:rPr lang="tr-TR" sz="1600" dirty="0"/>
                        <a:t>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23192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11 Mayıs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Firebase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Authentication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Localization</a:t>
                      </a:r>
                      <a:r>
                        <a:rPr lang="tr-TR" sz="1600" dirty="0"/>
                        <a:t> ve Provider Kullanımı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826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18 Mayıs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FireStore</a:t>
                      </a:r>
                      <a:r>
                        <a:rPr lang="tr-TR" sz="1600" baseline="0" dirty="0"/>
                        <a:t> </a:t>
                      </a:r>
                      <a:r>
                        <a:rPr lang="tr-TR" sz="1600" dirty="0"/>
                        <a:t>ile Provider destekli</a:t>
                      </a:r>
                      <a:r>
                        <a:rPr lang="tr-TR" sz="1600" baseline="0" dirty="0"/>
                        <a:t> </a:t>
                      </a:r>
                      <a:r>
                        <a:rPr lang="tr-TR" sz="1600" dirty="0" err="1"/>
                        <a:t>veritabanı</a:t>
                      </a:r>
                      <a:r>
                        <a:rPr lang="tr-TR" sz="1600" dirty="0"/>
                        <a:t> üzerinde CRUD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76619"/>
                  </a:ext>
                </a:extLst>
              </a:tr>
              <a:tr h="395001">
                <a:tc>
                  <a:txBody>
                    <a:bodyPr/>
                    <a:lstStyle/>
                    <a:p>
                      <a:r>
                        <a:rPr lang="tr-T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25 Mayıs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Animasyonlar ve Grafikler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7622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949B0E74-D37C-5B4D-9CA2-10E3D9E899F2}"/>
              </a:ext>
            </a:extLst>
          </p:cNvPr>
          <p:cNvSpPr/>
          <p:nvPr/>
        </p:nvSpPr>
        <p:spPr>
          <a:xfrm>
            <a:off x="0" y="4920333"/>
            <a:ext cx="12192000" cy="378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13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5-open_file ile dosyayı aç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93355"/>
            <a:ext cx="1024030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openFile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OpenFile.</a:t>
            </a:r>
            <a:r>
              <a:rPr kumimoji="0" lang="tr-TR" altLang="tr-T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openFile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endParaRPr kumimoji="0" lang="tr-TR" altLang="tr-T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3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Assets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 err="1"/>
              <a:t>Assets</a:t>
            </a:r>
            <a:r>
              <a:rPr lang="tr-TR" dirty="0"/>
              <a:t> kaynaklar anlamında olup uygulamamızın içerisinde bulunması muhtemel olan </a:t>
            </a:r>
            <a:r>
              <a:rPr lang="en-US" dirty="0" err="1"/>
              <a:t>stati</a:t>
            </a:r>
            <a:r>
              <a:rPr lang="tr-TR" dirty="0"/>
              <a:t>k veriler</a:t>
            </a:r>
            <a:r>
              <a:rPr lang="en-US" dirty="0"/>
              <a:t> (JSON </a:t>
            </a:r>
            <a:r>
              <a:rPr lang="tr-TR" dirty="0"/>
              <a:t>dosyaları</a:t>
            </a:r>
            <a:r>
              <a:rPr lang="en-US" dirty="0"/>
              <a:t>), </a:t>
            </a:r>
            <a:r>
              <a:rPr lang="tr-TR" dirty="0"/>
              <a:t>ayar dosyaları</a:t>
            </a:r>
            <a:r>
              <a:rPr lang="en-US" dirty="0"/>
              <a:t>, </a:t>
            </a:r>
            <a:r>
              <a:rPr lang="tr-TR" dirty="0"/>
              <a:t>ikonlar</a:t>
            </a:r>
            <a:r>
              <a:rPr lang="en-US" dirty="0"/>
              <a:t>,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resimler</a:t>
            </a:r>
            <a:r>
              <a:rPr lang="en-US" dirty="0"/>
              <a:t> (JPEG, </a:t>
            </a:r>
            <a:r>
              <a:rPr lang="en-US" dirty="0" err="1"/>
              <a:t>WebP</a:t>
            </a:r>
            <a:r>
              <a:rPr lang="en-US" dirty="0"/>
              <a:t>, GIF, animated </a:t>
            </a:r>
            <a:r>
              <a:rPr lang="en-US" dirty="0" err="1"/>
              <a:t>WebP</a:t>
            </a:r>
            <a:r>
              <a:rPr lang="en-US" dirty="0"/>
              <a:t>/GIF, PNG, BMP, </a:t>
            </a:r>
            <a:r>
              <a:rPr lang="tr-TR" dirty="0"/>
              <a:t>ve</a:t>
            </a:r>
            <a:r>
              <a:rPr lang="en-US" dirty="0"/>
              <a:t> WBMP)</a:t>
            </a:r>
            <a:r>
              <a:rPr lang="tr-TR" dirty="0"/>
              <a:t> için kullanılan genel bir addır.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 err="1"/>
              <a:t>pubspec.yaml</a:t>
            </a:r>
            <a:r>
              <a:rPr lang="tr-TR" dirty="0"/>
              <a:t> içerisinde kullandığımız </a:t>
            </a:r>
            <a:r>
              <a:rPr lang="tr-TR" dirty="0" err="1"/>
              <a:t>assets</a:t>
            </a:r>
            <a:r>
              <a:rPr lang="tr-TR" dirty="0"/>
              <a:t> yolunu bildirmemiz gerekir.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flutter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assets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- </a:t>
            </a:r>
            <a:r>
              <a:rPr lang="tr-TR" dirty="0" err="1"/>
              <a:t>directory</a:t>
            </a:r>
            <a:r>
              <a:rPr lang="tr-TR" dirty="0"/>
              <a:t>/</a:t>
            </a:r>
          </a:p>
          <a:p>
            <a:pPr marL="0" indent="0">
              <a:buNone/>
            </a:pPr>
            <a:r>
              <a:rPr lang="tr-TR" dirty="0"/>
              <a:t>    - </a:t>
            </a:r>
            <a:r>
              <a:rPr lang="tr-TR" dirty="0" err="1"/>
              <a:t>directory</a:t>
            </a:r>
            <a:r>
              <a:rPr lang="tr-TR" dirty="0"/>
              <a:t>/</a:t>
            </a:r>
            <a:r>
              <a:rPr lang="tr-TR" dirty="0" err="1"/>
              <a:t>subdirectory</a:t>
            </a:r>
            <a:r>
              <a:rPr lang="tr-TR" dirty="0"/>
              <a:t>/</a:t>
            </a:r>
          </a:p>
          <a:p>
            <a:pPr marL="0" indent="0">
              <a:buNone/>
            </a:pPr>
            <a:r>
              <a:rPr lang="tr-TR" dirty="0"/>
              <a:t>Klasörün içerisinde dosyalara bu şekilde erişim verilmiş olur. </a:t>
            </a:r>
          </a:p>
        </p:txBody>
      </p:sp>
    </p:spTree>
    <p:extLst>
      <p:ext uri="{BB962C8B-B14F-4D97-AF65-F5344CB8AC3E}">
        <p14:creationId xmlns:p14="http://schemas.microsoft.com/office/powerpoint/2010/main" val="30882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2562"/>
            <a:ext cx="10515600" cy="5904401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Assets</a:t>
            </a:r>
            <a:r>
              <a:rPr lang="tr-TR" dirty="0"/>
              <a:t> klasöründeki resimlere </a:t>
            </a:r>
            <a:r>
              <a:rPr lang="tr-TR" dirty="0" err="1"/>
              <a:t>AssetImage</a:t>
            </a:r>
            <a:r>
              <a:rPr lang="tr-TR" dirty="0"/>
              <a:t> ile ulaşılır.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6" y="1244634"/>
            <a:ext cx="3295238" cy="2504762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33438" y="885660"/>
            <a:ext cx="5348827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AssetShow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StatefulWidget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AssetShowState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AssetShowState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AssetShowState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AssetShow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Örneği'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body: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SingleChildScrollView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'Deneme'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AssetImage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/logo1.jpg'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AssetImage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/wp1.jpg'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AssetImage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/logo2.jpg'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AssetImage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/wp2.jpg'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AssetImage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/logo3.png'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AssetImage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/wp3.jpg'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],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),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571" y="0"/>
            <a:ext cx="3371429" cy="693333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77048"/>
            <a:ext cx="4961905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4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Image.network</a:t>
            </a:r>
            <a:r>
              <a:rPr lang="tr-TR" dirty="0"/>
              <a:t> kullanımı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38553" y="1690688"/>
            <a:ext cx="105507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err="1">
                <a:solidFill>
                  <a:srgbClr val="2196F3"/>
                </a:solidFill>
                <a:latin typeface="Consolas" panose="020B0609020204030204" pitchFamily="49" charset="0"/>
              </a:rPr>
              <a:t>Image</a:t>
            </a:r>
            <a:r>
              <a:rPr lang="tr-TR" alt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 err="1">
                <a:solidFill>
                  <a:srgbClr val="2196F3"/>
                </a:solidFill>
                <a:latin typeface="Consolas" panose="020B0609020204030204" pitchFamily="49" charset="0"/>
              </a:rPr>
              <a:t>network</a:t>
            </a: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altLang="tr-TR" b="1" dirty="0">
                <a:solidFill>
                  <a:srgbClr val="008000"/>
                </a:solidFill>
                <a:latin typeface="Consolas" panose="020B0609020204030204" pitchFamily="49" charset="0"/>
              </a:rPr>
              <a:t>"https://www.selcuk.edu.tr/Tasarim/img/Selcuklogo1975.png"</a:t>
            </a: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altLang="tr-TR" sz="4000" dirty="0">
              <a:latin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6584"/>
            <a:ext cx="9272954" cy="293834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011115" y="5627077"/>
            <a:ext cx="947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hatanın nedeni </a:t>
            </a:r>
            <a:r>
              <a:rPr lang="tr-TR" dirty="0" err="1"/>
              <a:t>emülatör</a:t>
            </a:r>
            <a:r>
              <a:rPr lang="tr-TR" dirty="0"/>
              <a:t> üzerinden değil web üzerinden derlememizdir. Peki ne yapacağız?</a:t>
            </a:r>
          </a:p>
        </p:txBody>
      </p:sp>
    </p:spTree>
    <p:extLst>
      <p:ext uri="{BB962C8B-B14F-4D97-AF65-F5344CB8AC3E}">
        <p14:creationId xmlns:p14="http://schemas.microsoft.com/office/powerpoint/2010/main" val="10883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Emülatörde</a:t>
            </a:r>
            <a:r>
              <a:rPr lang="tr-TR" dirty="0"/>
              <a:t> sorun yok!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1500" y="1415562"/>
            <a:ext cx="6655777" cy="502040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hlinkClick r:id="rId2"/>
              </a:rPr>
              <a:t>https://flutter.dev/docs/development/platform-integration/web-images</a:t>
            </a:r>
            <a:r>
              <a:rPr lang="tr-TR" dirty="0"/>
              <a:t> sayfasında da ayrıntılı olarak anlatıldığı üzere harici kaynakların içerikleri CORS politikasından dolayı izinsiz çekmememiz için bu şekilde bir durum söz konusudur. </a:t>
            </a:r>
          </a:p>
          <a:p>
            <a:pPr marL="0" indent="0">
              <a:buNone/>
            </a:pPr>
            <a:r>
              <a:rPr lang="tr-TR" dirty="0"/>
              <a:t>Uygulamamıza ekleyeceğimiz resimler için </a:t>
            </a:r>
            <a:r>
              <a:rPr lang="tr-TR" dirty="0" err="1"/>
              <a:t>Firebase</a:t>
            </a:r>
            <a:r>
              <a:rPr lang="tr-TR" dirty="0"/>
              <a:t> Storage veya benzeri CDN noktalarına yükleyip gerekli izinleri vererek</a:t>
            </a:r>
          </a:p>
          <a:p>
            <a:pPr marL="0" indent="0">
              <a:buNone/>
            </a:pPr>
            <a:r>
              <a:rPr lang="tr-TR" dirty="0"/>
              <a:t>hem web hem de mobil ortamda sorunsuz bir şekilde kullanabiliriz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476" y="448408"/>
            <a:ext cx="3006807" cy="61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74890"/>
            <a:ext cx="10515600" cy="1374775"/>
          </a:xfrm>
        </p:spPr>
        <p:txBody>
          <a:bodyPr/>
          <a:lstStyle/>
          <a:p>
            <a:r>
              <a:rPr lang="tr-TR" dirty="0"/>
              <a:t>Yukarıdaki kodu ekleyip çalıştırdığımızda ise webde de sorunsuz bir şekilde çalıştığı görülmektedir. Yani CORS izinleri olan bir sunucudan çekilen resimlerde bir sorun olmamaktadır. </a:t>
            </a:r>
          </a:p>
          <a:p>
            <a:endParaRPr lang="tr-T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7791" y="290005"/>
            <a:ext cx="746173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'https://picsum.photos/250?image=9'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tr-TR" altLang="tr-T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3393803"/>
            <a:ext cx="7580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42729"/>
                </a:solidFill>
                <a:latin typeface="ui-monospace"/>
              </a:rPr>
              <a:t>flutter run -d chrome --web-renderer html</a:t>
            </a:r>
            <a:endParaRPr lang="tr-TR" sz="32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762000" y="4413494"/>
            <a:ext cx="7657121" cy="137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Yukarıdaki komut ile derleme yaptığımızda ise </a:t>
            </a:r>
            <a:r>
              <a:rPr lang="tr-TR" dirty="0" err="1"/>
              <a:t>Chrome</a:t>
            </a:r>
            <a:r>
              <a:rPr lang="tr-TR" dirty="0"/>
              <a:t> üzerinde herhangi bir sorun olmadan resimleri görebilmekteyiz.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133" y="2277178"/>
            <a:ext cx="2985212" cy="45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66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https://jsonplaceholder.typicode.com/</a:t>
            </a:r>
            <a:r>
              <a:rPr lang="tr-TR" dirty="0"/>
              <a:t>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3" y="1778440"/>
            <a:ext cx="4523809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69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3543" y="66478"/>
            <a:ext cx="10515600" cy="1325563"/>
          </a:xfrm>
        </p:spPr>
        <p:txBody>
          <a:bodyPr/>
          <a:lstStyle/>
          <a:p>
            <a:r>
              <a:rPr lang="tr-TR" dirty="0" err="1"/>
              <a:t>Albums</a:t>
            </a:r>
            <a:r>
              <a:rPr lang="tr-TR" dirty="0"/>
              <a:t> için bir model oluşturalım</a:t>
            </a:r>
            <a:br>
              <a:rPr lang="tr-TR" dirty="0"/>
            </a:br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javiercbk.github.io</a:t>
            </a:r>
            <a:r>
              <a:rPr lang="tr-TR" dirty="0"/>
              <a:t>/</a:t>
            </a:r>
            <a:r>
              <a:rPr lang="tr-TR" dirty="0" err="1"/>
              <a:t>json_to_dart</a:t>
            </a:r>
            <a:r>
              <a:rPr lang="tr-TR" dirty="0"/>
              <a:t>/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918B36E-C5DE-36AD-C137-49163F7C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2" y="1394522"/>
            <a:ext cx="7500296" cy="5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Models</a:t>
            </a:r>
            <a:r>
              <a:rPr lang="tr-TR" dirty="0"/>
              <a:t> – </a:t>
            </a:r>
            <a:r>
              <a:rPr lang="tr-TR" dirty="0" err="1"/>
              <a:t>Views</a:t>
            </a:r>
            <a:r>
              <a:rPr lang="tr-TR" dirty="0"/>
              <a:t> – Services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44900" y="1825625"/>
            <a:ext cx="77089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Veri modeli </a:t>
            </a:r>
            <a:r>
              <a:rPr lang="tr-TR" dirty="0" err="1"/>
              <a:t>albums_model.dart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Fonksiyonlar </a:t>
            </a:r>
            <a:r>
              <a:rPr lang="tr-TR" dirty="0" err="1"/>
              <a:t>albums_services.dart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Arayüz</a:t>
            </a:r>
            <a:r>
              <a:rPr lang="tr-TR" dirty="0"/>
              <a:t> </a:t>
            </a:r>
            <a:r>
              <a:rPr lang="tr-TR" dirty="0" err="1"/>
              <a:t>albums_view.dart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Sayfasında olacak şekilde bir mimari tasarlayalım.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3151961" cy="22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5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" y="0"/>
            <a:ext cx="7241085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dart:convert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albumsFromJson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json.decode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((x) =&gt;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(x)));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albumsToJson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data) =&gt;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json.encode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data.map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((x) =&gt;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x.toJson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())));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this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Albums.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 İşlemleri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Dart dilinde dosya işlemleri için </a:t>
            </a:r>
            <a:r>
              <a:rPr lang="tr-TR" dirty="0" err="1"/>
              <a:t>io</a:t>
            </a:r>
            <a:r>
              <a:rPr lang="tr-TR" dirty="0"/>
              <a:t> kütüphanesi kullanılır</a:t>
            </a:r>
          </a:p>
          <a:p>
            <a:r>
              <a:rPr lang="tr-TR" dirty="0">
                <a:hlinkClick r:id="rId2"/>
              </a:rPr>
              <a:t>https://api.flutter.dev/flutter/dart-io/File-class.html</a:t>
            </a:r>
            <a:endParaRPr lang="tr-TR" dirty="0"/>
          </a:p>
          <a:p>
            <a:r>
              <a:rPr lang="tr-TR" dirty="0"/>
              <a:t>Mobil cihazlarında dosya sistemlerine erişim için ise </a:t>
            </a:r>
            <a:r>
              <a:rPr lang="tr-TR" dirty="0">
                <a:hlinkClick r:id="rId3"/>
              </a:rPr>
              <a:t>https://pub.dev/packages/path_provider</a:t>
            </a:r>
            <a:r>
              <a:rPr lang="tr-TR" dirty="0"/>
              <a:t> kullanılır.</a:t>
            </a:r>
          </a:p>
          <a:p>
            <a:r>
              <a:rPr lang="tr-TR" dirty="0"/>
              <a:t>Dosya işlemleri asenkron işlemler olduğundan </a:t>
            </a:r>
            <a:r>
              <a:rPr lang="tr-TR" dirty="0">
                <a:hlinkClick r:id="rId4"/>
              </a:rPr>
              <a:t>https://api.dart.dev/stable/2.16.1/dart-async/dart-async-library.html</a:t>
            </a:r>
            <a:r>
              <a:rPr lang="tr-TR" dirty="0"/>
              <a:t>  kütüphanesi </a:t>
            </a:r>
            <a:r>
              <a:rPr lang="tr-TR" dirty="0" err="1">
                <a:solidFill>
                  <a:srgbClr val="FF0000"/>
                </a:solidFill>
              </a:rPr>
              <a:t>import</a:t>
            </a:r>
            <a:r>
              <a:rPr lang="tr-TR" dirty="0">
                <a:solidFill>
                  <a:srgbClr val="FF0000"/>
                </a:solidFill>
              </a:rPr>
              <a:t> '</a:t>
            </a:r>
            <a:r>
              <a:rPr lang="tr-TR" dirty="0" err="1">
                <a:solidFill>
                  <a:srgbClr val="FF0000"/>
                </a:solidFill>
              </a:rPr>
              <a:t>dart:async</a:t>
            </a:r>
            <a:r>
              <a:rPr lang="tr-TR" dirty="0">
                <a:solidFill>
                  <a:srgbClr val="FF0000"/>
                </a:solidFill>
              </a:rPr>
              <a:t>'; </a:t>
            </a:r>
            <a:r>
              <a:rPr lang="tr-TR" dirty="0"/>
              <a:t>komutu ile </a:t>
            </a:r>
            <a:r>
              <a:rPr lang="tr-TR" dirty="0" err="1"/>
              <a:t>import</a:t>
            </a:r>
            <a:r>
              <a:rPr lang="tr-TR" dirty="0"/>
              <a:t> edilmelidir. </a:t>
            </a:r>
          </a:p>
        </p:txBody>
      </p:sp>
    </p:spTree>
    <p:extLst>
      <p:ext uri="{BB962C8B-B14F-4D97-AF65-F5344CB8AC3E}">
        <p14:creationId xmlns:p14="http://schemas.microsoft.com/office/powerpoint/2010/main" val="826632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986071"/>
            <a:ext cx="11328742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dart:convert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package:http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http.dart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'package:hafta10/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albums_model.dart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http.get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'https://jsonplaceholder.typicode.com/albums'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json.decode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jsonResponse.map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((data) =&gt;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(data)).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Unexpected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occured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19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" y="101521"/>
            <a:ext cx="11912600" cy="7632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'package:hafta10/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albums_model.dart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'package:hafta10/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albums_services.dart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dart:math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AlbumsView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StatefulWidget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AlbumsViewState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createState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AlbumsViewState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AlbumsViewState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AlbumsView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late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futureData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.initState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futureData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body: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FutureBuilder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futureData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snapshot.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hasData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 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snapshot.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separated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itemCount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itemBuilder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colorCode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random.nextInt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Colors.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amber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colorCode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 ID: "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data[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"ID: "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data[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data[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],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separatorBuilder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 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snapshot.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snapshot.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CircularProgressIndicator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),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30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01" y="253999"/>
            <a:ext cx="4498832" cy="6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0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OWLBOT API kullanarak sözlük yapmak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500" y="1474788"/>
            <a:ext cx="11557000" cy="21851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[ {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noun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nocturnal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of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prey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eyes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a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facial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a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hooked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beak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loud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hooting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reaching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silence,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can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image_url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100" b="0" i="0" u="sng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https://media.owlbot.info/dictionary/images/owl.jpg.400x400_q85_box-403,83,960,640_crop_detail.jpg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emoji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'🦉'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} 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pronunciation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500" y="3749505"/>
            <a:ext cx="2776722" cy="31084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[ {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image_url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emoji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} 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pronunciation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56120"/>
            <a:ext cx="184731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302000" y="416001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definition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example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image_url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emoji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altLang="tr-TR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02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38" y="593111"/>
            <a:ext cx="4704762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890905"/>
            <a:ext cx="8247619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StreamBuilder</a:t>
            </a:r>
            <a:r>
              <a:rPr lang="tr-TR" sz="4000" dirty="0"/>
              <a:t> </a:t>
            </a:r>
            <a:r>
              <a:rPr lang="tr-TR" sz="4000" dirty="0" err="1"/>
              <a:t>widgetı</a:t>
            </a:r>
            <a:r>
              <a:rPr lang="tr-TR" sz="4000" dirty="0"/>
              <a:t> ile </a:t>
            </a:r>
            <a:r>
              <a:rPr lang="tr-TR" sz="4000" dirty="0" err="1"/>
              <a:t>API’dan</a:t>
            </a:r>
            <a:r>
              <a:rPr lang="tr-TR" sz="4000" dirty="0"/>
              <a:t> veri çekeceğiz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8" y="2522628"/>
            <a:ext cx="4809524" cy="22285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24" y="2136914"/>
            <a:ext cx="5590476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6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6" y="1260724"/>
            <a:ext cx="5819048" cy="39809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224" y="1922628"/>
            <a:ext cx="4580952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4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sozluk_view.dart</a:t>
            </a:r>
            <a:r>
              <a:rPr lang="tr-TR" dirty="0"/>
              <a:t> (1)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47" y="170262"/>
            <a:ext cx="5961905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61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sozluk_view.dart</a:t>
            </a:r>
            <a:r>
              <a:rPr lang="tr-TR" dirty="0"/>
              <a:t> (2)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52" y="260728"/>
            <a:ext cx="6038095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5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path_provider</a:t>
            </a:r>
            <a:r>
              <a:rPr lang="tr-TR" dirty="0"/>
              <a:t> 2.0.9 paketini kuralım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Proje içerisinde:</a:t>
            </a:r>
          </a:p>
          <a:p>
            <a:pPr marL="0" indent="0">
              <a:buNone/>
            </a:pPr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pub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path_provider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komutunu çalıştıralım.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pubspec.yaml</a:t>
            </a:r>
            <a:r>
              <a:rPr lang="tr-TR" dirty="0"/>
              <a:t> içerisine </a:t>
            </a:r>
          </a:p>
          <a:p>
            <a:pPr marL="0" indent="0">
              <a:buNone/>
            </a:pPr>
            <a:r>
              <a:rPr lang="tr-TR" dirty="0" err="1"/>
              <a:t>dependencies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path_provider</a:t>
            </a:r>
            <a:r>
              <a:rPr lang="tr-TR" dirty="0"/>
              <a:t>: ^2.0.9 ekleyelim.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'</a:t>
            </a:r>
            <a:r>
              <a:rPr lang="tr-TR" dirty="0" err="1"/>
              <a:t>package:path_provider</a:t>
            </a:r>
            <a:r>
              <a:rPr lang="tr-TR" dirty="0"/>
              <a:t>/</a:t>
            </a:r>
            <a:r>
              <a:rPr lang="tr-TR" dirty="0" err="1"/>
              <a:t>path_provider.dart</a:t>
            </a:r>
            <a:r>
              <a:rPr lang="tr-TR" dirty="0"/>
              <a:t>';</a:t>
            </a:r>
          </a:p>
          <a:p>
            <a:pPr marL="0" indent="0">
              <a:buNone/>
            </a:pPr>
            <a:r>
              <a:rPr lang="tr-TR" dirty="0"/>
              <a:t>İle çağıralım. </a:t>
            </a:r>
          </a:p>
        </p:txBody>
      </p:sp>
    </p:spTree>
    <p:extLst>
      <p:ext uri="{BB962C8B-B14F-4D97-AF65-F5344CB8AC3E}">
        <p14:creationId xmlns:p14="http://schemas.microsoft.com/office/powerpoint/2010/main" val="1857236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sozluk_view.dart</a:t>
            </a:r>
            <a:r>
              <a:rPr lang="tr-TR" dirty="0"/>
              <a:t> (3)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90" y="565500"/>
            <a:ext cx="5847619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sozluk_view.dart</a:t>
            </a:r>
            <a:r>
              <a:rPr lang="tr-TR" dirty="0"/>
              <a:t> (4)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88900"/>
            <a:ext cx="5537200" cy="65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9900" y="291964"/>
            <a:ext cx="10579100" cy="597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dart:async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dart:convert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package:http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http.dart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"https://owlbot.info/api/v4/dictionary/"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«API_KEY"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late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StreamController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streamController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searchText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streamController.add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streamController.add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waiting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word.trim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streamController.add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json.decode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tr-TR" altLang="tr-T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25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243630"/>
            <a:ext cx="4761905" cy="62968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48" y="243629"/>
            <a:ext cx="4761905" cy="62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7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Bu ders kapsamında anlatılan kodlara aşağıdaki adresten erişebilirsiniz:</a:t>
            </a:r>
          </a:p>
          <a:p>
            <a:pPr marL="0" indent="0">
              <a:buNone/>
            </a:pPr>
            <a:r>
              <a:rPr lang="tr-TR" dirty="0">
                <a:hlinkClick r:id="rId2"/>
              </a:rPr>
              <a:t>https://github.com/ahmetcevahircinar/hafta10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549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9900" dirty="0"/>
              <a:t>Sorular?</a:t>
            </a:r>
          </a:p>
        </p:txBody>
      </p:sp>
    </p:spTree>
    <p:extLst>
      <p:ext uri="{BB962C8B-B14F-4D97-AF65-F5344CB8AC3E}">
        <p14:creationId xmlns:p14="http://schemas.microsoft.com/office/powerpoint/2010/main" val="17079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Dosyaya yazma ve okuma nasıl yapılır?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1-TextField içerisine yazılan metni </a:t>
            </a:r>
            <a:r>
              <a:rPr lang="tr-TR" dirty="0" err="1"/>
              <a:t>Dosya’ya</a:t>
            </a:r>
            <a:r>
              <a:rPr lang="tr-TR" dirty="0"/>
              <a:t> kaydedelim.</a:t>
            </a:r>
          </a:p>
          <a:p>
            <a:r>
              <a:rPr lang="tr-TR" dirty="0"/>
              <a:t>2-Dosya’ya kaydedilmiş metni okuyup ekrana yazdıralım.</a:t>
            </a:r>
          </a:p>
        </p:txBody>
      </p:sp>
    </p:spTree>
    <p:extLst>
      <p:ext uri="{BB962C8B-B14F-4D97-AF65-F5344CB8AC3E}">
        <p14:creationId xmlns:p14="http://schemas.microsoft.com/office/powerpoint/2010/main" val="20796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file_utils.dart</a:t>
            </a:r>
            <a:r>
              <a:rPr lang="tr-TR" sz="3200" dirty="0"/>
              <a:t> dosyasında aşağıdaki 4 fonksiyonu yazalım: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getFilePath</a:t>
            </a:r>
            <a:r>
              <a:rPr lang="en-US" dirty="0"/>
              <a:t> : </a:t>
            </a:r>
            <a:r>
              <a:rPr lang="tr-TR" dirty="0"/>
              <a:t>Uygulamanın dosyalarının cihaz içerisinde yerleştirildiği dizini döndürecek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Not: Cihaz hafızasına erişim olduğundan </a:t>
            </a:r>
            <a:r>
              <a:rPr lang="tr-TR" dirty="0" err="1">
                <a:solidFill>
                  <a:srgbClr val="FF0000"/>
                </a:solidFill>
              </a:rPr>
              <a:t>emülatör</a:t>
            </a:r>
            <a:r>
              <a:rPr lang="tr-TR" dirty="0">
                <a:solidFill>
                  <a:srgbClr val="FF0000"/>
                </a:solidFill>
              </a:rPr>
              <a:t>/simülatör ile derlemeniz gerekmektedir. Web üzerinden </a:t>
            </a:r>
            <a:r>
              <a:rPr lang="tr-TR" dirty="0" err="1">
                <a:solidFill>
                  <a:srgbClr val="FF0000"/>
                </a:solidFill>
              </a:rPr>
              <a:t>Chrome</a:t>
            </a:r>
            <a:r>
              <a:rPr lang="tr-TR" dirty="0">
                <a:solidFill>
                  <a:srgbClr val="FF0000"/>
                </a:solidFill>
              </a:rPr>
              <a:t>/</a:t>
            </a:r>
            <a:r>
              <a:rPr lang="tr-TR" dirty="0" err="1">
                <a:solidFill>
                  <a:srgbClr val="FF0000"/>
                </a:solidFill>
              </a:rPr>
              <a:t>Edge</a:t>
            </a:r>
            <a:r>
              <a:rPr lang="tr-TR" dirty="0">
                <a:solidFill>
                  <a:srgbClr val="FF0000"/>
                </a:solidFill>
              </a:rPr>
              <a:t> ile yapılan derlemelerde bu işlem çalışmaz!</a:t>
            </a:r>
          </a:p>
          <a:p>
            <a:pPr marL="0" indent="0">
              <a:buNone/>
            </a:pPr>
            <a:r>
              <a:rPr lang="en-US" dirty="0" err="1"/>
              <a:t>getFile</a:t>
            </a:r>
            <a:r>
              <a:rPr lang="en-US" dirty="0"/>
              <a:t> : </a:t>
            </a:r>
            <a:r>
              <a:rPr lang="tr-TR" dirty="0"/>
              <a:t>Verilerin yazılacağı dosyanın adını ve yolunu döndürecek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saveToFile</a:t>
            </a:r>
            <a:r>
              <a:rPr lang="en-US" dirty="0"/>
              <a:t> : </a:t>
            </a:r>
            <a:r>
              <a:rPr lang="tr-TR" dirty="0"/>
              <a:t>Aldığı </a:t>
            </a:r>
            <a:r>
              <a:rPr lang="tr-TR" dirty="0" err="1"/>
              <a:t>String</a:t>
            </a:r>
            <a:r>
              <a:rPr lang="tr-TR" dirty="0"/>
              <a:t> veriyi dosyaya yazacak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readFromFile</a:t>
            </a:r>
            <a:r>
              <a:rPr lang="en-US" dirty="0"/>
              <a:t> : </a:t>
            </a:r>
            <a:r>
              <a:rPr lang="tr-TR" dirty="0"/>
              <a:t>Dosyadaki </a:t>
            </a:r>
            <a:r>
              <a:rPr lang="tr-TR" dirty="0" err="1"/>
              <a:t>String</a:t>
            </a:r>
            <a:r>
              <a:rPr lang="tr-TR" dirty="0"/>
              <a:t> veriyi okuyacak</a:t>
            </a:r>
          </a:p>
        </p:txBody>
      </p:sp>
    </p:spTree>
    <p:extLst>
      <p:ext uri="{BB962C8B-B14F-4D97-AF65-F5344CB8AC3E}">
        <p14:creationId xmlns:p14="http://schemas.microsoft.com/office/powerpoint/2010/main" val="38461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getFilePath</a:t>
            </a:r>
            <a:r>
              <a:rPr lang="en-US" dirty="0"/>
              <a:t> : </a:t>
            </a:r>
            <a:r>
              <a:rPr lang="tr-TR" dirty="0"/>
              <a:t>Uygulamanın dosyalarının cihaz içerisinde yerleştirildiği dizini döndürecek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22935"/>
            <a:ext cx="1054968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getFilePath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getApplicationDocumentsDirectory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directory.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4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getFile</a:t>
            </a:r>
            <a:r>
              <a:rPr lang="en-US" dirty="0"/>
              <a:t> : </a:t>
            </a:r>
            <a:r>
              <a:rPr lang="tr-TR" dirty="0"/>
              <a:t>Verilerin yazılacağı dosyanın adını ve yolunu döndürecek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5"/>
            <a:ext cx="1006237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tr-TR" altLang="tr-TR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&lt;File&gt; </a:t>
            </a:r>
            <a:r>
              <a:rPr kumimoji="0" lang="tr-TR" altLang="tr-T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3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kumimoji="0" lang="tr-TR" altLang="tr-TR" sz="3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3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getFilePath</a:t>
            </a: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/myfile.txt'</a:t>
            </a: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saveToFile</a:t>
            </a:r>
            <a:r>
              <a:rPr lang="en-US" dirty="0"/>
              <a:t> : </a:t>
            </a:r>
            <a:r>
              <a:rPr lang="tr-TR" dirty="0"/>
              <a:t>Aldığı </a:t>
            </a:r>
            <a:r>
              <a:rPr lang="tr-TR" dirty="0" err="1"/>
              <a:t>String</a:t>
            </a:r>
            <a:r>
              <a:rPr lang="tr-TR" dirty="0"/>
              <a:t> veriyi dosyaya yazacak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93355"/>
            <a:ext cx="1024030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&lt;File&gt; </a:t>
            </a:r>
            <a:r>
              <a:rPr kumimoji="0" lang="tr-TR" altLang="tr-T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data)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=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file.writeAsString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3620</Words>
  <Application>Microsoft Macintosh PowerPoint</Application>
  <PresentationFormat>Geniş ekran</PresentationFormat>
  <Paragraphs>193</Paragraphs>
  <Slides>45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ui-monospace</vt:lpstr>
      <vt:lpstr>Wingdings</vt:lpstr>
      <vt:lpstr>Office Teması</vt:lpstr>
      <vt:lpstr>Teknoloji Fakültesi  Bilgisayar Mühendisliği 3301409 MOBİL PROGRAMLAMA NÖ 3301456 MOBİL PROGRAMLAMA NÖ 3311409 MOBİL PROGRAMLAMA İÖ 3311456 MOBİL PROGRAMLAMA İÖ</vt:lpstr>
      <vt:lpstr>PowerPoint Sunusu</vt:lpstr>
      <vt:lpstr>Dosya İşlemleri</vt:lpstr>
      <vt:lpstr>path_provider 2.0.9 paketini kuralım</vt:lpstr>
      <vt:lpstr>Dosyaya yazma ve okuma nasıl yapılır?</vt:lpstr>
      <vt:lpstr>file_utils.dart dosyasında aşağıdaki 4 fonksiyonu yazalım:</vt:lpstr>
      <vt:lpstr>getFilePath : Uygulamanın dosyalarının cihaz içerisinde yerleştirildiği dizini döndürecek</vt:lpstr>
      <vt:lpstr>getFile : Verilerin yazılacağı dosyanın adını ve yolunu döndürecek.</vt:lpstr>
      <vt:lpstr>saveToFile : Aldığı String veriyi dosyaya yazacak</vt:lpstr>
      <vt:lpstr>readFromFile : Dosyadaki String veriyi okuyacak</vt:lpstr>
      <vt:lpstr>file_utils.dart sayfasının tüm kodları:</vt:lpstr>
      <vt:lpstr>PowerPoint Sunusu</vt:lpstr>
      <vt:lpstr>İnternet üzerinden PDF ve MP4 uzantılı dosyaları indirip, uygulama içerisinde nasıl gösterebiliriz?</vt:lpstr>
      <vt:lpstr>PowerPoint Sunusu</vt:lpstr>
      <vt:lpstr>İşlem adımları:</vt:lpstr>
      <vt:lpstr>1-Dizini belirle</vt:lpstr>
      <vt:lpstr>2-Dosyanın yolunu ve adını belirle</vt:lpstr>
      <vt:lpstr>3-PDF indirme fonksiyonunu yaz</vt:lpstr>
      <vt:lpstr>4-MP4 indirme fonksiyonunu yaz</vt:lpstr>
      <vt:lpstr>5-open_file ile dosyayı aç</vt:lpstr>
      <vt:lpstr>Assets</vt:lpstr>
      <vt:lpstr>PowerPoint Sunusu</vt:lpstr>
      <vt:lpstr>Image.network kullanımı</vt:lpstr>
      <vt:lpstr>Emülatörde sorun yok!</vt:lpstr>
      <vt:lpstr>PowerPoint Sunusu</vt:lpstr>
      <vt:lpstr>https://jsonplaceholder.typicode.com/ </vt:lpstr>
      <vt:lpstr>Albums için bir model oluşturalım https://javiercbk.github.io/json_to_dart/</vt:lpstr>
      <vt:lpstr>Models – Views – Services Yapısı</vt:lpstr>
      <vt:lpstr>PowerPoint Sunusu</vt:lpstr>
      <vt:lpstr>PowerPoint Sunusu</vt:lpstr>
      <vt:lpstr>PowerPoint Sunusu</vt:lpstr>
      <vt:lpstr>PowerPoint Sunusu</vt:lpstr>
      <vt:lpstr>OWLBOT API kullanarak sözlük yapmak</vt:lpstr>
      <vt:lpstr>PowerPoint Sunusu</vt:lpstr>
      <vt:lpstr>PowerPoint Sunusu</vt:lpstr>
      <vt:lpstr>StreamBuilder widgetı ile API’dan veri çekeceğiz</vt:lpstr>
      <vt:lpstr>PowerPoint Sunusu</vt:lpstr>
      <vt:lpstr>sozluk_view.dart (1)</vt:lpstr>
      <vt:lpstr>sozluk_view.dart (2)</vt:lpstr>
      <vt:lpstr>sozluk_view.dart (3)</vt:lpstr>
      <vt:lpstr>sozluk_view.dart (4)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Cevahir ÇINAR</dc:creator>
  <cp:lastModifiedBy>Ahmet Cevahir ÇINAR</cp:lastModifiedBy>
  <cp:revision>28</cp:revision>
  <dcterms:created xsi:type="dcterms:W3CDTF">2021-04-19T18:08:20Z</dcterms:created>
  <dcterms:modified xsi:type="dcterms:W3CDTF">2022-04-19T20:18:16Z</dcterms:modified>
</cp:coreProperties>
</file>