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357" r:id="rId3"/>
    <p:sldId id="358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4" r:id="rId14"/>
    <p:sldId id="302" r:id="rId15"/>
    <p:sldId id="303" r:id="rId16"/>
    <p:sldId id="273" r:id="rId17"/>
    <p:sldId id="263" r:id="rId1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E3C6-0674-40AD-877B-42D6538E29A7}" type="datetimeFigureOut">
              <a:rPr lang="tr-TR" smtClean="0"/>
              <a:t>27.04.2022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EB66-0FD1-4F00-B40D-9DD36301422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5739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E3C6-0674-40AD-877B-42D6538E29A7}" type="datetimeFigureOut">
              <a:rPr lang="tr-TR" smtClean="0"/>
              <a:t>27.04.2022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EB66-0FD1-4F00-B40D-9DD36301422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83348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E3C6-0674-40AD-877B-42D6538E29A7}" type="datetimeFigureOut">
              <a:rPr lang="tr-TR" smtClean="0"/>
              <a:t>27.04.2022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EB66-0FD1-4F00-B40D-9DD36301422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75353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E3C6-0674-40AD-877B-42D6538E29A7}" type="datetimeFigureOut">
              <a:rPr lang="tr-TR" smtClean="0"/>
              <a:t>27.04.2022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EB66-0FD1-4F00-B40D-9DD36301422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523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E3C6-0674-40AD-877B-42D6538E29A7}" type="datetimeFigureOut">
              <a:rPr lang="tr-TR" smtClean="0"/>
              <a:t>27.04.2022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EB66-0FD1-4F00-B40D-9DD36301422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673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E3C6-0674-40AD-877B-42D6538E29A7}" type="datetimeFigureOut">
              <a:rPr lang="tr-TR" smtClean="0"/>
              <a:t>27.04.2022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EB66-0FD1-4F00-B40D-9DD36301422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4873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E3C6-0674-40AD-877B-42D6538E29A7}" type="datetimeFigureOut">
              <a:rPr lang="tr-TR" smtClean="0"/>
              <a:t>27.04.2022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EB66-0FD1-4F00-B40D-9DD36301422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46011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E3C6-0674-40AD-877B-42D6538E29A7}" type="datetimeFigureOut">
              <a:rPr lang="tr-TR" smtClean="0"/>
              <a:t>27.04.2022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EB66-0FD1-4F00-B40D-9DD36301422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5656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E3C6-0674-40AD-877B-42D6538E29A7}" type="datetimeFigureOut">
              <a:rPr lang="tr-TR" smtClean="0"/>
              <a:t>27.04.2022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EB66-0FD1-4F00-B40D-9DD36301422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31522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E3C6-0674-40AD-877B-42D6538E29A7}" type="datetimeFigureOut">
              <a:rPr lang="tr-TR" smtClean="0"/>
              <a:t>27.04.2022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EB66-0FD1-4F00-B40D-9DD36301422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32804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E3C6-0674-40AD-877B-42D6538E29A7}" type="datetimeFigureOut">
              <a:rPr lang="tr-TR" smtClean="0"/>
              <a:t>27.04.2022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EB66-0FD1-4F00-B40D-9DD36301422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2893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4E3C6-0674-40AD-877B-42D6538E29A7}" type="datetimeFigureOut">
              <a:rPr lang="tr-TR" smtClean="0"/>
              <a:t>27.04.2022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EEB66-0FD1-4F00-B40D-9DD36301422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9199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ccinar@selcuk.edu.t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qlite.org/datatype3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hmetcevahircinar/hafta11202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ub.dev/packages/sqflite_common_ffi" TargetMode="External"/><Relationship Id="rId2" Type="http://schemas.openxmlformats.org/officeDocument/2006/relationships/hyperlink" Target="https://pub.dev/packages/sqflit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ub.dev/packages/idb_sqflite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qlitetutorial.net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flutter.dev/docs/cookbook/persistence/sqlit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ub.dev/packages/path/install" TargetMode="External"/><Relationship Id="rId2" Type="http://schemas.openxmlformats.org/officeDocument/2006/relationships/hyperlink" Target="https://pub.dev/packages/sqflite/instal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386862" y="202223"/>
            <a:ext cx="11544300" cy="4360985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tr-TR" sz="2800" b="1" dirty="0">
                <a:latin typeface="+mn-lt"/>
              </a:rPr>
              <a:t>Teknoloji Fakültesi </a:t>
            </a:r>
            <a:br>
              <a:rPr lang="tr-TR" sz="2800" b="1" dirty="0">
                <a:latin typeface="+mn-lt"/>
              </a:rPr>
            </a:br>
            <a:r>
              <a:rPr lang="tr-TR" sz="2800" b="1" dirty="0">
                <a:latin typeface="+mn-lt"/>
              </a:rPr>
              <a:t>Bilgisayar Mühendisliği</a:t>
            </a:r>
            <a:br>
              <a:rPr lang="tr-TR" sz="2800" dirty="0">
                <a:latin typeface="+mn-lt"/>
              </a:rPr>
            </a:br>
            <a:r>
              <a:rPr lang="tr-TR" sz="2800" dirty="0">
                <a:latin typeface="+mn-lt"/>
              </a:rPr>
              <a:t>3301409 MOBİL PROGRAMLAMA NÖ</a:t>
            </a:r>
            <a:br>
              <a:rPr lang="tr-TR" sz="2800" dirty="0">
                <a:latin typeface="+mn-lt"/>
              </a:rPr>
            </a:br>
            <a:r>
              <a:rPr lang="tr-TR" sz="2800" dirty="0">
                <a:latin typeface="+mn-lt"/>
              </a:rPr>
              <a:t>3301456 MOBİL PROGRAMLAMA NÖ</a:t>
            </a:r>
            <a:br>
              <a:rPr lang="tr-TR" sz="2800" dirty="0">
                <a:latin typeface="+mn-lt"/>
              </a:rPr>
            </a:br>
            <a:r>
              <a:rPr lang="tr-TR" sz="2800" dirty="0">
                <a:latin typeface="+mn-lt"/>
              </a:rPr>
              <a:t>3311409 MOBİL PROGRAMLAMA İÖ</a:t>
            </a:r>
            <a:br>
              <a:rPr lang="tr-TR" sz="2800" dirty="0">
                <a:latin typeface="+mn-lt"/>
              </a:rPr>
            </a:br>
            <a:r>
              <a:rPr lang="tr-TR" sz="2800" dirty="0">
                <a:latin typeface="+mn-lt"/>
              </a:rPr>
              <a:t>3311456 MOBİL PROGRAMLAMA İÖ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4956053"/>
            <a:ext cx="9144000" cy="165576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endParaRPr lang="tr-TR" dirty="0"/>
          </a:p>
          <a:p>
            <a:r>
              <a:rPr lang="tr-TR" dirty="0"/>
              <a:t>Dr. Öğretim Üyesi Ahmet Cevahir ÇINAR</a:t>
            </a:r>
          </a:p>
          <a:p>
            <a:r>
              <a:rPr lang="tr-TR" dirty="0"/>
              <a:t>Selçuk Üniversitesi Teknoloji Fakültesi Bilgisayar Mühendisliği Bölümü</a:t>
            </a:r>
          </a:p>
          <a:p>
            <a:r>
              <a:rPr lang="tr-TR" dirty="0">
                <a:hlinkClick r:id="rId2"/>
              </a:rPr>
              <a:t>accinar@selcuk.edu.tr</a:t>
            </a:r>
            <a:r>
              <a:rPr lang="tr-T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3242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3-Veritabanını açacağız.</a:t>
            </a:r>
            <a:br>
              <a:rPr lang="tr-TR" dirty="0"/>
            </a:br>
            <a:r>
              <a:rPr lang="tr-TR" dirty="0"/>
              <a:t>/</a:t>
            </a:r>
            <a:r>
              <a:rPr lang="tr-TR" dirty="0" err="1"/>
              <a:t>lib</a:t>
            </a:r>
            <a:r>
              <a:rPr lang="tr-TR" dirty="0"/>
              <a:t>/</a:t>
            </a:r>
            <a:r>
              <a:rPr lang="tr-TR" dirty="0" err="1"/>
              <a:t>services</a:t>
            </a:r>
            <a:r>
              <a:rPr lang="tr-TR" dirty="0"/>
              <a:t>/</a:t>
            </a:r>
            <a:r>
              <a:rPr lang="tr-TR" dirty="0" err="1"/>
              <a:t>db_utils.dart</a:t>
            </a:r>
            <a:r>
              <a:rPr lang="tr-TR" dirty="0"/>
              <a:t> dosyasını oluşturalım: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492919"/>
            <a:ext cx="6397777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tr-TR" sz="1600" dirty="0" err="1"/>
              <a:t>static</a:t>
            </a:r>
            <a:r>
              <a:rPr lang="tr-TR" sz="1600" dirty="0"/>
              <a:t> final </a:t>
            </a:r>
            <a:r>
              <a:rPr lang="tr-TR" sz="1600" dirty="0" err="1"/>
              <a:t>DbUtils</a:t>
            </a:r>
            <a:r>
              <a:rPr lang="tr-TR" sz="1600" dirty="0"/>
              <a:t> </a:t>
            </a:r>
            <a:r>
              <a:rPr lang="tr-TR" sz="1600" i="1" dirty="0"/>
              <a:t>_</a:t>
            </a:r>
            <a:r>
              <a:rPr lang="tr-TR" sz="1600" i="1" dirty="0" err="1"/>
              <a:t>dbUtils</a:t>
            </a:r>
            <a:r>
              <a:rPr lang="tr-TR" sz="1600" i="1" dirty="0"/>
              <a:t> </a:t>
            </a:r>
            <a:r>
              <a:rPr lang="tr-TR" sz="1600" dirty="0"/>
              <a:t>= </a:t>
            </a:r>
            <a:r>
              <a:rPr lang="tr-TR" sz="1600" dirty="0" err="1"/>
              <a:t>DbUtils</a:t>
            </a:r>
            <a:r>
              <a:rPr lang="tr-TR" sz="1600" dirty="0"/>
              <a:t>._</a:t>
            </a:r>
            <a:r>
              <a:rPr lang="tr-TR" sz="1600" dirty="0" err="1"/>
              <a:t>internal</a:t>
            </a:r>
            <a:r>
              <a:rPr lang="tr-TR" sz="1600" dirty="0"/>
              <a:t>();</a:t>
            </a:r>
            <a:br>
              <a:rPr lang="tr-TR" sz="1600" dirty="0"/>
            </a:br>
            <a:br>
              <a:rPr lang="tr-TR" sz="1600" dirty="0"/>
            </a:br>
            <a:r>
              <a:rPr lang="tr-TR" sz="1600" dirty="0" err="1"/>
              <a:t>DbUtils</a:t>
            </a:r>
            <a:r>
              <a:rPr lang="tr-TR" sz="1600" dirty="0"/>
              <a:t>._</a:t>
            </a:r>
            <a:r>
              <a:rPr lang="tr-TR" sz="1600" dirty="0" err="1"/>
              <a:t>internal</a:t>
            </a:r>
            <a:r>
              <a:rPr lang="tr-TR" sz="1600" dirty="0"/>
              <a:t>();</a:t>
            </a:r>
            <a:br>
              <a:rPr lang="tr-TR" sz="1600" dirty="0"/>
            </a:br>
            <a:br>
              <a:rPr lang="tr-TR" sz="1600" dirty="0"/>
            </a:br>
            <a:r>
              <a:rPr lang="tr-TR" sz="1600" dirty="0" err="1"/>
              <a:t>factory</a:t>
            </a:r>
            <a:r>
              <a:rPr lang="tr-TR" sz="1600" dirty="0"/>
              <a:t> </a:t>
            </a:r>
            <a:r>
              <a:rPr lang="tr-TR" sz="1600" dirty="0" err="1"/>
              <a:t>DbUtils</a:t>
            </a:r>
            <a:r>
              <a:rPr lang="tr-TR" sz="1600" dirty="0"/>
              <a:t>() {</a:t>
            </a:r>
            <a:br>
              <a:rPr lang="tr-TR" sz="1600" dirty="0"/>
            </a:br>
            <a:r>
              <a:rPr lang="tr-TR" sz="1600" dirty="0"/>
              <a:t>  </a:t>
            </a:r>
            <a:r>
              <a:rPr lang="tr-TR" sz="1600" dirty="0" err="1"/>
              <a:t>return</a:t>
            </a:r>
            <a:r>
              <a:rPr lang="tr-TR" sz="1600" dirty="0"/>
              <a:t> </a:t>
            </a:r>
            <a:r>
              <a:rPr lang="tr-TR" sz="1600" i="1" dirty="0"/>
              <a:t>_</a:t>
            </a:r>
            <a:r>
              <a:rPr lang="tr-TR" sz="1600" i="1" dirty="0" err="1"/>
              <a:t>dbUtils</a:t>
            </a:r>
            <a:r>
              <a:rPr lang="tr-TR" sz="1600" dirty="0"/>
              <a:t>;</a:t>
            </a:r>
            <a:br>
              <a:rPr lang="tr-TR" sz="1600" dirty="0"/>
            </a:br>
            <a:r>
              <a:rPr lang="tr-TR" sz="1600" dirty="0"/>
              <a:t>}</a:t>
            </a:r>
            <a:br>
              <a:rPr lang="tr-TR" sz="1600" dirty="0"/>
            </a:br>
            <a:br>
              <a:rPr lang="tr-TR" sz="1600" dirty="0"/>
            </a:br>
            <a:r>
              <a:rPr lang="tr-TR" sz="1600" dirty="0" err="1"/>
              <a:t>static</a:t>
            </a:r>
            <a:r>
              <a:rPr lang="tr-TR" sz="1600" dirty="0"/>
              <a:t> Database? </a:t>
            </a:r>
            <a:r>
              <a:rPr lang="tr-TR" sz="1600" i="1" dirty="0"/>
              <a:t>_</a:t>
            </a:r>
            <a:r>
              <a:rPr lang="tr-TR" sz="1600" i="1" dirty="0" err="1"/>
              <a:t>db</a:t>
            </a:r>
            <a:r>
              <a:rPr lang="tr-TR" sz="1600" dirty="0"/>
              <a:t>;</a:t>
            </a:r>
            <a:br>
              <a:rPr lang="tr-TR" sz="1600" dirty="0"/>
            </a:br>
            <a:br>
              <a:rPr lang="tr-TR" sz="1600" dirty="0"/>
            </a:br>
            <a:r>
              <a:rPr lang="tr-TR" sz="1600" dirty="0" err="1"/>
              <a:t>Future</a:t>
            </a:r>
            <a:r>
              <a:rPr lang="tr-TR" sz="1600" dirty="0"/>
              <a:t>&lt;Database?&gt; </a:t>
            </a:r>
            <a:r>
              <a:rPr lang="tr-TR" sz="1600" dirty="0" err="1"/>
              <a:t>get</a:t>
            </a:r>
            <a:r>
              <a:rPr lang="tr-TR" sz="1600" dirty="0"/>
              <a:t> </a:t>
            </a:r>
            <a:r>
              <a:rPr lang="tr-TR" sz="1600" dirty="0" err="1"/>
              <a:t>db</a:t>
            </a:r>
            <a:r>
              <a:rPr lang="tr-TR" sz="1600" dirty="0"/>
              <a:t> </a:t>
            </a:r>
            <a:r>
              <a:rPr lang="tr-TR" sz="1600" dirty="0" err="1"/>
              <a:t>async</a:t>
            </a:r>
            <a:r>
              <a:rPr lang="tr-TR" sz="1600" dirty="0"/>
              <a:t> {</a:t>
            </a:r>
            <a:br>
              <a:rPr lang="tr-TR" sz="1600" dirty="0"/>
            </a:br>
            <a:r>
              <a:rPr lang="tr-TR" sz="1600" dirty="0"/>
              <a:t>  </a:t>
            </a:r>
            <a:r>
              <a:rPr lang="tr-TR" sz="1600" i="1" dirty="0"/>
              <a:t>_</a:t>
            </a:r>
            <a:r>
              <a:rPr lang="tr-TR" sz="1600" i="1" dirty="0" err="1"/>
              <a:t>db</a:t>
            </a:r>
            <a:r>
              <a:rPr lang="tr-TR" sz="1600" i="1" dirty="0"/>
              <a:t> </a:t>
            </a:r>
            <a:r>
              <a:rPr lang="tr-TR" sz="1600" dirty="0"/>
              <a:t>??= </a:t>
            </a:r>
            <a:r>
              <a:rPr lang="tr-TR" sz="1600" dirty="0" err="1"/>
              <a:t>await</a:t>
            </a:r>
            <a:r>
              <a:rPr lang="tr-TR" sz="1600" dirty="0"/>
              <a:t> </a:t>
            </a:r>
            <a:r>
              <a:rPr lang="tr-TR" sz="1600" dirty="0" err="1"/>
              <a:t>initializeDb</a:t>
            </a:r>
            <a:r>
              <a:rPr lang="tr-TR" sz="1600" dirty="0"/>
              <a:t>();</a:t>
            </a:r>
            <a:br>
              <a:rPr lang="tr-TR" sz="1600" dirty="0"/>
            </a:br>
            <a:r>
              <a:rPr lang="tr-TR" sz="1600" dirty="0"/>
              <a:t>  </a:t>
            </a:r>
            <a:r>
              <a:rPr lang="tr-TR" sz="1600" dirty="0" err="1"/>
              <a:t>return</a:t>
            </a:r>
            <a:r>
              <a:rPr lang="tr-TR" sz="1600" dirty="0"/>
              <a:t> </a:t>
            </a:r>
            <a:r>
              <a:rPr lang="tr-TR" sz="1600" i="1" dirty="0"/>
              <a:t>_</a:t>
            </a:r>
            <a:r>
              <a:rPr lang="tr-TR" sz="1600" i="1" dirty="0" err="1"/>
              <a:t>db</a:t>
            </a:r>
            <a:r>
              <a:rPr lang="tr-TR" sz="1600" dirty="0"/>
              <a:t>;</a:t>
            </a:r>
            <a:br>
              <a:rPr lang="tr-TR" sz="1600" dirty="0"/>
            </a:br>
            <a:r>
              <a:rPr lang="tr-TR" sz="1600" dirty="0"/>
              <a:t>}</a:t>
            </a:r>
            <a:br>
              <a:rPr lang="tr-TR" sz="1600" dirty="0"/>
            </a:br>
            <a:br>
              <a:rPr lang="tr-TR" sz="1600" dirty="0"/>
            </a:br>
            <a:r>
              <a:rPr lang="tr-TR" sz="1600" dirty="0" err="1"/>
              <a:t>Future</a:t>
            </a:r>
            <a:r>
              <a:rPr lang="tr-TR" sz="1600" dirty="0"/>
              <a:t>&lt;Database&gt; </a:t>
            </a:r>
            <a:r>
              <a:rPr lang="tr-TR" sz="1600" dirty="0" err="1"/>
              <a:t>initializeDb</a:t>
            </a:r>
            <a:r>
              <a:rPr lang="tr-TR" sz="1600" dirty="0"/>
              <a:t>() </a:t>
            </a:r>
            <a:r>
              <a:rPr lang="tr-TR" sz="1600" dirty="0" err="1"/>
              <a:t>async</a:t>
            </a:r>
            <a:r>
              <a:rPr lang="tr-TR" sz="1600" dirty="0"/>
              <a:t> {</a:t>
            </a:r>
            <a:br>
              <a:rPr lang="tr-TR" sz="1600" dirty="0"/>
            </a:br>
            <a:r>
              <a:rPr lang="tr-TR" sz="1600" dirty="0"/>
              <a:t>  </a:t>
            </a:r>
            <a:r>
              <a:rPr lang="tr-TR" sz="1600" dirty="0" err="1"/>
              <a:t>String</a:t>
            </a:r>
            <a:r>
              <a:rPr lang="tr-TR" sz="1600" dirty="0"/>
              <a:t> </a:t>
            </a:r>
            <a:r>
              <a:rPr lang="tr-TR" sz="1600" dirty="0" err="1"/>
              <a:t>path</a:t>
            </a:r>
            <a:r>
              <a:rPr lang="tr-TR" sz="1600" dirty="0"/>
              <a:t> = </a:t>
            </a:r>
            <a:r>
              <a:rPr lang="tr-TR" sz="1600" dirty="0" err="1"/>
              <a:t>join</a:t>
            </a:r>
            <a:r>
              <a:rPr lang="tr-TR" sz="1600" dirty="0"/>
              <a:t>(</a:t>
            </a:r>
            <a:r>
              <a:rPr lang="tr-TR" sz="1600" dirty="0" err="1"/>
              <a:t>await</a:t>
            </a:r>
            <a:r>
              <a:rPr lang="tr-TR" sz="1600" dirty="0"/>
              <a:t> </a:t>
            </a:r>
            <a:r>
              <a:rPr lang="tr-TR" sz="1600" dirty="0" err="1"/>
              <a:t>getDatabasesPath</a:t>
            </a:r>
            <a:r>
              <a:rPr lang="tr-TR" sz="1600" dirty="0"/>
              <a:t>(), '</a:t>
            </a:r>
            <a:r>
              <a:rPr lang="tr-TR" sz="1600" dirty="0" err="1"/>
              <a:t>doggie_database.db</a:t>
            </a:r>
            <a:r>
              <a:rPr lang="tr-TR" sz="1600" dirty="0"/>
              <a:t>');</a:t>
            </a:r>
            <a:br>
              <a:rPr lang="tr-TR" sz="1600" dirty="0"/>
            </a:br>
            <a:r>
              <a:rPr lang="tr-TR" sz="1600" dirty="0"/>
              <a:t>  var </a:t>
            </a:r>
            <a:r>
              <a:rPr lang="tr-TR" sz="1600" dirty="0" err="1"/>
              <a:t>dbDogs</a:t>
            </a:r>
            <a:r>
              <a:rPr lang="tr-TR" sz="1600" dirty="0"/>
              <a:t> = </a:t>
            </a:r>
            <a:r>
              <a:rPr lang="tr-TR" sz="1600" dirty="0" err="1"/>
              <a:t>await</a:t>
            </a:r>
            <a:r>
              <a:rPr lang="tr-TR" sz="1600" dirty="0"/>
              <a:t> </a:t>
            </a:r>
            <a:r>
              <a:rPr lang="tr-TR" sz="1600" dirty="0" err="1"/>
              <a:t>openDatabase</a:t>
            </a:r>
            <a:r>
              <a:rPr lang="tr-TR" sz="1600" dirty="0"/>
              <a:t>(</a:t>
            </a:r>
            <a:r>
              <a:rPr lang="tr-TR" sz="1600" dirty="0" err="1"/>
              <a:t>path</a:t>
            </a:r>
            <a:r>
              <a:rPr lang="tr-TR" sz="1600" dirty="0"/>
              <a:t>, </a:t>
            </a:r>
            <a:r>
              <a:rPr lang="tr-TR" sz="1600" dirty="0" err="1"/>
              <a:t>version</a:t>
            </a:r>
            <a:r>
              <a:rPr lang="tr-TR" sz="1600" dirty="0"/>
              <a:t>: 1, </a:t>
            </a:r>
            <a:r>
              <a:rPr lang="tr-TR" sz="1600" dirty="0" err="1"/>
              <a:t>onCreate</a:t>
            </a:r>
            <a:r>
              <a:rPr lang="tr-TR" sz="1600" dirty="0"/>
              <a:t>: _</a:t>
            </a:r>
            <a:r>
              <a:rPr lang="tr-TR" sz="1600" dirty="0" err="1"/>
              <a:t>createDb</a:t>
            </a:r>
            <a:r>
              <a:rPr lang="tr-TR" sz="1600" dirty="0"/>
              <a:t>);</a:t>
            </a:r>
            <a:br>
              <a:rPr lang="tr-TR" sz="1600" dirty="0"/>
            </a:br>
            <a:r>
              <a:rPr lang="tr-TR" sz="1600" dirty="0"/>
              <a:t>  </a:t>
            </a:r>
            <a:r>
              <a:rPr lang="tr-TR" sz="1600" dirty="0" err="1"/>
              <a:t>return</a:t>
            </a:r>
            <a:r>
              <a:rPr lang="tr-TR" sz="1600" dirty="0"/>
              <a:t> </a:t>
            </a:r>
            <a:r>
              <a:rPr lang="tr-TR" sz="1600" dirty="0" err="1"/>
              <a:t>dbDogs</a:t>
            </a:r>
            <a:r>
              <a:rPr lang="tr-TR" sz="1600" dirty="0"/>
              <a:t>;</a:t>
            </a:r>
            <a:br>
              <a:rPr lang="tr-TR" sz="1600" dirty="0"/>
            </a:br>
            <a:r>
              <a:rPr lang="tr-TR" sz="1600" dirty="0"/>
              <a:t>}</a:t>
            </a:r>
            <a:endParaRPr kumimoji="0" lang="tr-TR" altLang="tr-T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028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4-Dog tablosunu oluşturacağız.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19454" y="123654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tr-TR" dirty="0" err="1"/>
              <a:t>id:INTEGER</a:t>
            </a:r>
            <a:r>
              <a:rPr lang="tr-TR" dirty="0"/>
              <a:t> *PRIMARY_KEY</a:t>
            </a:r>
          </a:p>
          <a:p>
            <a:pPr marL="0" indent="0">
              <a:buNone/>
            </a:pPr>
            <a:r>
              <a:rPr lang="tr-TR" dirty="0"/>
              <a:t>name: TEXT</a:t>
            </a:r>
          </a:p>
          <a:p>
            <a:pPr marL="0" indent="0">
              <a:buNone/>
            </a:pPr>
            <a:r>
              <a:rPr lang="tr-TR" dirty="0" err="1"/>
              <a:t>age</a:t>
            </a:r>
            <a:r>
              <a:rPr lang="tr-TR" dirty="0"/>
              <a:t>: INTEGER</a:t>
            </a:r>
          </a:p>
          <a:p>
            <a:pPr marL="0" indent="0">
              <a:buNone/>
            </a:pPr>
            <a:r>
              <a:rPr lang="tr-TR" dirty="0" err="1"/>
              <a:t>SQLite</a:t>
            </a:r>
            <a:r>
              <a:rPr lang="tr-TR" dirty="0"/>
              <a:t> veri tipleri ile ilgili ayrıntılı bilgi: </a:t>
            </a:r>
            <a:r>
              <a:rPr lang="tr-TR" dirty="0">
                <a:hlinkClick r:id="rId2"/>
              </a:rPr>
              <a:t>https://www.sqlite.org/datatype3.html</a:t>
            </a:r>
            <a:r>
              <a:rPr lang="tr-TR" dirty="0"/>
              <a:t> 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19454" y="4153465"/>
            <a:ext cx="11683360" cy="196977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sz="2800" dirty="0" err="1"/>
              <a:t>void</a:t>
            </a:r>
            <a:r>
              <a:rPr lang="tr-TR" sz="2800" dirty="0"/>
              <a:t> _</a:t>
            </a:r>
            <a:r>
              <a:rPr lang="tr-TR" sz="2800" dirty="0" err="1"/>
              <a:t>createDb</a:t>
            </a:r>
            <a:r>
              <a:rPr lang="tr-TR" sz="2800" dirty="0"/>
              <a:t>(Database </a:t>
            </a:r>
            <a:r>
              <a:rPr lang="tr-TR" sz="2800" dirty="0" err="1"/>
              <a:t>db</a:t>
            </a:r>
            <a:r>
              <a:rPr lang="tr-TR" sz="2800" dirty="0"/>
              <a:t>, </a:t>
            </a:r>
            <a:r>
              <a:rPr lang="tr-TR" sz="2800" dirty="0" err="1"/>
              <a:t>int</a:t>
            </a:r>
            <a:r>
              <a:rPr lang="tr-TR" sz="2800" dirty="0"/>
              <a:t> </a:t>
            </a:r>
            <a:r>
              <a:rPr lang="tr-TR" sz="2800" dirty="0" err="1"/>
              <a:t>newVersion</a:t>
            </a:r>
            <a:r>
              <a:rPr lang="tr-TR" sz="2800" dirty="0"/>
              <a:t>) </a:t>
            </a:r>
            <a:r>
              <a:rPr lang="tr-TR" sz="2800" dirty="0" err="1"/>
              <a:t>async</a:t>
            </a:r>
            <a:r>
              <a:rPr lang="tr-TR" sz="2800" dirty="0"/>
              <a:t> {</a:t>
            </a:r>
            <a:br>
              <a:rPr lang="tr-TR" sz="2800" dirty="0"/>
            </a:br>
            <a:r>
              <a:rPr lang="tr-TR" sz="2800" dirty="0"/>
              <a:t>  </a:t>
            </a:r>
            <a:r>
              <a:rPr lang="tr-TR" sz="2800" dirty="0" err="1"/>
              <a:t>await</a:t>
            </a:r>
            <a:r>
              <a:rPr lang="tr-TR" sz="2800" dirty="0"/>
              <a:t> </a:t>
            </a:r>
            <a:r>
              <a:rPr lang="tr-TR" sz="2800" dirty="0" err="1"/>
              <a:t>db.execute</a:t>
            </a:r>
            <a:r>
              <a:rPr lang="tr-TR" sz="2800" dirty="0"/>
              <a:t>(</a:t>
            </a:r>
            <a:br>
              <a:rPr lang="tr-TR" sz="2800" dirty="0"/>
            </a:br>
            <a:r>
              <a:rPr lang="tr-TR" sz="2800" dirty="0"/>
              <a:t>      "CREATE TABLE </a:t>
            </a:r>
            <a:r>
              <a:rPr lang="tr-TR" sz="2800" dirty="0" err="1"/>
              <a:t>dogs</a:t>
            </a:r>
            <a:r>
              <a:rPr lang="tr-TR" sz="2800" dirty="0"/>
              <a:t>(</a:t>
            </a:r>
            <a:r>
              <a:rPr lang="tr-TR" sz="2800" dirty="0" err="1"/>
              <a:t>id</a:t>
            </a:r>
            <a:r>
              <a:rPr lang="tr-TR" sz="2800" dirty="0"/>
              <a:t> INTEGER PRIMARY KEY, name TEXT, </a:t>
            </a:r>
            <a:r>
              <a:rPr lang="tr-TR" sz="2800" dirty="0" err="1"/>
              <a:t>age</a:t>
            </a:r>
            <a:r>
              <a:rPr lang="tr-TR" sz="2800" dirty="0"/>
              <a:t> INTEGER)");</a:t>
            </a:r>
            <a:br>
              <a:rPr lang="tr-TR" sz="2800" dirty="0"/>
            </a:br>
            <a:r>
              <a:rPr lang="tr-TR" sz="2800" dirty="0"/>
              <a:t>}</a:t>
            </a:r>
            <a:br>
              <a:rPr lang="tr-TR" dirty="0"/>
            </a:br>
            <a:r>
              <a:rPr lang="tr-TR" sz="1000" dirty="0"/>
              <a:t>}</a:t>
            </a: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203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5-Veritabanına bir </a:t>
            </a:r>
            <a:r>
              <a:rPr lang="tr-TR" dirty="0" err="1"/>
              <a:t>Dog</a:t>
            </a:r>
            <a:r>
              <a:rPr lang="tr-TR" dirty="0"/>
              <a:t> ekleyeceğiz.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Modelin içerisinde bir </a:t>
            </a:r>
            <a:r>
              <a:rPr lang="tr-TR" dirty="0" err="1"/>
              <a:t>Map</a:t>
            </a:r>
            <a:r>
              <a:rPr lang="tr-TR" dirty="0"/>
              <a:t> tanımlıyoruz:</a:t>
            </a:r>
          </a:p>
          <a:p>
            <a:endParaRPr lang="tr-TR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25416" y="2416346"/>
            <a:ext cx="3550972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tr-TR" altLang="tr-T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dynamic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toMap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tr-TR" altLang="tr-T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tr-TR" altLang="tr-T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tr-TR" altLang="tr-TR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tr-TR" altLang="tr-TR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tr-TR" altLang="tr-TR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tr-TR" altLang="tr-TR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tr-TR" altLang="tr-TR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tr-TR" altLang="tr-TR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tr-TR" altLang="tr-TR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tr-TR" altLang="tr-TR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tr-TR" altLang="tr-TR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tr-TR" altLang="tr-TR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tr-TR" altLang="tr-T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547915" y="3374942"/>
            <a:ext cx="8510663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Future</a:t>
            </a:r>
            <a:r>
              <a:rPr lang="tr-TR" altLang="tr-TR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tr-TR" altLang="tr-T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void</a:t>
            </a:r>
            <a:r>
              <a:rPr lang="tr-TR" altLang="tr-TR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tr-TR" altLang="tr-T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insertDog</a:t>
            </a:r>
            <a:r>
              <a:rPr lang="tr-TR" altLang="tr-TR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altLang="tr-T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Dog</a:t>
            </a:r>
            <a:r>
              <a:rPr lang="tr-TR" altLang="tr-T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altLang="tr-T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dog</a:t>
            </a:r>
            <a:r>
              <a:rPr lang="tr-TR" altLang="tr-TR" sz="2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tr-TR" altLang="tr-T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async</a:t>
            </a:r>
            <a:r>
              <a:rPr lang="tr-TR" altLang="tr-TR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br>
              <a:rPr lang="tr-TR" altLang="tr-TR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altLang="tr-TR" sz="2400" dirty="0">
                <a:solidFill>
                  <a:srgbClr val="000000"/>
                </a:solidFill>
                <a:latin typeface="Consolas" panose="020B0609020204030204" pitchFamily="49" charset="0"/>
              </a:rPr>
              <a:t>  final Database? </a:t>
            </a:r>
            <a:r>
              <a:rPr lang="tr-TR" altLang="tr-T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tr-TR" altLang="tr-TR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altLang="tr-T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await</a:t>
            </a:r>
            <a:r>
              <a:rPr lang="tr-TR" altLang="tr-T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altLang="tr-T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this.db</a:t>
            </a:r>
            <a:r>
              <a:rPr lang="tr-TR" altLang="tr-TR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tr-TR" altLang="tr-TR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altLang="tr-TR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tr-TR" altLang="tr-T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await</a:t>
            </a:r>
            <a:r>
              <a:rPr lang="tr-TR" altLang="tr-T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altLang="tr-T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tr-TR" altLang="tr-TR" sz="2400" dirty="0">
                <a:solidFill>
                  <a:srgbClr val="000000"/>
                </a:solidFill>
                <a:latin typeface="Consolas" panose="020B0609020204030204" pitchFamily="49" charset="0"/>
              </a:rPr>
              <a:t>?.insert(</a:t>
            </a:r>
            <a:br>
              <a:rPr lang="tr-TR" altLang="tr-TR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altLang="tr-TR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'</a:t>
            </a:r>
            <a:r>
              <a:rPr lang="tr-TR" altLang="tr-T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dogs</a:t>
            </a:r>
            <a:r>
              <a:rPr lang="tr-TR" altLang="tr-TR" sz="2400" dirty="0">
                <a:solidFill>
                  <a:srgbClr val="000000"/>
                </a:solidFill>
                <a:latin typeface="Consolas" panose="020B0609020204030204" pitchFamily="49" charset="0"/>
              </a:rPr>
              <a:t>',</a:t>
            </a:r>
            <a:br>
              <a:rPr lang="tr-TR" altLang="tr-TR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altLang="tr-TR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altLang="tr-T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dog.toMap</a:t>
            </a:r>
            <a:r>
              <a:rPr lang="tr-TR" altLang="tr-TR" sz="2400" dirty="0">
                <a:solidFill>
                  <a:srgbClr val="000000"/>
                </a:solidFill>
                <a:latin typeface="Consolas" panose="020B0609020204030204" pitchFamily="49" charset="0"/>
              </a:rPr>
              <a:t>(),</a:t>
            </a:r>
            <a:br>
              <a:rPr lang="tr-TR" altLang="tr-TR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altLang="tr-TR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altLang="tr-T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conflictAlgorithm</a:t>
            </a:r>
            <a:r>
              <a:rPr lang="tr-TR" altLang="tr-TR" sz="2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tr-TR" altLang="tr-T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ConflictAlgorithm.replace</a:t>
            </a:r>
            <a:r>
              <a:rPr lang="tr-TR" altLang="tr-TR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tr-TR" altLang="tr-TR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altLang="tr-TR" sz="2400" dirty="0">
                <a:solidFill>
                  <a:srgbClr val="000000"/>
                </a:solidFill>
                <a:latin typeface="Consolas" panose="020B0609020204030204" pitchFamily="49" charset="0"/>
              </a:rPr>
              <a:t>  );</a:t>
            </a:r>
            <a:br>
              <a:rPr lang="tr-TR" altLang="tr-TR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altLang="tr-TR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tr-TR" altLang="tr-T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597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6-Veritabanındaki </a:t>
            </a:r>
            <a:r>
              <a:rPr lang="tr-TR" dirty="0" err="1"/>
              <a:t>Dog</a:t>
            </a:r>
            <a:r>
              <a:rPr lang="tr-TR" dirty="0"/>
              <a:t> listesini alacağız.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108466"/>
            <a:ext cx="9635971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tr-TR" alt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altLang="tr-T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Future</a:t>
            </a:r>
            <a:r>
              <a:rPr lang="tr-TR" alt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tr-TR" altLang="tr-T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tr-TR" alt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tr-TR" altLang="tr-T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Dog</a:t>
            </a:r>
            <a:r>
              <a:rPr lang="tr-TR" alt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tr-TR" altLang="tr-T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dogs</a:t>
            </a:r>
            <a:r>
              <a:rPr lang="tr-TR" alt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tr-TR" altLang="tr-T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async</a:t>
            </a:r>
            <a:r>
              <a:rPr lang="tr-TR" alt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br>
              <a:rPr lang="tr-TR" alt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alt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final Database? </a:t>
            </a:r>
            <a:r>
              <a:rPr lang="tr-TR" altLang="tr-T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tr-TR" alt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altLang="tr-T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await</a:t>
            </a:r>
            <a:r>
              <a:rPr lang="tr-TR" alt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altLang="tr-T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this.db</a:t>
            </a:r>
            <a:r>
              <a:rPr lang="tr-TR" alt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tr-TR" alt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alt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  final </a:t>
            </a:r>
            <a:r>
              <a:rPr lang="tr-TR" altLang="tr-T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tr-TR" alt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tr-TR" altLang="tr-T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Map</a:t>
            </a:r>
            <a:r>
              <a:rPr lang="tr-TR" alt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tr-TR" altLang="tr-T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tr-TR" alt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, Object?&gt;&gt;? </a:t>
            </a:r>
            <a:r>
              <a:rPr lang="tr-TR" altLang="tr-T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maps</a:t>
            </a:r>
            <a:r>
              <a:rPr lang="tr-TR" alt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altLang="tr-T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await</a:t>
            </a:r>
            <a:r>
              <a:rPr lang="tr-TR" alt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altLang="tr-T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tr-TR" alt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?.</a:t>
            </a:r>
            <a:r>
              <a:rPr lang="tr-TR" altLang="tr-T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query</a:t>
            </a:r>
            <a:r>
              <a:rPr lang="tr-TR" alt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('</a:t>
            </a:r>
            <a:r>
              <a:rPr lang="tr-TR" altLang="tr-T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dogs</a:t>
            </a:r>
            <a:r>
              <a:rPr lang="tr-TR" alt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');</a:t>
            </a:r>
            <a:br>
              <a:rPr lang="tr-TR" alt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alt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tr-TR" altLang="tr-T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</a:t>
            </a:r>
            <a:r>
              <a:rPr lang="tr-TR" alt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altLang="tr-T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List.generate</a:t>
            </a:r>
            <a:r>
              <a:rPr lang="tr-TR" alt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altLang="tr-T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maps</a:t>
            </a:r>
            <a:r>
              <a:rPr lang="tr-TR" alt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!.</a:t>
            </a:r>
            <a:r>
              <a:rPr lang="tr-TR" altLang="tr-T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length</a:t>
            </a:r>
            <a:r>
              <a:rPr lang="tr-TR" alt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, (i) {</a:t>
            </a:r>
            <a:br>
              <a:rPr lang="tr-TR" alt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alt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altLang="tr-T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</a:t>
            </a:r>
            <a:r>
              <a:rPr lang="tr-TR" alt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altLang="tr-T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Dog</a:t>
            </a:r>
            <a:r>
              <a:rPr lang="tr-TR" alt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br>
              <a:rPr lang="tr-TR" alt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alt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tr-TR" altLang="tr-T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tr-TR" alt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tr-TR" altLang="tr-T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int.parse</a:t>
            </a:r>
            <a:r>
              <a:rPr lang="tr-TR" alt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altLang="tr-T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maps</a:t>
            </a:r>
            <a:r>
              <a:rPr lang="tr-TR" alt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[i]['</a:t>
            </a:r>
            <a:r>
              <a:rPr lang="tr-TR" altLang="tr-T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tr-TR" alt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'].</a:t>
            </a:r>
            <a:r>
              <a:rPr lang="tr-TR" altLang="tr-T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tr-TR" alt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()),</a:t>
            </a:r>
            <a:br>
              <a:rPr lang="tr-TR" alt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alt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name: </a:t>
            </a:r>
            <a:r>
              <a:rPr lang="tr-TR" altLang="tr-T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maps</a:t>
            </a:r>
            <a:r>
              <a:rPr lang="tr-TR" alt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[i]['name'].</a:t>
            </a:r>
            <a:r>
              <a:rPr lang="tr-TR" altLang="tr-T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tr-TR" alt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(),</a:t>
            </a:r>
            <a:br>
              <a:rPr lang="tr-TR" alt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alt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tr-TR" altLang="tr-T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age</a:t>
            </a:r>
            <a:r>
              <a:rPr lang="tr-TR" alt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tr-TR" altLang="tr-T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int.parse</a:t>
            </a:r>
            <a:r>
              <a:rPr lang="tr-TR" alt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altLang="tr-T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maps</a:t>
            </a:r>
            <a:r>
              <a:rPr lang="tr-TR" alt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[i]['</a:t>
            </a:r>
            <a:r>
              <a:rPr lang="tr-TR" altLang="tr-T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age</a:t>
            </a:r>
            <a:r>
              <a:rPr lang="tr-TR" alt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'].</a:t>
            </a:r>
            <a:r>
              <a:rPr lang="tr-TR" altLang="tr-T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tr-TR" alt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()),</a:t>
            </a:r>
            <a:br>
              <a:rPr lang="tr-TR" alt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alt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);</a:t>
            </a:r>
            <a:br>
              <a:rPr lang="tr-TR" alt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alt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  });</a:t>
            </a:r>
            <a:br>
              <a:rPr lang="tr-TR" alt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alt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tr-TR" altLang="tr-T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559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7-Veritabanındaki bir </a:t>
            </a:r>
            <a:r>
              <a:rPr lang="tr-TR" sz="3600" dirty="0" err="1"/>
              <a:t>Dog</a:t>
            </a:r>
            <a:r>
              <a:rPr lang="tr-TR" sz="3600" dirty="0"/>
              <a:t> değerini güncelleyeceğiz.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570132"/>
            <a:ext cx="5686172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tr-TR" altLang="tr-T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Future</a:t>
            </a:r>
            <a:r>
              <a:rPr lang="tr-TR" alt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tr-TR" altLang="tr-T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void</a:t>
            </a:r>
            <a:r>
              <a:rPr lang="tr-TR" alt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tr-TR" altLang="tr-T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updateDog</a:t>
            </a:r>
            <a:r>
              <a:rPr lang="tr-TR" alt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altLang="tr-T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Dog</a:t>
            </a:r>
            <a:r>
              <a:rPr lang="tr-TR" alt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altLang="tr-T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dog</a:t>
            </a:r>
            <a:r>
              <a:rPr lang="tr-TR" alt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tr-TR" altLang="tr-T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async</a:t>
            </a:r>
            <a:r>
              <a:rPr lang="tr-TR" alt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br>
              <a:rPr lang="tr-TR" alt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alt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  final </a:t>
            </a:r>
            <a:r>
              <a:rPr lang="tr-TR" altLang="tr-T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tr-TR" alt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altLang="tr-T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await</a:t>
            </a:r>
            <a:r>
              <a:rPr lang="tr-TR" alt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altLang="tr-T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this.db</a:t>
            </a:r>
            <a:r>
              <a:rPr lang="tr-TR" alt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tr-TR" alt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alt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tr-TR" altLang="tr-T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await</a:t>
            </a:r>
            <a:r>
              <a:rPr lang="tr-TR" alt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altLang="tr-T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tr-TR" alt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?.</a:t>
            </a:r>
            <a:r>
              <a:rPr lang="tr-TR" altLang="tr-T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</a:t>
            </a:r>
            <a:r>
              <a:rPr lang="tr-TR" alt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br>
              <a:rPr lang="tr-TR" alt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alt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'</a:t>
            </a:r>
            <a:r>
              <a:rPr lang="tr-TR" altLang="tr-T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dogs</a:t>
            </a:r>
            <a:r>
              <a:rPr lang="tr-TR" alt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',</a:t>
            </a:r>
            <a:br>
              <a:rPr lang="tr-TR" alt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alt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altLang="tr-T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dog.toMap</a:t>
            </a:r>
            <a:r>
              <a:rPr lang="tr-TR" alt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(),</a:t>
            </a:r>
            <a:br>
              <a:rPr lang="tr-TR" alt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alt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altLang="tr-T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where</a:t>
            </a:r>
            <a:r>
              <a:rPr lang="tr-TR" alt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: "</a:t>
            </a:r>
            <a:r>
              <a:rPr lang="tr-TR" altLang="tr-T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tr-TR" alt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?",</a:t>
            </a:r>
            <a:br>
              <a:rPr lang="tr-TR" alt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alt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altLang="tr-T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whereArgs</a:t>
            </a:r>
            <a:r>
              <a:rPr lang="tr-TR" alt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tr-TR" altLang="tr-T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dog.id</a:t>
            </a:r>
            <a:r>
              <a:rPr lang="tr-TR" alt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  <a:br>
              <a:rPr lang="tr-TR" alt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alt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  );</a:t>
            </a:r>
            <a:br>
              <a:rPr lang="tr-TR" alt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alt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tr-TR" altLang="tr-T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923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8-Veritabanından bir </a:t>
            </a:r>
            <a:r>
              <a:rPr lang="tr-TR" dirty="0" err="1"/>
              <a:t>Dog</a:t>
            </a:r>
            <a:r>
              <a:rPr lang="tr-TR" dirty="0"/>
              <a:t> sileceğiz.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724021"/>
            <a:ext cx="5545108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tr-TR" altLang="tr-T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Future</a:t>
            </a:r>
            <a:r>
              <a:rPr lang="tr-TR" alt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tr-TR" altLang="tr-T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void</a:t>
            </a:r>
            <a:r>
              <a:rPr lang="tr-TR" alt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tr-TR" altLang="tr-T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deleteDog</a:t>
            </a:r>
            <a:r>
              <a:rPr lang="tr-TR" alt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altLang="tr-T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tr-TR" alt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altLang="tr-T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tr-TR" alt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tr-TR" altLang="tr-T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async</a:t>
            </a:r>
            <a:r>
              <a:rPr lang="tr-TR" alt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br>
              <a:rPr lang="tr-TR" alt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alt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  final </a:t>
            </a:r>
            <a:r>
              <a:rPr lang="tr-TR" altLang="tr-T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tr-TR" alt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altLang="tr-T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await</a:t>
            </a:r>
            <a:r>
              <a:rPr lang="tr-TR" alt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altLang="tr-T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this.db</a:t>
            </a:r>
            <a:r>
              <a:rPr lang="tr-TR" alt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tr-TR" alt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alt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tr-TR" altLang="tr-T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await</a:t>
            </a:r>
            <a:r>
              <a:rPr lang="tr-TR" alt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altLang="tr-T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tr-TR" alt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?.</a:t>
            </a:r>
            <a:r>
              <a:rPr lang="tr-TR" altLang="tr-T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</a:t>
            </a:r>
            <a:r>
              <a:rPr lang="tr-TR" alt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br>
              <a:rPr lang="tr-TR" alt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alt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'</a:t>
            </a:r>
            <a:r>
              <a:rPr lang="tr-TR" altLang="tr-T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dogs</a:t>
            </a:r>
            <a:r>
              <a:rPr lang="tr-TR" alt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',</a:t>
            </a:r>
            <a:br>
              <a:rPr lang="tr-TR" alt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alt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altLang="tr-T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where</a:t>
            </a:r>
            <a:r>
              <a:rPr lang="tr-TR" alt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: "</a:t>
            </a:r>
            <a:r>
              <a:rPr lang="tr-TR" altLang="tr-T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tr-TR" alt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?",</a:t>
            </a:r>
            <a:br>
              <a:rPr lang="tr-TR" alt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alt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altLang="tr-T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whereArgs</a:t>
            </a:r>
            <a:r>
              <a:rPr lang="tr-TR" alt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tr-TR" altLang="tr-T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tr-TR" alt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  <a:br>
              <a:rPr lang="tr-TR" alt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alt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  );</a:t>
            </a:r>
            <a:br>
              <a:rPr lang="tr-TR" alt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alt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tr-TR" altLang="tr-T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620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Oluşan </a:t>
            </a:r>
            <a:r>
              <a:rPr lang="tr-TR" dirty="0" err="1"/>
              <a:t>veritabanı</a:t>
            </a:r>
            <a:r>
              <a:rPr lang="tr-TR" dirty="0"/>
              <a:t> dosyası nerededir?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/>
              <a:t>Android</a:t>
            </a:r>
            <a:r>
              <a:rPr lang="tr-TR" dirty="0"/>
              <a:t> için-&gt; /data/data//</a:t>
            </a:r>
            <a:r>
              <a:rPr lang="tr-TR" dirty="0" err="1"/>
              <a:t>databases</a:t>
            </a:r>
            <a:r>
              <a:rPr lang="tr-TR" dirty="0"/>
              <a:t> dizini içerisinde,</a:t>
            </a:r>
          </a:p>
          <a:p>
            <a:pPr marL="0" indent="0">
              <a:buNone/>
            </a:pPr>
            <a:r>
              <a:rPr lang="tr-TR" dirty="0"/>
              <a:t>IOS için-&gt; dosya dizini içerisindedir.</a:t>
            </a:r>
          </a:p>
        </p:txBody>
      </p:sp>
    </p:spTree>
    <p:extLst>
      <p:ext uri="{BB962C8B-B14F-4D97-AF65-F5344CB8AC3E}">
        <p14:creationId xmlns:p14="http://schemas.microsoft.com/office/powerpoint/2010/main" val="3807961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333375"/>
            <a:ext cx="10515600" cy="5843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3900" dirty="0"/>
              <a:t>Sorular?</a:t>
            </a:r>
          </a:p>
        </p:txBody>
      </p:sp>
    </p:spTree>
    <p:extLst>
      <p:ext uri="{BB962C8B-B14F-4D97-AF65-F5344CB8AC3E}">
        <p14:creationId xmlns:p14="http://schemas.microsoft.com/office/powerpoint/2010/main" val="1707914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5991" y="290146"/>
            <a:ext cx="11394831" cy="619857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b="1" dirty="0"/>
          </a:p>
        </p:txBody>
      </p:sp>
      <p:graphicFrame>
        <p:nvGraphicFramePr>
          <p:cNvPr id="2" name="Tablo 1"/>
          <p:cNvGraphicFramePr>
            <a:graphicFrameLocks noGrp="1"/>
          </p:cNvGraphicFramePr>
          <p:nvPr/>
        </p:nvGraphicFramePr>
        <p:xfrm>
          <a:off x="0" y="0"/>
          <a:ext cx="12192000" cy="6857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144">
                  <a:extLst>
                    <a:ext uri="{9D8B030D-6E8A-4147-A177-3AD203B41FA5}">
                      <a16:colId xmlns:a16="http://schemas.microsoft.com/office/drawing/2014/main" val="1915494464"/>
                    </a:ext>
                  </a:extLst>
                </a:gridCol>
                <a:gridCol w="2329833">
                  <a:extLst>
                    <a:ext uri="{9D8B030D-6E8A-4147-A177-3AD203B41FA5}">
                      <a16:colId xmlns:a16="http://schemas.microsoft.com/office/drawing/2014/main" val="2418695778"/>
                    </a:ext>
                  </a:extLst>
                </a:gridCol>
                <a:gridCol w="9067023">
                  <a:extLst>
                    <a:ext uri="{9D8B030D-6E8A-4147-A177-3AD203B41FA5}">
                      <a16:colId xmlns:a16="http://schemas.microsoft.com/office/drawing/2014/main" val="3394405859"/>
                    </a:ext>
                  </a:extLst>
                </a:gridCol>
              </a:tblGrid>
              <a:tr h="362084">
                <a:tc>
                  <a:txBody>
                    <a:bodyPr/>
                    <a:lstStyle/>
                    <a:p>
                      <a:r>
                        <a:rPr lang="tr-TR" sz="1600" dirty="0"/>
                        <a:t>HAFTA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TARİH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DERSİN İÇERİĞİ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407615"/>
                  </a:ext>
                </a:extLst>
              </a:tr>
              <a:tr h="421352">
                <a:tc>
                  <a:txBody>
                    <a:bodyPr/>
                    <a:lstStyle/>
                    <a:p>
                      <a:r>
                        <a:rPr lang="tr-T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9 Şubat</a:t>
                      </a:r>
                      <a:r>
                        <a:rPr lang="tr-TR" sz="1800" baseline="0" dirty="0"/>
                        <a:t> 2022</a:t>
                      </a:r>
                      <a:endParaRPr lang="tr-T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/>
                        <a:t>Mobil Programlamaya genel bakış, tanıtım, derse giriş</a:t>
                      </a:r>
                      <a:r>
                        <a:rPr lang="tr-TR" sz="1600" baseline="0" dirty="0"/>
                        <a:t> ve </a:t>
                      </a:r>
                      <a:r>
                        <a:rPr lang="tr-TR" sz="1600" dirty="0"/>
                        <a:t>işlenişi ile ilgili yol haritasının belirlenmesi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894565"/>
                  </a:ext>
                </a:extLst>
              </a:tr>
              <a:tr h="388780">
                <a:tc>
                  <a:txBody>
                    <a:bodyPr/>
                    <a:lstStyle/>
                    <a:p>
                      <a:r>
                        <a:rPr lang="tr-TR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16 Şubat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/>
                        <a:t>Dart Programlama Dili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24953"/>
                  </a:ext>
                </a:extLst>
              </a:tr>
              <a:tr h="388780">
                <a:tc>
                  <a:txBody>
                    <a:bodyPr/>
                    <a:lstStyle/>
                    <a:p>
                      <a:r>
                        <a:rPr lang="tr-TR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dirty="0"/>
                        <a:t>23 Şubat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/>
                        <a:t>Geliştirme ortamının gereksinimleri ve kurulumlar (</a:t>
                      </a:r>
                      <a:r>
                        <a:rPr lang="tr-TR" sz="1600" dirty="0" err="1"/>
                        <a:t>Flutter</a:t>
                      </a:r>
                      <a:r>
                        <a:rPr lang="tr-TR" sz="1600" dirty="0"/>
                        <a:t>, Git, </a:t>
                      </a:r>
                      <a:r>
                        <a:rPr lang="tr-TR" sz="1600" dirty="0" err="1"/>
                        <a:t>Android</a:t>
                      </a:r>
                      <a:r>
                        <a:rPr lang="tr-TR" sz="1600" dirty="0"/>
                        <a:t> </a:t>
                      </a:r>
                      <a:r>
                        <a:rPr lang="tr-TR" sz="1600" dirty="0" err="1"/>
                        <a:t>Studio</a:t>
                      </a:r>
                      <a:r>
                        <a:rPr lang="tr-TR" sz="1600" dirty="0"/>
                        <a:t> vb.)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125213"/>
                  </a:ext>
                </a:extLst>
              </a:tr>
              <a:tr h="625418">
                <a:tc>
                  <a:txBody>
                    <a:bodyPr/>
                    <a:lstStyle/>
                    <a:p>
                      <a:r>
                        <a:rPr lang="tr-TR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dirty="0"/>
                        <a:t>2</a:t>
                      </a:r>
                      <a:r>
                        <a:rPr lang="tr-TR" sz="1800" baseline="0" dirty="0"/>
                        <a:t> </a:t>
                      </a:r>
                      <a:r>
                        <a:rPr lang="tr-TR" sz="1800" dirty="0"/>
                        <a:t>Mart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 err="1"/>
                        <a:t>Flutter</a:t>
                      </a:r>
                      <a:r>
                        <a:rPr lang="tr-TR" sz="1600" dirty="0"/>
                        <a:t> uygulamalarının temelleri (klasör yapısı, </a:t>
                      </a:r>
                      <a:r>
                        <a:rPr lang="tr-TR" sz="1600" dirty="0" err="1"/>
                        <a:t>pubspec.yaml</a:t>
                      </a:r>
                      <a:r>
                        <a:rPr lang="tr-TR" sz="1600" dirty="0"/>
                        <a:t> dosyası, temel </a:t>
                      </a:r>
                      <a:r>
                        <a:rPr lang="tr-TR" sz="1600" dirty="0" err="1"/>
                        <a:t>Flutter</a:t>
                      </a:r>
                      <a:r>
                        <a:rPr lang="tr-TR" sz="1600" dirty="0"/>
                        <a:t> kütüphaneleri vb.),  genel bileşenler, </a:t>
                      </a:r>
                      <a:r>
                        <a:rPr lang="tr-TR" sz="1600" dirty="0" err="1"/>
                        <a:t>Flutter</a:t>
                      </a:r>
                      <a:r>
                        <a:rPr lang="tr-TR" sz="1600" dirty="0"/>
                        <a:t> uygulamalarının yaşam döngüsü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416247"/>
                  </a:ext>
                </a:extLst>
              </a:tr>
              <a:tr h="388780">
                <a:tc>
                  <a:txBody>
                    <a:bodyPr/>
                    <a:lstStyle/>
                    <a:p>
                      <a:r>
                        <a:rPr lang="tr-TR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dirty="0"/>
                        <a:t>9</a:t>
                      </a:r>
                      <a:r>
                        <a:rPr lang="tr-TR" sz="1800" baseline="0" dirty="0"/>
                        <a:t> </a:t>
                      </a:r>
                      <a:r>
                        <a:rPr lang="tr-TR" sz="1800" dirty="0"/>
                        <a:t>Mart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 err="1"/>
                        <a:t>Flutter</a:t>
                      </a:r>
                      <a:r>
                        <a:rPr lang="tr-TR" sz="1600" dirty="0"/>
                        <a:t> ile kullanıcı ara yüzü tasarlamak (</a:t>
                      </a:r>
                      <a:r>
                        <a:rPr lang="tr-TR" sz="1600" dirty="0" err="1"/>
                        <a:t>MaterialApp</a:t>
                      </a:r>
                      <a:r>
                        <a:rPr lang="tr-TR" sz="1600" dirty="0"/>
                        <a:t>, </a:t>
                      </a:r>
                      <a:r>
                        <a:rPr lang="tr-TR" sz="1600" dirty="0" err="1"/>
                        <a:t>Scaffold</a:t>
                      </a:r>
                      <a:r>
                        <a:rPr lang="tr-TR" sz="1600" dirty="0"/>
                        <a:t>, </a:t>
                      </a:r>
                      <a:r>
                        <a:rPr lang="tr-TR" sz="1600" dirty="0" err="1"/>
                        <a:t>AppBar</a:t>
                      </a:r>
                      <a:r>
                        <a:rPr lang="tr-TR" sz="1600" dirty="0"/>
                        <a:t>, </a:t>
                      </a:r>
                      <a:r>
                        <a:rPr lang="tr-TR" sz="1600" dirty="0" err="1"/>
                        <a:t>SafeArea</a:t>
                      </a:r>
                      <a:r>
                        <a:rPr lang="tr-TR" sz="1600" dirty="0"/>
                        <a:t>, </a:t>
                      </a:r>
                      <a:r>
                        <a:rPr lang="tr-TR" sz="1600" dirty="0" err="1"/>
                        <a:t>SnackBar</a:t>
                      </a:r>
                      <a:r>
                        <a:rPr lang="tr-TR" sz="1600" dirty="0"/>
                        <a:t> vb.)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182347"/>
                  </a:ext>
                </a:extLst>
              </a:tr>
              <a:tr h="388780">
                <a:tc>
                  <a:txBody>
                    <a:bodyPr/>
                    <a:lstStyle/>
                    <a:p>
                      <a:r>
                        <a:rPr lang="tr-TR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16 Mart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 err="1"/>
                        <a:t>Widgetler</a:t>
                      </a:r>
                      <a:r>
                        <a:rPr lang="tr-TR" sz="1600" dirty="0"/>
                        <a:t> (Value, </a:t>
                      </a:r>
                      <a:r>
                        <a:rPr lang="tr-TR" sz="1600" dirty="0" err="1"/>
                        <a:t>Layout</a:t>
                      </a:r>
                      <a:r>
                        <a:rPr lang="tr-TR" sz="1600" dirty="0"/>
                        <a:t>, </a:t>
                      </a:r>
                      <a:r>
                        <a:rPr lang="tr-TR" sz="1600" dirty="0" err="1"/>
                        <a:t>Navigation</a:t>
                      </a:r>
                      <a:r>
                        <a:rPr lang="tr-TR" sz="1600" dirty="0"/>
                        <a:t>, vb.) ve </a:t>
                      </a:r>
                      <a:r>
                        <a:rPr lang="tr-TR" sz="1600" dirty="0" err="1"/>
                        <a:t>Widgetleri</a:t>
                      </a:r>
                      <a:r>
                        <a:rPr lang="tr-TR" sz="1600" dirty="0"/>
                        <a:t> </a:t>
                      </a:r>
                      <a:r>
                        <a:rPr lang="tr-TR" sz="1600" dirty="0" err="1"/>
                        <a:t>stillendirmek</a:t>
                      </a:r>
                      <a:endParaRPr lang="tr-T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682129"/>
                  </a:ext>
                </a:extLst>
              </a:tr>
              <a:tr h="388780">
                <a:tc>
                  <a:txBody>
                    <a:bodyPr/>
                    <a:lstStyle/>
                    <a:p>
                      <a:r>
                        <a:rPr lang="tr-TR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23 Mart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/>
                        <a:t>Geliştirilecek projelerin derste değerlendirilmesi, yönlendirme ve yardımcı olunması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260411"/>
                  </a:ext>
                </a:extLst>
              </a:tr>
              <a:tr h="388780">
                <a:tc>
                  <a:txBody>
                    <a:bodyPr/>
                    <a:lstStyle/>
                    <a:p>
                      <a:r>
                        <a:rPr lang="tr-TR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30 Mart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/>
                        <a:t>Projeyi </a:t>
                      </a:r>
                      <a:r>
                        <a:rPr lang="tr-TR" sz="1600" dirty="0" err="1"/>
                        <a:t>Github’a</a:t>
                      </a:r>
                      <a:r>
                        <a:rPr lang="tr-TR" sz="1600" dirty="0"/>
                        <a:t> yükleme ve </a:t>
                      </a:r>
                      <a:r>
                        <a:rPr lang="tr-TR" sz="1600" dirty="0" err="1"/>
                        <a:t>Github</a:t>
                      </a:r>
                      <a:r>
                        <a:rPr lang="tr-TR" sz="1600" dirty="0"/>
                        <a:t> </a:t>
                      </a:r>
                      <a:r>
                        <a:rPr lang="tr-TR" sz="1600" dirty="0" err="1"/>
                        <a:t>Pages</a:t>
                      </a:r>
                      <a:r>
                        <a:rPr lang="tr-TR" sz="1600" dirty="0"/>
                        <a:t> üzerinden yayına alma – Youtube’da var </a:t>
                      </a:r>
                      <a:endParaRPr lang="tr-TR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248668"/>
                  </a:ext>
                </a:extLst>
              </a:tr>
              <a:tr h="388780">
                <a:tc>
                  <a:txBody>
                    <a:bodyPr/>
                    <a:lstStyle/>
                    <a:p>
                      <a:endParaRPr lang="tr-TR" sz="1600" b="1" u="sn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u="sng" dirty="0">
                          <a:solidFill>
                            <a:srgbClr val="FF0000"/>
                          </a:solidFill>
                        </a:rPr>
                        <a:t>1 Nisan 2022 20.00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b="1" u="sng" dirty="0">
                          <a:solidFill>
                            <a:srgbClr val="FF0000"/>
                          </a:solidFill>
                        </a:rPr>
                        <a:t>Ara Sınav, Final ve Bütünleme sınavlarının nasıl yapılacağı ile ilgili </a:t>
                      </a:r>
                      <a:r>
                        <a:rPr lang="tr-TR" sz="1600" b="1" u="sng" dirty="0" err="1">
                          <a:solidFill>
                            <a:srgbClr val="FF0000"/>
                          </a:solidFill>
                        </a:rPr>
                        <a:t>YouTube</a:t>
                      </a:r>
                      <a:r>
                        <a:rPr lang="tr-TR" sz="1600" b="1" u="sng" dirty="0">
                          <a:solidFill>
                            <a:srgbClr val="FF0000"/>
                          </a:solidFill>
                        </a:rPr>
                        <a:t> toplantısı </a:t>
                      </a:r>
                      <a:r>
                        <a:rPr lang="tr-TR" sz="1600" b="1" u="sng" dirty="0">
                          <a:solidFill>
                            <a:srgbClr val="FF0000"/>
                          </a:solidFill>
                          <a:sym typeface="Wingdings" pitchFamily="2" charset="2"/>
                        </a:rPr>
                        <a:t></a:t>
                      </a:r>
                      <a:endParaRPr lang="tr-TR" sz="1600" b="1" u="sn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757981"/>
                  </a:ext>
                </a:extLst>
              </a:tr>
              <a:tr h="388780"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4-10 Nisan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/>
                        <a:t>ARA SINAV SÜRECİ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031788"/>
                  </a:ext>
                </a:extLst>
              </a:tr>
              <a:tr h="388780">
                <a:tc>
                  <a:txBody>
                    <a:bodyPr/>
                    <a:lstStyle/>
                    <a:p>
                      <a:r>
                        <a:rPr lang="tr-TR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13 Nisan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 err="1"/>
                        <a:t>Gestures</a:t>
                      </a:r>
                      <a:r>
                        <a:rPr lang="tr-TR" sz="1600" dirty="0"/>
                        <a:t> ve Asenkron Programlama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398595"/>
                  </a:ext>
                </a:extLst>
              </a:tr>
              <a:tr h="388780">
                <a:tc>
                  <a:txBody>
                    <a:bodyPr/>
                    <a:lstStyle/>
                    <a:p>
                      <a:r>
                        <a:rPr lang="tr-TR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20 Nisan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/>
                        <a:t>Dosya işlemleri ve API ile çalışmak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565618"/>
                  </a:ext>
                </a:extLst>
              </a:tr>
              <a:tr h="388780">
                <a:tc>
                  <a:txBody>
                    <a:bodyPr/>
                    <a:lstStyle/>
                    <a:p>
                      <a:r>
                        <a:rPr lang="tr-TR" sz="16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27 Nisan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 err="1"/>
                        <a:t>SQLite</a:t>
                      </a:r>
                      <a:r>
                        <a:rPr lang="tr-TR" sz="1600" dirty="0"/>
                        <a:t> ile </a:t>
                      </a:r>
                      <a:r>
                        <a:rPr lang="tr-TR" sz="1600" dirty="0" err="1"/>
                        <a:t>veritabanı</a:t>
                      </a:r>
                      <a:r>
                        <a:rPr lang="tr-TR" sz="1600" dirty="0"/>
                        <a:t> işlemleri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323192"/>
                  </a:ext>
                </a:extLst>
              </a:tr>
              <a:tr h="388780">
                <a:tc>
                  <a:txBody>
                    <a:bodyPr/>
                    <a:lstStyle/>
                    <a:p>
                      <a:r>
                        <a:rPr lang="tr-TR" sz="16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dirty="0"/>
                        <a:t>11 Mayıs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 err="1"/>
                        <a:t>Firebase</a:t>
                      </a:r>
                      <a:r>
                        <a:rPr lang="tr-TR" sz="1600" dirty="0"/>
                        <a:t> </a:t>
                      </a:r>
                      <a:r>
                        <a:rPr lang="tr-TR" sz="1600" dirty="0" err="1"/>
                        <a:t>Authentication</a:t>
                      </a:r>
                      <a:r>
                        <a:rPr lang="tr-TR" sz="1600" dirty="0"/>
                        <a:t>, </a:t>
                      </a:r>
                      <a:r>
                        <a:rPr lang="tr-TR" sz="1600" dirty="0" err="1"/>
                        <a:t>Localization</a:t>
                      </a:r>
                      <a:r>
                        <a:rPr lang="tr-TR" sz="1600" dirty="0"/>
                        <a:t> ve Provider Kullanımı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6826"/>
                  </a:ext>
                </a:extLst>
              </a:tr>
              <a:tr h="388780">
                <a:tc>
                  <a:txBody>
                    <a:bodyPr/>
                    <a:lstStyle/>
                    <a:p>
                      <a:r>
                        <a:rPr lang="tr-TR" sz="16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dirty="0"/>
                        <a:t>18 Mayıs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 err="1"/>
                        <a:t>FireStore</a:t>
                      </a:r>
                      <a:r>
                        <a:rPr lang="tr-TR" sz="1600" baseline="0" dirty="0"/>
                        <a:t> </a:t>
                      </a:r>
                      <a:r>
                        <a:rPr lang="tr-TR" sz="1600" dirty="0"/>
                        <a:t>ile Provider destekli</a:t>
                      </a:r>
                      <a:r>
                        <a:rPr lang="tr-TR" sz="1600" baseline="0" dirty="0"/>
                        <a:t> </a:t>
                      </a:r>
                      <a:r>
                        <a:rPr lang="tr-TR" sz="1600" dirty="0" err="1"/>
                        <a:t>veritabanı</a:t>
                      </a:r>
                      <a:r>
                        <a:rPr lang="tr-TR" sz="1600" dirty="0"/>
                        <a:t> üzerinde CRUD işlemleri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776619"/>
                  </a:ext>
                </a:extLst>
              </a:tr>
              <a:tr h="395001">
                <a:tc>
                  <a:txBody>
                    <a:bodyPr/>
                    <a:lstStyle/>
                    <a:p>
                      <a:r>
                        <a:rPr lang="tr-TR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25 Mayıs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/>
                        <a:t>Animasyonlar ve Grafikler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187622"/>
                  </a:ext>
                </a:extLst>
              </a:tr>
            </a:tbl>
          </a:graphicData>
        </a:graphic>
      </p:graphicFrame>
      <p:sp>
        <p:nvSpPr>
          <p:cNvPr id="4" name="Dikdörtgen 3">
            <a:extLst>
              <a:ext uri="{FF2B5EF4-FFF2-40B4-BE49-F238E27FC236}">
                <a16:creationId xmlns:a16="http://schemas.microsoft.com/office/drawing/2014/main" id="{949B0E74-D37C-5B4D-9CA2-10E3D9E899F2}"/>
              </a:ext>
            </a:extLst>
          </p:cNvPr>
          <p:cNvSpPr/>
          <p:nvPr/>
        </p:nvSpPr>
        <p:spPr>
          <a:xfrm>
            <a:off x="0" y="5277685"/>
            <a:ext cx="12192000" cy="3783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55130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2310408-CA16-E374-FA68-8CF9FC2F3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6C0EF4-DFA6-6E31-5D32-86B312534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>
                <a:hlinkClick r:id="rId2"/>
              </a:rPr>
              <a:t>https://github.com/ahmetcevahircinar/hafta112022</a:t>
            </a:r>
            <a:r>
              <a:rPr lang="tr-TR" dirty="0"/>
              <a:t> adresindeki repoyu indirip çalıştırınız. </a:t>
            </a:r>
          </a:p>
        </p:txBody>
      </p:sp>
    </p:spTree>
    <p:extLst>
      <p:ext uri="{BB962C8B-B14F-4D97-AF65-F5344CB8AC3E}">
        <p14:creationId xmlns:p14="http://schemas.microsoft.com/office/powerpoint/2010/main" val="368183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Neden yerel </a:t>
            </a:r>
            <a:r>
              <a:rPr lang="tr-TR" dirty="0" err="1"/>
              <a:t>veritabanı</a:t>
            </a:r>
            <a:r>
              <a:rPr lang="tr-TR" dirty="0"/>
              <a:t> kullanmalıyız?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Dosyaya veri yazma ve sabit dosyalardan veri çekme işlemlerinin yetersiz kaldığı durumlarda cihazın içerisinde oluşturacağımız yerel bir </a:t>
            </a:r>
            <a:r>
              <a:rPr lang="tr-TR" dirty="0" err="1"/>
              <a:t>veritabanı</a:t>
            </a:r>
            <a:r>
              <a:rPr lang="tr-TR" dirty="0"/>
              <a:t> ile bilgilerimizi ekleyebilir, güncelleyebilir, listeleyebilir ve silebiliriz. </a:t>
            </a:r>
          </a:p>
        </p:txBody>
      </p:sp>
    </p:spTree>
    <p:extLst>
      <p:ext uri="{BB962C8B-B14F-4D97-AF65-F5344CB8AC3E}">
        <p14:creationId xmlns:p14="http://schemas.microsoft.com/office/powerpoint/2010/main" val="910079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hlinkClick r:id="rId2"/>
              </a:rPr>
              <a:t>https://pub.dev/packages/sqflite</a:t>
            </a:r>
            <a:r>
              <a:rPr lang="tr-TR" dirty="0"/>
              <a:t> kütüphanesi ile  </a:t>
            </a:r>
            <a:r>
              <a:rPr lang="tr-TR" dirty="0" err="1"/>
              <a:t>iOS</a:t>
            </a:r>
            <a:r>
              <a:rPr lang="tr-TR" dirty="0"/>
              <a:t>, </a:t>
            </a:r>
            <a:r>
              <a:rPr lang="tr-TR" dirty="0" err="1"/>
              <a:t>Android</a:t>
            </a:r>
            <a:r>
              <a:rPr lang="tr-TR" dirty="0"/>
              <a:t> ve </a:t>
            </a:r>
            <a:r>
              <a:rPr lang="tr-TR" dirty="0" err="1"/>
              <a:t>MacOS</a:t>
            </a:r>
            <a:r>
              <a:rPr lang="tr-TR" dirty="0"/>
              <a:t> için </a:t>
            </a:r>
            <a:r>
              <a:rPr lang="tr-TR" dirty="0" err="1"/>
              <a:t>SQLite</a:t>
            </a:r>
            <a:r>
              <a:rPr lang="tr-TR" dirty="0"/>
              <a:t> </a:t>
            </a:r>
            <a:r>
              <a:rPr lang="tr-TR" dirty="0" err="1"/>
              <a:t>veritabanı</a:t>
            </a:r>
            <a:r>
              <a:rPr lang="tr-TR" dirty="0"/>
              <a:t> kullanabiliriz.</a:t>
            </a:r>
          </a:p>
          <a:p>
            <a:endParaRPr lang="tr-TR" dirty="0"/>
          </a:p>
          <a:p>
            <a:r>
              <a:rPr lang="tr-TR" dirty="0">
                <a:hlinkClick r:id="rId3"/>
              </a:rPr>
              <a:t>https://pub.dev/packages/sqflite_common_ffi</a:t>
            </a:r>
            <a:r>
              <a:rPr lang="tr-TR" dirty="0"/>
              <a:t> kütüphanesi ile Linux, </a:t>
            </a:r>
            <a:r>
              <a:rPr lang="tr-TR" dirty="0" err="1"/>
              <a:t>MacOS</a:t>
            </a:r>
            <a:r>
              <a:rPr lang="tr-TR" dirty="0"/>
              <a:t> ve Windows üzerinde kullanabilirsiniz. </a:t>
            </a:r>
          </a:p>
          <a:p>
            <a:endParaRPr lang="tr-TR" dirty="0"/>
          </a:p>
          <a:p>
            <a:r>
              <a:rPr lang="tr-TR" dirty="0"/>
              <a:t>Web çözümleri için </a:t>
            </a:r>
            <a:r>
              <a:rPr lang="tr-TR" dirty="0">
                <a:hlinkClick r:id="rId4"/>
              </a:rPr>
              <a:t>https://pub.dev/packages/idb_sqflite</a:t>
            </a:r>
            <a:r>
              <a:rPr lang="tr-TR" dirty="0"/>
              <a:t> kütüphanesini ve </a:t>
            </a:r>
            <a:r>
              <a:rPr lang="tr-TR" dirty="0" err="1"/>
              <a:t>IndexedDB</a:t>
            </a:r>
            <a:r>
              <a:rPr lang="tr-TR" dirty="0"/>
              <a:t> konularını araştırabilirsiniz.</a:t>
            </a:r>
          </a:p>
        </p:txBody>
      </p:sp>
    </p:spTree>
    <p:extLst>
      <p:ext uri="{BB962C8B-B14F-4D97-AF65-F5344CB8AC3E}">
        <p14:creationId xmlns:p14="http://schemas.microsoft.com/office/powerpoint/2010/main" val="308360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SQLite</a:t>
            </a:r>
            <a:r>
              <a:rPr lang="tr-TR" dirty="0"/>
              <a:t> nasıl öğrenilir?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hlinkClick r:id="rId2"/>
              </a:rPr>
              <a:t>https://www.sqlitetutorial.net/</a:t>
            </a:r>
            <a:r>
              <a:rPr lang="tr-TR" dirty="0"/>
              <a:t> adresinde detaylı bilgiler mevcuttur.</a:t>
            </a:r>
          </a:p>
          <a:p>
            <a:r>
              <a:rPr lang="tr-TR" dirty="0" err="1"/>
              <a:t>Veritabanı</a:t>
            </a:r>
            <a:r>
              <a:rPr lang="tr-TR" dirty="0"/>
              <a:t> ve SQL başlı başına bir konu olduğundan Mobil Programlama dersinin konusu değildir, fakat iyi bir </a:t>
            </a:r>
            <a:r>
              <a:rPr lang="tr-TR" dirty="0" err="1"/>
              <a:t>veritabanı</a:t>
            </a:r>
            <a:r>
              <a:rPr lang="tr-TR" dirty="0"/>
              <a:t> tasarımı ve yönetimi bir uygulama için olmazsa olmazdır. Bu yüzden </a:t>
            </a:r>
            <a:r>
              <a:rPr lang="tr-TR" dirty="0" err="1"/>
              <a:t>veritabanı</a:t>
            </a:r>
            <a:r>
              <a:rPr lang="tr-TR" dirty="0"/>
              <a:t> konusunda eksiklikleri olanlar yukarıdaki sayfa başta olmak üzere benzer kaynaklardan </a:t>
            </a:r>
            <a:r>
              <a:rPr lang="tr-TR" dirty="0" err="1"/>
              <a:t>veritabanı</a:t>
            </a:r>
            <a:r>
              <a:rPr lang="tr-TR" dirty="0"/>
              <a:t> ile ilgili eksik bilgilerini tamamlamalıdırlar. </a:t>
            </a:r>
          </a:p>
        </p:txBody>
      </p:sp>
    </p:spTree>
    <p:extLst>
      <p:ext uri="{BB962C8B-B14F-4D97-AF65-F5344CB8AC3E}">
        <p14:creationId xmlns:p14="http://schemas.microsoft.com/office/powerpoint/2010/main" val="2554967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369277"/>
            <a:ext cx="10515600" cy="5807686"/>
          </a:xfrm>
        </p:spPr>
        <p:txBody>
          <a:bodyPr/>
          <a:lstStyle/>
          <a:p>
            <a:pPr marL="0" indent="0">
              <a:buNone/>
            </a:pPr>
            <a:r>
              <a:rPr lang="tr-TR" dirty="0">
                <a:hlinkClick r:id="rId2"/>
              </a:rPr>
              <a:t>https://flutter.dev/docs/cookbook/persistence/sqlite</a:t>
            </a:r>
            <a:r>
              <a:rPr lang="tr-TR" dirty="0"/>
              <a:t> adresindeki örnek üzerinden adım adım anlatılacaklar: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/>
              <a:t>İlgili kütüphaneleri yükleyeceğiz.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 err="1"/>
              <a:t>Dog</a:t>
            </a:r>
            <a:r>
              <a:rPr lang="tr-TR" dirty="0"/>
              <a:t> veri modelini tanımlayacağız.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 err="1"/>
              <a:t>Veritabanını</a:t>
            </a:r>
            <a:r>
              <a:rPr lang="tr-TR" dirty="0"/>
              <a:t> açacağız.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 err="1"/>
              <a:t>Dog</a:t>
            </a:r>
            <a:r>
              <a:rPr lang="tr-TR" dirty="0"/>
              <a:t> tablosunu oluşturacağız.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 err="1"/>
              <a:t>Veritabanına</a:t>
            </a:r>
            <a:r>
              <a:rPr lang="tr-TR" dirty="0"/>
              <a:t> bir </a:t>
            </a:r>
            <a:r>
              <a:rPr lang="tr-TR" dirty="0" err="1"/>
              <a:t>Dog</a:t>
            </a:r>
            <a:r>
              <a:rPr lang="tr-TR" dirty="0"/>
              <a:t> ekleyeceğiz.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 err="1"/>
              <a:t>Veritabanındaki</a:t>
            </a:r>
            <a:r>
              <a:rPr lang="tr-TR" dirty="0"/>
              <a:t> </a:t>
            </a:r>
            <a:r>
              <a:rPr lang="tr-TR" dirty="0" err="1"/>
              <a:t>Dog</a:t>
            </a:r>
            <a:r>
              <a:rPr lang="tr-TR" dirty="0"/>
              <a:t> listesini alacağız.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 err="1"/>
              <a:t>Veritabanındaki</a:t>
            </a:r>
            <a:r>
              <a:rPr lang="tr-TR" dirty="0"/>
              <a:t> bir </a:t>
            </a:r>
            <a:r>
              <a:rPr lang="tr-TR" dirty="0" err="1"/>
              <a:t>Dog</a:t>
            </a:r>
            <a:r>
              <a:rPr lang="tr-TR" dirty="0"/>
              <a:t> değerini güncelleyeceğiz.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 err="1"/>
              <a:t>Veritabanından</a:t>
            </a:r>
            <a:r>
              <a:rPr lang="tr-TR" dirty="0"/>
              <a:t> bir </a:t>
            </a:r>
            <a:r>
              <a:rPr lang="tr-TR" dirty="0" err="1"/>
              <a:t>Dog</a:t>
            </a:r>
            <a:r>
              <a:rPr lang="tr-TR" dirty="0"/>
              <a:t> sileceğiz.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0377" y="817755"/>
            <a:ext cx="2937153" cy="604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054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1-İlgili kütüphaneleri yükleyeceğiz.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/>
              <a:t>sqflite</a:t>
            </a:r>
            <a:r>
              <a:rPr lang="tr-TR" dirty="0"/>
              <a:t> ve </a:t>
            </a:r>
            <a:r>
              <a:rPr lang="tr-TR" dirty="0" err="1"/>
              <a:t>path</a:t>
            </a:r>
            <a:r>
              <a:rPr lang="tr-TR" dirty="0"/>
              <a:t> kütüphanelerini yükleyip, gerekli tanımlamaları yapıyoruz. </a:t>
            </a:r>
          </a:p>
          <a:p>
            <a:pPr marL="0" indent="0">
              <a:buNone/>
            </a:pPr>
            <a:r>
              <a:rPr lang="tr-TR" dirty="0">
                <a:hlinkClick r:id="rId2"/>
              </a:rPr>
              <a:t>https://pub.dev/packages/sqflite/install</a:t>
            </a:r>
            <a:r>
              <a:rPr lang="tr-TR" dirty="0"/>
              <a:t>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>
                <a:hlinkClick r:id="rId3"/>
              </a:rPr>
              <a:t>https://pub.dev/packages/path/install</a:t>
            </a:r>
            <a:r>
              <a:rPr lang="tr-TR" dirty="0"/>
              <a:t> </a:t>
            </a: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33BE8DE7-78F8-9D9B-76B4-6ACC776B7161}"/>
              </a:ext>
            </a:extLst>
          </p:cNvPr>
          <p:cNvSpPr/>
          <p:nvPr/>
        </p:nvSpPr>
        <p:spPr>
          <a:xfrm>
            <a:off x="3237186" y="4734939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4000" dirty="0" err="1">
                <a:solidFill>
                  <a:srgbClr val="CC7832"/>
                </a:solidFill>
              </a:rPr>
              <a:t>sqflite</a:t>
            </a:r>
            <a:r>
              <a:rPr lang="tr-TR" sz="4000" dirty="0"/>
              <a:t>: ^2.0.2+1</a:t>
            </a:r>
            <a:br>
              <a:rPr lang="tr-TR" sz="4000" dirty="0"/>
            </a:br>
            <a:r>
              <a:rPr lang="tr-TR" sz="4000" dirty="0" err="1">
                <a:solidFill>
                  <a:srgbClr val="CC7832"/>
                </a:solidFill>
              </a:rPr>
              <a:t>path</a:t>
            </a:r>
            <a:r>
              <a:rPr lang="tr-TR" sz="4000" dirty="0"/>
              <a:t>: ^1.8.0</a:t>
            </a:r>
          </a:p>
        </p:txBody>
      </p:sp>
    </p:spTree>
    <p:extLst>
      <p:ext uri="{BB962C8B-B14F-4D97-AF65-F5344CB8AC3E}">
        <p14:creationId xmlns:p14="http://schemas.microsoft.com/office/powerpoint/2010/main" val="2712437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2-Dog veri modelini tanımlayacağız.</a:t>
            </a:r>
            <a:br>
              <a:rPr lang="tr-TR" sz="3600" dirty="0"/>
            </a:br>
            <a:r>
              <a:rPr lang="tr-TR" sz="3600" dirty="0" err="1"/>
              <a:t>lib</a:t>
            </a:r>
            <a:r>
              <a:rPr lang="tr-TR" sz="3600" dirty="0"/>
              <a:t>/</a:t>
            </a:r>
            <a:r>
              <a:rPr lang="tr-TR" sz="3600" dirty="0" err="1"/>
              <a:t>models</a:t>
            </a:r>
            <a:r>
              <a:rPr lang="tr-TR" sz="3600" dirty="0"/>
              <a:t>/</a:t>
            </a:r>
            <a:r>
              <a:rPr lang="tr-TR" sz="3600" dirty="0" err="1"/>
              <a:t>Dog.dart</a:t>
            </a:r>
            <a:r>
              <a:rPr lang="tr-TR" sz="3600" dirty="0"/>
              <a:t> içerisine modelimizi oluşturalım: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70642" y="1776427"/>
            <a:ext cx="5051383" cy="48320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final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final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final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tr-TR" altLang="tr-TR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tr-TR" altLang="tr-T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tr-TR" alt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required</a:t>
            </a:r>
            <a:r>
              <a:rPr lang="tr-TR" alt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tr-TR" altLang="tr-T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tr-TR" alt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required</a:t>
            </a:r>
            <a:r>
              <a:rPr lang="tr-TR" alt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tr-TR" altLang="tr-T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tr-TR" alt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required</a:t>
            </a:r>
            <a:r>
              <a:rPr lang="tr-TR" alt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age</a:t>
            </a:r>
            <a:endParaRPr kumimoji="0" lang="tr-TR" altLang="tr-TR" b="1" i="0" u="none" strike="noStrike" cap="none" normalizeH="0" baseline="0" dirty="0">
              <a:ln>
                <a:noFill/>
              </a:ln>
              <a:solidFill>
                <a:srgbClr val="660E7A"/>
              </a:solidFill>
              <a:effectLst/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tr-TR" altLang="tr-TR" b="1" dirty="0">
                <a:solidFill>
                  <a:srgbClr val="660E7A"/>
                </a:solidFill>
                <a:latin typeface="Consolas" panose="020B0609020204030204" pitchFamily="49" charset="0"/>
              </a:rPr>
              <a:t>	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  <a:b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tr-TR" altLang="tr-T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Unvan 1"/>
          <p:cNvSpPr txBox="1">
            <a:spLocks/>
          </p:cNvSpPr>
          <p:nvPr/>
        </p:nvSpPr>
        <p:spPr>
          <a:xfrm>
            <a:off x="1612177" y="55324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3600" dirty="0"/>
              <a:t>Köpeğin </a:t>
            </a:r>
            <a:r>
              <a:rPr lang="tr-TR" sz="3600" dirty="0" err="1"/>
              <a:t>id</a:t>
            </a:r>
            <a:r>
              <a:rPr lang="tr-TR" sz="3600" dirty="0"/>
              <a:t>, isim ve yaş bilgilerini tutacağız</a:t>
            </a:r>
          </a:p>
        </p:txBody>
      </p:sp>
    </p:spTree>
    <p:extLst>
      <p:ext uri="{BB962C8B-B14F-4D97-AF65-F5344CB8AC3E}">
        <p14:creationId xmlns:p14="http://schemas.microsoft.com/office/powerpoint/2010/main" val="2129418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1616</TotalTime>
  <Words>1199</Words>
  <Application>Microsoft Macintosh PowerPoint</Application>
  <PresentationFormat>Geniş ekran</PresentationFormat>
  <Paragraphs>109</Paragraphs>
  <Slides>17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Wingdings</vt:lpstr>
      <vt:lpstr>Office Teması</vt:lpstr>
      <vt:lpstr>Teknoloji Fakültesi  Bilgisayar Mühendisliği 3301409 MOBİL PROGRAMLAMA NÖ 3301456 MOBİL PROGRAMLAMA NÖ 3311409 MOBİL PROGRAMLAMA İÖ 3311456 MOBİL PROGRAMLAMA İÖ</vt:lpstr>
      <vt:lpstr>PowerPoint Sunusu</vt:lpstr>
      <vt:lpstr>PowerPoint Sunusu</vt:lpstr>
      <vt:lpstr>Neden yerel veritabanı kullanmalıyız?</vt:lpstr>
      <vt:lpstr>PowerPoint Sunusu</vt:lpstr>
      <vt:lpstr>SQLite nasıl öğrenilir?</vt:lpstr>
      <vt:lpstr>PowerPoint Sunusu</vt:lpstr>
      <vt:lpstr>1-İlgili kütüphaneleri yükleyeceğiz.</vt:lpstr>
      <vt:lpstr>2-Dog veri modelini tanımlayacağız. lib/models/Dog.dart içerisine modelimizi oluşturalım:</vt:lpstr>
      <vt:lpstr>3-Veritabanını açacağız. /lib/services/db_utils.dart dosyasını oluşturalım:</vt:lpstr>
      <vt:lpstr>4-Dog tablosunu oluşturacağız. </vt:lpstr>
      <vt:lpstr>5-Veritabanına bir Dog ekleyeceğiz.</vt:lpstr>
      <vt:lpstr>6-Veritabanındaki Dog listesini alacağız.</vt:lpstr>
      <vt:lpstr>7-Veritabanındaki bir Dog değerini güncelleyeceğiz.</vt:lpstr>
      <vt:lpstr>8-Veritabanından bir Dog sileceğiz.</vt:lpstr>
      <vt:lpstr>Oluşan veritabanı dosyası nerededir?</vt:lpstr>
      <vt:lpstr>PowerPoint Sunusu</vt:lpstr>
    </vt:vector>
  </TitlesOfParts>
  <Company>NouS/TncTR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Ahmet Cevahir ÇINAR</dc:creator>
  <cp:lastModifiedBy>Ahmet Cevahir ÇINAR</cp:lastModifiedBy>
  <cp:revision>64</cp:revision>
  <dcterms:created xsi:type="dcterms:W3CDTF">2021-04-19T18:08:20Z</dcterms:created>
  <dcterms:modified xsi:type="dcterms:W3CDTF">2022-04-27T05:10:23Z</dcterms:modified>
</cp:coreProperties>
</file>