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5" r:id="rId8"/>
    <p:sldId id="266"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Çınar" initials="AÇ" lastIdx="1" clrIdx="0">
    <p:extLst>
      <p:ext uri="{19B8F6BF-5375-455C-9EA6-DF929625EA0E}">
        <p15:presenceInfo xmlns:p15="http://schemas.microsoft.com/office/powerpoint/2012/main" userId="d7391adf3c7f9b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5/2/2020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29166" y="2974448"/>
            <a:ext cx="4645152" cy="24938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094337" y="2971669"/>
            <a:ext cx="4645152" cy="248719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5/2/2020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uhendisbeyinler.net/kriptoloji-ve-sezar-sifreleme-algoritmasi/" TargetMode="External"/><Relationship Id="rId2" Type="http://schemas.openxmlformats.org/officeDocument/2006/relationships/hyperlink" Target="https://www.erdiucar.com/sezar-sifreleme-uygulamasi-c-shar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25EEC-26BB-4375-81FE-DE886E2A14C1}"/>
              </a:ext>
            </a:extLst>
          </p:cNvPr>
          <p:cNvSpPr>
            <a:spLocks noGrp="1"/>
          </p:cNvSpPr>
          <p:nvPr>
            <p:ph type="ctrTitle"/>
          </p:nvPr>
        </p:nvSpPr>
        <p:spPr/>
        <p:txBody>
          <a:bodyPr/>
          <a:lstStyle/>
          <a:p>
            <a:r>
              <a:rPr lang="tr-TR" dirty="0"/>
              <a:t>Sezar</a:t>
            </a:r>
            <a:r>
              <a:rPr lang="tr-TR" b="1" dirty="0"/>
              <a:t> </a:t>
            </a:r>
            <a:r>
              <a:rPr lang="tr-TR" i="1" dirty="0"/>
              <a:t>Şifrelemesi</a:t>
            </a:r>
          </a:p>
        </p:txBody>
      </p:sp>
      <p:pic>
        <p:nvPicPr>
          <p:cNvPr id="5" name="Resim 4">
            <a:extLst>
              <a:ext uri="{FF2B5EF4-FFF2-40B4-BE49-F238E27FC236}">
                <a16:creationId xmlns:a16="http://schemas.microsoft.com/office/drawing/2014/main" id="{65ED4672-F75E-47E6-9367-66A50F82FA21}"/>
              </a:ext>
            </a:extLst>
          </p:cNvPr>
          <p:cNvPicPr>
            <a:picLocks noChangeAspect="1"/>
          </p:cNvPicPr>
          <p:nvPr/>
        </p:nvPicPr>
        <p:blipFill>
          <a:blip r:embed="rId2"/>
          <a:stretch>
            <a:fillRect/>
          </a:stretch>
        </p:blipFill>
        <p:spPr>
          <a:xfrm>
            <a:off x="9765476" y="945913"/>
            <a:ext cx="1847850" cy="2371725"/>
          </a:xfrm>
          <a:prstGeom prst="rect">
            <a:avLst/>
          </a:prstGeom>
        </p:spPr>
      </p:pic>
      <p:sp>
        <p:nvSpPr>
          <p:cNvPr id="6" name="Dikdörtgen 5">
            <a:extLst>
              <a:ext uri="{FF2B5EF4-FFF2-40B4-BE49-F238E27FC236}">
                <a16:creationId xmlns:a16="http://schemas.microsoft.com/office/drawing/2014/main" id="{880CBA14-BE1B-4541-92EA-8A0FF96D190C}"/>
              </a:ext>
            </a:extLst>
          </p:cNvPr>
          <p:cNvSpPr/>
          <p:nvPr/>
        </p:nvSpPr>
        <p:spPr>
          <a:xfrm>
            <a:off x="9521453" y="3429000"/>
            <a:ext cx="2335896" cy="369332"/>
          </a:xfrm>
          <a:prstGeom prst="rect">
            <a:avLst/>
          </a:prstGeom>
        </p:spPr>
        <p:txBody>
          <a:bodyPr wrap="none">
            <a:spAutoFit/>
          </a:bodyPr>
          <a:lstStyle/>
          <a:p>
            <a:r>
              <a:rPr lang="tr-TR" dirty="0" err="1"/>
              <a:t>Gaius</a:t>
            </a:r>
            <a:r>
              <a:rPr lang="tr-TR" dirty="0"/>
              <a:t> Julius </a:t>
            </a:r>
            <a:r>
              <a:rPr lang="tr-TR" dirty="0" err="1"/>
              <a:t>Caesar</a:t>
            </a:r>
            <a:endParaRPr lang="tr-TR" dirty="0"/>
          </a:p>
        </p:txBody>
      </p:sp>
      <p:sp>
        <p:nvSpPr>
          <p:cNvPr id="7" name="Dikdörtgen 6">
            <a:extLst>
              <a:ext uri="{FF2B5EF4-FFF2-40B4-BE49-F238E27FC236}">
                <a16:creationId xmlns:a16="http://schemas.microsoft.com/office/drawing/2014/main" id="{0DC8A3F8-41A2-428E-9424-3F66CC81AD9D}"/>
              </a:ext>
            </a:extLst>
          </p:cNvPr>
          <p:cNvSpPr/>
          <p:nvPr/>
        </p:nvSpPr>
        <p:spPr>
          <a:xfrm>
            <a:off x="1128403" y="5400521"/>
            <a:ext cx="3235354" cy="646331"/>
          </a:xfrm>
          <a:prstGeom prst="rect">
            <a:avLst/>
          </a:prstGeom>
        </p:spPr>
        <p:txBody>
          <a:bodyPr wrap="square">
            <a:spAutoFit/>
          </a:bodyPr>
          <a:lstStyle/>
          <a:p>
            <a:r>
              <a:rPr lang="tr-TR" dirty="0"/>
              <a:t>Ahmet Can ÇINAR </a:t>
            </a:r>
          </a:p>
          <a:p>
            <a:r>
              <a:rPr lang="tr-TR" dirty="0"/>
              <a:t>ahmetcinaer@gmail.com</a:t>
            </a:r>
          </a:p>
        </p:txBody>
      </p:sp>
      <p:pic>
        <p:nvPicPr>
          <p:cNvPr id="8" name="Picture 8" descr="Kurumsal Kimlik | Burdur Mehmet Akif Ersoy Üniversitesi">
            <a:extLst>
              <a:ext uri="{FF2B5EF4-FFF2-40B4-BE49-F238E27FC236}">
                <a16:creationId xmlns:a16="http://schemas.microsoft.com/office/drawing/2014/main" id="{7FBF919C-9EEB-4637-8C59-875860E398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4450868" y="945913"/>
            <a:ext cx="1992144" cy="68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4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94C5E3-668A-4DB2-8AB3-B5613DC78B05}"/>
              </a:ext>
            </a:extLst>
          </p:cNvPr>
          <p:cNvSpPr>
            <a:spLocks noGrp="1"/>
          </p:cNvSpPr>
          <p:nvPr>
            <p:ph type="title"/>
          </p:nvPr>
        </p:nvSpPr>
        <p:spPr>
          <a:xfrm>
            <a:off x="2126341" y="2904382"/>
            <a:ext cx="9603275" cy="1049235"/>
          </a:xfrm>
        </p:spPr>
        <p:txBody>
          <a:bodyPr>
            <a:normAutofit/>
          </a:bodyPr>
          <a:lstStyle/>
          <a:p>
            <a:r>
              <a:rPr lang="tr-TR" sz="5400" dirty="0"/>
              <a:t>İlginiz için teşekkürler…</a:t>
            </a:r>
          </a:p>
        </p:txBody>
      </p:sp>
      <p:pic>
        <p:nvPicPr>
          <p:cNvPr id="4" name="Picture 8" descr="Kurumsal Kimlik | Burdur Mehmet Akif Ersoy Üniversitesi">
            <a:extLst>
              <a:ext uri="{FF2B5EF4-FFF2-40B4-BE49-F238E27FC236}">
                <a16:creationId xmlns:a16="http://schemas.microsoft.com/office/drawing/2014/main" id="{D46BD269-17DF-49EE-8C61-E6AD2F6E0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35835" y="916048"/>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4018CA50-9958-496C-B8F1-A17400940190}"/>
              </a:ext>
            </a:extLst>
          </p:cNvPr>
          <p:cNvSpPr/>
          <p:nvPr/>
        </p:nvSpPr>
        <p:spPr>
          <a:xfrm>
            <a:off x="1128403" y="5400521"/>
            <a:ext cx="3235354" cy="646331"/>
          </a:xfrm>
          <a:prstGeom prst="rect">
            <a:avLst/>
          </a:prstGeom>
        </p:spPr>
        <p:txBody>
          <a:bodyPr wrap="square">
            <a:spAutoFit/>
          </a:bodyPr>
          <a:lstStyle/>
          <a:p>
            <a:r>
              <a:rPr lang="tr-TR" dirty="0"/>
              <a:t>Ahmet Can ÇINAR </a:t>
            </a:r>
          </a:p>
          <a:p>
            <a:r>
              <a:rPr lang="tr-TR" dirty="0"/>
              <a:t>ahmetcinaer@gmail.com</a:t>
            </a:r>
          </a:p>
        </p:txBody>
      </p:sp>
      <p:pic>
        <p:nvPicPr>
          <p:cNvPr id="11" name="Resim 10">
            <a:extLst>
              <a:ext uri="{FF2B5EF4-FFF2-40B4-BE49-F238E27FC236}">
                <a16:creationId xmlns:a16="http://schemas.microsoft.com/office/drawing/2014/main" id="{7DEB7B9B-99E5-41AA-8B6D-91EEA5323440}"/>
              </a:ext>
            </a:extLst>
          </p:cNvPr>
          <p:cNvPicPr>
            <a:picLocks noChangeAspect="1"/>
          </p:cNvPicPr>
          <p:nvPr/>
        </p:nvPicPr>
        <p:blipFill>
          <a:blip r:embed="rId3"/>
          <a:stretch>
            <a:fillRect/>
          </a:stretch>
        </p:blipFill>
        <p:spPr>
          <a:xfrm>
            <a:off x="8966835" y="4497513"/>
            <a:ext cx="3098165" cy="1518101"/>
          </a:xfrm>
          <a:prstGeom prst="rect">
            <a:avLst/>
          </a:prstGeom>
        </p:spPr>
      </p:pic>
    </p:spTree>
    <p:extLst>
      <p:ext uri="{BB962C8B-B14F-4D97-AF65-F5344CB8AC3E}">
        <p14:creationId xmlns:p14="http://schemas.microsoft.com/office/powerpoint/2010/main" val="34090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6FEB63-FFEA-4596-8828-4B93509BE325}"/>
              </a:ext>
            </a:extLst>
          </p:cNvPr>
          <p:cNvSpPr>
            <a:spLocks noGrp="1"/>
          </p:cNvSpPr>
          <p:nvPr>
            <p:ph type="title"/>
          </p:nvPr>
        </p:nvSpPr>
        <p:spPr>
          <a:xfrm>
            <a:off x="1052557" y="953324"/>
            <a:ext cx="9603275" cy="751041"/>
          </a:xfrm>
        </p:spPr>
        <p:txBody>
          <a:bodyPr/>
          <a:lstStyle/>
          <a:p>
            <a:r>
              <a:rPr lang="tr-TR" b="1" dirty="0"/>
              <a:t>Tarihçesi</a:t>
            </a:r>
          </a:p>
        </p:txBody>
      </p:sp>
      <p:sp>
        <p:nvSpPr>
          <p:cNvPr id="11" name="İçerik Yer Tutucusu 10">
            <a:extLst>
              <a:ext uri="{FF2B5EF4-FFF2-40B4-BE49-F238E27FC236}">
                <a16:creationId xmlns:a16="http://schemas.microsoft.com/office/drawing/2014/main" id="{E93B9F03-1AC8-4186-BA0E-16B2C343C36D}"/>
              </a:ext>
            </a:extLst>
          </p:cNvPr>
          <p:cNvSpPr>
            <a:spLocks noGrp="1"/>
          </p:cNvSpPr>
          <p:nvPr>
            <p:ph idx="1"/>
          </p:nvPr>
        </p:nvSpPr>
        <p:spPr>
          <a:xfrm>
            <a:off x="1052557" y="1867004"/>
            <a:ext cx="9511798" cy="3581295"/>
          </a:xfrm>
        </p:spPr>
        <p:txBody>
          <a:bodyPr>
            <a:normAutofit/>
          </a:bodyPr>
          <a:lstStyle/>
          <a:p>
            <a:r>
              <a:rPr lang="tr-TR" dirty="0"/>
              <a:t>İlkel şifreleme tekniği ve ilk şifreleme tekniği olarak bilinen Sezar Şifreleme tekniği adından da anlaşıldığı gibi </a:t>
            </a:r>
            <a:r>
              <a:rPr lang="tr-TR" dirty="0" err="1"/>
              <a:t>Gaius</a:t>
            </a:r>
            <a:r>
              <a:rPr lang="tr-TR" dirty="0"/>
              <a:t> Julius </a:t>
            </a:r>
            <a:r>
              <a:rPr lang="tr-TR" dirty="0" err="1"/>
              <a:t>Caesar</a:t>
            </a:r>
            <a:r>
              <a:rPr lang="tr-TR" dirty="0"/>
              <a:t> tarafından geliştirilmiştir.</a:t>
            </a:r>
          </a:p>
          <a:p>
            <a:r>
              <a:rPr lang="tr-TR" dirty="0" err="1"/>
              <a:t>Caesar</a:t>
            </a:r>
            <a:r>
              <a:rPr lang="tr-TR" dirty="0"/>
              <a:t>, MÖ 100-44 yılları arasında Roma İmparatorluğunda yaşamış bir generaldir. </a:t>
            </a:r>
          </a:p>
          <a:p>
            <a:r>
              <a:rPr lang="tr-TR" dirty="0"/>
              <a:t>Sezar şifreleme tekniğini </a:t>
            </a:r>
            <a:r>
              <a:rPr lang="tr-TR" dirty="0" err="1"/>
              <a:t>Galya</a:t>
            </a:r>
            <a:r>
              <a:rPr lang="tr-TR" dirty="0"/>
              <a:t> Seferi sırasında Roma’da bulunan dostları ve meslektaşları yazışmak için kullanmıştır.</a:t>
            </a:r>
          </a:p>
          <a:p>
            <a:r>
              <a:rPr lang="tr-TR" dirty="0"/>
              <a:t>Mesajlaşan kişiler dışında kimsenin öğrenmemesi için geliştirilmiştir.</a:t>
            </a:r>
          </a:p>
          <a:p>
            <a:endParaRPr lang="tr-TR" dirty="0"/>
          </a:p>
          <a:p>
            <a:pPr marL="0" indent="0">
              <a:buNone/>
            </a:pPr>
            <a:endParaRPr lang="tr-TR" dirty="0"/>
          </a:p>
          <a:p>
            <a:endParaRPr lang="tr-TR" dirty="0"/>
          </a:p>
          <a:p>
            <a:endParaRPr lang="tr-TR" dirty="0"/>
          </a:p>
        </p:txBody>
      </p:sp>
    </p:spTree>
    <p:extLst>
      <p:ext uri="{BB962C8B-B14F-4D97-AF65-F5344CB8AC3E}">
        <p14:creationId xmlns:p14="http://schemas.microsoft.com/office/powerpoint/2010/main" val="229925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D289F-417B-479F-AA8D-352E4008611D}"/>
              </a:ext>
            </a:extLst>
          </p:cNvPr>
          <p:cNvSpPr>
            <a:spLocks noGrp="1"/>
          </p:cNvSpPr>
          <p:nvPr>
            <p:ph type="title"/>
          </p:nvPr>
        </p:nvSpPr>
        <p:spPr/>
        <p:txBody>
          <a:bodyPr>
            <a:normAutofit/>
          </a:bodyPr>
          <a:lstStyle/>
          <a:p>
            <a:r>
              <a:rPr lang="tr-TR" b="1" dirty="0"/>
              <a:t>Sezar Şifrelemesinin Kullanım Alanları</a:t>
            </a:r>
          </a:p>
        </p:txBody>
      </p:sp>
      <p:sp>
        <p:nvSpPr>
          <p:cNvPr id="3" name="İçerik Yer Tutucusu 2">
            <a:extLst>
              <a:ext uri="{FF2B5EF4-FFF2-40B4-BE49-F238E27FC236}">
                <a16:creationId xmlns:a16="http://schemas.microsoft.com/office/drawing/2014/main" id="{F1782C67-417A-4FA8-8382-B942A82B321F}"/>
              </a:ext>
            </a:extLst>
          </p:cNvPr>
          <p:cNvSpPr>
            <a:spLocks noGrp="1"/>
          </p:cNvSpPr>
          <p:nvPr>
            <p:ph idx="1"/>
          </p:nvPr>
        </p:nvSpPr>
        <p:spPr>
          <a:xfrm>
            <a:off x="1130270" y="2171769"/>
            <a:ext cx="9232929" cy="2683673"/>
          </a:xfrm>
        </p:spPr>
        <p:txBody>
          <a:bodyPr>
            <a:normAutofit/>
          </a:bodyPr>
          <a:lstStyle/>
          <a:p>
            <a:r>
              <a:rPr lang="tr-TR" sz="2800" dirty="0"/>
              <a:t>Önemli verilerin, bilgilerin saklanmasında,</a:t>
            </a:r>
          </a:p>
          <a:p>
            <a:r>
              <a:rPr lang="tr-TR" sz="2800" dirty="0"/>
              <a:t>Başkalarını ulaşmasını engellemede,</a:t>
            </a:r>
          </a:p>
          <a:p>
            <a:r>
              <a:rPr lang="tr-TR" sz="2800" dirty="0"/>
              <a:t>Gizli mesajlaşmalarda, </a:t>
            </a:r>
            <a:r>
              <a:rPr lang="tr-TR" sz="2800" dirty="0" err="1"/>
              <a:t>kullanılımıştır</a:t>
            </a:r>
            <a:r>
              <a:rPr lang="tr-TR" sz="2800" dirty="0"/>
              <a:t>.</a:t>
            </a:r>
          </a:p>
          <a:p>
            <a:endParaRPr lang="tr-TR" sz="2800" dirty="0"/>
          </a:p>
          <a:p>
            <a:endParaRPr lang="tr-TR" sz="2800" dirty="0"/>
          </a:p>
          <a:p>
            <a:endParaRPr lang="tr-TR" sz="2800" dirty="0"/>
          </a:p>
        </p:txBody>
      </p:sp>
    </p:spTree>
    <p:extLst>
      <p:ext uri="{BB962C8B-B14F-4D97-AF65-F5344CB8AC3E}">
        <p14:creationId xmlns:p14="http://schemas.microsoft.com/office/powerpoint/2010/main" val="194644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AB0A1-8C3A-4EE8-BC5B-4DD429490362}"/>
              </a:ext>
            </a:extLst>
          </p:cNvPr>
          <p:cNvSpPr>
            <a:spLocks noGrp="1"/>
          </p:cNvSpPr>
          <p:nvPr>
            <p:ph type="title"/>
          </p:nvPr>
        </p:nvSpPr>
        <p:spPr/>
        <p:txBody>
          <a:bodyPr/>
          <a:lstStyle/>
          <a:p>
            <a:r>
              <a:rPr lang="tr-TR" b="1" dirty="0"/>
              <a:t>Sezar Şifrelemesinin Kullanımı Mantığı</a:t>
            </a:r>
          </a:p>
        </p:txBody>
      </p:sp>
      <p:sp>
        <p:nvSpPr>
          <p:cNvPr id="3" name="İçerik Yer Tutucusu 2">
            <a:extLst>
              <a:ext uri="{FF2B5EF4-FFF2-40B4-BE49-F238E27FC236}">
                <a16:creationId xmlns:a16="http://schemas.microsoft.com/office/drawing/2014/main" id="{20469E5C-C5DD-4080-84A3-52FD84EAD554}"/>
              </a:ext>
            </a:extLst>
          </p:cNvPr>
          <p:cNvSpPr>
            <a:spLocks noGrp="1"/>
          </p:cNvSpPr>
          <p:nvPr>
            <p:ph idx="1"/>
          </p:nvPr>
        </p:nvSpPr>
        <p:spPr>
          <a:xfrm>
            <a:off x="1288600" y="1912689"/>
            <a:ext cx="9286613" cy="3665989"/>
          </a:xfrm>
        </p:spPr>
        <p:txBody>
          <a:bodyPr>
            <a:normAutofit/>
          </a:bodyPr>
          <a:lstStyle/>
          <a:p>
            <a:r>
              <a:rPr lang="tr-TR" sz="2400" dirty="0"/>
              <a:t>Sezar şifrelemesi kaydırma yöntemi olarak da bilinir.</a:t>
            </a:r>
          </a:p>
          <a:p>
            <a:r>
              <a:rPr lang="tr-TR" sz="2400" dirty="0"/>
              <a:t>Şifreleme 3 aşamadan oluşur;</a:t>
            </a:r>
          </a:p>
          <a:p>
            <a:pPr marL="0" indent="0">
              <a:buNone/>
            </a:pPr>
            <a:r>
              <a:rPr lang="tr-TR" sz="2400" dirty="0"/>
              <a:t>1.Şifrelencek kelime veya cümle yazılır.</a:t>
            </a:r>
          </a:p>
          <a:p>
            <a:pPr marL="0" indent="0">
              <a:buNone/>
            </a:pPr>
            <a:r>
              <a:rPr lang="tr-TR" sz="2400" dirty="0"/>
              <a:t>2.Şifrelemek için anahtar seçilir</a:t>
            </a:r>
          </a:p>
          <a:p>
            <a:pPr marL="0" indent="0">
              <a:buNone/>
            </a:pPr>
            <a:r>
              <a:rPr lang="tr-TR" sz="2400" dirty="0"/>
              <a:t>(Anahtar, harflerin ne kadar kaydırılması için kullanılır).</a:t>
            </a:r>
          </a:p>
          <a:p>
            <a:pPr marL="0" indent="0">
              <a:buNone/>
            </a:pPr>
            <a:r>
              <a:rPr lang="tr-TR" sz="2400" dirty="0"/>
              <a:t>3.Anahatara göre kelime veya cümle şifrelenir.</a:t>
            </a:r>
          </a:p>
        </p:txBody>
      </p:sp>
    </p:spTree>
    <p:extLst>
      <p:ext uri="{BB962C8B-B14F-4D97-AF65-F5344CB8AC3E}">
        <p14:creationId xmlns:p14="http://schemas.microsoft.com/office/powerpoint/2010/main" val="179677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C26708-F76E-4BE3-BCDB-1C2CB33273F9}"/>
              </a:ext>
            </a:extLst>
          </p:cNvPr>
          <p:cNvSpPr>
            <a:spLocks noGrp="1"/>
          </p:cNvSpPr>
          <p:nvPr>
            <p:ph type="title"/>
          </p:nvPr>
        </p:nvSpPr>
        <p:spPr/>
        <p:txBody>
          <a:bodyPr/>
          <a:lstStyle/>
          <a:p>
            <a:r>
              <a:rPr lang="tr-TR" b="1" dirty="0"/>
              <a:t>Sezar Şifrelemesinin Kullanımı Mantığı(Devam)</a:t>
            </a:r>
          </a:p>
        </p:txBody>
      </p:sp>
      <p:pic>
        <p:nvPicPr>
          <p:cNvPr id="5" name="İçerik Yer Tutucusu 4">
            <a:extLst>
              <a:ext uri="{FF2B5EF4-FFF2-40B4-BE49-F238E27FC236}">
                <a16:creationId xmlns:a16="http://schemas.microsoft.com/office/drawing/2014/main" id="{68718C09-4003-442F-9527-D14D1F7A841B}"/>
              </a:ext>
            </a:extLst>
          </p:cNvPr>
          <p:cNvPicPr>
            <a:picLocks noGrp="1" noChangeAspect="1"/>
          </p:cNvPicPr>
          <p:nvPr>
            <p:ph idx="1"/>
          </p:nvPr>
        </p:nvPicPr>
        <p:blipFill>
          <a:blip r:embed="rId2"/>
          <a:stretch>
            <a:fillRect/>
          </a:stretch>
        </p:blipFill>
        <p:spPr>
          <a:xfrm>
            <a:off x="960236" y="2002560"/>
            <a:ext cx="9603275" cy="3508268"/>
          </a:xfrm>
        </p:spPr>
      </p:pic>
    </p:spTree>
    <p:extLst>
      <p:ext uri="{BB962C8B-B14F-4D97-AF65-F5344CB8AC3E}">
        <p14:creationId xmlns:p14="http://schemas.microsoft.com/office/powerpoint/2010/main" val="222857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4F08CF-79B4-4017-BE5A-E234DD7A5B5A}"/>
              </a:ext>
            </a:extLst>
          </p:cNvPr>
          <p:cNvSpPr>
            <a:spLocks noGrp="1"/>
          </p:cNvSpPr>
          <p:nvPr>
            <p:ph type="title"/>
          </p:nvPr>
        </p:nvSpPr>
        <p:spPr>
          <a:xfrm>
            <a:off x="1130269" y="889001"/>
            <a:ext cx="9603275" cy="820567"/>
          </a:xfrm>
        </p:spPr>
        <p:txBody>
          <a:bodyPr/>
          <a:lstStyle/>
          <a:p>
            <a:r>
              <a:rPr lang="tr-TR" b="1" dirty="0"/>
              <a:t>Örnek</a:t>
            </a:r>
          </a:p>
        </p:txBody>
      </p:sp>
      <p:sp>
        <p:nvSpPr>
          <p:cNvPr id="3" name="İçerik Yer Tutucusu 2">
            <a:extLst>
              <a:ext uri="{FF2B5EF4-FFF2-40B4-BE49-F238E27FC236}">
                <a16:creationId xmlns:a16="http://schemas.microsoft.com/office/drawing/2014/main" id="{18547AB6-74A4-4AD7-A9C8-653378312490}"/>
              </a:ext>
            </a:extLst>
          </p:cNvPr>
          <p:cNvSpPr>
            <a:spLocks noGrp="1"/>
          </p:cNvSpPr>
          <p:nvPr>
            <p:ph idx="1"/>
          </p:nvPr>
        </p:nvSpPr>
        <p:spPr>
          <a:xfrm>
            <a:off x="1130270" y="2095568"/>
            <a:ext cx="9603275" cy="3555931"/>
          </a:xfrm>
        </p:spPr>
        <p:txBody>
          <a:bodyPr>
            <a:normAutofit fontScale="92500" lnSpcReduction="10000"/>
          </a:bodyPr>
          <a:lstStyle/>
          <a:p>
            <a:r>
              <a:rPr lang="tr-TR" dirty="0"/>
              <a:t>Örnek :</a:t>
            </a:r>
          </a:p>
          <a:p>
            <a:r>
              <a:rPr lang="tr-TR" dirty="0"/>
              <a:t>Şifrelenmek İstenen Metin :  </a:t>
            </a:r>
            <a:r>
              <a:rPr lang="tr-TR" b="1" i="1" dirty="0"/>
              <a:t>KALEM</a:t>
            </a:r>
            <a:endParaRPr lang="tr-TR" dirty="0"/>
          </a:p>
          <a:p>
            <a:r>
              <a:rPr lang="tr-TR" dirty="0"/>
              <a:t>K  :   ABC…</a:t>
            </a:r>
            <a:r>
              <a:rPr lang="tr-TR" b="1" dirty="0"/>
              <a:t>K</a:t>
            </a:r>
            <a:r>
              <a:rPr lang="tr-TR" dirty="0"/>
              <a:t>LM</a:t>
            </a:r>
            <a:r>
              <a:rPr lang="tr-TR" b="1" dirty="0"/>
              <a:t>N</a:t>
            </a:r>
            <a:r>
              <a:rPr lang="tr-TR" dirty="0"/>
              <a:t>…YZ   , alfabede ‘K’ harfinden sonra gelen 3. harf ‘N’ </a:t>
            </a:r>
            <a:r>
              <a:rPr lang="tr-TR" dirty="0" err="1"/>
              <a:t>dir</a:t>
            </a:r>
            <a:r>
              <a:rPr lang="tr-TR" dirty="0"/>
              <a:t>.</a:t>
            </a:r>
          </a:p>
          <a:p>
            <a:r>
              <a:rPr lang="tr-TR" dirty="0"/>
              <a:t>A  :   </a:t>
            </a:r>
            <a:r>
              <a:rPr lang="tr-TR" b="1" dirty="0"/>
              <a:t>A</a:t>
            </a:r>
            <a:r>
              <a:rPr lang="tr-TR" dirty="0"/>
              <a:t>BC</a:t>
            </a:r>
            <a:r>
              <a:rPr lang="tr-TR" b="1" dirty="0"/>
              <a:t>Ç</a:t>
            </a:r>
            <a:r>
              <a:rPr lang="tr-TR" dirty="0"/>
              <a:t> … YZ   , alfabede ‘A’ harfinden sonra gelen 3. harf ‘Ç’ </a:t>
            </a:r>
            <a:r>
              <a:rPr lang="tr-TR" dirty="0" err="1"/>
              <a:t>dir</a:t>
            </a:r>
            <a:r>
              <a:rPr lang="tr-TR" dirty="0"/>
              <a:t>.</a:t>
            </a:r>
          </a:p>
          <a:p>
            <a:r>
              <a:rPr lang="tr-TR" dirty="0"/>
              <a:t>L   :   ABC….</a:t>
            </a:r>
            <a:r>
              <a:rPr lang="tr-TR" b="1" dirty="0"/>
              <a:t>L</a:t>
            </a:r>
            <a:r>
              <a:rPr lang="tr-TR" dirty="0"/>
              <a:t>MN</a:t>
            </a:r>
            <a:r>
              <a:rPr lang="tr-TR" b="1" dirty="0"/>
              <a:t>O</a:t>
            </a:r>
            <a:r>
              <a:rPr lang="tr-TR" dirty="0"/>
              <a:t> …YZ , alfabede ‘L’ harfinden sonra gelen 3. harf ‘O’ </a:t>
            </a:r>
            <a:r>
              <a:rPr lang="tr-TR" dirty="0" err="1"/>
              <a:t>dir</a:t>
            </a:r>
            <a:r>
              <a:rPr lang="tr-TR" dirty="0"/>
              <a:t>. </a:t>
            </a:r>
          </a:p>
          <a:p>
            <a:r>
              <a:rPr lang="tr-TR" dirty="0"/>
              <a:t>E   :   AB..</a:t>
            </a:r>
            <a:r>
              <a:rPr lang="tr-TR" b="1" dirty="0"/>
              <a:t>E</a:t>
            </a:r>
            <a:r>
              <a:rPr lang="tr-TR" dirty="0"/>
              <a:t>FG</a:t>
            </a:r>
            <a:r>
              <a:rPr lang="tr-TR" b="1" dirty="0"/>
              <a:t>Ğ</a:t>
            </a:r>
            <a:r>
              <a:rPr lang="tr-TR" dirty="0"/>
              <a:t>…YZ , alfabede ‘E’ harfinden sonra gelen 3. harf ‘Ğ’ </a:t>
            </a:r>
            <a:r>
              <a:rPr lang="tr-TR" dirty="0" err="1"/>
              <a:t>dir</a:t>
            </a:r>
            <a:r>
              <a:rPr lang="tr-TR" dirty="0"/>
              <a:t>.</a:t>
            </a:r>
          </a:p>
          <a:p>
            <a:r>
              <a:rPr lang="tr-TR" dirty="0"/>
              <a:t>M  :   ABC…</a:t>
            </a:r>
            <a:r>
              <a:rPr lang="tr-TR" b="1" dirty="0"/>
              <a:t>M</a:t>
            </a:r>
            <a:r>
              <a:rPr lang="tr-TR" dirty="0"/>
              <a:t>NO</a:t>
            </a:r>
            <a:r>
              <a:rPr lang="tr-TR" b="1" dirty="0"/>
              <a:t>Ö</a:t>
            </a:r>
            <a:r>
              <a:rPr lang="tr-TR" dirty="0"/>
              <a:t>…YZ   , alfabede ‘M’ harfinden sonra gelen 3. harf ‘Ö’ dür.</a:t>
            </a:r>
          </a:p>
          <a:p>
            <a:r>
              <a:rPr lang="tr-TR" dirty="0"/>
              <a:t>Şifreli Metin : </a:t>
            </a:r>
            <a:r>
              <a:rPr lang="tr-TR" b="1" i="1" dirty="0"/>
              <a:t>NÇOĞÖ</a:t>
            </a:r>
            <a:endParaRPr lang="tr-TR" dirty="0"/>
          </a:p>
        </p:txBody>
      </p:sp>
    </p:spTree>
    <p:extLst>
      <p:ext uri="{BB962C8B-B14F-4D97-AF65-F5344CB8AC3E}">
        <p14:creationId xmlns:p14="http://schemas.microsoft.com/office/powerpoint/2010/main" val="323958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46A71-2303-47AF-90CC-E3379878A325}"/>
              </a:ext>
            </a:extLst>
          </p:cNvPr>
          <p:cNvSpPr>
            <a:spLocks noGrp="1"/>
          </p:cNvSpPr>
          <p:nvPr>
            <p:ph type="title"/>
          </p:nvPr>
        </p:nvSpPr>
        <p:spPr/>
        <p:txBody>
          <a:bodyPr/>
          <a:lstStyle/>
          <a:p>
            <a:r>
              <a:rPr lang="tr-TR" b="1" dirty="0"/>
              <a:t>Sezar şifrelemesi nasıl kırılır?</a:t>
            </a:r>
            <a:br>
              <a:rPr lang="tr-TR" b="1" dirty="0"/>
            </a:br>
            <a:endParaRPr lang="tr-TR" dirty="0"/>
          </a:p>
        </p:txBody>
      </p:sp>
      <p:sp>
        <p:nvSpPr>
          <p:cNvPr id="3" name="İçerik Yer Tutucusu 2">
            <a:extLst>
              <a:ext uri="{FF2B5EF4-FFF2-40B4-BE49-F238E27FC236}">
                <a16:creationId xmlns:a16="http://schemas.microsoft.com/office/drawing/2014/main" id="{34FB6058-16AA-4943-B7AB-63762DC34F6D}"/>
              </a:ext>
            </a:extLst>
          </p:cNvPr>
          <p:cNvSpPr>
            <a:spLocks noGrp="1"/>
          </p:cNvSpPr>
          <p:nvPr>
            <p:ph idx="1"/>
          </p:nvPr>
        </p:nvSpPr>
        <p:spPr>
          <a:xfrm>
            <a:off x="1130269" y="2521200"/>
            <a:ext cx="9603275" cy="3294576"/>
          </a:xfrm>
        </p:spPr>
        <p:txBody>
          <a:bodyPr/>
          <a:lstStyle/>
          <a:p>
            <a:r>
              <a:rPr lang="tr-TR" dirty="0"/>
              <a:t>Sezar şifrelemesini kırmak için frekans analizi kullanılabilir. Bunun yanı sıra, basitçe kaba kuvvet saldırısı uygulanabilir. 29 harfli bir alfabede, en kötü ihtimalle 28 deneme yapılarak açık metne ve anahtara ulaşılır.</a:t>
            </a:r>
          </a:p>
          <a:p>
            <a:pPr marL="0" indent="0">
              <a:buNone/>
            </a:pPr>
            <a:br>
              <a:rPr lang="tr-TR" dirty="0"/>
            </a:br>
            <a:endParaRPr lang="tr-TR" dirty="0"/>
          </a:p>
        </p:txBody>
      </p:sp>
    </p:spTree>
    <p:extLst>
      <p:ext uri="{BB962C8B-B14F-4D97-AF65-F5344CB8AC3E}">
        <p14:creationId xmlns:p14="http://schemas.microsoft.com/office/powerpoint/2010/main" val="195402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94C6E8-53A0-4A54-B80A-EA502DD7CDD3}"/>
              </a:ext>
            </a:extLst>
          </p:cNvPr>
          <p:cNvSpPr>
            <a:spLocks noGrp="1"/>
          </p:cNvSpPr>
          <p:nvPr>
            <p:ph type="title"/>
          </p:nvPr>
        </p:nvSpPr>
        <p:spPr/>
        <p:txBody>
          <a:bodyPr/>
          <a:lstStyle/>
          <a:p>
            <a:r>
              <a:rPr lang="tr-TR" b="1" dirty="0">
                <a:solidFill>
                  <a:srgbClr val="292929"/>
                </a:solidFill>
                <a:latin typeface="Lora"/>
              </a:rPr>
              <a:t>Frekans Analizi Nedir?</a:t>
            </a:r>
            <a:br>
              <a:rPr lang="tr-TR" b="1" dirty="0">
                <a:solidFill>
                  <a:srgbClr val="292929"/>
                </a:solidFill>
                <a:latin typeface="Lora"/>
              </a:rPr>
            </a:br>
            <a:endParaRPr lang="tr-TR" dirty="0"/>
          </a:p>
        </p:txBody>
      </p:sp>
      <p:sp>
        <p:nvSpPr>
          <p:cNvPr id="3" name="İçerik Yer Tutucusu 2">
            <a:extLst>
              <a:ext uri="{FF2B5EF4-FFF2-40B4-BE49-F238E27FC236}">
                <a16:creationId xmlns:a16="http://schemas.microsoft.com/office/drawing/2014/main" id="{FA6739F8-F962-4E46-935D-C3C073597CE2}"/>
              </a:ext>
            </a:extLst>
          </p:cNvPr>
          <p:cNvSpPr>
            <a:spLocks noGrp="1"/>
          </p:cNvSpPr>
          <p:nvPr>
            <p:ph idx="1"/>
          </p:nvPr>
        </p:nvSpPr>
        <p:spPr>
          <a:xfrm>
            <a:off x="1130270" y="1781712"/>
            <a:ext cx="9603275" cy="3294576"/>
          </a:xfrm>
        </p:spPr>
        <p:txBody>
          <a:bodyPr/>
          <a:lstStyle/>
          <a:p>
            <a:pPr algn="just"/>
            <a:r>
              <a:rPr lang="tr-TR" dirty="0">
                <a:solidFill>
                  <a:srgbClr val="292929"/>
                </a:solidFill>
                <a:latin typeface="Lora"/>
              </a:rPr>
              <a:t>Şifreli metinde geçen harflerin frekanslarına göre bir tablo oluşturulur ve bu tablo ile harflerin farklı diller için frekans tabloları karşılaştırılır. Bu yönteme frekans analizi adı verilir. Frekans analizi ile, şifreli metnin nasıl bir şifreleme sistemi ile şifrelendiği (</a:t>
            </a:r>
            <a:r>
              <a:rPr lang="tr-TR" dirty="0" err="1">
                <a:solidFill>
                  <a:srgbClr val="292929"/>
                </a:solidFill>
                <a:latin typeface="Lora"/>
              </a:rPr>
              <a:t>örn</a:t>
            </a:r>
            <a:r>
              <a:rPr lang="tr-TR" dirty="0">
                <a:solidFill>
                  <a:srgbClr val="292929"/>
                </a:solidFill>
                <a:latin typeface="Lora"/>
              </a:rPr>
              <a:t>. ikame), hangi dilde yazılmış olduğu ve açık metin ile ilgili bilgiler elde edilir.</a:t>
            </a:r>
          </a:p>
          <a:p>
            <a:endParaRPr lang="tr-TR" dirty="0"/>
          </a:p>
        </p:txBody>
      </p:sp>
      <p:pic>
        <p:nvPicPr>
          <p:cNvPr id="5" name="Resim 4">
            <a:extLst>
              <a:ext uri="{FF2B5EF4-FFF2-40B4-BE49-F238E27FC236}">
                <a16:creationId xmlns:a16="http://schemas.microsoft.com/office/drawing/2014/main" id="{94434623-FF69-486E-A2EA-65ADF1C9FD4E}"/>
              </a:ext>
            </a:extLst>
          </p:cNvPr>
          <p:cNvPicPr>
            <a:picLocks noChangeAspect="1"/>
          </p:cNvPicPr>
          <p:nvPr/>
        </p:nvPicPr>
        <p:blipFill>
          <a:blip r:embed="rId2"/>
          <a:stretch>
            <a:fillRect/>
          </a:stretch>
        </p:blipFill>
        <p:spPr>
          <a:xfrm>
            <a:off x="3836407" y="3429000"/>
            <a:ext cx="4191000" cy="2600325"/>
          </a:xfrm>
          <a:prstGeom prst="rect">
            <a:avLst/>
          </a:prstGeom>
        </p:spPr>
      </p:pic>
    </p:spTree>
    <p:extLst>
      <p:ext uri="{BB962C8B-B14F-4D97-AF65-F5344CB8AC3E}">
        <p14:creationId xmlns:p14="http://schemas.microsoft.com/office/powerpoint/2010/main" val="168659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82C23-ED66-4878-9BA9-D1F8BD2A3347}"/>
              </a:ext>
            </a:extLst>
          </p:cNvPr>
          <p:cNvSpPr>
            <a:spLocks noGrp="1"/>
          </p:cNvSpPr>
          <p:nvPr>
            <p:ph type="title"/>
          </p:nvPr>
        </p:nvSpPr>
        <p:spPr/>
        <p:txBody>
          <a:bodyPr/>
          <a:lstStyle/>
          <a:p>
            <a:r>
              <a:rPr lang="tr-TR" b="1" dirty="0"/>
              <a:t>KAYNAKÇA</a:t>
            </a:r>
          </a:p>
        </p:txBody>
      </p:sp>
      <p:sp>
        <p:nvSpPr>
          <p:cNvPr id="3" name="İçerik Yer Tutucusu 2">
            <a:extLst>
              <a:ext uri="{FF2B5EF4-FFF2-40B4-BE49-F238E27FC236}">
                <a16:creationId xmlns:a16="http://schemas.microsoft.com/office/drawing/2014/main" id="{2B127E1E-5BD6-497E-AB57-218A391E5EFB}"/>
              </a:ext>
            </a:extLst>
          </p:cNvPr>
          <p:cNvSpPr>
            <a:spLocks noGrp="1"/>
          </p:cNvSpPr>
          <p:nvPr>
            <p:ph idx="1"/>
          </p:nvPr>
        </p:nvSpPr>
        <p:spPr/>
        <p:txBody>
          <a:bodyPr/>
          <a:lstStyle/>
          <a:p>
            <a:r>
              <a:rPr lang="tr-TR" dirty="0">
                <a:hlinkClick r:id="rId2"/>
              </a:rPr>
              <a:t>https://www.erdiucar.com/sezar-sifreleme-uygulamasi-c-sharp/</a:t>
            </a:r>
            <a:endParaRPr lang="tr-TR" dirty="0"/>
          </a:p>
          <a:p>
            <a:r>
              <a:rPr lang="tr-TR" dirty="0">
                <a:hlinkClick r:id="rId3"/>
              </a:rPr>
              <a:t>https://www.muhendisbeyinler.net/kriptoloji-ve-sezar-sifreleme-algoritmasi/</a:t>
            </a:r>
            <a:endParaRPr lang="tr-TR" dirty="0"/>
          </a:p>
          <a:p>
            <a:r>
              <a:rPr lang="tr-TR" dirty="0"/>
              <a:t>e-bergi.com/y/</a:t>
            </a:r>
            <a:r>
              <a:rPr lang="tr-TR" dirty="0" err="1"/>
              <a:t>Kriptografi</a:t>
            </a:r>
            <a:r>
              <a:rPr lang="tr-TR" dirty="0"/>
              <a:t>-</a:t>
            </a:r>
            <a:r>
              <a:rPr lang="tr-TR" dirty="0" err="1"/>
              <a:t>Algoritmalari</a:t>
            </a:r>
            <a:r>
              <a:rPr lang="tr-TR" dirty="0"/>
              <a:t>-ve-</a:t>
            </a:r>
            <a:r>
              <a:rPr lang="tr-TR" dirty="0" err="1"/>
              <a:t>Kullanimlari</a:t>
            </a:r>
            <a:r>
              <a:rPr lang="tr-TR" dirty="0"/>
              <a:t>-</a:t>
            </a:r>
          </a:p>
          <a:p>
            <a:endParaRPr lang="tr-TR" dirty="0"/>
          </a:p>
        </p:txBody>
      </p:sp>
    </p:spTree>
    <p:extLst>
      <p:ext uri="{BB962C8B-B14F-4D97-AF65-F5344CB8AC3E}">
        <p14:creationId xmlns:p14="http://schemas.microsoft.com/office/powerpoint/2010/main" val="3213738549"/>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TM10001114[[fn=Galeri]]</Template>
  <TotalTime>523</TotalTime>
  <Words>417</Words>
  <Application>Microsoft Office PowerPoint</Application>
  <PresentationFormat>Geniş ekran</PresentationFormat>
  <Paragraphs>45</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Lora</vt:lpstr>
      <vt:lpstr>Galeri</vt:lpstr>
      <vt:lpstr>Sezar Şifrelemesi</vt:lpstr>
      <vt:lpstr>Tarihçesi</vt:lpstr>
      <vt:lpstr>Sezar Şifrelemesinin Kullanım Alanları</vt:lpstr>
      <vt:lpstr>Sezar Şifrelemesinin Kullanımı Mantığı</vt:lpstr>
      <vt:lpstr>Sezar Şifrelemesinin Kullanımı Mantığı(Devam)</vt:lpstr>
      <vt:lpstr>Örnek</vt:lpstr>
      <vt:lpstr>Sezar şifrelemesi nasıl kırılır? </vt:lpstr>
      <vt:lpstr>Frekans Analizi Nedir? </vt:lpstr>
      <vt:lpstr>KAYNAKÇA</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Sezar Şifrelemesi</dc:title>
  <dc:creator>Ahmet Çınar</dc:creator>
  <cp:lastModifiedBy>Ahmet Çınar</cp:lastModifiedBy>
  <cp:revision>10</cp:revision>
  <dcterms:created xsi:type="dcterms:W3CDTF">2020-04-15T18:10:59Z</dcterms:created>
  <dcterms:modified xsi:type="dcterms:W3CDTF">2020-05-02T00:05:19Z</dcterms:modified>
</cp:coreProperties>
</file>