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handoutMasterIdLst>
    <p:handoutMasterId r:id="rId36"/>
  </p:handoutMasterIdLst>
  <p:sldIdLst>
    <p:sldId id="256" r:id="rId2"/>
    <p:sldId id="257" r:id="rId3"/>
    <p:sldId id="258" r:id="rId4"/>
    <p:sldId id="259" r:id="rId5"/>
    <p:sldId id="262" r:id="rId6"/>
    <p:sldId id="263" r:id="rId7"/>
    <p:sldId id="264" r:id="rId8"/>
    <p:sldId id="265" r:id="rId9"/>
    <p:sldId id="267" r:id="rId10"/>
    <p:sldId id="268" r:id="rId11"/>
    <p:sldId id="269" r:id="rId12"/>
    <p:sldId id="291" r:id="rId13"/>
    <p:sldId id="292" r:id="rId14"/>
    <p:sldId id="270" r:id="rId15"/>
    <p:sldId id="271" r:id="rId16"/>
    <p:sldId id="274" r:id="rId17"/>
    <p:sldId id="298" r:id="rId18"/>
    <p:sldId id="276" r:id="rId19"/>
    <p:sldId id="288" r:id="rId20"/>
    <p:sldId id="278" r:id="rId21"/>
    <p:sldId id="293" r:id="rId22"/>
    <p:sldId id="297" r:id="rId23"/>
    <p:sldId id="279" r:id="rId24"/>
    <p:sldId id="280" r:id="rId25"/>
    <p:sldId id="281" r:id="rId26"/>
    <p:sldId id="294" r:id="rId27"/>
    <p:sldId id="295" r:id="rId28"/>
    <p:sldId id="296" r:id="rId29"/>
    <p:sldId id="282" r:id="rId30"/>
    <p:sldId id="283" r:id="rId31"/>
    <p:sldId id="284" r:id="rId32"/>
    <p:sldId id="285" r:id="rId33"/>
    <p:sldId id="286" r:id="rId34"/>
  </p:sldIdLst>
  <p:sldSz cx="12192000" cy="6858000"/>
  <p:notesSz cx="9926638" cy="6669088"/>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ED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til Yok, Kılavuz Yok">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ema Uygulanmış Stil 1 - Vurgu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12" autoAdjust="0"/>
    <p:restoredTop sz="86410" autoAdjust="0"/>
  </p:normalViewPr>
  <p:slideViewPr>
    <p:cSldViewPr snapToGrid="0">
      <p:cViewPr varScale="1">
        <p:scale>
          <a:sx n="63" d="100"/>
          <a:sy n="63" d="100"/>
        </p:scale>
        <p:origin x="1146" y="96"/>
      </p:cViewPr>
      <p:guideLst/>
    </p:cSldViewPr>
  </p:slideViewPr>
  <p:outlineViewPr>
    <p:cViewPr>
      <p:scale>
        <a:sx n="33" d="100"/>
        <a:sy n="33" d="100"/>
      </p:scale>
      <p:origin x="0" y="-628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76" d="100"/>
          <a:sy n="76" d="100"/>
        </p:scale>
        <p:origin x="170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Veri Yer Tutucusu 8"/>
          <p:cNvSpPr>
            <a:spLocks noGrp="1"/>
          </p:cNvSpPr>
          <p:nvPr>
            <p:ph type="dt" sz="quarter" idx="1"/>
          </p:nvPr>
        </p:nvSpPr>
        <p:spPr>
          <a:xfrm>
            <a:off x="5622925" y="0"/>
            <a:ext cx="4302125" cy="334963"/>
          </a:xfrm>
          <a:prstGeom prst="rect">
            <a:avLst/>
          </a:prstGeom>
        </p:spPr>
        <p:txBody>
          <a:bodyPr vert="horz" lIns="91440" tIns="45720" rIns="91440" bIns="45720" rtlCol="0"/>
          <a:lstStyle>
            <a:lvl1pPr algn="r">
              <a:defRPr sz="1200"/>
            </a:lvl1pPr>
          </a:lstStyle>
          <a:p>
            <a:fld id="{414BA987-11EC-4A9D-886D-9829BC5A415F}" type="datetimeFigureOut">
              <a:rPr lang="tr-TR" smtClean="0"/>
              <a:t>30.12.2023</a:t>
            </a:fld>
            <a:endParaRPr lang="tr-TR"/>
          </a:p>
        </p:txBody>
      </p:sp>
    </p:spTree>
    <p:extLst>
      <p:ext uri="{BB962C8B-B14F-4D97-AF65-F5344CB8AC3E}">
        <p14:creationId xmlns:p14="http://schemas.microsoft.com/office/powerpoint/2010/main" val="265187162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7" y="3"/>
            <a:ext cx="4301543" cy="335000"/>
          </a:xfrm>
          <a:prstGeom prst="rect">
            <a:avLst/>
          </a:prstGeom>
        </p:spPr>
        <p:txBody>
          <a:bodyPr vert="horz" lIns="92089" tIns="46045" rIns="92089" bIns="46045" rtlCol="0"/>
          <a:lstStyle>
            <a:lvl1pPr algn="l">
              <a:defRPr sz="1300"/>
            </a:lvl1pPr>
          </a:lstStyle>
          <a:p>
            <a:endParaRPr lang="tr-TR"/>
          </a:p>
        </p:txBody>
      </p:sp>
      <p:sp>
        <p:nvSpPr>
          <p:cNvPr id="3" name="Veri Yer Tutucusu 2"/>
          <p:cNvSpPr>
            <a:spLocks noGrp="1"/>
          </p:cNvSpPr>
          <p:nvPr>
            <p:ph type="dt" idx="1"/>
          </p:nvPr>
        </p:nvSpPr>
        <p:spPr>
          <a:xfrm>
            <a:off x="5623380" y="3"/>
            <a:ext cx="4301543" cy="335000"/>
          </a:xfrm>
          <a:prstGeom prst="rect">
            <a:avLst/>
          </a:prstGeom>
        </p:spPr>
        <p:txBody>
          <a:bodyPr vert="horz" lIns="92089" tIns="46045" rIns="92089" bIns="46045" rtlCol="0"/>
          <a:lstStyle>
            <a:lvl1pPr algn="r">
              <a:defRPr sz="1300"/>
            </a:lvl1pPr>
          </a:lstStyle>
          <a:p>
            <a:fld id="{AE0A07FA-2786-4E09-B919-0023836FE096}" type="datetimeFigureOut">
              <a:rPr lang="tr-TR" smtClean="0"/>
              <a:t>30.12.2023</a:t>
            </a:fld>
            <a:endParaRPr lang="tr-TR"/>
          </a:p>
        </p:txBody>
      </p:sp>
      <p:sp>
        <p:nvSpPr>
          <p:cNvPr id="4" name="Slayt Görüntüsü Yer Tutucusu 3"/>
          <p:cNvSpPr>
            <a:spLocks noGrp="1" noRot="1" noChangeAspect="1"/>
          </p:cNvSpPr>
          <p:nvPr>
            <p:ph type="sldImg" idx="2"/>
          </p:nvPr>
        </p:nvSpPr>
        <p:spPr>
          <a:xfrm>
            <a:off x="2962275" y="833438"/>
            <a:ext cx="4002088" cy="2251075"/>
          </a:xfrm>
          <a:prstGeom prst="rect">
            <a:avLst/>
          </a:prstGeom>
          <a:noFill/>
          <a:ln w="12700">
            <a:solidFill>
              <a:prstClr val="black"/>
            </a:solidFill>
          </a:ln>
        </p:spPr>
        <p:txBody>
          <a:bodyPr vert="horz" lIns="92089" tIns="46045" rIns="92089" bIns="46045" rtlCol="0" anchor="ctr"/>
          <a:lstStyle/>
          <a:p>
            <a:endParaRPr lang="tr-TR"/>
          </a:p>
        </p:txBody>
      </p:sp>
      <p:sp>
        <p:nvSpPr>
          <p:cNvPr id="5" name="Not Yer Tutucusu 4"/>
          <p:cNvSpPr>
            <a:spLocks noGrp="1"/>
          </p:cNvSpPr>
          <p:nvPr>
            <p:ph type="body" sz="quarter" idx="3"/>
          </p:nvPr>
        </p:nvSpPr>
        <p:spPr>
          <a:xfrm>
            <a:off x="992664" y="3209504"/>
            <a:ext cx="7941310" cy="2625953"/>
          </a:xfrm>
          <a:prstGeom prst="rect">
            <a:avLst/>
          </a:prstGeom>
        </p:spPr>
        <p:txBody>
          <a:bodyPr vert="horz" lIns="92089" tIns="46045" rIns="92089" bIns="46045" rtlCol="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7" y="6334094"/>
            <a:ext cx="4301543" cy="334999"/>
          </a:xfrm>
          <a:prstGeom prst="rect">
            <a:avLst/>
          </a:prstGeom>
        </p:spPr>
        <p:txBody>
          <a:bodyPr vert="horz" lIns="92089" tIns="46045" rIns="92089" bIns="46045" rtlCol="0" anchor="b"/>
          <a:lstStyle>
            <a:lvl1pPr algn="l">
              <a:defRPr sz="1300"/>
            </a:lvl1pPr>
          </a:lstStyle>
          <a:p>
            <a:endParaRPr lang="tr-TR"/>
          </a:p>
        </p:txBody>
      </p:sp>
      <p:sp>
        <p:nvSpPr>
          <p:cNvPr id="7" name="Slayt Numarası Yer Tutucusu 6"/>
          <p:cNvSpPr>
            <a:spLocks noGrp="1"/>
          </p:cNvSpPr>
          <p:nvPr>
            <p:ph type="sldNum" sz="quarter" idx="5"/>
          </p:nvPr>
        </p:nvSpPr>
        <p:spPr>
          <a:xfrm>
            <a:off x="5623380" y="6334094"/>
            <a:ext cx="4301543" cy="334999"/>
          </a:xfrm>
          <a:prstGeom prst="rect">
            <a:avLst/>
          </a:prstGeom>
        </p:spPr>
        <p:txBody>
          <a:bodyPr vert="horz" lIns="92089" tIns="46045" rIns="92089" bIns="46045" rtlCol="0" anchor="b"/>
          <a:lstStyle>
            <a:lvl1pPr algn="r">
              <a:defRPr sz="1300"/>
            </a:lvl1pPr>
          </a:lstStyle>
          <a:p>
            <a:fld id="{839A18B4-B182-4A58-A767-78F5E4959A75}" type="slidenum">
              <a:rPr lang="tr-TR" smtClean="0"/>
              <a:t>‹#›</a:t>
            </a:fld>
            <a:endParaRPr lang="tr-TR"/>
          </a:p>
        </p:txBody>
      </p:sp>
    </p:spTree>
    <p:extLst>
      <p:ext uri="{BB962C8B-B14F-4D97-AF65-F5344CB8AC3E}">
        <p14:creationId xmlns:p14="http://schemas.microsoft.com/office/powerpoint/2010/main" val="181576635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Altbilgi Yer Tutucusu 3"/>
          <p:cNvSpPr>
            <a:spLocks noGrp="1"/>
          </p:cNvSpPr>
          <p:nvPr>
            <p:ph type="ftr" sz="quarter" idx="10"/>
          </p:nvPr>
        </p:nvSpPr>
        <p:spPr/>
        <p:txBody>
          <a:bodyPr/>
          <a:lstStyle/>
          <a:p>
            <a:endParaRPr lang="tr-TR"/>
          </a:p>
        </p:txBody>
      </p:sp>
      <p:sp>
        <p:nvSpPr>
          <p:cNvPr id="5" name="Slayt Numarası Yer Tutucusu 4"/>
          <p:cNvSpPr>
            <a:spLocks noGrp="1"/>
          </p:cNvSpPr>
          <p:nvPr>
            <p:ph type="sldNum" sz="quarter" idx="11"/>
          </p:nvPr>
        </p:nvSpPr>
        <p:spPr/>
        <p:txBody>
          <a:bodyPr/>
          <a:lstStyle/>
          <a:p>
            <a:fld id="{839A18B4-B182-4A58-A767-78F5E4959A75}" type="slidenum">
              <a:rPr lang="tr-TR" smtClean="0"/>
              <a:t>1</a:t>
            </a:fld>
            <a:endParaRPr lang="tr-TR"/>
          </a:p>
        </p:txBody>
      </p:sp>
    </p:spTree>
    <p:extLst>
      <p:ext uri="{BB962C8B-B14F-4D97-AF65-F5344CB8AC3E}">
        <p14:creationId xmlns:p14="http://schemas.microsoft.com/office/powerpoint/2010/main" val="1198305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Altbilgi Yer Tutucusu 3"/>
          <p:cNvSpPr>
            <a:spLocks noGrp="1"/>
          </p:cNvSpPr>
          <p:nvPr>
            <p:ph type="ftr" sz="quarter" idx="10"/>
          </p:nvPr>
        </p:nvSpPr>
        <p:spPr/>
        <p:txBody>
          <a:bodyPr/>
          <a:lstStyle/>
          <a:p>
            <a:endParaRPr lang="tr-TR"/>
          </a:p>
        </p:txBody>
      </p:sp>
      <p:sp>
        <p:nvSpPr>
          <p:cNvPr id="5" name="Slayt Numarası Yer Tutucusu 4"/>
          <p:cNvSpPr>
            <a:spLocks noGrp="1"/>
          </p:cNvSpPr>
          <p:nvPr>
            <p:ph type="sldNum" sz="quarter" idx="11"/>
          </p:nvPr>
        </p:nvSpPr>
        <p:spPr/>
        <p:txBody>
          <a:bodyPr/>
          <a:lstStyle/>
          <a:p>
            <a:fld id="{839A18B4-B182-4A58-A767-78F5E4959A75}" type="slidenum">
              <a:rPr lang="tr-TR" smtClean="0"/>
              <a:t>16</a:t>
            </a:fld>
            <a:endParaRPr lang="tr-TR"/>
          </a:p>
        </p:txBody>
      </p:sp>
    </p:spTree>
    <p:extLst>
      <p:ext uri="{BB962C8B-B14F-4D97-AF65-F5344CB8AC3E}">
        <p14:creationId xmlns:p14="http://schemas.microsoft.com/office/powerpoint/2010/main" val="29078042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b="1" dirty="0"/>
          </a:p>
        </p:txBody>
      </p:sp>
      <p:sp>
        <p:nvSpPr>
          <p:cNvPr id="4" name="Altbilgi Yer Tutucusu 3"/>
          <p:cNvSpPr>
            <a:spLocks noGrp="1"/>
          </p:cNvSpPr>
          <p:nvPr>
            <p:ph type="ftr" sz="quarter" idx="10"/>
          </p:nvPr>
        </p:nvSpPr>
        <p:spPr/>
        <p:txBody>
          <a:bodyPr/>
          <a:lstStyle/>
          <a:p>
            <a:endParaRPr lang="tr-TR"/>
          </a:p>
        </p:txBody>
      </p:sp>
      <p:sp>
        <p:nvSpPr>
          <p:cNvPr id="5" name="Slayt Numarası Yer Tutucusu 4"/>
          <p:cNvSpPr>
            <a:spLocks noGrp="1"/>
          </p:cNvSpPr>
          <p:nvPr>
            <p:ph type="sldNum" sz="quarter" idx="11"/>
          </p:nvPr>
        </p:nvSpPr>
        <p:spPr/>
        <p:txBody>
          <a:bodyPr/>
          <a:lstStyle/>
          <a:p>
            <a:fld id="{839A18B4-B182-4A58-A767-78F5E4959A75}" type="slidenum">
              <a:rPr lang="tr-TR" smtClean="0"/>
              <a:t>17</a:t>
            </a:fld>
            <a:endParaRPr lang="tr-TR"/>
          </a:p>
        </p:txBody>
      </p:sp>
    </p:spTree>
    <p:extLst>
      <p:ext uri="{BB962C8B-B14F-4D97-AF65-F5344CB8AC3E}">
        <p14:creationId xmlns:p14="http://schemas.microsoft.com/office/powerpoint/2010/main" val="35646353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Altbilgi Yer Tutucusu 3"/>
          <p:cNvSpPr>
            <a:spLocks noGrp="1"/>
          </p:cNvSpPr>
          <p:nvPr>
            <p:ph type="ftr" sz="quarter" idx="10"/>
          </p:nvPr>
        </p:nvSpPr>
        <p:spPr/>
        <p:txBody>
          <a:bodyPr/>
          <a:lstStyle/>
          <a:p>
            <a:endParaRPr lang="tr-TR"/>
          </a:p>
        </p:txBody>
      </p:sp>
      <p:sp>
        <p:nvSpPr>
          <p:cNvPr id="5" name="Slayt Numarası Yer Tutucusu 4"/>
          <p:cNvSpPr>
            <a:spLocks noGrp="1"/>
          </p:cNvSpPr>
          <p:nvPr>
            <p:ph type="sldNum" sz="quarter" idx="11"/>
          </p:nvPr>
        </p:nvSpPr>
        <p:spPr/>
        <p:txBody>
          <a:bodyPr/>
          <a:lstStyle/>
          <a:p>
            <a:fld id="{839A18B4-B182-4A58-A767-78F5E4959A75}" type="slidenum">
              <a:rPr lang="tr-TR" smtClean="0"/>
              <a:t>20</a:t>
            </a:fld>
            <a:endParaRPr lang="tr-TR"/>
          </a:p>
        </p:txBody>
      </p:sp>
    </p:spTree>
    <p:extLst>
      <p:ext uri="{BB962C8B-B14F-4D97-AF65-F5344CB8AC3E}">
        <p14:creationId xmlns:p14="http://schemas.microsoft.com/office/powerpoint/2010/main" val="6187574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Altbilgi Yer Tutucusu 3"/>
          <p:cNvSpPr>
            <a:spLocks noGrp="1"/>
          </p:cNvSpPr>
          <p:nvPr>
            <p:ph type="ftr" sz="quarter" idx="10"/>
          </p:nvPr>
        </p:nvSpPr>
        <p:spPr/>
        <p:txBody>
          <a:bodyPr/>
          <a:lstStyle/>
          <a:p>
            <a:endParaRPr lang="tr-TR"/>
          </a:p>
        </p:txBody>
      </p:sp>
      <p:sp>
        <p:nvSpPr>
          <p:cNvPr id="5" name="Slayt Numarası Yer Tutucusu 4"/>
          <p:cNvSpPr>
            <a:spLocks noGrp="1"/>
          </p:cNvSpPr>
          <p:nvPr>
            <p:ph type="sldNum" sz="quarter" idx="11"/>
          </p:nvPr>
        </p:nvSpPr>
        <p:spPr/>
        <p:txBody>
          <a:bodyPr/>
          <a:lstStyle/>
          <a:p>
            <a:fld id="{839A18B4-B182-4A58-A767-78F5E4959A75}" type="slidenum">
              <a:rPr lang="tr-TR" smtClean="0"/>
              <a:t>32</a:t>
            </a:fld>
            <a:endParaRPr lang="tr-TR"/>
          </a:p>
        </p:txBody>
      </p:sp>
    </p:spTree>
    <p:extLst>
      <p:ext uri="{BB962C8B-B14F-4D97-AF65-F5344CB8AC3E}">
        <p14:creationId xmlns:p14="http://schemas.microsoft.com/office/powerpoint/2010/main" val="1402973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Altbilgi Yer Tutucusu 3"/>
          <p:cNvSpPr>
            <a:spLocks noGrp="1"/>
          </p:cNvSpPr>
          <p:nvPr>
            <p:ph type="ftr" sz="quarter" idx="10"/>
          </p:nvPr>
        </p:nvSpPr>
        <p:spPr/>
        <p:txBody>
          <a:bodyPr/>
          <a:lstStyle/>
          <a:p>
            <a:endParaRPr lang="tr-TR"/>
          </a:p>
        </p:txBody>
      </p:sp>
      <p:sp>
        <p:nvSpPr>
          <p:cNvPr id="5" name="Slayt Numarası Yer Tutucusu 4"/>
          <p:cNvSpPr>
            <a:spLocks noGrp="1"/>
          </p:cNvSpPr>
          <p:nvPr>
            <p:ph type="sldNum" sz="quarter" idx="11"/>
          </p:nvPr>
        </p:nvSpPr>
        <p:spPr/>
        <p:txBody>
          <a:bodyPr/>
          <a:lstStyle/>
          <a:p>
            <a:fld id="{839A18B4-B182-4A58-A767-78F5E4959A75}" type="slidenum">
              <a:rPr lang="tr-TR" smtClean="0"/>
              <a:t>2</a:t>
            </a:fld>
            <a:endParaRPr lang="tr-TR"/>
          </a:p>
        </p:txBody>
      </p:sp>
    </p:spTree>
    <p:extLst>
      <p:ext uri="{BB962C8B-B14F-4D97-AF65-F5344CB8AC3E}">
        <p14:creationId xmlns:p14="http://schemas.microsoft.com/office/powerpoint/2010/main" val="3690889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Altbilgi Yer Tutucusu 3"/>
          <p:cNvSpPr>
            <a:spLocks noGrp="1"/>
          </p:cNvSpPr>
          <p:nvPr>
            <p:ph type="ftr" sz="quarter" idx="10"/>
          </p:nvPr>
        </p:nvSpPr>
        <p:spPr/>
        <p:txBody>
          <a:bodyPr/>
          <a:lstStyle/>
          <a:p>
            <a:endParaRPr lang="tr-TR"/>
          </a:p>
        </p:txBody>
      </p:sp>
      <p:sp>
        <p:nvSpPr>
          <p:cNvPr id="5" name="Slayt Numarası Yer Tutucusu 4"/>
          <p:cNvSpPr>
            <a:spLocks noGrp="1"/>
          </p:cNvSpPr>
          <p:nvPr>
            <p:ph type="sldNum" sz="quarter" idx="11"/>
          </p:nvPr>
        </p:nvSpPr>
        <p:spPr/>
        <p:txBody>
          <a:bodyPr/>
          <a:lstStyle/>
          <a:p>
            <a:fld id="{839A18B4-B182-4A58-A767-78F5E4959A75}" type="slidenum">
              <a:rPr lang="tr-TR" smtClean="0"/>
              <a:t>3</a:t>
            </a:fld>
            <a:endParaRPr lang="tr-TR"/>
          </a:p>
        </p:txBody>
      </p:sp>
    </p:spTree>
    <p:extLst>
      <p:ext uri="{BB962C8B-B14F-4D97-AF65-F5344CB8AC3E}">
        <p14:creationId xmlns:p14="http://schemas.microsoft.com/office/powerpoint/2010/main" val="128948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39A18B4-B182-4A58-A767-78F5E4959A75}" type="slidenum">
              <a:rPr lang="tr-TR" smtClean="0"/>
              <a:t>4</a:t>
            </a:fld>
            <a:endParaRPr lang="tr-TR"/>
          </a:p>
        </p:txBody>
      </p:sp>
      <p:sp>
        <p:nvSpPr>
          <p:cNvPr id="5" name="Altbilgi Yer Tutucusu 4"/>
          <p:cNvSpPr>
            <a:spLocks noGrp="1"/>
          </p:cNvSpPr>
          <p:nvPr>
            <p:ph type="ftr" sz="quarter" idx="11"/>
          </p:nvPr>
        </p:nvSpPr>
        <p:spPr/>
        <p:txBody>
          <a:bodyPr/>
          <a:lstStyle/>
          <a:p>
            <a:endParaRPr lang="tr-TR"/>
          </a:p>
        </p:txBody>
      </p:sp>
    </p:spTree>
    <p:extLst>
      <p:ext uri="{BB962C8B-B14F-4D97-AF65-F5344CB8AC3E}">
        <p14:creationId xmlns:p14="http://schemas.microsoft.com/office/powerpoint/2010/main" val="172583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Altbilgi Yer Tutucusu 3"/>
          <p:cNvSpPr>
            <a:spLocks noGrp="1"/>
          </p:cNvSpPr>
          <p:nvPr>
            <p:ph type="ftr" sz="quarter" idx="10"/>
          </p:nvPr>
        </p:nvSpPr>
        <p:spPr/>
        <p:txBody>
          <a:bodyPr/>
          <a:lstStyle/>
          <a:p>
            <a:endParaRPr lang="tr-TR"/>
          </a:p>
        </p:txBody>
      </p:sp>
      <p:sp>
        <p:nvSpPr>
          <p:cNvPr id="5" name="Slayt Numarası Yer Tutucusu 4"/>
          <p:cNvSpPr>
            <a:spLocks noGrp="1"/>
          </p:cNvSpPr>
          <p:nvPr>
            <p:ph type="sldNum" sz="quarter" idx="11"/>
          </p:nvPr>
        </p:nvSpPr>
        <p:spPr/>
        <p:txBody>
          <a:bodyPr/>
          <a:lstStyle/>
          <a:p>
            <a:fld id="{839A18B4-B182-4A58-A767-78F5E4959A75}" type="slidenum">
              <a:rPr lang="tr-TR" smtClean="0"/>
              <a:t>5</a:t>
            </a:fld>
            <a:endParaRPr lang="tr-TR"/>
          </a:p>
        </p:txBody>
      </p:sp>
    </p:spTree>
    <p:extLst>
      <p:ext uri="{BB962C8B-B14F-4D97-AF65-F5344CB8AC3E}">
        <p14:creationId xmlns:p14="http://schemas.microsoft.com/office/powerpoint/2010/main" val="16749194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Altbilgi Yer Tutucusu 3"/>
          <p:cNvSpPr>
            <a:spLocks noGrp="1"/>
          </p:cNvSpPr>
          <p:nvPr>
            <p:ph type="ftr" sz="quarter" idx="10"/>
          </p:nvPr>
        </p:nvSpPr>
        <p:spPr/>
        <p:txBody>
          <a:bodyPr/>
          <a:lstStyle/>
          <a:p>
            <a:endParaRPr lang="tr-TR"/>
          </a:p>
        </p:txBody>
      </p:sp>
      <p:sp>
        <p:nvSpPr>
          <p:cNvPr id="5" name="Slayt Numarası Yer Tutucusu 4"/>
          <p:cNvSpPr>
            <a:spLocks noGrp="1"/>
          </p:cNvSpPr>
          <p:nvPr>
            <p:ph type="sldNum" sz="quarter" idx="11"/>
          </p:nvPr>
        </p:nvSpPr>
        <p:spPr/>
        <p:txBody>
          <a:bodyPr/>
          <a:lstStyle/>
          <a:p>
            <a:fld id="{839A18B4-B182-4A58-A767-78F5E4959A75}" type="slidenum">
              <a:rPr lang="tr-TR" smtClean="0"/>
              <a:t>6</a:t>
            </a:fld>
            <a:endParaRPr lang="tr-TR"/>
          </a:p>
        </p:txBody>
      </p:sp>
    </p:spTree>
    <p:extLst>
      <p:ext uri="{BB962C8B-B14F-4D97-AF65-F5344CB8AC3E}">
        <p14:creationId xmlns:p14="http://schemas.microsoft.com/office/powerpoint/2010/main" val="36756460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Altbilgi Yer Tutucusu 3"/>
          <p:cNvSpPr>
            <a:spLocks noGrp="1"/>
          </p:cNvSpPr>
          <p:nvPr>
            <p:ph type="ftr" sz="quarter" idx="10"/>
          </p:nvPr>
        </p:nvSpPr>
        <p:spPr/>
        <p:txBody>
          <a:bodyPr/>
          <a:lstStyle/>
          <a:p>
            <a:endParaRPr lang="tr-TR"/>
          </a:p>
        </p:txBody>
      </p:sp>
      <p:sp>
        <p:nvSpPr>
          <p:cNvPr id="5" name="Slayt Numarası Yer Tutucusu 4"/>
          <p:cNvSpPr>
            <a:spLocks noGrp="1"/>
          </p:cNvSpPr>
          <p:nvPr>
            <p:ph type="sldNum" sz="quarter" idx="11"/>
          </p:nvPr>
        </p:nvSpPr>
        <p:spPr/>
        <p:txBody>
          <a:bodyPr/>
          <a:lstStyle/>
          <a:p>
            <a:fld id="{839A18B4-B182-4A58-A767-78F5E4959A75}" type="slidenum">
              <a:rPr lang="tr-TR" smtClean="0"/>
              <a:t>10</a:t>
            </a:fld>
            <a:endParaRPr lang="tr-TR"/>
          </a:p>
        </p:txBody>
      </p:sp>
    </p:spTree>
    <p:extLst>
      <p:ext uri="{BB962C8B-B14F-4D97-AF65-F5344CB8AC3E}">
        <p14:creationId xmlns:p14="http://schemas.microsoft.com/office/powerpoint/2010/main" val="3602436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Altbilgi Yer Tutucusu 3"/>
          <p:cNvSpPr>
            <a:spLocks noGrp="1"/>
          </p:cNvSpPr>
          <p:nvPr>
            <p:ph type="ftr" sz="quarter" idx="10"/>
          </p:nvPr>
        </p:nvSpPr>
        <p:spPr/>
        <p:txBody>
          <a:bodyPr/>
          <a:lstStyle/>
          <a:p>
            <a:endParaRPr lang="tr-TR"/>
          </a:p>
        </p:txBody>
      </p:sp>
      <p:sp>
        <p:nvSpPr>
          <p:cNvPr id="5" name="Slayt Numarası Yer Tutucusu 4"/>
          <p:cNvSpPr>
            <a:spLocks noGrp="1"/>
          </p:cNvSpPr>
          <p:nvPr>
            <p:ph type="sldNum" sz="quarter" idx="11"/>
          </p:nvPr>
        </p:nvSpPr>
        <p:spPr/>
        <p:txBody>
          <a:bodyPr/>
          <a:lstStyle/>
          <a:p>
            <a:fld id="{839A18B4-B182-4A58-A767-78F5E4959A75}" type="slidenum">
              <a:rPr lang="tr-TR" smtClean="0"/>
              <a:t>11</a:t>
            </a:fld>
            <a:endParaRPr lang="tr-TR"/>
          </a:p>
        </p:txBody>
      </p:sp>
    </p:spTree>
    <p:extLst>
      <p:ext uri="{BB962C8B-B14F-4D97-AF65-F5344CB8AC3E}">
        <p14:creationId xmlns:p14="http://schemas.microsoft.com/office/powerpoint/2010/main" val="11388765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Altbilgi Yer Tutucusu 3"/>
          <p:cNvSpPr>
            <a:spLocks noGrp="1"/>
          </p:cNvSpPr>
          <p:nvPr>
            <p:ph type="ftr" sz="quarter" idx="10"/>
          </p:nvPr>
        </p:nvSpPr>
        <p:spPr/>
        <p:txBody>
          <a:bodyPr/>
          <a:lstStyle/>
          <a:p>
            <a:endParaRPr lang="tr-TR"/>
          </a:p>
        </p:txBody>
      </p:sp>
      <p:sp>
        <p:nvSpPr>
          <p:cNvPr id="5" name="Slayt Numarası Yer Tutucusu 4"/>
          <p:cNvSpPr>
            <a:spLocks noGrp="1"/>
          </p:cNvSpPr>
          <p:nvPr>
            <p:ph type="sldNum" sz="quarter" idx="11"/>
          </p:nvPr>
        </p:nvSpPr>
        <p:spPr/>
        <p:txBody>
          <a:bodyPr/>
          <a:lstStyle/>
          <a:p>
            <a:fld id="{839A18B4-B182-4A58-A767-78F5E4959A75}" type="slidenum">
              <a:rPr lang="tr-TR" smtClean="0"/>
              <a:t>15</a:t>
            </a:fld>
            <a:endParaRPr lang="tr-TR"/>
          </a:p>
        </p:txBody>
      </p:sp>
    </p:spTree>
    <p:extLst>
      <p:ext uri="{BB962C8B-B14F-4D97-AF65-F5344CB8AC3E}">
        <p14:creationId xmlns:p14="http://schemas.microsoft.com/office/powerpoint/2010/main" val="178358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00F3D514-6E3B-49E9-A12D-EC4417E16C57}" type="datetime1">
              <a:rPr lang="tr-TR" smtClean="0"/>
              <a:t>30.12.2023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84145C8-B22E-4295-A04A-3D6F59AA324D}" type="slidenum">
              <a:rPr lang="tr-TR" smtClean="0"/>
              <a:t>‹#›</a:t>
            </a:fld>
            <a:endParaRPr lang="tr-TR"/>
          </a:p>
        </p:txBody>
      </p:sp>
    </p:spTree>
    <p:extLst>
      <p:ext uri="{BB962C8B-B14F-4D97-AF65-F5344CB8AC3E}">
        <p14:creationId xmlns:p14="http://schemas.microsoft.com/office/powerpoint/2010/main" val="1561592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99F9D9F8-EB3B-42F2-88F5-1FB9324A679A}" type="datetime1">
              <a:rPr lang="tr-TR" smtClean="0"/>
              <a:t>30.12.2023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84145C8-B22E-4295-A04A-3D6F59AA324D}" type="slidenum">
              <a:rPr lang="tr-TR" smtClean="0"/>
              <a:t>‹#›</a:t>
            </a:fld>
            <a:endParaRPr lang="tr-TR"/>
          </a:p>
        </p:txBody>
      </p:sp>
    </p:spTree>
    <p:extLst>
      <p:ext uri="{BB962C8B-B14F-4D97-AF65-F5344CB8AC3E}">
        <p14:creationId xmlns:p14="http://schemas.microsoft.com/office/powerpoint/2010/main" val="1180166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AAEAED06-68BA-4022-B867-D37F151932DC}" type="datetime1">
              <a:rPr lang="tr-TR" smtClean="0"/>
              <a:t>30.12.2023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84145C8-B22E-4295-A04A-3D6F59AA324D}" type="slidenum">
              <a:rPr lang="tr-TR" smtClean="0"/>
              <a:t>‹#›</a:t>
            </a:fld>
            <a:endParaRPr lang="tr-TR"/>
          </a:p>
        </p:txBody>
      </p:sp>
    </p:spTree>
    <p:extLst>
      <p:ext uri="{BB962C8B-B14F-4D97-AF65-F5344CB8AC3E}">
        <p14:creationId xmlns:p14="http://schemas.microsoft.com/office/powerpoint/2010/main" val="1334074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DD3FC480-DA14-4645-8ED0-6E3A9A0CC4E8}" type="datetime1">
              <a:rPr lang="tr-TR" smtClean="0"/>
              <a:t>30.12.2023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84145C8-B22E-4295-A04A-3D6F59AA324D}" type="slidenum">
              <a:rPr lang="tr-TR" smtClean="0"/>
              <a:t>‹#›</a:t>
            </a:fld>
            <a:endParaRPr lang="tr-TR"/>
          </a:p>
        </p:txBody>
      </p:sp>
    </p:spTree>
    <p:extLst>
      <p:ext uri="{BB962C8B-B14F-4D97-AF65-F5344CB8AC3E}">
        <p14:creationId xmlns:p14="http://schemas.microsoft.com/office/powerpoint/2010/main" val="4088333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76FB0939-7AB2-4A22-8E65-B52FB1F32490}" type="datetime1">
              <a:rPr lang="tr-TR" smtClean="0"/>
              <a:t>30.12.2023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84145C8-B22E-4295-A04A-3D6F59AA324D}" type="slidenum">
              <a:rPr lang="tr-TR" smtClean="0"/>
              <a:t>‹#›</a:t>
            </a:fld>
            <a:endParaRPr lang="tr-TR"/>
          </a:p>
        </p:txBody>
      </p:sp>
    </p:spTree>
    <p:extLst>
      <p:ext uri="{BB962C8B-B14F-4D97-AF65-F5344CB8AC3E}">
        <p14:creationId xmlns:p14="http://schemas.microsoft.com/office/powerpoint/2010/main" val="3080913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640C4570-26C5-43E3-8C10-2CE4B71992CE}" type="datetime1">
              <a:rPr lang="tr-TR" smtClean="0"/>
              <a:t>30.12.2023</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684145C8-B22E-4295-A04A-3D6F59AA324D}" type="slidenum">
              <a:rPr lang="tr-TR" smtClean="0"/>
              <a:t>‹#›</a:t>
            </a:fld>
            <a:endParaRPr lang="tr-TR"/>
          </a:p>
        </p:txBody>
      </p:sp>
    </p:spTree>
    <p:extLst>
      <p:ext uri="{BB962C8B-B14F-4D97-AF65-F5344CB8AC3E}">
        <p14:creationId xmlns:p14="http://schemas.microsoft.com/office/powerpoint/2010/main" val="2255133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3A488604-BF8E-4081-80F1-09EC26C7CB18}" type="datetime1">
              <a:rPr lang="tr-TR" smtClean="0"/>
              <a:t>30.12.2023</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684145C8-B22E-4295-A04A-3D6F59AA324D}" type="slidenum">
              <a:rPr lang="tr-TR" smtClean="0"/>
              <a:t>‹#›</a:t>
            </a:fld>
            <a:endParaRPr lang="tr-TR"/>
          </a:p>
        </p:txBody>
      </p:sp>
    </p:spTree>
    <p:extLst>
      <p:ext uri="{BB962C8B-B14F-4D97-AF65-F5344CB8AC3E}">
        <p14:creationId xmlns:p14="http://schemas.microsoft.com/office/powerpoint/2010/main" val="1161120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A71B4D90-FB2D-44C7-89A1-19129FF455FE}" type="datetime1">
              <a:rPr lang="tr-TR" smtClean="0"/>
              <a:t>30.12.2023</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684145C8-B22E-4295-A04A-3D6F59AA324D}" type="slidenum">
              <a:rPr lang="tr-TR" smtClean="0"/>
              <a:t>‹#›</a:t>
            </a:fld>
            <a:endParaRPr lang="tr-TR"/>
          </a:p>
        </p:txBody>
      </p:sp>
    </p:spTree>
    <p:extLst>
      <p:ext uri="{BB962C8B-B14F-4D97-AF65-F5344CB8AC3E}">
        <p14:creationId xmlns:p14="http://schemas.microsoft.com/office/powerpoint/2010/main" val="1346255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4A1A6EF0-F560-4471-AB28-886D4E67B5D0}" type="datetime1">
              <a:rPr lang="tr-TR" smtClean="0"/>
              <a:t>30.12.2023</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684145C8-B22E-4295-A04A-3D6F59AA324D}" type="slidenum">
              <a:rPr lang="tr-TR" smtClean="0"/>
              <a:t>‹#›</a:t>
            </a:fld>
            <a:endParaRPr lang="tr-TR"/>
          </a:p>
        </p:txBody>
      </p:sp>
    </p:spTree>
    <p:extLst>
      <p:ext uri="{BB962C8B-B14F-4D97-AF65-F5344CB8AC3E}">
        <p14:creationId xmlns:p14="http://schemas.microsoft.com/office/powerpoint/2010/main" val="3059729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A426878A-8D56-4680-98E6-23A9F7FFBB5B}" type="datetime1">
              <a:rPr lang="tr-TR" smtClean="0"/>
              <a:t>30.12.2023</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684145C8-B22E-4295-A04A-3D6F59AA324D}" type="slidenum">
              <a:rPr lang="tr-TR" smtClean="0"/>
              <a:t>‹#›</a:t>
            </a:fld>
            <a:endParaRPr lang="tr-TR"/>
          </a:p>
        </p:txBody>
      </p:sp>
    </p:spTree>
    <p:extLst>
      <p:ext uri="{BB962C8B-B14F-4D97-AF65-F5344CB8AC3E}">
        <p14:creationId xmlns:p14="http://schemas.microsoft.com/office/powerpoint/2010/main" val="2477696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E084F6A4-E01F-4227-854E-469A7B4EFF8E}" type="datetime1">
              <a:rPr lang="tr-TR" smtClean="0"/>
              <a:t>30.12.2023</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684145C8-B22E-4295-A04A-3D6F59AA324D}" type="slidenum">
              <a:rPr lang="tr-TR" smtClean="0"/>
              <a:t>‹#›</a:t>
            </a:fld>
            <a:endParaRPr lang="tr-TR"/>
          </a:p>
        </p:txBody>
      </p:sp>
    </p:spTree>
    <p:extLst>
      <p:ext uri="{BB962C8B-B14F-4D97-AF65-F5344CB8AC3E}">
        <p14:creationId xmlns:p14="http://schemas.microsoft.com/office/powerpoint/2010/main" val="4161380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9226D0-C8F7-440B-9DD0-BF1F7DCB9376}" type="datetime1">
              <a:rPr lang="tr-TR" smtClean="0"/>
              <a:t>30.12.2023</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4145C8-B22E-4295-A04A-3D6F59AA324D}" type="slidenum">
              <a:rPr lang="tr-TR" smtClean="0"/>
              <a:t>‹#›</a:t>
            </a:fld>
            <a:endParaRPr lang="tr-TR"/>
          </a:p>
        </p:txBody>
      </p:sp>
    </p:spTree>
    <p:extLst>
      <p:ext uri="{BB962C8B-B14F-4D97-AF65-F5344CB8AC3E}">
        <p14:creationId xmlns:p14="http://schemas.microsoft.com/office/powerpoint/2010/main" val="12343685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5.jpeg"/><Relationship Id="rId4" Type="http://schemas.openxmlformats.org/officeDocument/2006/relationships/image" Target="../media/image24.jpeg"/></Relationships>
</file>

<file path=ppt/slides/_rels/slide1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hyperlink" Target="https://chat.openai.com/" TargetMode="External"/><Relationship Id="rId3" Type="http://schemas.openxmlformats.org/officeDocument/2006/relationships/hyperlink" Target="https://slideplayer.biz.tr/slide/2703159/" TargetMode="External"/><Relationship Id="rId7" Type="http://schemas.openxmlformats.org/officeDocument/2006/relationships/hyperlink" Target="https://www.bilginvarmi.com/klavyenin-tarihi.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pekinasilcalisir.blogspot.com/2016/02/mouse-tarihi.html?m=1" TargetMode="External"/><Relationship Id="rId5" Type="http://schemas.openxmlformats.org/officeDocument/2006/relationships/hyperlink" Target="https://nasilicat.com/klavye-nasil-ve-ne-zaman-icat-edildi/" TargetMode="External"/><Relationship Id="rId10" Type="http://schemas.openxmlformats.org/officeDocument/2006/relationships/hyperlink" Target="https://www.iienstitu.com/blog/f-klavye-mucidiyle-tanisin" TargetMode="External"/><Relationship Id="rId4" Type="http://schemas.openxmlformats.org/officeDocument/2006/relationships/hyperlink" Target="https://enformatik.cu.edu.tr/storage/TBTK/Donanim.pdf" TargetMode="External"/><Relationship Id="rId9" Type="http://schemas.openxmlformats.org/officeDocument/2006/relationships/hyperlink" Target="https://www.lumosajans.com/f-klavye-ve-q-klavye-farklari-nelerdir/#:~:text=Bu%20iki%20t&#252;r%20klavyenin%20aras&#305;ndaki,&#231;ok%20daha%20h&#305;zl&#305;%20yazman&#305;z&#305;%20sa&#287;lar" TargetMode="Externa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p:cNvSpPr>
            <a:spLocks noGrp="1"/>
          </p:cNvSpPr>
          <p:nvPr>
            <p:ph type="subTitle" idx="1"/>
          </p:nvPr>
        </p:nvSpPr>
        <p:spPr>
          <a:xfrm>
            <a:off x="2202871" y="1302328"/>
            <a:ext cx="7703127" cy="3117273"/>
          </a:xfrm>
        </p:spPr>
        <p:txBody>
          <a:bodyPr>
            <a:normAutofit fontScale="25000" lnSpcReduction="20000"/>
          </a:bodyPr>
          <a:lstStyle/>
          <a:p>
            <a:r>
              <a:rPr lang="tr-TR" sz="5600" b="1" dirty="0" smtClean="0"/>
              <a:t>T.C.</a:t>
            </a:r>
          </a:p>
          <a:p>
            <a:r>
              <a:rPr lang="tr-TR" sz="5600" b="1" dirty="0" smtClean="0"/>
              <a:t>İSTANBUL TOPKAPI ÜNİVERSİTESİ</a:t>
            </a:r>
          </a:p>
          <a:p>
            <a:endParaRPr lang="tr-TR" sz="5600" b="1" dirty="0" smtClean="0"/>
          </a:p>
          <a:p>
            <a:r>
              <a:rPr lang="tr-TR" sz="5600" b="1" dirty="0" smtClean="0"/>
              <a:t>ALTUNİZADE YERLEŞKESİ</a:t>
            </a:r>
          </a:p>
          <a:p>
            <a:r>
              <a:rPr lang="tr-TR" sz="5600" b="1" dirty="0" smtClean="0"/>
              <a:t>PLATO MESLEK YÜKSEK OKULU</a:t>
            </a:r>
          </a:p>
          <a:p>
            <a:r>
              <a:rPr lang="tr-TR" sz="5600" b="1" dirty="0"/>
              <a:t>BİLGİSİYAR TEKNOLOJİLERİ BÖLÜMÜ/İNTERNET VE AĞ TEKNOLOJİLERİ PROGRAMI    (</a:t>
            </a:r>
            <a:r>
              <a:rPr lang="tr-TR" sz="5600" b="1" dirty="0" smtClean="0"/>
              <a:t>İ.Ö)1.SINIF</a:t>
            </a:r>
          </a:p>
          <a:p>
            <a:endParaRPr lang="tr-TR" sz="5600" b="1" dirty="0" smtClean="0"/>
          </a:p>
          <a:p>
            <a:endParaRPr lang="tr-TR" sz="5600" b="1" dirty="0"/>
          </a:p>
          <a:p>
            <a:endParaRPr lang="tr-TR" sz="5600" b="1" dirty="0" smtClean="0"/>
          </a:p>
          <a:p>
            <a:r>
              <a:rPr lang="tr-TR" sz="5600" b="1" dirty="0"/>
              <a:t>DERS:</a:t>
            </a:r>
            <a:endParaRPr lang="tr-TR" sz="5600" dirty="0"/>
          </a:p>
          <a:p>
            <a:r>
              <a:rPr lang="tr-TR" sz="5600" b="1" dirty="0"/>
              <a:t>BİLGİSAYAR </a:t>
            </a:r>
            <a:r>
              <a:rPr lang="tr-TR" sz="5600" b="1" dirty="0" smtClean="0"/>
              <a:t>DONANIMI</a:t>
            </a:r>
            <a:r>
              <a:rPr lang="tr-TR" sz="5600" dirty="0" smtClean="0"/>
              <a:t> </a:t>
            </a:r>
            <a:r>
              <a:rPr lang="tr-TR" sz="5600" dirty="0"/>
              <a:t>DERSİ FİNAL SINAV </a:t>
            </a:r>
            <a:r>
              <a:rPr lang="tr-TR" sz="5600" dirty="0" smtClean="0"/>
              <a:t>ÖDEVİ</a:t>
            </a:r>
          </a:p>
          <a:p>
            <a:endParaRPr lang="tr-TR" sz="5600" dirty="0"/>
          </a:p>
          <a:p>
            <a:endParaRPr lang="tr-TR" sz="5600" dirty="0"/>
          </a:p>
          <a:p>
            <a:r>
              <a:rPr lang="tr-TR" sz="5600" b="1" dirty="0" smtClean="0"/>
              <a:t>ÖDEVİN  </a:t>
            </a:r>
            <a:r>
              <a:rPr lang="tr-TR" sz="5600" b="1" dirty="0"/>
              <a:t>KONUSU:</a:t>
            </a:r>
            <a:endParaRPr lang="tr-TR" sz="5600" dirty="0"/>
          </a:p>
          <a:p>
            <a:r>
              <a:rPr lang="tr-TR" sz="5600" dirty="0"/>
              <a:t>KLAVYE, FARE, SES SİSTEMLERİ VE CD/DVD SÜRÜCÜLER</a:t>
            </a:r>
          </a:p>
          <a:p>
            <a:r>
              <a:rPr lang="tr-TR" sz="6400" dirty="0"/>
              <a:t> </a:t>
            </a:r>
          </a:p>
          <a:p>
            <a:r>
              <a:rPr lang="tr-TR" sz="5600" dirty="0"/>
              <a:t> </a:t>
            </a:r>
          </a:p>
          <a:p>
            <a:r>
              <a:rPr lang="tr-TR" sz="5600" dirty="0"/>
              <a:t> </a:t>
            </a:r>
          </a:p>
          <a:p>
            <a:endParaRPr lang="tr-TR" dirty="0"/>
          </a:p>
          <a:p>
            <a:endParaRPr lang="tr-TR" dirty="0"/>
          </a:p>
        </p:txBody>
      </p:sp>
      <p:pic>
        <p:nvPicPr>
          <p:cNvPr id="7" name="Resim 6"/>
          <p:cNvPicPr/>
          <p:nvPr/>
        </p:nvPicPr>
        <p:blipFill rotWithShape="1">
          <a:blip r:embed="rId3">
            <a:extLst>
              <a:ext uri="{28A0092B-C50C-407E-A947-70E740481C1C}">
                <a14:useLocalDpi xmlns:a14="http://schemas.microsoft.com/office/drawing/2010/main" val="0"/>
              </a:ext>
            </a:extLst>
          </a:blip>
          <a:srcRect t="27326" b="28489"/>
          <a:stretch/>
        </p:blipFill>
        <p:spPr bwMode="auto">
          <a:xfrm>
            <a:off x="4773323" y="281075"/>
            <a:ext cx="2562225" cy="864870"/>
          </a:xfrm>
          <a:prstGeom prst="rect">
            <a:avLst/>
          </a:prstGeom>
          <a:ln>
            <a:noFill/>
          </a:ln>
          <a:extLst>
            <a:ext uri="{53640926-AAD7-44D8-BBD7-CCE9431645EC}">
              <a14:shadowObscured xmlns:a14="http://schemas.microsoft.com/office/drawing/2010/main"/>
            </a:ext>
          </a:extLst>
        </p:spPr>
      </p:pic>
      <p:sp>
        <p:nvSpPr>
          <p:cNvPr id="8" name="Alt Başlık 2"/>
          <p:cNvSpPr txBox="1">
            <a:spLocks/>
          </p:cNvSpPr>
          <p:nvPr/>
        </p:nvSpPr>
        <p:spPr>
          <a:xfrm>
            <a:off x="0" y="4866928"/>
            <a:ext cx="2784765" cy="1700127"/>
          </a:xfrm>
          <a:prstGeom prst="rect">
            <a:avLst/>
          </a:prstGeom>
        </p:spPr>
        <p:txBody>
          <a:bodyPr vert="horz" lIns="91440" tIns="45720" rIns="91440" bIns="45720" rtlCol="0">
            <a:normAutofit fontScale="2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tr-TR" sz="6400" dirty="0" smtClean="0"/>
              <a:t> </a:t>
            </a:r>
          </a:p>
          <a:p>
            <a:r>
              <a:rPr lang="tr-TR" sz="1400" dirty="0" smtClean="0"/>
              <a:t> </a:t>
            </a:r>
          </a:p>
          <a:p>
            <a:r>
              <a:rPr lang="tr-TR" sz="5600" b="1" dirty="0" smtClean="0"/>
              <a:t>Hazırlayan:</a:t>
            </a:r>
            <a:endParaRPr lang="tr-TR" sz="5600" dirty="0" smtClean="0"/>
          </a:p>
          <a:p>
            <a:r>
              <a:rPr lang="tr-TR" sz="5600" b="1" dirty="0" smtClean="0"/>
              <a:t>23010504053</a:t>
            </a:r>
            <a:endParaRPr lang="tr-TR" sz="5600" dirty="0" smtClean="0"/>
          </a:p>
          <a:p>
            <a:r>
              <a:rPr lang="tr-TR" sz="5600" b="1" dirty="0" smtClean="0"/>
              <a:t>Ahmet Talha DİNÇ</a:t>
            </a:r>
            <a:endParaRPr lang="tr-TR" sz="5600" dirty="0" smtClean="0"/>
          </a:p>
          <a:p>
            <a:pPr algn="l"/>
            <a:r>
              <a:rPr lang="tr-TR" sz="5600" dirty="0" smtClean="0"/>
              <a:t> </a:t>
            </a:r>
          </a:p>
          <a:p>
            <a:pPr algn="l"/>
            <a:r>
              <a:rPr lang="tr-TR" sz="1400" dirty="0" smtClean="0"/>
              <a:t> </a:t>
            </a:r>
          </a:p>
          <a:p>
            <a:endParaRPr lang="tr-TR" dirty="0" smtClean="0"/>
          </a:p>
          <a:p>
            <a:endParaRPr lang="tr-TR" dirty="0"/>
          </a:p>
        </p:txBody>
      </p:sp>
      <p:sp>
        <p:nvSpPr>
          <p:cNvPr id="9" name="Alt Başlık 2"/>
          <p:cNvSpPr txBox="1">
            <a:spLocks/>
          </p:cNvSpPr>
          <p:nvPr/>
        </p:nvSpPr>
        <p:spPr>
          <a:xfrm>
            <a:off x="9407235" y="4866928"/>
            <a:ext cx="2784765" cy="1458711"/>
          </a:xfrm>
          <a:prstGeom prst="rect">
            <a:avLst/>
          </a:prstGeom>
        </p:spPr>
        <p:txBody>
          <a:bodyPr vert="horz" lIns="91440" tIns="45720" rIns="91440" bIns="45720" rtlCol="0">
            <a:normAutofit fontScale="2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tr-TR" sz="6400" dirty="0" smtClean="0"/>
              <a:t> </a:t>
            </a:r>
          </a:p>
          <a:p>
            <a:r>
              <a:rPr lang="tr-TR" sz="1400" dirty="0" smtClean="0"/>
              <a:t> </a:t>
            </a:r>
          </a:p>
          <a:p>
            <a:r>
              <a:rPr lang="tr-TR" sz="5600" b="1" dirty="0" smtClean="0"/>
              <a:t>Öğretim Üyesi:</a:t>
            </a:r>
            <a:endParaRPr lang="tr-TR" sz="5600" dirty="0" smtClean="0"/>
          </a:p>
          <a:p>
            <a:r>
              <a:rPr lang="tr-TR" sz="5600" b="1" dirty="0" smtClean="0"/>
              <a:t>Emre ERDEN</a:t>
            </a:r>
            <a:endParaRPr lang="tr-TR" sz="5600" dirty="0" smtClean="0"/>
          </a:p>
          <a:p>
            <a:pPr algn="l"/>
            <a:r>
              <a:rPr lang="tr-TR" sz="5600" dirty="0" smtClean="0"/>
              <a:t> </a:t>
            </a:r>
          </a:p>
          <a:p>
            <a:pPr algn="l"/>
            <a:r>
              <a:rPr lang="tr-TR" sz="1400" dirty="0" smtClean="0"/>
              <a:t> </a:t>
            </a:r>
          </a:p>
          <a:p>
            <a:endParaRPr lang="tr-TR" dirty="0" smtClean="0"/>
          </a:p>
          <a:p>
            <a:endParaRPr lang="tr-TR" dirty="0"/>
          </a:p>
        </p:txBody>
      </p:sp>
    </p:spTree>
    <p:extLst>
      <p:ext uri="{BB962C8B-B14F-4D97-AF65-F5344CB8AC3E}">
        <p14:creationId xmlns:p14="http://schemas.microsoft.com/office/powerpoint/2010/main" val="4621040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200" b="1" dirty="0"/>
              <a:t>Klavyenin </a:t>
            </a:r>
            <a:r>
              <a:rPr lang="tr-TR" sz="3200" b="1" dirty="0" smtClean="0"/>
              <a:t>İcadı</a:t>
            </a:r>
            <a:endParaRPr lang="tr-TR" sz="3200" dirty="0"/>
          </a:p>
        </p:txBody>
      </p:sp>
      <p:sp>
        <p:nvSpPr>
          <p:cNvPr id="3" name="İçerik Yer Tutucusu 2"/>
          <p:cNvSpPr>
            <a:spLocks noGrp="1"/>
          </p:cNvSpPr>
          <p:nvPr>
            <p:ph idx="1"/>
          </p:nvPr>
        </p:nvSpPr>
        <p:spPr>
          <a:xfrm>
            <a:off x="838200" y="1825625"/>
            <a:ext cx="5069114" cy="4351338"/>
          </a:xfrm>
        </p:spPr>
        <p:txBody>
          <a:bodyPr>
            <a:normAutofit/>
          </a:bodyPr>
          <a:lstStyle/>
          <a:p>
            <a:pPr marL="0" indent="0">
              <a:buNone/>
            </a:pPr>
            <a:r>
              <a:rPr lang="tr-TR" sz="1600" dirty="0" smtClean="0"/>
              <a:t>	Klavyenin </a:t>
            </a:r>
            <a:r>
              <a:rPr lang="tr-TR" sz="1600" dirty="0"/>
              <a:t>tarihi 1870’li yıllarda icat edilmiş </a:t>
            </a:r>
            <a:r>
              <a:rPr lang="tr-TR" sz="1600" dirty="0" err="1"/>
              <a:t>teleprinterlara</a:t>
            </a:r>
            <a:r>
              <a:rPr lang="tr-TR" sz="1600" dirty="0"/>
              <a:t> dayanır. Bu cihazlar genellikle veri girişi için tasarlanmış cihazlardır. Ardından 1900’lü yıllarda </a:t>
            </a:r>
            <a:r>
              <a:rPr lang="tr-TR" sz="1600" dirty="0" err="1"/>
              <a:t>teleprinterlar</a:t>
            </a:r>
            <a:r>
              <a:rPr lang="tr-TR" sz="1600" dirty="0"/>
              <a:t> geliştirilmeye başlanmıştır. </a:t>
            </a:r>
            <a:r>
              <a:rPr lang="tr-TR" sz="1600" b="1" dirty="0"/>
              <a:t>Charles </a:t>
            </a:r>
            <a:r>
              <a:rPr lang="tr-TR" sz="1600" b="1" dirty="0" err="1"/>
              <a:t>Krum</a:t>
            </a:r>
            <a:r>
              <a:rPr lang="tr-TR" sz="1600" b="1" dirty="0"/>
              <a:t>, </a:t>
            </a:r>
            <a:r>
              <a:rPr lang="tr-TR" sz="1600" b="1" dirty="0" err="1"/>
              <a:t>HowardKrum</a:t>
            </a:r>
            <a:r>
              <a:rPr lang="tr-TR" sz="1600" b="1" dirty="0"/>
              <a:t> ve Frank </a:t>
            </a:r>
            <a:r>
              <a:rPr lang="tr-TR" sz="1600" b="1" dirty="0" err="1"/>
              <a:t>Pearne</a:t>
            </a:r>
            <a:r>
              <a:rPr lang="tr-TR" sz="1600" dirty="0"/>
              <a:t> tarafından yenilikler eklenmiştir. Ve daha sonra birkaç değişikliğe daha uğrayarak tarihteki yolculuğuna devam etmiştir. Bu süreçteki bir diğer önemli adımı ise </a:t>
            </a:r>
            <a:r>
              <a:rPr lang="tr-TR" sz="1600" b="1" dirty="0" err="1"/>
              <a:t>HermanHollerith</a:t>
            </a:r>
            <a:r>
              <a:rPr lang="tr-TR" sz="1600" dirty="0"/>
              <a:t> atmıştır. </a:t>
            </a:r>
            <a:r>
              <a:rPr lang="tr-TR" sz="1600" dirty="0" err="1"/>
              <a:t>Hollerith</a:t>
            </a:r>
            <a:r>
              <a:rPr lang="tr-TR" sz="1600" dirty="0"/>
              <a:t> , </a:t>
            </a:r>
            <a:r>
              <a:rPr lang="tr-TR" sz="1600" b="1" dirty="0"/>
              <a:t>daktilo</a:t>
            </a:r>
            <a:r>
              <a:rPr lang="tr-TR" sz="1600" dirty="0"/>
              <a:t>ya oldukça benzeyen , sayı ve harf girişi yapmaya yarayan bir anahtar açma cihazı </a:t>
            </a:r>
            <a:r>
              <a:rPr lang="tr-TR" sz="1600" dirty="0" smtClean="0"/>
              <a:t>geliştirmiştir.</a:t>
            </a:r>
          </a:p>
          <a:p>
            <a:pPr marL="0" indent="0">
              <a:buNone/>
            </a:pPr>
            <a:r>
              <a:rPr lang="tr-TR" sz="1600" dirty="0" smtClean="0"/>
              <a:t>Bilgisayarların </a:t>
            </a:r>
            <a:r>
              <a:rPr lang="tr-TR" sz="1600" dirty="0"/>
              <a:t>kullanımı ile yaygınlaşan klavye kullanımına , ilk bilgisayarlar üretildiğinde </a:t>
            </a:r>
            <a:r>
              <a:rPr lang="tr-TR" sz="1600" dirty="0" err="1"/>
              <a:t>elektriklidaktilolar</a:t>
            </a:r>
            <a:r>
              <a:rPr lang="tr-TR" sz="1600" dirty="0"/>
              <a:t> ile başlanmıştır. Bu daktilolar 1960’lı yılların sonuna </a:t>
            </a:r>
            <a:r>
              <a:rPr lang="tr-TR" sz="1600" dirty="0" err="1"/>
              <a:t>kardar</a:t>
            </a:r>
            <a:r>
              <a:rPr lang="tr-TR" sz="1600" dirty="0"/>
              <a:t> kullanılmaya devam etmiştir. Bu daktilolar bilgisayar terminallerine entegre edilerek kullanılmaya başlamıştır. Bu nedenle </a:t>
            </a:r>
            <a:r>
              <a:rPr lang="tr-TR" sz="1600" dirty="0" err="1"/>
              <a:t>klavyenşn</a:t>
            </a:r>
            <a:r>
              <a:rPr lang="tr-TR" sz="1600" dirty="0"/>
              <a:t> icadı uzunca bir süreye yayılmıştır.</a:t>
            </a:r>
          </a:p>
          <a:p>
            <a:pPr marL="0" indent="0">
              <a:buNone/>
            </a:pPr>
            <a:endParaRPr lang="tr-TR" sz="1600" dirty="0"/>
          </a:p>
        </p:txBody>
      </p:sp>
      <p:pic>
        <p:nvPicPr>
          <p:cNvPr id="7" name="Resim 6" descr="C:\Users\PC\Desktop\Klavyenin-İcadı.gi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04000" y="0"/>
            <a:ext cx="5588001" cy="6858000"/>
          </a:xfrm>
          <a:prstGeom prst="rect">
            <a:avLst/>
          </a:prstGeom>
          <a:ln>
            <a:noFill/>
          </a:ln>
          <a:effectLst>
            <a:outerShdw blurRad="292100" dist="139700" dir="2700000" algn="tl" rotWithShape="0">
              <a:srgbClr val="333333">
                <a:alpha val="65000"/>
              </a:srgbClr>
            </a:outerShdw>
          </a:effectLst>
        </p:spPr>
      </p:pic>
      <p:sp>
        <p:nvSpPr>
          <p:cNvPr id="6" name="Slayt Numarası Yer Tutucusu 5"/>
          <p:cNvSpPr>
            <a:spLocks noGrp="1"/>
          </p:cNvSpPr>
          <p:nvPr>
            <p:ph type="sldNum" sz="quarter" idx="12"/>
          </p:nvPr>
        </p:nvSpPr>
        <p:spPr/>
        <p:txBody>
          <a:bodyPr/>
          <a:lstStyle/>
          <a:p>
            <a:fld id="{684145C8-B22E-4295-A04A-3D6F59AA324D}" type="slidenum">
              <a:rPr lang="tr-TR" smtClean="0">
                <a:solidFill>
                  <a:schemeClr val="bg1"/>
                </a:solidFill>
              </a:rPr>
              <a:t>10</a:t>
            </a:fld>
            <a:endParaRPr lang="tr-TR" dirty="0">
              <a:solidFill>
                <a:schemeClr val="bg1"/>
              </a:solidFill>
            </a:endParaRPr>
          </a:p>
        </p:txBody>
      </p:sp>
    </p:spTree>
    <p:extLst>
      <p:ext uri="{BB962C8B-B14F-4D97-AF65-F5344CB8AC3E}">
        <p14:creationId xmlns:p14="http://schemas.microsoft.com/office/powerpoint/2010/main" val="4069770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200" b="1" dirty="0" smtClean="0"/>
              <a:t>Klavyenin </a:t>
            </a:r>
            <a:r>
              <a:rPr lang="tr-TR" sz="3200" b="1" dirty="0"/>
              <a:t>Mucidi </a:t>
            </a:r>
            <a:r>
              <a:rPr lang="tr-TR" sz="3200" b="1" dirty="0" smtClean="0"/>
              <a:t>Kim?-Q Klavye</a:t>
            </a:r>
            <a:endParaRPr lang="tr-TR" sz="3200" dirty="0"/>
          </a:p>
        </p:txBody>
      </p:sp>
      <p:sp>
        <p:nvSpPr>
          <p:cNvPr id="3" name="İçerik Yer Tutucusu 2"/>
          <p:cNvSpPr>
            <a:spLocks noGrp="1"/>
          </p:cNvSpPr>
          <p:nvPr>
            <p:ph idx="1"/>
          </p:nvPr>
        </p:nvSpPr>
        <p:spPr>
          <a:xfrm>
            <a:off x="465927" y="1690688"/>
            <a:ext cx="6767287" cy="4351338"/>
          </a:xfrm>
        </p:spPr>
        <p:txBody>
          <a:bodyPr>
            <a:normAutofit/>
          </a:bodyPr>
          <a:lstStyle/>
          <a:p>
            <a:pPr marL="0" indent="0">
              <a:buNone/>
            </a:pPr>
            <a:r>
              <a:rPr lang="tr-TR" sz="1600" b="1" dirty="0" smtClean="0"/>
              <a:t>	</a:t>
            </a:r>
            <a:r>
              <a:rPr lang="tr-TR" sz="1600" b="1" dirty="0" err="1" smtClean="0"/>
              <a:t>Chirstopher</a:t>
            </a:r>
            <a:r>
              <a:rPr lang="tr-TR" sz="1600" b="1" dirty="0" smtClean="0"/>
              <a:t> </a:t>
            </a:r>
            <a:r>
              <a:rPr lang="tr-TR" sz="1600" b="1" dirty="0" err="1"/>
              <a:t>Latham</a:t>
            </a:r>
            <a:r>
              <a:rPr lang="tr-TR" sz="1600" b="1" dirty="0"/>
              <a:t> </a:t>
            </a:r>
            <a:r>
              <a:rPr lang="tr-TR" sz="1600" b="1" dirty="0" err="1"/>
              <a:t>Shoies</a:t>
            </a:r>
            <a:r>
              <a:rPr lang="tr-TR" sz="1600" dirty="0"/>
              <a:t> 1867 yılında gerçek anlamda ilk daktiloyu ve günümüzde halen kullanılan Q klavyeyi icat eden Amerikalı Mucit</a:t>
            </a:r>
            <a:r>
              <a:rPr lang="tr-TR" sz="1600" dirty="0" smtClean="0"/>
              <a:t>.</a:t>
            </a:r>
            <a:endParaRPr lang="tr-TR" sz="1600" dirty="0"/>
          </a:p>
          <a:p>
            <a:pPr marL="0" indent="0">
              <a:buNone/>
            </a:pPr>
            <a:r>
              <a:rPr lang="tr-TR" sz="1600" dirty="0" err="1"/>
              <a:t>Chirstopher</a:t>
            </a:r>
            <a:r>
              <a:rPr lang="tr-TR" sz="1600" dirty="0"/>
              <a:t> </a:t>
            </a:r>
            <a:r>
              <a:rPr lang="tr-TR" sz="1600" dirty="0" err="1"/>
              <a:t>Sholes</a:t>
            </a:r>
            <a:r>
              <a:rPr lang="tr-TR" sz="1600" dirty="0"/>
              <a:t> , boş zamanlarının çoğunu icat yaparak geçiriyordu . Arkadaşı </a:t>
            </a:r>
            <a:r>
              <a:rPr lang="tr-TR" sz="1600" b="1" dirty="0"/>
              <a:t>Carlos </a:t>
            </a:r>
            <a:r>
              <a:rPr lang="tr-TR" sz="1600" b="1" dirty="0" err="1"/>
              <a:t>Glidden</a:t>
            </a:r>
            <a:r>
              <a:rPr lang="tr-TR" sz="1600" dirty="0"/>
              <a:t> ile bir numaralama makinesi icat etti. Daha sonra bu makineyi harf basma makinesine dönüştürmeye karar verdiler. Bugün kullandığımıza benzer bir klavye tasarladı ancak icatlarından çok para kazanmadığı için icadı </a:t>
            </a:r>
            <a:r>
              <a:rPr lang="tr-TR" sz="1600" b="1" dirty="0" err="1"/>
              <a:t>Remington</a:t>
            </a:r>
            <a:r>
              <a:rPr lang="tr-TR" sz="1600" b="1" dirty="0"/>
              <a:t> </a:t>
            </a:r>
            <a:r>
              <a:rPr lang="tr-TR" sz="1600" b="1" dirty="0" err="1"/>
              <a:t>and</a:t>
            </a:r>
            <a:r>
              <a:rPr lang="tr-TR" sz="1600" b="1" dirty="0"/>
              <a:t> </a:t>
            </a:r>
            <a:r>
              <a:rPr lang="tr-TR" sz="1600" b="1" dirty="0" err="1"/>
              <a:t>Sons</a:t>
            </a:r>
            <a:r>
              <a:rPr lang="tr-TR" sz="1600" dirty="0"/>
              <a:t> adlı şirkete sattı. Bu şirket 1874 yılında ilk ürettikleri daktiloyu sattılar. Kısa sürede daktilo çok yaygın hale geldi.</a:t>
            </a:r>
          </a:p>
          <a:p>
            <a:pPr marL="0" indent="0">
              <a:buNone/>
            </a:pPr>
            <a:endParaRPr lang="tr-TR" sz="1600" dirty="0"/>
          </a:p>
        </p:txBody>
      </p:sp>
      <p:pic>
        <p:nvPicPr>
          <p:cNvPr id="4" name="Resim 3" descr="C:\Users\PC\Desktop\mucit.jpeg"/>
          <p:cNvPicPr/>
          <p:nvPr/>
        </p:nvPicPr>
        <p:blipFill>
          <a:blip r:embed="rId3">
            <a:extLst>
              <a:ext uri="{28A0092B-C50C-407E-A947-70E740481C1C}">
                <a14:useLocalDpi xmlns:a14="http://schemas.microsoft.com/office/drawing/2010/main" val="0"/>
              </a:ext>
            </a:extLst>
          </a:blip>
          <a:srcRect/>
          <a:stretch>
            <a:fillRect/>
          </a:stretch>
        </p:blipFill>
        <p:spPr bwMode="auto">
          <a:xfrm>
            <a:off x="7233215" y="0"/>
            <a:ext cx="4958786" cy="3338286"/>
          </a:xfrm>
          <a:prstGeom prst="rect">
            <a:avLst/>
          </a:prstGeom>
          <a:ln>
            <a:noFill/>
          </a:ln>
          <a:effectLst/>
        </p:spPr>
      </p:pic>
      <p:pic>
        <p:nvPicPr>
          <p:cNvPr id="5" name="Resim 4"/>
          <p:cNvPicPr/>
          <p:nvPr/>
        </p:nvPicPr>
        <p:blipFill>
          <a:blip r:embed="rId4">
            <a:extLst>
              <a:ext uri="{28A0092B-C50C-407E-A947-70E740481C1C}">
                <a14:useLocalDpi xmlns:a14="http://schemas.microsoft.com/office/drawing/2010/main" val="0"/>
              </a:ext>
            </a:extLst>
          </a:blip>
          <a:stretch>
            <a:fillRect/>
          </a:stretch>
        </p:blipFill>
        <p:spPr>
          <a:xfrm>
            <a:off x="7233215" y="3338286"/>
            <a:ext cx="4958786" cy="3519714"/>
          </a:xfrm>
          <a:prstGeom prst="rect">
            <a:avLst/>
          </a:prstGeom>
          <a:ln>
            <a:noFill/>
          </a:ln>
          <a:effectLst/>
        </p:spPr>
      </p:pic>
      <p:sp>
        <p:nvSpPr>
          <p:cNvPr id="8" name="Slayt Numarası Yer Tutucusu 7"/>
          <p:cNvSpPr>
            <a:spLocks noGrp="1"/>
          </p:cNvSpPr>
          <p:nvPr>
            <p:ph type="sldNum" sz="quarter" idx="12"/>
          </p:nvPr>
        </p:nvSpPr>
        <p:spPr>
          <a:xfrm>
            <a:off x="8610600" y="6494009"/>
            <a:ext cx="2743200" cy="365125"/>
          </a:xfrm>
        </p:spPr>
        <p:txBody>
          <a:bodyPr/>
          <a:lstStyle/>
          <a:p>
            <a:fld id="{684145C8-B22E-4295-A04A-3D6F59AA324D}" type="slidenum">
              <a:rPr lang="tr-TR" smtClean="0"/>
              <a:t>11</a:t>
            </a:fld>
            <a:endParaRPr lang="tr-TR" dirty="0"/>
          </a:p>
        </p:txBody>
      </p:sp>
    </p:spTree>
    <p:extLst>
      <p:ext uri="{BB962C8B-B14F-4D97-AF65-F5344CB8AC3E}">
        <p14:creationId xmlns:p14="http://schemas.microsoft.com/office/powerpoint/2010/main" val="20986317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200" b="1" dirty="0"/>
              <a:t>Klavyenin Mucidi </a:t>
            </a:r>
            <a:r>
              <a:rPr lang="tr-TR" sz="3200" b="1" dirty="0" smtClean="0"/>
              <a:t>Kim?-F Klavye</a:t>
            </a:r>
            <a:endParaRPr lang="tr-TR" sz="3200" dirty="0"/>
          </a:p>
        </p:txBody>
      </p:sp>
      <p:sp>
        <p:nvSpPr>
          <p:cNvPr id="3" name="İçerik Yer Tutucusu 2"/>
          <p:cNvSpPr>
            <a:spLocks noGrp="1"/>
          </p:cNvSpPr>
          <p:nvPr>
            <p:ph idx="1"/>
          </p:nvPr>
        </p:nvSpPr>
        <p:spPr>
          <a:xfrm>
            <a:off x="838200" y="1825625"/>
            <a:ext cx="5455920" cy="4351338"/>
          </a:xfrm>
        </p:spPr>
        <p:txBody>
          <a:bodyPr>
            <a:noAutofit/>
          </a:bodyPr>
          <a:lstStyle/>
          <a:p>
            <a:pPr marL="0" indent="0">
              <a:buNone/>
            </a:pPr>
            <a:r>
              <a:rPr lang="tr-TR" sz="1600" dirty="0"/>
              <a:t>F klavyenin mucidi Dr. İhsan Sıtkı Yener 1925 yılında Afyon’da dünyaya gelmiştir. 1942 yılında İzmir Ticaret Lisesi’nden mezun olan Yener, üniversite öğrenimini Marmara Üniversitesi İktisadi ve İdari Bilimler Fakültesi’nde tamamlamıştır. Mezuniyetinin ardından Sultanahmet Ticaret Lisesi’nde öğretmenlik görevine başlayan Yener 1957 yılında ABD New York Üniversitesi’nde “</a:t>
            </a:r>
            <a:r>
              <a:rPr lang="tr-TR" sz="1600" i="1" dirty="0"/>
              <a:t>Ölçme ve Değerlendirme</a:t>
            </a:r>
            <a:r>
              <a:rPr lang="tr-TR" sz="1600" dirty="0"/>
              <a:t>” konusunda </a:t>
            </a:r>
            <a:r>
              <a:rPr lang="tr-TR" sz="1600" dirty="0" err="1"/>
              <a:t>master</a:t>
            </a:r>
            <a:r>
              <a:rPr lang="tr-TR" sz="1600" dirty="0"/>
              <a:t> ve aynı üniversitede “</a:t>
            </a:r>
            <a:r>
              <a:rPr lang="tr-TR" sz="1600" i="1" dirty="0"/>
              <a:t>Eğitim Metotları Araştırma Geliştirme</a:t>
            </a:r>
            <a:r>
              <a:rPr lang="tr-TR" sz="1600" dirty="0"/>
              <a:t>” alanında da doktorasını yapmıştır.</a:t>
            </a:r>
          </a:p>
          <a:p>
            <a:pPr marL="0" indent="0">
              <a:buNone/>
            </a:pPr>
            <a:r>
              <a:rPr lang="tr-TR" sz="1600" dirty="0"/>
              <a:t>Bir öğretmen olarak Beyoğlu Ticaret Lisesi, Galatasaray Lisesi, İstanbul Üniversitesi Hukuk Fakültesi, İstanbul Sekreterlik Okulu gibi kurumlarda eğitim veren Dr. İhsan Sıtkı Yener 1977 yılında öğretmenlik mesleğinden emekli olmuştur.</a:t>
            </a:r>
          </a:p>
          <a:p>
            <a:pPr marL="0" indent="0">
              <a:buNone/>
            </a:pPr>
            <a:r>
              <a:rPr lang="tr-TR" sz="1600" dirty="0"/>
              <a:t>1946 yılından itibaren F klavyeyi geliştirmek üzerine çalışmalarını yürüten Dr. Yener 1955 yılında “On parmak için ideal Türk </a:t>
            </a:r>
            <a:r>
              <a:rPr lang="tr-TR" sz="1600" dirty="0" err="1"/>
              <a:t>klavyesi’ni</a:t>
            </a:r>
            <a:r>
              <a:rPr lang="tr-TR" sz="1600" dirty="0"/>
              <a:t> </a:t>
            </a:r>
            <a:r>
              <a:rPr lang="tr-TR" sz="1600" dirty="0" err="1"/>
              <a:t>Bakanlıklararası</a:t>
            </a:r>
            <a:r>
              <a:rPr lang="tr-TR" sz="1600" dirty="0"/>
              <a:t> Standardizasyon Komitesi’ne kabul ettirerek F klavye mucidi olarak tarihe adını yazdırdı.</a:t>
            </a:r>
          </a:p>
          <a:p>
            <a:pPr marL="0" indent="0">
              <a:buNone/>
            </a:pPr>
            <a:endParaRPr lang="tr-TR" sz="1600" dirty="0"/>
          </a:p>
        </p:txBody>
      </p:sp>
      <p:pic>
        <p:nvPicPr>
          <p:cNvPr id="1026" name="Picture 2" descr="F Klavyenin Mucidi: İhsan Sıtkı Yener - Bilişim Mati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3680" y="0"/>
            <a:ext cx="560832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Metin kutusu 4"/>
          <p:cNvSpPr txBox="1"/>
          <p:nvPr/>
        </p:nvSpPr>
        <p:spPr>
          <a:xfrm>
            <a:off x="11018520" y="6176963"/>
            <a:ext cx="341760" cy="276999"/>
          </a:xfrm>
          <a:prstGeom prst="rect">
            <a:avLst/>
          </a:prstGeom>
          <a:noFill/>
        </p:spPr>
        <p:txBody>
          <a:bodyPr wrap="none" rtlCol="0">
            <a:spAutoFit/>
          </a:bodyPr>
          <a:lstStyle/>
          <a:p>
            <a:r>
              <a:rPr lang="tr-TR" sz="1200" dirty="0" smtClean="0">
                <a:solidFill>
                  <a:schemeClr val="bg1"/>
                </a:solidFill>
              </a:rPr>
              <a:t>12</a:t>
            </a:r>
            <a:endParaRPr lang="tr-TR" sz="1200" dirty="0">
              <a:solidFill>
                <a:schemeClr val="bg1"/>
              </a:solidFill>
            </a:endParaRPr>
          </a:p>
        </p:txBody>
      </p:sp>
    </p:spTree>
    <p:extLst>
      <p:ext uri="{BB962C8B-B14F-4D97-AF65-F5344CB8AC3E}">
        <p14:creationId xmlns:p14="http://schemas.microsoft.com/office/powerpoint/2010/main" val="14566565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313767" y="209502"/>
            <a:ext cx="10515600" cy="1325563"/>
          </a:xfrm>
        </p:spPr>
        <p:txBody>
          <a:bodyPr>
            <a:normAutofit/>
          </a:bodyPr>
          <a:lstStyle/>
          <a:p>
            <a:r>
              <a:rPr lang="tr-TR" sz="3200" b="1" dirty="0" smtClean="0"/>
              <a:t>Q Klavye ve F klavye arasındaki Farklar Nelerdir?</a:t>
            </a:r>
            <a:endParaRPr lang="tr-TR" sz="3200" b="1" dirty="0"/>
          </a:p>
        </p:txBody>
      </p:sp>
      <p:sp>
        <p:nvSpPr>
          <p:cNvPr id="4" name="Slayt Numarası Yer Tutucusu 3"/>
          <p:cNvSpPr>
            <a:spLocks noGrp="1"/>
          </p:cNvSpPr>
          <p:nvPr>
            <p:ph type="sldNum" sz="quarter" idx="12"/>
          </p:nvPr>
        </p:nvSpPr>
        <p:spPr/>
        <p:txBody>
          <a:bodyPr/>
          <a:lstStyle/>
          <a:p>
            <a:fld id="{684145C8-B22E-4295-A04A-3D6F59AA324D}" type="slidenum">
              <a:rPr lang="tr-TR" smtClean="0"/>
              <a:t>13</a:t>
            </a:fld>
            <a:endParaRPr lang="tr-TR"/>
          </a:p>
        </p:txBody>
      </p:sp>
      <p:sp>
        <p:nvSpPr>
          <p:cNvPr id="5" name="Shape 3"/>
          <p:cNvSpPr/>
          <p:nvPr/>
        </p:nvSpPr>
        <p:spPr>
          <a:xfrm>
            <a:off x="313768" y="1535065"/>
            <a:ext cx="5782232" cy="568055"/>
          </a:xfrm>
          <a:prstGeom prst="roundRect">
            <a:avLst>
              <a:gd name="adj" fmla="val 8151"/>
            </a:avLst>
          </a:prstGeom>
          <a:solidFill>
            <a:srgbClr val="E7EDF9"/>
          </a:solidFill>
          <a:ln/>
        </p:spPr>
      </p:sp>
      <p:sp>
        <p:nvSpPr>
          <p:cNvPr id="6" name="Metin kutusu 5"/>
          <p:cNvSpPr txBox="1"/>
          <p:nvPr/>
        </p:nvSpPr>
        <p:spPr>
          <a:xfrm>
            <a:off x="433099" y="1636333"/>
            <a:ext cx="5543569" cy="584775"/>
          </a:xfrm>
          <a:prstGeom prst="rect">
            <a:avLst/>
          </a:prstGeom>
          <a:noFill/>
        </p:spPr>
        <p:txBody>
          <a:bodyPr wrap="none" rtlCol="0">
            <a:spAutoFit/>
          </a:bodyPr>
          <a:lstStyle/>
          <a:p>
            <a:r>
              <a:rPr lang="tr-TR" sz="1600" dirty="0"/>
              <a:t>Bu iki tür klavyenin arasındaki en büyük fark tuşlarının dizilimidir.</a:t>
            </a:r>
          </a:p>
          <a:p>
            <a:endParaRPr lang="tr-TR" sz="1600" dirty="0"/>
          </a:p>
        </p:txBody>
      </p:sp>
      <p:sp>
        <p:nvSpPr>
          <p:cNvPr id="7" name="Shape 3"/>
          <p:cNvSpPr/>
          <p:nvPr/>
        </p:nvSpPr>
        <p:spPr>
          <a:xfrm>
            <a:off x="6306878" y="1535064"/>
            <a:ext cx="5782232" cy="568055"/>
          </a:xfrm>
          <a:prstGeom prst="roundRect">
            <a:avLst>
              <a:gd name="adj" fmla="val 8151"/>
            </a:avLst>
          </a:prstGeom>
          <a:solidFill>
            <a:srgbClr val="E7EDF9"/>
          </a:solidFill>
          <a:ln/>
        </p:spPr>
      </p:sp>
      <p:sp>
        <p:nvSpPr>
          <p:cNvPr id="8" name="Metin kutusu 7"/>
          <p:cNvSpPr txBox="1"/>
          <p:nvPr/>
        </p:nvSpPr>
        <p:spPr>
          <a:xfrm>
            <a:off x="6476156" y="1655779"/>
            <a:ext cx="5105115" cy="584775"/>
          </a:xfrm>
          <a:prstGeom prst="rect">
            <a:avLst/>
          </a:prstGeom>
          <a:noFill/>
        </p:spPr>
        <p:txBody>
          <a:bodyPr wrap="none" rtlCol="0">
            <a:spAutoFit/>
          </a:bodyPr>
          <a:lstStyle/>
          <a:p>
            <a:r>
              <a:rPr lang="tr-TR" sz="1600" dirty="0"/>
              <a:t>Q klavye dünyada, F klavyeye göre kullanımı daha yaygındır.</a:t>
            </a:r>
          </a:p>
          <a:p>
            <a:endParaRPr lang="tr-TR" sz="1600" dirty="0"/>
          </a:p>
        </p:txBody>
      </p:sp>
      <p:sp>
        <p:nvSpPr>
          <p:cNvPr id="9" name="Shape 3"/>
          <p:cNvSpPr/>
          <p:nvPr/>
        </p:nvSpPr>
        <p:spPr>
          <a:xfrm>
            <a:off x="313767" y="2322376"/>
            <a:ext cx="5782232" cy="568055"/>
          </a:xfrm>
          <a:prstGeom prst="roundRect">
            <a:avLst>
              <a:gd name="adj" fmla="val 8151"/>
            </a:avLst>
          </a:prstGeom>
          <a:solidFill>
            <a:srgbClr val="E7EDF9"/>
          </a:solidFill>
          <a:ln/>
        </p:spPr>
      </p:sp>
      <p:sp>
        <p:nvSpPr>
          <p:cNvPr id="10" name="Metin kutusu 9"/>
          <p:cNvSpPr txBox="1"/>
          <p:nvPr/>
        </p:nvSpPr>
        <p:spPr>
          <a:xfrm>
            <a:off x="393925" y="2423644"/>
            <a:ext cx="5702074" cy="584775"/>
          </a:xfrm>
          <a:prstGeom prst="rect">
            <a:avLst/>
          </a:prstGeom>
          <a:noFill/>
        </p:spPr>
        <p:txBody>
          <a:bodyPr wrap="none" rtlCol="0">
            <a:spAutoFit/>
          </a:bodyPr>
          <a:lstStyle/>
          <a:p>
            <a:r>
              <a:rPr lang="tr-TR" sz="1600" dirty="0"/>
              <a:t>F klavyede 10 parmak kullanarak her iki eli de verimli kullanabiliriz.</a:t>
            </a:r>
          </a:p>
          <a:p>
            <a:endParaRPr lang="tr-TR" sz="1600" dirty="0"/>
          </a:p>
        </p:txBody>
      </p:sp>
      <p:sp>
        <p:nvSpPr>
          <p:cNvPr id="11" name="Shape 3"/>
          <p:cNvSpPr/>
          <p:nvPr/>
        </p:nvSpPr>
        <p:spPr>
          <a:xfrm>
            <a:off x="6306877" y="2310447"/>
            <a:ext cx="5782232" cy="568055"/>
          </a:xfrm>
          <a:prstGeom prst="roundRect">
            <a:avLst>
              <a:gd name="adj" fmla="val 8151"/>
            </a:avLst>
          </a:prstGeom>
          <a:solidFill>
            <a:srgbClr val="E7EDF9"/>
          </a:solidFill>
          <a:ln/>
        </p:spPr>
      </p:sp>
      <p:sp>
        <p:nvSpPr>
          <p:cNvPr id="12" name="Metin kutusu 11"/>
          <p:cNvSpPr txBox="1"/>
          <p:nvPr/>
        </p:nvSpPr>
        <p:spPr>
          <a:xfrm>
            <a:off x="6476156" y="2322376"/>
            <a:ext cx="5715844" cy="830997"/>
          </a:xfrm>
          <a:prstGeom prst="rect">
            <a:avLst/>
          </a:prstGeom>
          <a:noFill/>
        </p:spPr>
        <p:txBody>
          <a:bodyPr wrap="square" rtlCol="0">
            <a:spAutoFit/>
          </a:bodyPr>
          <a:lstStyle/>
          <a:p>
            <a:r>
              <a:rPr lang="tr-TR" sz="1600" dirty="0"/>
              <a:t>F klavye kullanırken klavyeye bakmadan da yazabiliriz ve oldukça rahattır.</a:t>
            </a:r>
          </a:p>
          <a:p>
            <a:endParaRPr lang="tr-TR" sz="1600" dirty="0"/>
          </a:p>
        </p:txBody>
      </p:sp>
      <p:sp>
        <p:nvSpPr>
          <p:cNvPr id="13" name="Shape 3"/>
          <p:cNvSpPr/>
          <p:nvPr/>
        </p:nvSpPr>
        <p:spPr>
          <a:xfrm>
            <a:off x="313767" y="3109687"/>
            <a:ext cx="5782232" cy="568055"/>
          </a:xfrm>
          <a:prstGeom prst="roundRect">
            <a:avLst>
              <a:gd name="adj" fmla="val 8151"/>
            </a:avLst>
          </a:prstGeom>
          <a:solidFill>
            <a:srgbClr val="E7EDF9"/>
          </a:solidFill>
          <a:ln/>
        </p:spPr>
      </p:sp>
      <p:sp>
        <p:nvSpPr>
          <p:cNvPr id="14" name="Metin kutusu 13"/>
          <p:cNvSpPr txBox="1"/>
          <p:nvPr/>
        </p:nvSpPr>
        <p:spPr>
          <a:xfrm>
            <a:off x="433099" y="3109687"/>
            <a:ext cx="5543569" cy="830997"/>
          </a:xfrm>
          <a:prstGeom prst="rect">
            <a:avLst/>
          </a:prstGeom>
          <a:noFill/>
        </p:spPr>
        <p:txBody>
          <a:bodyPr wrap="square" rtlCol="0">
            <a:spAutoFit/>
          </a:bodyPr>
          <a:lstStyle/>
          <a:p>
            <a:r>
              <a:rPr lang="tr-TR" sz="1600" dirty="0"/>
              <a:t>F klavye kullanan birisi daha az enerji </a:t>
            </a:r>
            <a:r>
              <a:rPr lang="tr-TR" sz="1600" dirty="0" err="1"/>
              <a:t>sarfederek</a:t>
            </a:r>
            <a:r>
              <a:rPr lang="tr-TR" sz="1600" dirty="0"/>
              <a:t> çok daha fazla kelime yazar.</a:t>
            </a:r>
          </a:p>
          <a:p>
            <a:endParaRPr lang="tr-TR" sz="1600" dirty="0"/>
          </a:p>
        </p:txBody>
      </p:sp>
      <p:sp>
        <p:nvSpPr>
          <p:cNvPr id="16" name="Shape 3"/>
          <p:cNvSpPr/>
          <p:nvPr/>
        </p:nvSpPr>
        <p:spPr>
          <a:xfrm>
            <a:off x="6306877" y="3109686"/>
            <a:ext cx="5782232" cy="568055"/>
          </a:xfrm>
          <a:prstGeom prst="roundRect">
            <a:avLst>
              <a:gd name="adj" fmla="val 8151"/>
            </a:avLst>
          </a:prstGeom>
          <a:solidFill>
            <a:srgbClr val="E7EDF9"/>
          </a:solidFill>
          <a:ln/>
        </p:spPr>
      </p:sp>
      <p:sp>
        <p:nvSpPr>
          <p:cNvPr id="17" name="Metin kutusu 16"/>
          <p:cNvSpPr txBox="1"/>
          <p:nvPr/>
        </p:nvSpPr>
        <p:spPr>
          <a:xfrm>
            <a:off x="6476156" y="3109687"/>
            <a:ext cx="5662901" cy="830997"/>
          </a:xfrm>
          <a:prstGeom prst="rect">
            <a:avLst/>
          </a:prstGeom>
          <a:noFill/>
        </p:spPr>
        <p:txBody>
          <a:bodyPr wrap="square" rtlCol="0">
            <a:spAutoFit/>
          </a:bodyPr>
          <a:lstStyle/>
          <a:p>
            <a:r>
              <a:rPr lang="tr-TR" sz="1600" dirty="0"/>
              <a:t>Cep telefonları genellikle Q klavyelidir. F klavyeli olmasını istiyorsanız bir uygulama indirerek ulaşabilirsiniz.</a:t>
            </a:r>
          </a:p>
          <a:p>
            <a:endParaRPr lang="tr-TR" sz="1600" dirty="0"/>
          </a:p>
        </p:txBody>
      </p:sp>
      <p:sp>
        <p:nvSpPr>
          <p:cNvPr id="18" name="Shape 3"/>
          <p:cNvSpPr/>
          <p:nvPr/>
        </p:nvSpPr>
        <p:spPr>
          <a:xfrm>
            <a:off x="313767" y="3899709"/>
            <a:ext cx="11775342" cy="568055"/>
          </a:xfrm>
          <a:prstGeom prst="roundRect">
            <a:avLst>
              <a:gd name="adj" fmla="val 8151"/>
            </a:avLst>
          </a:prstGeom>
          <a:solidFill>
            <a:srgbClr val="E7EDF9"/>
          </a:solidFill>
          <a:ln/>
        </p:spPr>
      </p:sp>
      <p:sp>
        <p:nvSpPr>
          <p:cNvPr id="19" name="Metin kutusu 18"/>
          <p:cNvSpPr txBox="1"/>
          <p:nvPr/>
        </p:nvSpPr>
        <p:spPr>
          <a:xfrm>
            <a:off x="990600" y="4084320"/>
            <a:ext cx="45719" cy="369332"/>
          </a:xfrm>
          <a:prstGeom prst="rect">
            <a:avLst/>
          </a:prstGeom>
          <a:noFill/>
        </p:spPr>
        <p:txBody>
          <a:bodyPr wrap="square" rtlCol="0">
            <a:spAutoFit/>
          </a:bodyPr>
          <a:lstStyle/>
          <a:p>
            <a:endParaRPr lang="tr-TR" dirty="0"/>
          </a:p>
        </p:txBody>
      </p:sp>
      <p:sp>
        <p:nvSpPr>
          <p:cNvPr id="20" name="Metin kutusu 19"/>
          <p:cNvSpPr txBox="1"/>
          <p:nvPr/>
        </p:nvSpPr>
        <p:spPr>
          <a:xfrm>
            <a:off x="393925" y="3908925"/>
            <a:ext cx="11649633" cy="830997"/>
          </a:xfrm>
          <a:prstGeom prst="rect">
            <a:avLst/>
          </a:prstGeom>
          <a:noFill/>
        </p:spPr>
        <p:txBody>
          <a:bodyPr wrap="square" rtlCol="0">
            <a:spAutoFit/>
          </a:bodyPr>
          <a:lstStyle/>
          <a:p>
            <a:r>
              <a:rPr lang="tr-TR" sz="1600" dirty="0"/>
              <a:t>Q klavyede her dilde yazı yazarken veya farklı ülkelerde </a:t>
            </a:r>
            <a:r>
              <a:rPr lang="tr-TR" sz="1600" dirty="0" err="1"/>
              <a:t>pc</a:t>
            </a:r>
            <a:r>
              <a:rPr lang="tr-TR" sz="1600" dirty="0"/>
              <a:t> kullanılıyorsa Q klavye pratiktir. Ancak F Klavye Türkçe dilince yazı yazılırken daha pratik bir klavyedir ve çok daha hızlı yazmanızı sağlar.</a:t>
            </a:r>
          </a:p>
          <a:p>
            <a:endParaRPr lang="tr-TR" sz="1600" dirty="0"/>
          </a:p>
        </p:txBody>
      </p:sp>
    </p:spTree>
    <p:extLst>
      <p:ext uri="{BB962C8B-B14F-4D97-AF65-F5344CB8AC3E}">
        <p14:creationId xmlns:p14="http://schemas.microsoft.com/office/powerpoint/2010/main" val="23605076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200" b="1" dirty="0"/>
              <a:t>Fare(Mouse)</a:t>
            </a:r>
            <a:endParaRPr lang="tr-TR" sz="3200" dirty="0"/>
          </a:p>
        </p:txBody>
      </p:sp>
      <p:sp>
        <p:nvSpPr>
          <p:cNvPr id="3" name="İçerik Yer Tutucusu 2"/>
          <p:cNvSpPr>
            <a:spLocks noGrp="1"/>
          </p:cNvSpPr>
          <p:nvPr>
            <p:ph idx="1"/>
          </p:nvPr>
        </p:nvSpPr>
        <p:spPr>
          <a:xfrm>
            <a:off x="838200" y="1825625"/>
            <a:ext cx="5431972" cy="4351338"/>
          </a:xfrm>
        </p:spPr>
        <p:txBody>
          <a:bodyPr>
            <a:normAutofit/>
          </a:bodyPr>
          <a:lstStyle/>
          <a:p>
            <a:pPr marL="0" indent="0">
              <a:buNone/>
            </a:pPr>
            <a:r>
              <a:rPr lang="tr-TR" sz="1600" b="1" dirty="0"/>
              <a:t>	</a:t>
            </a:r>
            <a:r>
              <a:rPr lang="tr-TR" sz="1600" dirty="0"/>
              <a:t>Fare</a:t>
            </a:r>
            <a:r>
              <a:rPr lang="tr-TR" sz="1600" dirty="0" smtClean="0"/>
              <a:t>, bilgisayar kullanımında </a:t>
            </a:r>
            <a:r>
              <a:rPr lang="tr-TR" sz="1600" dirty="0"/>
              <a:t>bir giriş cihazıdır. Genellikle elin altına yerleştirilen bir fare şeklinde tasarlanmıştır. Mouse ,bir bilgisayarın ekranında bulunan imleci(</a:t>
            </a:r>
            <a:r>
              <a:rPr lang="tr-TR" sz="1600" dirty="0" err="1"/>
              <a:t>cursor</a:t>
            </a:r>
            <a:r>
              <a:rPr lang="tr-TR" sz="1600" dirty="0"/>
              <a:t>) kontrol </a:t>
            </a:r>
            <a:r>
              <a:rPr lang="tr-TR" sz="1600" dirty="0" err="1"/>
              <a:t>etmek,dosyaları</a:t>
            </a:r>
            <a:r>
              <a:rPr lang="tr-TR" sz="1600" dirty="0"/>
              <a:t> sürükleyip bırakmak ,menüleri açmak, programları çalıştırmak ve diğer interaktif görevleri gerçekleştirmek için kullanılır</a:t>
            </a:r>
            <a:r>
              <a:rPr lang="tr-TR" sz="1600" dirty="0" smtClean="0"/>
              <a:t>.</a:t>
            </a:r>
            <a:endParaRPr lang="tr-TR" sz="1600" dirty="0"/>
          </a:p>
          <a:p>
            <a:pPr marL="0" indent="0">
              <a:buNone/>
            </a:pPr>
            <a:r>
              <a:rPr lang="tr-TR" sz="1600" dirty="0"/>
              <a:t>Bir bilgisayar </a:t>
            </a:r>
            <a:r>
              <a:rPr lang="tr-TR" sz="1600" dirty="0" smtClean="0"/>
              <a:t>faresi </a:t>
            </a:r>
            <a:r>
              <a:rPr lang="tr-TR" sz="1600" dirty="0"/>
              <a:t>genellikle sol ve sağ düğmelerle bir tekerlek içerir. Sol düğme genellikle tıklama işlemleri için kullanılırken, sağ düğme genellikle bağlam menüleri veya özel </a:t>
            </a:r>
            <a:r>
              <a:rPr lang="tr-TR" sz="1600" dirty="0" smtClean="0"/>
              <a:t>işlevleri </a:t>
            </a:r>
            <a:r>
              <a:rPr lang="tr-TR" sz="1600" dirty="0"/>
              <a:t>etkinleştirmek için kullanılır. Fare tekerleği, uzun belgeleri veya web sayfalarını hızlı bir şekilde kaydırmak için kullanılır</a:t>
            </a:r>
            <a:r>
              <a:rPr lang="tr-TR" sz="1600" dirty="0" smtClean="0"/>
              <a:t>.</a:t>
            </a:r>
            <a:endParaRPr lang="tr-TR" sz="1600" dirty="0"/>
          </a:p>
          <a:p>
            <a:pPr marL="0" indent="0">
              <a:buNone/>
            </a:pPr>
            <a:r>
              <a:rPr lang="tr-TR" sz="1600" dirty="0" err="1" smtClean="0"/>
              <a:t>Fare,bilgisayar</a:t>
            </a:r>
            <a:r>
              <a:rPr lang="tr-TR" sz="1600" dirty="0" smtClean="0"/>
              <a:t> </a:t>
            </a:r>
            <a:r>
              <a:rPr lang="tr-TR" sz="1600" dirty="0"/>
              <a:t>kullanıcılarına daha hızlı ve etkileşimli bir deneyim sunmak için temel bir giriş cihazıdır.</a:t>
            </a:r>
          </a:p>
          <a:p>
            <a:pPr marL="0" indent="0">
              <a:buNone/>
            </a:pPr>
            <a:endParaRPr lang="tr-TR" sz="1600" dirty="0"/>
          </a:p>
        </p:txBody>
      </p:sp>
      <p:sp>
        <p:nvSpPr>
          <p:cNvPr id="5" name="AutoShape 2" descr="GTX Mamba Gaming Mouse – GTX Gaming Equipment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pic>
        <p:nvPicPr>
          <p:cNvPr id="4100" name="Picture 4" descr="GTX Mamba Gaming Mouse – GTX Gaming Equipme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8515" y="-30162"/>
            <a:ext cx="5573486" cy="6888162"/>
          </a:xfrm>
          <a:prstGeom prst="rect">
            <a:avLst/>
          </a:prstGeom>
          <a:noFill/>
          <a:extLst>
            <a:ext uri="{909E8E84-426E-40DD-AFC4-6F175D3DCCD1}">
              <a14:hiddenFill xmlns:a14="http://schemas.microsoft.com/office/drawing/2010/main">
                <a:solidFill>
                  <a:srgbClr val="FFFFFF"/>
                </a:solidFill>
              </a14:hiddenFill>
            </a:ext>
          </a:extLst>
        </p:spPr>
      </p:pic>
      <p:sp>
        <p:nvSpPr>
          <p:cNvPr id="7" name="Slayt Numarası Yer Tutucusu 6"/>
          <p:cNvSpPr>
            <a:spLocks noGrp="1"/>
          </p:cNvSpPr>
          <p:nvPr>
            <p:ph type="sldNum" sz="quarter" idx="12"/>
          </p:nvPr>
        </p:nvSpPr>
        <p:spPr/>
        <p:txBody>
          <a:bodyPr/>
          <a:lstStyle/>
          <a:p>
            <a:fld id="{684145C8-B22E-4295-A04A-3D6F59AA324D}" type="slidenum">
              <a:rPr lang="tr-TR" smtClean="0">
                <a:solidFill>
                  <a:schemeClr val="bg1"/>
                </a:solidFill>
              </a:rPr>
              <a:t>14</a:t>
            </a:fld>
            <a:endParaRPr lang="tr-TR" dirty="0">
              <a:solidFill>
                <a:schemeClr val="bg1"/>
              </a:solidFill>
            </a:endParaRPr>
          </a:p>
        </p:txBody>
      </p:sp>
    </p:spTree>
    <p:extLst>
      <p:ext uri="{BB962C8B-B14F-4D97-AF65-F5344CB8AC3E}">
        <p14:creationId xmlns:p14="http://schemas.microsoft.com/office/powerpoint/2010/main" val="38853569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19101" y="171695"/>
            <a:ext cx="10515600" cy="1325563"/>
          </a:xfrm>
        </p:spPr>
        <p:txBody>
          <a:bodyPr>
            <a:normAutofit/>
          </a:bodyPr>
          <a:lstStyle/>
          <a:p>
            <a:r>
              <a:rPr lang="tr-TR" sz="3200" b="1" dirty="0"/>
              <a:t>Fare Çeşitleri</a:t>
            </a:r>
            <a:r>
              <a:rPr lang="tr-TR" sz="3200" b="1" dirty="0" smtClean="0"/>
              <a:t>;</a:t>
            </a:r>
            <a:endParaRPr lang="tr-TR" sz="3200" dirty="0"/>
          </a:p>
        </p:txBody>
      </p:sp>
      <p:sp>
        <p:nvSpPr>
          <p:cNvPr id="13" name="Shape 3"/>
          <p:cNvSpPr/>
          <p:nvPr/>
        </p:nvSpPr>
        <p:spPr>
          <a:xfrm>
            <a:off x="210555" y="1404783"/>
            <a:ext cx="1905002" cy="4996017"/>
          </a:xfrm>
          <a:prstGeom prst="roundRect">
            <a:avLst>
              <a:gd name="adj" fmla="val 8151"/>
            </a:avLst>
          </a:prstGeom>
          <a:solidFill>
            <a:srgbClr val="E7EDF9"/>
          </a:solidFill>
          <a:ln/>
        </p:spPr>
      </p:sp>
      <p:sp>
        <p:nvSpPr>
          <p:cNvPr id="14" name="Shape 3"/>
          <p:cNvSpPr/>
          <p:nvPr/>
        </p:nvSpPr>
        <p:spPr>
          <a:xfrm>
            <a:off x="2255809" y="1427925"/>
            <a:ext cx="1905002" cy="4996017"/>
          </a:xfrm>
          <a:prstGeom prst="roundRect">
            <a:avLst>
              <a:gd name="adj" fmla="val 8151"/>
            </a:avLst>
          </a:prstGeom>
          <a:solidFill>
            <a:srgbClr val="E7EDF9"/>
          </a:solidFill>
          <a:ln/>
        </p:spPr>
      </p:sp>
      <p:sp>
        <p:nvSpPr>
          <p:cNvPr id="15" name="Shape 3"/>
          <p:cNvSpPr/>
          <p:nvPr/>
        </p:nvSpPr>
        <p:spPr>
          <a:xfrm>
            <a:off x="4292284" y="1404781"/>
            <a:ext cx="1873719" cy="4996017"/>
          </a:xfrm>
          <a:prstGeom prst="roundRect">
            <a:avLst>
              <a:gd name="adj" fmla="val 8151"/>
            </a:avLst>
          </a:prstGeom>
          <a:solidFill>
            <a:srgbClr val="E7EDF9"/>
          </a:solidFill>
          <a:ln/>
        </p:spPr>
      </p:sp>
      <p:sp>
        <p:nvSpPr>
          <p:cNvPr id="16" name="Shape 3"/>
          <p:cNvSpPr/>
          <p:nvPr/>
        </p:nvSpPr>
        <p:spPr>
          <a:xfrm>
            <a:off x="6295504" y="1404780"/>
            <a:ext cx="1873719" cy="4996017"/>
          </a:xfrm>
          <a:prstGeom prst="roundRect">
            <a:avLst>
              <a:gd name="adj" fmla="val 8151"/>
            </a:avLst>
          </a:prstGeom>
          <a:solidFill>
            <a:srgbClr val="E7EDF9"/>
          </a:solidFill>
          <a:ln/>
        </p:spPr>
      </p:sp>
      <p:pic>
        <p:nvPicPr>
          <p:cNvPr id="17" name="Resim 16"/>
          <p:cNvPicPr>
            <a:picLocks noChangeAspect="1"/>
          </p:cNvPicPr>
          <p:nvPr/>
        </p:nvPicPr>
        <p:blipFill rotWithShape="1">
          <a:blip r:embed="rId3"/>
          <a:srcRect b="25217"/>
          <a:stretch/>
        </p:blipFill>
        <p:spPr>
          <a:xfrm>
            <a:off x="356508" y="1570146"/>
            <a:ext cx="1613096" cy="1758433"/>
          </a:xfrm>
          <a:prstGeom prst="rect">
            <a:avLst/>
          </a:prstGeom>
          <a:ln>
            <a:noFill/>
          </a:ln>
          <a:effectLst/>
        </p:spPr>
      </p:pic>
      <p:sp>
        <p:nvSpPr>
          <p:cNvPr id="18" name="İçerik Yer Tutucusu 2"/>
          <p:cNvSpPr txBox="1">
            <a:spLocks/>
          </p:cNvSpPr>
          <p:nvPr/>
        </p:nvSpPr>
        <p:spPr>
          <a:xfrm>
            <a:off x="293348" y="3424061"/>
            <a:ext cx="1739415" cy="199308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sz="1600" b="1" dirty="0" smtClean="0"/>
              <a:t> Optik Mouse</a:t>
            </a:r>
          </a:p>
          <a:p>
            <a:pPr marL="0" indent="0">
              <a:buFont typeface="Arial" panose="020B0604020202020204" pitchFamily="34" charset="0"/>
              <a:buNone/>
            </a:pPr>
            <a:r>
              <a:rPr lang="tr-TR" sz="1600" b="1" dirty="0" smtClean="0"/>
              <a:t> </a:t>
            </a:r>
            <a:r>
              <a:rPr lang="tr-TR" sz="1600" dirty="0" smtClean="0"/>
              <a:t>Optik </a:t>
            </a:r>
            <a:r>
              <a:rPr lang="tr-TR" sz="1600" dirty="0" err="1" smtClean="0"/>
              <a:t>sensörler</a:t>
            </a:r>
            <a:r>
              <a:rPr lang="tr-TR" sz="1600" dirty="0" smtClean="0"/>
              <a:t> kullanarak hareketi algılar. Topu ve mekanik </a:t>
            </a:r>
            <a:r>
              <a:rPr lang="tr-TR" sz="1600" dirty="0" err="1" smtClean="0"/>
              <a:t>paraçaları</a:t>
            </a:r>
            <a:r>
              <a:rPr lang="tr-TR" sz="1600" dirty="0" smtClean="0"/>
              <a:t> olmayan bu tür </a:t>
            </a:r>
            <a:r>
              <a:rPr lang="tr-TR" sz="1600" dirty="0" err="1" smtClean="0"/>
              <a:t>mouse’lar</a:t>
            </a:r>
            <a:r>
              <a:rPr lang="tr-TR" sz="1600" dirty="0" smtClean="0"/>
              <a:t>, düz yüzeylere daha iyi performans gösterir.</a:t>
            </a:r>
          </a:p>
          <a:p>
            <a:pPr marL="0" indent="0">
              <a:buFont typeface="Arial" panose="020B0604020202020204" pitchFamily="34" charset="0"/>
              <a:buNone/>
            </a:pPr>
            <a:endParaRPr lang="tr-TR" sz="1600" dirty="0" smtClean="0"/>
          </a:p>
          <a:p>
            <a:pPr marL="0" indent="0">
              <a:buFont typeface="Arial" panose="020B0604020202020204" pitchFamily="34" charset="0"/>
              <a:buNone/>
            </a:pPr>
            <a:endParaRPr lang="tr-TR" sz="1600" dirty="0" smtClean="0"/>
          </a:p>
          <a:p>
            <a:pPr marL="0" indent="0">
              <a:buFont typeface="Arial" panose="020B0604020202020204" pitchFamily="34" charset="0"/>
              <a:buNone/>
            </a:pPr>
            <a:endParaRPr lang="tr-TR" sz="1600" dirty="0"/>
          </a:p>
        </p:txBody>
      </p:sp>
      <p:pic>
        <p:nvPicPr>
          <p:cNvPr id="19" name="Resim 18"/>
          <p:cNvPicPr>
            <a:picLocks noChangeAspect="1"/>
          </p:cNvPicPr>
          <p:nvPr/>
        </p:nvPicPr>
        <p:blipFill rotWithShape="1">
          <a:blip r:embed="rId4"/>
          <a:srcRect b="20200"/>
          <a:stretch/>
        </p:blipFill>
        <p:spPr>
          <a:xfrm>
            <a:off x="2410328" y="1583709"/>
            <a:ext cx="1613096" cy="1744870"/>
          </a:xfrm>
          <a:prstGeom prst="rect">
            <a:avLst/>
          </a:prstGeom>
          <a:ln>
            <a:noFill/>
          </a:ln>
          <a:effectLst/>
        </p:spPr>
      </p:pic>
      <p:sp>
        <p:nvSpPr>
          <p:cNvPr id="20" name="İçerik Yer Tutucusu 2"/>
          <p:cNvSpPr txBox="1">
            <a:spLocks/>
          </p:cNvSpPr>
          <p:nvPr/>
        </p:nvSpPr>
        <p:spPr>
          <a:xfrm>
            <a:off x="2330519" y="3424061"/>
            <a:ext cx="1873719" cy="199308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pPr>
            <a:r>
              <a:rPr lang="tr-TR" sz="1600" b="1" dirty="0"/>
              <a:t>Kablosuz </a:t>
            </a:r>
            <a:r>
              <a:rPr lang="tr-TR" sz="1600" b="1" dirty="0" smtClean="0"/>
              <a:t>Mouse</a:t>
            </a:r>
          </a:p>
          <a:p>
            <a:pPr marL="0" lvl="0" indent="0">
              <a:buNone/>
            </a:pPr>
            <a:r>
              <a:rPr lang="tr-TR" sz="1600" b="1" dirty="0" smtClean="0"/>
              <a:t> </a:t>
            </a:r>
            <a:r>
              <a:rPr lang="tr-TR" sz="1600" dirty="0"/>
              <a:t>Bu tür </a:t>
            </a:r>
            <a:r>
              <a:rPr lang="tr-TR" sz="1600" dirty="0" err="1"/>
              <a:t>mouse’lar</a:t>
            </a:r>
            <a:r>
              <a:rPr lang="tr-TR" sz="1600" dirty="0"/>
              <a:t> bilgisayara </a:t>
            </a:r>
            <a:r>
              <a:rPr lang="tr-TR" sz="1600" dirty="0" err="1" smtClean="0"/>
              <a:t>bağlanmaka</a:t>
            </a:r>
            <a:r>
              <a:rPr lang="tr-TR" sz="1600" dirty="0" smtClean="0"/>
              <a:t> </a:t>
            </a:r>
            <a:r>
              <a:rPr lang="tr-TR" sz="1600" dirty="0"/>
              <a:t>için bir kabloya ihtiyaç duymaz. Bluetooth veya özel kablosuz bağlantı </a:t>
            </a:r>
            <a:r>
              <a:rPr lang="tr-TR" sz="1600" dirty="0" err="1"/>
              <a:t>teknoljileri</a:t>
            </a:r>
            <a:r>
              <a:rPr lang="tr-TR" sz="1600" dirty="0"/>
              <a:t> kullanarak çalışır.</a:t>
            </a:r>
          </a:p>
        </p:txBody>
      </p:sp>
      <p:pic>
        <p:nvPicPr>
          <p:cNvPr id="21" name="Resim 20"/>
          <p:cNvPicPr>
            <a:picLocks noChangeAspect="1"/>
          </p:cNvPicPr>
          <p:nvPr/>
        </p:nvPicPr>
        <p:blipFill rotWithShape="1">
          <a:blip r:embed="rId5"/>
          <a:srcRect b="13609"/>
          <a:stretch/>
        </p:blipFill>
        <p:spPr>
          <a:xfrm>
            <a:off x="4424928" y="1570146"/>
            <a:ext cx="1613096" cy="1744870"/>
          </a:xfrm>
          <a:prstGeom prst="rect">
            <a:avLst/>
          </a:prstGeom>
          <a:ln>
            <a:noFill/>
          </a:ln>
          <a:effectLst/>
        </p:spPr>
      </p:pic>
      <p:sp>
        <p:nvSpPr>
          <p:cNvPr id="22" name="İçerik Yer Tutucusu 2"/>
          <p:cNvSpPr txBox="1">
            <a:spLocks/>
          </p:cNvSpPr>
          <p:nvPr/>
        </p:nvSpPr>
        <p:spPr>
          <a:xfrm>
            <a:off x="4429039" y="3415032"/>
            <a:ext cx="1736964" cy="199308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1600" b="1" dirty="0"/>
              <a:t>Kablolu </a:t>
            </a:r>
            <a:r>
              <a:rPr lang="tr-TR" sz="1600" b="1" dirty="0" smtClean="0"/>
              <a:t>Mouse</a:t>
            </a:r>
          </a:p>
          <a:p>
            <a:pPr marL="0" indent="0">
              <a:buNone/>
            </a:pPr>
            <a:r>
              <a:rPr lang="tr-TR" sz="1600" dirty="0" smtClean="0"/>
              <a:t>Geleneksel </a:t>
            </a:r>
            <a:r>
              <a:rPr lang="tr-TR" sz="1600" dirty="0"/>
              <a:t>fare türüdür ve bilgisayarlara bir kablo aracılığıyla bağlanır.</a:t>
            </a:r>
          </a:p>
        </p:txBody>
      </p:sp>
      <p:pic>
        <p:nvPicPr>
          <p:cNvPr id="23" name="Resim 22"/>
          <p:cNvPicPr>
            <a:picLocks noChangeAspect="1"/>
          </p:cNvPicPr>
          <p:nvPr/>
        </p:nvPicPr>
        <p:blipFill rotWithShape="1">
          <a:blip r:embed="rId6"/>
          <a:srcRect t="13250" b="21116"/>
          <a:stretch/>
        </p:blipFill>
        <p:spPr>
          <a:xfrm>
            <a:off x="6383577" y="1570146"/>
            <a:ext cx="1665488" cy="1758433"/>
          </a:xfrm>
          <a:prstGeom prst="rect">
            <a:avLst/>
          </a:prstGeom>
          <a:ln>
            <a:noFill/>
          </a:ln>
          <a:effectLst/>
        </p:spPr>
      </p:pic>
      <p:sp>
        <p:nvSpPr>
          <p:cNvPr id="24" name="İçerik Yer Tutucusu 2"/>
          <p:cNvSpPr txBox="1">
            <a:spLocks/>
          </p:cNvSpPr>
          <p:nvPr/>
        </p:nvSpPr>
        <p:spPr>
          <a:xfrm>
            <a:off x="6380965" y="3401467"/>
            <a:ext cx="1665488" cy="199308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pPr>
            <a:r>
              <a:rPr lang="tr-TR" sz="1600" b="1" dirty="0"/>
              <a:t>Ergonomik Mouse: </a:t>
            </a:r>
            <a:r>
              <a:rPr lang="tr-TR" sz="1600" dirty="0" smtClean="0"/>
              <a:t>Ergonomik </a:t>
            </a:r>
            <a:r>
              <a:rPr lang="tr-TR" sz="1600" dirty="0" err="1"/>
              <a:t>fareler,kullanıcıya</a:t>
            </a:r>
            <a:r>
              <a:rPr lang="tr-TR" sz="1600" dirty="0"/>
              <a:t> daha rahat bir deneyim sunmak amacıyla tasarlanmıştır. </a:t>
            </a:r>
            <a:r>
              <a:rPr lang="tr-TR" sz="1600" dirty="0" err="1"/>
              <a:t>Elllere</a:t>
            </a:r>
            <a:r>
              <a:rPr lang="tr-TR" sz="1600" dirty="0"/>
              <a:t> uygun ergonomik şekilleri vardır.</a:t>
            </a:r>
          </a:p>
        </p:txBody>
      </p:sp>
      <p:sp>
        <p:nvSpPr>
          <p:cNvPr id="25" name="Shape 3"/>
          <p:cNvSpPr/>
          <p:nvPr/>
        </p:nvSpPr>
        <p:spPr>
          <a:xfrm>
            <a:off x="8271161" y="1427925"/>
            <a:ext cx="1873719" cy="4996017"/>
          </a:xfrm>
          <a:prstGeom prst="roundRect">
            <a:avLst>
              <a:gd name="adj" fmla="val 8151"/>
            </a:avLst>
          </a:prstGeom>
          <a:solidFill>
            <a:srgbClr val="E7EDF9"/>
          </a:solidFill>
          <a:ln/>
        </p:spPr>
      </p:sp>
      <p:pic>
        <p:nvPicPr>
          <p:cNvPr id="26" name="Resim 25"/>
          <p:cNvPicPr>
            <a:picLocks noChangeAspect="1"/>
          </p:cNvPicPr>
          <p:nvPr/>
        </p:nvPicPr>
        <p:blipFill rotWithShape="1">
          <a:blip r:embed="rId7"/>
          <a:srcRect b="15886"/>
          <a:stretch/>
        </p:blipFill>
        <p:spPr>
          <a:xfrm>
            <a:off x="8430815" y="1583709"/>
            <a:ext cx="1586494" cy="1744870"/>
          </a:xfrm>
          <a:prstGeom prst="rect">
            <a:avLst/>
          </a:prstGeom>
          <a:ln>
            <a:noFill/>
          </a:ln>
          <a:effectLst/>
        </p:spPr>
      </p:pic>
      <p:sp>
        <p:nvSpPr>
          <p:cNvPr id="27" name="İçerik Yer Tutucusu 2"/>
          <p:cNvSpPr txBox="1">
            <a:spLocks/>
          </p:cNvSpPr>
          <p:nvPr/>
        </p:nvSpPr>
        <p:spPr>
          <a:xfrm>
            <a:off x="8352101" y="3424061"/>
            <a:ext cx="1761283" cy="199308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1600" b="1" dirty="0"/>
              <a:t>Gaming </a:t>
            </a:r>
            <a:r>
              <a:rPr lang="tr-TR" sz="1600" b="1" dirty="0" smtClean="0"/>
              <a:t>Mouse</a:t>
            </a:r>
          </a:p>
          <a:p>
            <a:pPr marL="0" indent="0">
              <a:buNone/>
            </a:pPr>
            <a:r>
              <a:rPr lang="tr-TR" sz="1600" dirty="0" smtClean="0"/>
              <a:t>Oyun </a:t>
            </a:r>
            <a:r>
              <a:rPr lang="tr-TR" sz="1600" dirty="0"/>
              <a:t>amaçlı tasarlanan fareler genellikle daha yüksek hassasiyet, programlanabilir tuşlar, renkli ışıklandırma ve özel tasarımlar içerir.</a:t>
            </a:r>
          </a:p>
        </p:txBody>
      </p:sp>
      <p:sp>
        <p:nvSpPr>
          <p:cNvPr id="28" name="Shape 3"/>
          <p:cNvSpPr/>
          <p:nvPr/>
        </p:nvSpPr>
        <p:spPr>
          <a:xfrm>
            <a:off x="10197659" y="1404780"/>
            <a:ext cx="1905002" cy="4996017"/>
          </a:xfrm>
          <a:prstGeom prst="roundRect">
            <a:avLst>
              <a:gd name="adj" fmla="val 8151"/>
            </a:avLst>
          </a:prstGeom>
          <a:solidFill>
            <a:srgbClr val="E7EDF9"/>
          </a:solidFill>
          <a:ln/>
        </p:spPr>
      </p:sp>
      <p:pic>
        <p:nvPicPr>
          <p:cNvPr id="29" name="Resim 28"/>
          <p:cNvPicPr>
            <a:picLocks noChangeAspect="1"/>
          </p:cNvPicPr>
          <p:nvPr/>
        </p:nvPicPr>
        <p:blipFill rotWithShape="1">
          <a:blip r:embed="rId8"/>
          <a:srcRect b="18350"/>
          <a:stretch/>
        </p:blipFill>
        <p:spPr>
          <a:xfrm>
            <a:off x="10356913" y="1583710"/>
            <a:ext cx="1586494" cy="1744870"/>
          </a:xfrm>
          <a:prstGeom prst="rect">
            <a:avLst/>
          </a:prstGeom>
          <a:ln>
            <a:noFill/>
          </a:ln>
          <a:effectLst/>
        </p:spPr>
      </p:pic>
      <p:sp>
        <p:nvSpPr>
          <p:cNvPr id="30" name="İçerik Yer Tutucusu 2"/>
          <p:cNvSpPr txBox="1">
            <a:spLocks/>
          </p:cNvSpPr>
          <p:nvPr/>
        </p:nvSpPr>
        <p:spPr>
          <a:xfrm>
            <a:off x="10225820" y="3424061"/>
            <a:ext cx="1830023" cy="199308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pPr>
            <a:r>
              <a:rPr lang="tr-TR" sz="1800" b="1" dirty="0"/>
              <a:t>Trackball </a:t>
            </a:r>
            <a:r>
              <a:rPr lang="tr-TR" sz="1800" b="1" dirty="0" smtClean="0"/>
              <a:t>Mouse</a:t>
            </a:r>
          </a:p>
          <a:p>
            <a:pPr marL="0" lvl="0" indent="0">
              <a:buNone/>
            </a:pPr>
            <a:r>
              <a:rPr lang="tr-TR" sz="1800" b="1" dirty="0" smtClean="0"/>
              <a:t> </a:t>
            </a:r>
            <a:r>
              <a:rPr lang="tr-TR" sz="1800" dirty="0"/>
              <a:t>Bu fare türünde, top fare üzerinde sabit dururken cihazın içindeki </a:t>
            </a:r>
            <a:r>
              <a:rPr lang="tr-TR" sz="1800" dirty="0" err="1"/>
              <a:t>sensörlerle</a:t>
            </a:r>
            <a:r>
              <a:rPr lang="tr-TR" sz="1800" dirty="0"/>
              <a:t> hareket algılanır. </a:t>
            </a:r>
            <a:r>
              <a:rPr lang="tr-TR" sz="1600" dirty="0"/>
              <a:t>Kullanıcı</a:t>
            </a:r>
            <a:r>
              <a:rPr lang="tr-TR" sz="1800" dirty="0"/>
              <a:t>, topu döndürerek imleci hareket ettirir.</a:t>
            </a:r>
          </a:p>
        </p:txBody>
      </p:sp>
      <p:sp>
        <p:nvSpPr>
          <p:cNvPr id="4" name="Slayt Numarası Yer Tutucusu 3"/>
          <p:cNvSpPr>
            <a:spLocks noGrp="1"/>
          </p:cNvSpPr>
          <p:nvPr>
            <p:ph type="sldNum" sz="quarter" idx="12"/>
          </p:nvPr>
        </p:nvSpPr>
        <p:spPr/>
        <p:txBody>
          <a:bodyPr/>
          <a:lstStyle/>
          <a:p>
            <a:fld id="{684145C8-B22E-4295-A04A-3D6F59AA324D}" type="slidenum">
              <a:rPr lang="tr-TR" smtClean="0"/>
              <a:t>15</a:t>
            </a:fld>
            <a:endParaRPr lang="tr-TR"/>
          </a:p>
        </p:txBody>
      </p:sp>
    </p:spTree>
    <p:extLst>
      <p:ext uri="{BB962C8B-B14F-4D97-AF65-F5344CB8AC3E}">
        <p14:creationId xmlns:p14="http://schemas.microsoft.com/office/powerpoint/2010/main" val="33186935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0546" y="408470"/>
            <a:ext cx="10515600" cy="618548"/>
          </a:xfrm>
        </p:spPr>
        <p:txBody>
          <a:bodyPr>
            <a:normAutofit/>
          </a:bodyPr>
          <a:lstStyle/>
          <a:p>
            <a:r>
              <a:rPr lang="tr-TR" sz="3200" b="1" dirty="0" err="1" smtClean="0"/>
              <a:t>Fare’nin</a:t>
            </a:r>
            <a:r>
              <a:rPr lang="tr-TR" sz="3200" b="1" dirty="0" smtClean="0"/>
              <a:t> Tarihsel Gelişimi</a:t>
            </a:r>
            <a:endParaRPr lang="tr-TR" sz="3200" dirty="0"/>
          </a:p>
        </p:txBody>
      </p:sp>
      <p:sp>
        <p:nvSpPr>
          <p:cNvPr id="6" name="Shape 3"/>
          <p:cNvSpPr/>
          <p:nvPr/>
        </p:nvSpPr>
        <p:spPr>
          <a:xfrm>
            <a:off x="250545" y="1047385"/>
            <a:ext cx="11564465" cy="1342986"/>
          </a:xfrm>
          <a:prstGeom prst="roundRect">
            <a:avLst>
              <a:gd name="adj" fmla="val 8151"/>
            </a:avLst>
          </a:prstGeom>
          <a:solidFill>
            <a:srgbClr val="E7EDF9"/>
          </a:solidFill>
          <a:ln/>
        </p:spPr>
      </p:sp>
      <p:sp>
        <p:nvSpPr>
          <p:cNvPr id="4" name="Metin kutusu 3"/>
          <p:cNvSpPr txBox="1"/>
          <p:nvPr/>
        </p:nvSpPr>
        <p:spPr>
          <a:xfrm>
            <a:off x="275628" y="1088422"/>
            <a:ext cx="9622129" cy="1569660"/>
          </a:xfrm>
          <a:prstGeom prst="rect">
            <a:avLst/>
          </a:prstGeom>
          <a:noFill/>
        </p:spPr>
        <p:txBody>
          <a:bodyPr wrap="square" rtlCol="0">
            <a:spAutoFit/>
          </a:bodyPr>
          <a:lstStyle/>
          <a:p>
            <a:r>
              <a:rPr lang="tr-TR" sz="1600" b="1" dirty="0" smtClean="0"/>
              <a:t>1.İlk </a:t>
            </a:r>
            <a:r>
              <a:rPr lang="tr-TR" sz="1600" b="1" dirty="0"/>
              <a:t>Fare Prototipi (1964):</a:t>
            </a:r>
            <a:r>
              <a:rPr lang="tr-TR" sz="1600" dirty="0"/>
              <a:t> Farelerin babası diyebileceğimiz kişi </a:t>
            </a:r>
            <a:r>
              <a:rPr lang="tr-TR" sz="1600" b="1" dirty="0"/>
              <a:t>Douglas </a:t>
            </a:r>
            <a:r>
              <a:rPr lang="tr-TR" sz="1600" b="1" dirty="0" err="1"/>
              <a:t>Engelbart</a:t>
            </a:r>
            <a:r>
              <a:rPr lang="tr-TR" sz="1600" dirty="0" err="1"/>
              <a:t>’dır</a:t>
            </a:r>
            <a:r>
              <a:rPr lang="tr-TR" sz="1600" dirty="0"/>
              <a:t>. Stanford Araştırma </a:t>
            </a:r>
            <a:r>
              <a:rPr lang="tr-TR" sz="1600" dirty="0" err="1"/>
              <a:t>Entitüsü’nde</a:t>
            </a:r>
            <a:r>
              <a:rPr lang="tr-TR" sz="1600" dirty="0"/>
              <a:t> görevli olan Douglas </a:t>
            </a:r>
            <a:r>
              <a:rPr lang="tr-TR" sz="1600" dirty="0" err="1"/>
              <a:t>Engelbart</a:t>
            </a:r>
            <a:r>
              <a:rPr lang="tr-TR" sz="1600" dirty="0"/>
              <a:t> 1964 yılında ilk fareyi tasarlamıştır. Bilgisayar insan </a:t>
            </a:r>
            <a:r>
              <a:rPr lang="tr-TR" sz="1600" dirty="0" err="1"/>
              <a:t>etkilşimini</a:t>
            </a:r>
            <a:r>
              <a:rPr lang="tr-TR" sz="1600" dirty="0"/>
              <a:t> çok temel düzeyde yana bu fare sadece bir yöne hareket edebilmektedir. Bu fare iki tekerleği olan ahşap bir kabuk şeklindeydi. Şimdi kullandığımız çift doğrusal </a:t>
            </a:r>
            <a:r>
              <a:rPr lang="tr-TR" sz="1600" dirty="0" err="1"/>
              <a:t>mouse’un</a:t>
            </a:r>
            <a:r>
              <a:rPr lang="tr-TR" sz="1600" dirty="0"/>
              <a:t> patenti de 1970 yılında Douglas </a:t>
            </a:r>
            <a:r>
              <a:rPr lang="tr-TR" sz="1600" dirty="0" err="1"/>
              <a:t>Engelbart</a:t>
            </a:r>
            <a:r>
              <a:rPr lang="tr-TR" sz="1600" dirty="0"/>
              <a:t> tarafından alınmıştır. X ve Y koordinatlarında hareket edebilen bu fare zaman içinde değişmiştir.</a:t>
            </a:r>
          </a:p>
          <a:p>
            <a:endParaRPr lang="tr-TR" sz="1600" dirty="0"/>
          </a:p>
        </p:txBody>
      </p:sp>
      <p:pic>
        <p:nvPicPr>
          <p:cNvPr id="16" name="Resim 15"/>
          <p:cNvPicPr>
            <a:picLocks noChangeAspect="1"/>
          </p:cNvPicPr>
          <p:nvPr/>
        </p:nvPicPr>
        <p:blipFill rotWithShape="1">
          <a:blip r:embed="rId3"/>
          <a:srcRect b="21951"/>
          <a:stretch/>
        </p:blipFill>
        <p:spPr>
          <a:xfrm>
            <a:off x="10009979" y="1122491"/>
            <a:ext cx="1512334" cy="1163346"/>
          </a:xfrm>
          <a:prstGeom prst="rect">
            <a:avLst/>
          </a:prstGeom>
          <a:ln>
            <a:noFill/>
          </a:ln>
          <a:effectLst/>
        </p:spPr>
      </p:pic>
      <p:sp>
        <p:nvSpPr>
          <p:cNvPr id="17" name="Shape 3"/>
          <p:cNvSpPr/>
          <p:nvPr/>
        </p:nvSpPr>
        <p:spPr>
          <a:xfrm>
            <a:off x="232062" y="2500649"/>
            <a:ext cx="3673753" cy="1646488"/>
          </a:xfrm>
          <a:prstGeom prst="roundRect">
            <a:avLst>
              <a:gd name="adj" fmla="val 8151"/>
            </a:avLst>
          </a:prstGeom>
          <a:solidFill>
            <a:srgbClr val="E7EDF9"/>
          </a:solidFill>
          <a:ln/>
        </p:spPr>
      </p:sp>
      <p:sp>
        <p:nvSpPr>
          <p:cNvPr id="18" name="Metin kutusu 17"/>
          <p:cNvSpPr txBox="1"/>
          <p:nvPr/>
        </p:nvSpPr>
        <p:spPr>
          <a:xfrm>
            <a:off x="275628" y="2681109"/>
            <a:ext cx="3536450" cy="1569660"/>
          </a:xfrm>
          <a:prstGeom prst="rect">
            <a:avLst/>
          </a:prstGeom>
          <a:noFill/>
        </p:spPr>
        <p:txBody>
          <a:bodyPr wrap="square" rtlCol="0">
            <a:spAutoFit/>
          </a:bodyPr>
          <a:lstStyle/>
          <a:p>
            <a:r>
              <a:rPr lang="tr-TR" sz="1600" b="1" dirty="0" smtClean="0"/>
              <a:t>2.Xerox </a:t>
            </a:r>
            <a:r>
              <a:rPr lang="tr-TR" sz="1600" b="1" dirty="0"/>
              <a:t>PARC ve Optik Fare (1970’lerin Ortaları): Xerox PARC (Xerox </a:t>
            </a:r>
            <a:r>
              <a:rPr lang="tr-TR" sz="1600" b="1" dirty="0" err="1"/>
              <a:t>Palo</a:t>
            </a:r>
            <a:r>
              <a:rPr lang="tr-TR" sz="1600" b="1" dirty="0"/>
              <a:t> Alto </a:t>
            </a:r>
            <a:r>
              <a:rPr lang="tr-TR" sz="1600" b="1" dirty="0" err="1"/>
              <a:t>Research</a:t>
            </a:r>
            <a:r>
              <a:rPr lang="tr-TR" sz="1600" b="1" dirty="0"/>
              <a:t> Center) </a:t>
            </a:r>
            <a:r>
              <a:rPr lang="tr-TR" sz="1600" dirty="0"/>
              <a:t>laboratuvarlarında fare teknolojisi geliştirildi. Bu dönemde optik farelerin kullanımı arttı.</a:t>
            </a:r>
          </a:p>
          <a:p>
            <a:endParaRPr lang="tr-TR" sz="1600" dirty="0"/>
          </a:p>
        </p:txBody>
      </p:sp>
      <p:sp>
        <p:nvSpPr>
          <p:cNvPr id="20" name="Shape 3"/>
          <p:cNvSpPr/>
          <p:nvPr/>
        </p:nvSpPr>
        <p:spPr>
          <a:xfrm>
            <a:off x="4042529" y="2503473"/>
            <a:ext cx="3673753" cy="1646488"/>
          </a:xfrm>
          <a:prstGeom prst="roundRect">
            <a:avLst>
              <a:gd name="adj" fmla="val 8151"/>
            </a:avLst>
          </a:prstGeom>
          <a:solidFill>
            <a:srgbClr val="E7EDF9"/>
          </a:solidFill>
          <a:ln/>
        </p:spPr>
      </p:sp>
      <p:sp>
        <p:nvSpPr>
          <p:cNvPr id="21" name="Metin kutusu 20"/>
          <p:cNvSpPr txBox="1"/>
          <p:nvPr/>
        </p:nvSpPr>
        <p:spPr>
          <a:xfrm>
            <a:off x="4100802" y="2588778"/>
            <a:ext cx="3673753" cy="1815882"/>
          </a:xfrm>
          <a:prstGeom prst="rect">
            <a:avLst/>
          </a:prstGeom>
          <a:noFill/>
        </p:spPr>
        <p:txBody>
          <a:bodyPr wrap="square" rtlCol="0">
            <a:spAutoFit/>
          </a:bodyPr>
          <a:lstStyle/>
          <a:p>
            <a:r>
              <a:rPr lang="tr-TR" sz="1600" b="1" dirty="0"/>
              <a:t>  </a:t>
            </a:r>
            <a:r>
              <a:rPr lang="tr-TR" sz="1600" b="1" dirty="0" smtClean="0"/>
              <a:t>3.Apple </a:t>
            </a:r>
            <a:r>
              <a:rPr lang="tr-TR" sz="1600" b="1" dirty="0"/>
              <a:t>Macintosh ve Popülerleşme (1984): </a:t>
            </a:r>
            <a:r>
              <a:rPr lang="tr-TR" sz="1600" dirty="0" err="1"/>
              <a:t>Apple’ın</a:t>
            </a:r>
            <a:r>
              <a:rPr lang="tr-TR" sz="1600" dirty="0"/>
              <a:t> Macintosh bilgisayarları, fareleri geniş bir kitleye tanıttı. </a:t>
            </a:r>
            <a:r>
              <a:rPr lang="tr-TR" sz="1600" dirty="0" err="1"/>
              <a:t>Macitosh’un</a:t>
            </a:r>
            <a:r>
              <a:rPr lang="tr-TR" sz="1600" dirty="0"/>
              <a:t> grafik </a:t>
            </a:r>
            <a:r>
              <a:rPr lang="tr-TR" sz="1600" dirty="0" err="1"/>
              <a:t>arayüzü</a:t>
            </a:r>
            <a:r>
              <a:rPr lang="tr-TR" sz="1600" dirty="0"/>
              <a:t> ve fare kullanımı, kişisel bilgisayar kullanımını daha erişilebilir hale getirdi.</a:t>
            </a:r>
          </a:p>
          <a:p>
            <a:endParaRPr lang="tr-TR" sz="1600" dirty="0"/>
          </a:p>
        </p:txBody>
      </p:sp>
      <p:sp>
        <p:nvSpPr>
          <p:cNvPr id="22" name="Shape 3"/>
          <p:cNvSpPr/>
          <p:nvPr/>
        </p:nvSpPr>
        <p:spPr>
          <a:xfrm>
            <a:off x="7852996" y="2504609"/>
            <a:ext cx="4090741" cy="1646488"/>
          </a:xfrm>
          <a:prstGeom prst="roundRect">
            <a:avLst>
              <a:gd name="adj" fmla="val 8151"/>
            </a:avLst>
          </a:prstGeom>
          <a:solidFill>
            <a:srgbClr val="E7EDF9"/>
          </a:solidFill>
          <a:ln/>
        </p:spPr>
      </p:sp>
      <p:sp>
        <p:nvSpPr>
          <p:cNvPr id="23" name="Metin kutusu 22"/>
          <p:cNvSpPr txBox="1"/>
          <p:nvPr/>
        </p:nvSpPr>
        <p:spPr>
          <a:xfrm>
            <a:off x="7970147" y="2554126"/>
            <a:ext cx="3942352" cy="1815882"/>
          </a:xfrm>
          <a:prstGeom prst="rect">
            <a:avLst/>
          </a:prstGeom>
          <a:noFill/>
        </p:spPr>
        <p:txBody>
          <a:bodyPr wrap="square" rtlCol="0">
            <a:spAutoFit/>
          </a:bodyPr>
          <a:lstStyle/>
          <a:p>
            <a:r>
              <a:rPr lang="tr-TR" sz="1600" b="1" dirty="0" smtClean="0"/>
              <a:t>4.Toplu </a:t>
            </a:r>
            <a:r>
              <a:rPr lang="tr-TR" sz="1600" b="1" dirty="0"/>
              <a:t>Kullanım ve Yeni Teknolojiler (1980’lerin Sonları – 1900’lar): </a:t>
            </a:r>
            <a:r>
              <a:rPr lang="tr-TR" sz="1600" dirty="0"/>
              <a:t>Bilgisayar fareleri, kişisel bilgisayarlar ve iş istasyonları gibi birçok bilgisayar türünde standart bir giriş cihazı haline geldi. Bu dönemde. Farklı </a:t>
            </a:r>
            <a:r>
              <a:rPr lang="tr-TR" sz="1600" dirty="0" err="1"/>
              <a:t>sensör</a:t>
            </a:r>
            <a:r>
              <a:rPr lang="tr-TR" sz="1600" dirty="0"/>
              <a:t> teknolojileri ve tasarımları geliştirildi.</a:t>
            </a:r>
          </a:p>
          <a:p>
            <a:endParaRPr lang="tr-TR" sz="1600" dirty="0"/>
          </a:p>
        </p:txBody>
      </p:sp>
      <p:sp>
        <p:nvSpPr>
          <p:cNvPr id="24" name="Shape 3"/>
          <p:cNvSpPr/>
          <p:nvPr/>
        </p:nvSpPr>
        <p:spPr>
          <a:xfrm>
            <a:off x="250545" y="4262399"/>
            <a:ext cx="3673755" cy="1646488"/>
          </a:xfrm>
          <a:prstGeom prst="roundRect">
            <a:avLst>
              <a:gd name="adj" fmla="val 8151"/>
            </a:avLst>
          </a:prstGeom>
          <a:solidFill>
            <a:srgbClr val="E7EDF9"/>
          </a:solidFill>
          <a:ln/>
        </p:spPr>
      </p:sp>
      <p:sp>
        <p:nvSpPr>
          <p:cNvPr id="25" name="Shape 3"/>
          <p:cNvSpPr/>
          <p:nvPr/>
        </p:nvSpPr>
        <p:spPr>
          <a:xfrm>
            <a:off x="4067130" y="4298549"/>
            <a:ext cx="3673755" cy="1646488"/>
          </a:xfrm>
          <a:prstGeom prst="roundRect">
            <a:avLst>
              <a:gd name="adj" fmla="val 8151"/>
            </a:avLst>
          </a:prstGeom>
          <a:solidFill>
            <a:srgbClr val="E7EDF9"/>
          </a:solidFill>
          <a:ln/>
        </p:spPr>
      </p:sp>
      <p:sp>
        <p:nvSpPr>
          <p:cNvPr id="26" name="Shape 3"/>
          <p:cNvSpPr/>
          <p:nvPr/>
        </p:nvSpPr>
        <p:spPr>
          <a:xfrm>
            <a:off x="7872657" y="4293661"/>
            <a:ext cx="4090742" cy="1646488"/>
          </a:xfrm>
          <a:prstGeom prst="roundRect">
            <a:avLst>
              <a:gd name="adj" fmla="val 8151"/>
            </a:avLst>
          </a:prstGeom>
          <a:solidFill>
            <a:srgbClr val="E7EDF9"/>
          </a:solidFill>
          <a:ln/>
        </p:spPr>
      </p:sp>
      <p:sp>
        <p:nvSpPr>
          <p:cNvPr id="27" name="Metin kutusu 26"/>
          <p:cNvSpPr txBox="1"/>
          <p:nvPr/>
        </p:nvSpPr>
        <p:spPr>
          <a:xfrm>
            <a:off x="269156" y="4292433"/>
            <a:ext cx="3708079" cy="1815882"/>
          </a:xfrm>
          <a:prstGeom prst="rect">
            <a:avLst/>
          </a:prstGeom>
          <a:noFill/>
        </p:spPr>
        <p:txBody>
          <a:bodyPr wrap="square" rtlCol="0">
            <a:spAutoFit/>
          </a:bodyPr>
          <a:lstStyle/>
          <a:p>
            <a:r>
              <a:rPr lang="tr-TR" sz="1600" b="1" dirty="0" smtClean="0"/>
              <a:t>5.Dokunmatik </a:t>
            </a:r>
            <a:r>
              <a:rPr lang="tr-TR" sz="1600" b="1" dirty="0"/>
              <a:t>Yüzey Fareleri (2000’ler): </a:t>
            </a:r>
            <a:r>
              <a:rPr lang="tr-TR" sz="1600" dirty="0"/>
              <a:t>Geleneksel fare tasarımlarına ek olarak, dokunmatik yüzey fareleri popülerlik kazandı. </a:t>
            </a:r>
            <a:r>
              <a:rPr lang="tr-TR" sz="1600" dirty="0" err="1"/>
              <a:t>Apple’ın</a:t>
            </a:r>
            <a:r>
              <a:rPr lang="tr-TR" sz="1600" dirty="0"/>
              <a:t> Magic Mouse gibi fareler, kullanıcılara dokunmatik yüzey üzerinde kaydırma ve dokunma özellikleri sundu.</a:t>
            </a:r>
          </a:p>
          <a:p>
            <a:endParaRPr lang="tr-TR" sz="1600" dirty="0"/>
          </a:p>
        </p:txBody>
      </p:sp>
      <p:sp>
        <p:nvSpPr>
          <p:cNvPr id="28" name="Metin kutusu 27"/>
          <p:cNvSpPr txBox="1"/>
          <p:nvPr/>
        </p:nvSpPr>
        <p:spPr>
          <a:xfrm>
            <a:off x="4173949" y="4405720"/>
            <a:ext cx="3505025" cy="1569660"/>
          </a:xfrm>
          <a:prstGeom prst="rect">
            <a:avLst/>
          </a:prstGeom>
          <a:noFill/>
        </p:spPr>
        <p:txBody>
          <a:bodyPr wrap="square" rtlCol="0">
            <a:spAutoFit/>
          </a:bodyPr>
          <a:lstStyle/>
          <a:p>
            <a:r>
              <a:rPr lang="tr-TR" sz="1600" b="1" dirty="0"/>
              <a:t>6.    Lazer ve Optik </a:t>
            </a:r>
            <a:r>
              <a:rPr lang="tr-TR" sz="1600" b="1" dirty="0" err="1"/>
              <a:t>Sensörlerin</a:t>
            </a:r>
            <a:r>
              <a:rPr lang="tr-TR" sz="1600" b="1" dirty="0"/>
              <a:t> Yükselişi (2000’lerin sonları): </a:t>
            </a:r>
            <a:r>
              <a:rPr lang="tr-TR" sz="1600" dirty="0"/>
              <a:t>Optik ve Lazer tabanlı </a:t>
            </a:r>
            <a:r>
              <a:rPr lang="tr-TR" sz="1600" dirty="0" err="1"/>
              <a:t>sensör</a:t>
            </a:r>
            <a:r>
              <a:rPr lang="tr-TR" sz="1600" dirty="0"/>
              <a:t> teknolojileri, fare </a:t>
            </a:r>
            <a:r>
              <a:rPr lang="tr-TR" sz="1600" dirty="0" err="1"/>
              <a:t>hassaiyetini</a:t>
            </a:r>
            <a:r>
              <a:rPr lang="tr-TR" sz="1600" dirty="0"/>
              <a:t> artırdı ve farklı yüzeylerde daha iyi performans sağladı.</a:t>
            </a:r>
          </a:p>
          <a:p>
            <a:endParaRPr lang="tr-TR" sz="1600" dirty="0"/>
          </a:p>
        </p:txBody>
      </p:sp>
      <p:sp>
        <p:nvSpPr>
          <p:cNvPr id="29" name="Metin kutusu 28"/>
          <p:cNvSpPr txBox="1"/>
          <p:nvPr/>
        </p:nvSpPr>
        <p:spPr>
          <a:xfrm>
            <a:off x="7951057" y="4335302"/>
            <a:ext cx="4033710" cy="1815882"/>
          </a:xfrm>
          <a:prstGeom prst="rect">
            <a:avLst/>
          </a:prstGeom>
          <a:noFill/>
        </p:spPr>
        <p:txBody>
          <a:bodyPr wrap="square" rtlCol="0">
            <a:spAutoFit/>
          </a:bodyPr>
          <a:lstStyle/>
          <a:p>
            <a:r>
              <a:rPr lang="tr-TR" sz="1600" b="1" dirty="0"/>
              <a:t>7. Kablosuz Farelerin Yaygınlaşması(2000’lerin Sonları – 2010’lar): </a:t>
            </a:r>
            <a:r>
              <a:rPr lang="tr-TR" sz="1600" dirty="0"/>
              <a:t>Kablosuz fareler, kullanıcıya daha fazla hareket özgürlüğü sağlandığından popülerlik kazandı. Bluetooth teknolojisinin gelişmesiyle birlikte, kablosuz fareler daha yaygın hale geldi.</a:t>
            </a:r>
          </a:p>
          <a:p>
            <a:endParaRPr lang="tr-TR" sz="1600" dirty="0"/>
          </a:p>
        </p:txBody>
      </p:sp>
      <p:sp>
        <p:nvSpPr>
          <p:cNvPr id="30" name="Shape 3"/>
          <p:cNvSpPr/>
          <p:nvPr/>
        </p:nvSpPr>
        <p:spPr>
          <a:xfrm>
            <a:off x="275628" y="6039010"/>
            <a:ext cx="11687771" cy="689593"/>
          </a:xfrm>
          <a:prstGeom prst="roundRect">
            <a:avLst>
              <a:gd name="adj" fmla="val 8151"/>
            </a:avLst>
          </a:prstGeom>
          <a:solidFill>
            <a:srgbClr val="E7EDF9"/>
          </a:solidFill>
          <a:ln/>
        </p:spPr>
      </p:sp>
      <p:sp>
        <p:nvSpPr>
          <p:cNvPr id="31" name="Metin kutusu 30"/>
          <p:cNvSpPr txBox="1"/>
          <p:nvPr/>
        </p:nvSpPr>
        <p:spPr>
          <a:xfrm>
            <a:off x="310664" y="6004359"/>
            <a:ext cx="11881335" cy="1015663"/>
          </a:xfrm>
          <a:prstGeom prst="rect">
            <a:avLst/>
          </a:prstGeom>
          <a:noFill/>
        </p:spPr>
        <p:txBody>
          <a:bodyPr wrap="square" rtlCol="0">
            <a:spAutoFit/>
          </a:bodyPr>
          <a:lstStyle/>
          <a:p>
            <a:r>
              <a:rPr lang="tr-TR" sz="1500" b="1" dirty="0"/>
              <a:t>8. Çeşitli Tasarımlar ve Özellikler (Günümüz): </a:t>
            </a:r>
            <a:r>
              <a:rPr lang="tr-TR" sz="1500" dirty="0"/>
              <a:t>Günümüzde, ergonomik tasarımlar, çoklu düğmeler, </a:t>
            </a:r>
            <a:r>
              <a:rPr lang="tr-TR" sz="1500" dirty="0" err="1"/>
              <a:t>programlanabiir</a:t>
            </a:r>
            <a:r>
              <a:rPr lang="tr-TR" sz="1500" dirty="0"/>
              <a:t> yan düğmeler, RGB aydınlatma ve özelleştirilebilir özelliklerle çeşitli fare modelleri bulunmaktadır. Ayrıca, oyuncu fareleri ve profesyonel </a:t>
            </a:r>
            <a:r>
              <a:rPr lang="tr-TR" sz="1500" dirty="0" err="1"/>
              <a:t>kullnım</a:t>
            </a:r>
            <a:r>
              <a:rPr lang="tr-TR" sz="1500" dirty="0"/>
              <a:t> için tasarlanmış fareler gibi özel amaçlı fareler de mevcuttur.</a:t>
            </a:r>
          </a:p>
          <a:p>
            <a:endParaRPr lang="tr-TR" sz="1500" dirty="0"/>
          </a:p>
        </p:txBody>
      </p:sp>
      <p:sp>
        <p:nvSpPr>
          <p:cNvPr id="5" name="Slayt Numarası Yer Tutucusu 4"/>
          <p:cNvSpPr>
            <a:spLocks noGrp="1"/>
          </p:cNvSpPr>
          <p:nvPr>
            <p:ph type="sldNum" sz="quarter" idx="12"/>
          </p:nvPr>
        </p:nvSpPr>
        <p:spPr>
          <a:xfrm>
            <a:off x="8638379" y="6493601"/>
            <a:ext cx="2743200" cy="365125"/>
          </a:xfrm>
        </p:spPr>
        <p:txBody>
          <a:bodyPr/>
          <a:lstStyle/>
          <a:p>
            <a:fld id="{684145C8-B22E-4295-A04A-3D6F59AA324D}" type="slidenum">
              <a:rPr lang="tr-TR" smtClean="0"/>
              <a:t>16</a:t>
            </a:fld>
            <a:endParaRPr lang="tr-TR" dirty="0"/>
          </a:p>
        </p:txBody>
      </p:sp>
    </p:spTree>
    <p:extLst>
      <p:ext uri="{BB962C8B-B14F-4D97-AF65-F5344CB8AC3E}">
        <p14:creationId xmlns:p14="http://schemas.microsoft.com/office/powerpoint/2010/main" val="25852118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200" b="1" dirty="0" smtClean="0"/>
              <a:t>Klavye </a:t>
            </a:r>
            <a:r>
              <a:rPr lang="tr-TR" sz="3200" b="1" dirty="0" smtClean="0"/>
              <a:t>ve </a:t>
            </a:r>
            <a:r>
              <a:rPr lang="tr-TR" sz="3200" b="1" dirty="0" err="1" smtClean="0"/>
              <a:t>Fare’nin</a:t>
            </a:r>
            <a:r>
              <a:rPr lang="tr-TR" sz="3200" b="1" dirty="0" smtClean="0"/>
              <a:t> Bağlantı </a:t>
            </a:r>
            <a:r>
              <a:rPr lang="tr-TR" sz="3200" b="1" dirty="0" smtClean="0"/>
              <a:t>Türleri</a:t>
            </a:r>
            <a:endParaRPr lang="tr-TR" sz="3200" b="1" dirty="0"/>
          </a:p>
        </p:txBody>
      </p:sp>
      <p:sp>
        <p:nvSpPr>
          <p:cNvPr id="4" name="Slayt Numarası Yer Tutucusu 3"/>
          <p:cNvSpPr>
            <a:spLocks noGrp="1"/>
          </p:cNvSpPr>
          <p:nvPr>
            <p:ph type="sldNum" sz="quarter" idx="12"/>
          </p:nvPr>
        </p:nvSpPr>
        <p:spPr>
          <a:xfrm>
            <a:off x="9122342" y="6283366"/>
            <a:ext cx="2743200" cy="365125"/>
          </a:xfrm>
        </p:spPr>
        <p:txBody>
          <a:bodyPr/>
          <a:lstStyle/>
          <a:p>
            <a:fld id="{684145C8-B22E-4295-A04A-3D6F59AA324D}" type="slidenum">
              <a:rPr lang="tr-TR" smtClean="0"/>
              <a:t>17</a:t>
            </a:fld>
            <a:endParaRPr lang="tr-TR"/>
          </a:p>
        </p:txBody>
      </p:sp>
      <p:sp>
        <p:nvSpPr>
          <p:cNvPr id="5" name="Shape 3"/>
          <p:cNvSpPr/>
          <p:nvPr/>
        </p:nvSpPr>
        <p:spPr>
          <a:xfrm>
            <a:off x="2301240" y="1484623"/>
            <a:ext cx="2535621" cy="5236852"/>
          </a:xfrm>
          <a:prstGeom prst="roundRect">
            <a:avLst>
              <a:gd name="adj" fmla="val 8151"/>
            </a:avLst>
          </a:prstGeom>
          <a:solidFill>
            <a:srgbClr val="E7EDF9"/>
          </a:solidFill>
          <a:ln/>
        </p:spPr>
      </p:sp>
      <p:sp>
        <p:nvSpPr>
          <p:cNvPr id="7" name="Metin kutusu 6"/>
          <p:cNvSpPr txBox="1"/>
          <p:nvPr/>
        </p:nvSpPr>
        <p:spPr>
          <a:xfrm>
            <a:off x="2396485" y="3482599"/>
            <a:ext cx="2440376" cy="2062103"/>
          </a:xfrm>
          <a:prstGeom prst="rect">
            <a:avLst/>
          </a:prstGeom>
          <a:noFill/>
        </p:spPr>
        <p:txBody>
          <a:bodyPr wrap="square" rtlCol="0">
            <a:spAutoFit/>
          </a:bodyPr>
          <a:lstStyle/>
          <a:p>
            <a:r>
              <a:rPr lang="tr-TR" sz="1600" b="1" dirty="0"/>
              <a:t>USB (Universal </a:t>
            </a:r>
            <a:r>
              <a:rPr lang="tr-TR" sz="1600" b="1" dirty="0" err="1"/>
              <a:t>Serial</a:t>
            </a:r>
            <a:r>
              <a:rPr lang="tr-TR" sz="1600" b="1" dirty="0"/>
              <a:t> </a:t>
            </a:r>
            <a:r>
              <a:rPr lang="tr-TR" sz="1600" b="1" dirty="0" err="1" smtClean="0"/>
              <a:t>Bus</a:t>
            </a:r>
            <a:r>
              <a:rPr lang="tr-TR" sz="1600" b="1" dirty="0" smtClean="0"/>
              <a:t>)</a:t>
            </a:r>
          </a:p>
          <a:p>
            <a:endParaRPr lang="tr-TR" sz="1600" b="1" dirty="0" smtClean="0"/>
          </a:p>
          <a:p>
            <a:r>
              <a:rPr lang="tr-TR" sz="1600" dirty="0" smtClean="0"/>
              <a:t>Çoğu </a:t>
            </a:r>
            <a:r>
              <a:rPr lang="tr-TR" sz="1600" dirty="0"/>
              <a:t>modern bilgisayar ve cihazda yaygın olarak kullanılan bir bağlantı türüdür. USB klavyeler, bilgisayara USB portu aracılığıyla bağlanır.</a:t>
            </a:r>
          </a:p>
        </p:txBody>
      </p:sp>
      <p:sp>
        <p:nvSpPr>
          <p:cNvPr id="9" name="Shape 3"/>
          <p:cNvSpPr/>
          <p:nvPr/>
        </p:nvSpPr>
        <p:spPr>
          <a:xfrm>
            <a:off x="4932106" y="1484623"/>
            <a:ext cx="2535621" cy="5236852"/>
          </a:xfrm>
          <a:prstGeom prst="roundRect">
            <a:avLst>
              <a:gd name="adj" fmla="val 8151"/>
            </a:avLst>
          </a:prstGeom>
          <a:solidFill>
            <a:srgbClr val="E7EDF9"/>
          </a:solidFill>
          <a:ln/>
        </p:spPr>
      </p:sp>
      <p:sp>
        <p:nvSpPr>
          <p:cNvPr id="10" name="Metin kutusu 9"/>
          <p:cNvSpPr txBox="1"/>
          <p:nvPr/>
        </p:nvSpPr>
        <p:spPr>
          <a:xfrm>
            <a:off x="5070375" y="3482599"/>
            <a:ext cx="2259078" cy="2800767"/>
          </a:xfrm>
          <a:prstGeom prst="rect">
            <a:avLst/>
          </a:prstGeom>
          <a:noFill/>
        </p:spPr>
        <p:txBody>
          <a:bodyPr wrap="square" rtlCol="0">
            <a:spAutoFit/>
          </a:bodyPr>
          <a:lstStyle/>
          <a:p>
            <a:r>
              <a:rPr lang="tr-TR" sz="1600" b="1" dirty="0" smtClean="0"/>
              <a:t>PS/2</a:t>
            </a:r>
          </a:p>
          <a:p>
            <a:endParaRPr lang="tr-TR" sz="1600" b="1" dirty="0" smtClean="0"/>
          </a:p>
          <a:p>
            <a:r>
              <a:rPr lang="tr-TR" dirty="0"/>
              <a:t>Daha eski bilgisayar sistemlerinde bulunan bir bağlantı türüdür. PS/2 klavyeler genellikle mor renkteki bir konektör aracılığıyla bilgisayara bağlanır.</a:t>
            </a:r>
            <a:endParaRPr lang="tr-TR" sz="1600" dirty="0"/>
          </a:p>
        </p:txBody>
      </p:sp>
      <p:pic>
        <p:nvPicPr>
          <p:cNvPr id="1028" name="Picture 4" descr="POWERMASTER PM-2505 USB TO PS2 KLAVYE ÇEVİRİCİ * S-LINK SL-PS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47521" y="1618334"/>
            <a:ext cx="1704785" cy="1798867"/>
          </a:xfrm>
          <a:prstGeom prst="rect">
            <a:avLst/>
          </a:prstGeom>
          <a:noFill/>
          <a:extLst>
            <a:ext uri="{909E8E84-426E-40DD-AFC4-6F175D3DCCD1}">
              <a14:hiddenFill xmlns:a14="http://schemas.microsoft.com/office/drawing/2010/main">
                <a:solidFill>
                  <a:srgbClr val="FFFFFF"/>
                </a:solidFill>
              </a14:hiddenFill>
            </a:ext>
          </a:extLst>
        </p:spPr>
      </p:pic>
      <p:sp>
        <p:nvSpPr>
          <p:cNvPr id="13" name="Shape 3"/>
          <p:cNvSpPr/>
          <p:nvPr/>
        </p:nvSpPr>
        <p:spPr>
          <a:xfrm>
            <a:off x="7606662" y="1484623"/>
            <a:ext cx="2535621" cy="5236852"/>
          </a:xfrm>
          <a:prstGeom prst="roundRect">
            <a:avLst>
              <a:gd name="adj" fmla="val 8151"/>
            </a:avLst>
          </a:prstGeom>
          <a:solidFill>
            <a:srgbClr val="E7EDF9"/>
          </a:solidFill>
          <a:ln/>
        </p:spPr>
      </p:sp>
      <p:sp>
        <p:nvSpPr>
          <p:cNvPr id="14" name="Metin kutusu 13"/>
          <p:cNvSpPr txBox="1"/>
          <p:nvPr/>
        </p:nvSpPr>
        <p:spPr>
          <a:xfrm>
            <a:off x="7744931" y="3482599"/>
            <a:ext cx="2259078" cy="3077766"/>
          </a:xfrm>
          <a:prstGeom prst="rect">
            <a:avLst/>
          </a:prstGeom>
          <a:noFill/>
        </p:spPr>
        <p:txBody>
          <a:bodyPr wrap="square" rtlCol="0">
            <a:spAutoFit/>
          </a:bodyPr>
          <a:lstStyle/>
          <a:p>
            <a:r>
              <a:rPr lang="tr-TR" sz="1600" b="1" dirty="0" smtClean="0"/>
              <a:t>Bluetooth</a:t>
            </a:r>
          </a:p>
          <a:p>
            <a:endParaRPr lang="tr-TR" sz="1600" b="1" dirty="0" smtClean="0"/>
          </a:p>
          <a:p>
            <a:r>
              <a:rPr lang="tr-TR" dirty="0"/>
              <a:t>Kablosuz bağlantı teknolojisi kullanarak, Bluetooth özellikli cihazlarla iletişim kurabilir. Bu tür klavyeler genellikle taşınabilirlik ve düzenleme açısından tercih edilir.</a:t>
            </a:r>
            <a:endParaRPr lang="tr-TR" sz="1600" dirty="0"/>
          </a:p>
        </p:txBody>
      </p:sp>
      <p:sp>
        <p:nvSpPr>
          <p:cNvPr id="12" name="AutoShape 8" descr="Piranha 2375 Bluetooth Klavye Kablosuz Wireless Keyboard Yorumları, Fiyatı  - Trendyo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pic>
        <p:nvPicPr>
          <p:cNvPr id="16" name="Resim 15"/>
          <p:cNvPicPr>
            <a:picLocks noChangeAspect="1"/>
          </p:cNvPicPr>
          <p:nvPr/>
        </p:nvPicPr>
        <p:blipFill rotWithShape="1">
          <a:blip r:embed="rId4">
            <a:extLst>
              <a:ext uri="{28A0092B-C50C-407E-A947-70E740481C1C}">
                <a14:useLocalDpi xmlns:a14="http://schemas.microsoft.com/office/drawing/2010/main" val="0"/>
              </a:ext>
            </a:extLst>
          </a:blip>
          <a:srcRect t="32410" b="27445"/>
          <a:stretch/>
        </p:blipFill>
        <p:spPr>
          <a:xfrm>
            <a:off x="8002932" y="1758625"/>
            <a:ext cx="1743075" cy="1658575"/>
          </a:xfrm>
          <a:prstGeom prst="rect">
            <a:avLst/>
          </a:prstGeom>
        </p:spPr>
      </p:pic>
      <p:sp>
        <p:nvSpPr>
          <p:cNvPr id="3" name="AutoShape 2" descr="Kablosuz klavye Mini USB klavye PC laptop için TV bilgisayar kauçuk keycaps  ergonomik gürültüsüz klavye - AliExpres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pic>
        <p:nvPicPr>
          <p:cNvPr id="6" name="Resim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09120" y="1723692"/>
            <a:ext cx="1519859" cy="1588149"/>
          </a:xfrm>
          <a:prstGeom prst="rect">
            <a:avLst/>
          </a:prstGeom>
        </p:spPr>
      </p:pic>
    </p:spTree>
    <p:extLst>
      <p:ext uri="{BB962C8B-B14F-4D97-AF65-F5344CB8AC3E}">
        <p14:creationId xmlns:p14="http://schemas.microsoft.com/office/powerpoint/2010/main" val="30271382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687820"/>
          </a:xfrm>
        </p:spPr>
        <p:txBody>
          <a:bodyPr>
            <a:normAutofit/>
          </a:bodyPr>
          <a:lstStyle/>
          <a:p>
            <a:r>
              <a:rPr lang="tr-TR" sz="3200" b="1" dirty="0" smtClean="0"/>
              <a:t>Ses Sistemleri</a:t>
            </a:r>
            <a:endParaRPr lang="tr-TR" sz="3200" b="1" dirty="0"/>
          </a:p>
        </p:txBody>
      </p:sp>
      <p:sp>
        <p:nvSpPr>
          <p:cNvPr id="3" name="İçerik Yer Tutucusu 2"/>
          <p:cNvSpPr>
            <a:spLocks noGrp="1"/>
          </p:cNvSpPr>
          <p:nvPr>
            <p:ph idx="1"/>
          </p:nvPr>
        </p:nvSpPr>
        <p:spPr>
          <a:xfrm>
            <a:off x="414044" y="1052947"/>
            <a:ext cx="6248013" cy="1080654"/>
          </a:xfrm>
        </p:spPr>
        <p:txBody>
          <a:bodyPr>
            <a:noAutofit/>
          </a:bodyPr>
          <a:lstStyle/>
          <a:p>
            <a:pPr marL="0" indent="0">
              <a:buNone/>
            </a:pPr>
            <a:r>
              <a:rPr lang="tr-TR" sz="1600" dirty="0" smtClean="0"/>
              <a:t>	Sesin </a:t>
            </a:r>
            <a:r>
              <a:rPr lang="tr-TR" sz="1600" dirty="0"/>
              <a:t>üretildiği, işlendiği, iletiminin sağlandığı veya çoğaltıldığı bir dizi </a:t>
            </a:r>
            <a:r>
              <a:rPr lang="tr-TR" sz="1600" dirty="0" smtClean="0"/>
              <a:t>teknolojik </a:t>
            </a:r>
            <a:r>
              <a:rPr lang="tr-TR" sz="1600" dirty="0"/>
              <a:t>bileşen ve cihazları ifade eder</a:t>
            </a:r>
            <a:r>
              <a:rPr lang="tr-TR" sz="1600" dirty="0" smtClean="0"/>
              <a:t>. Bu </a:t>
            </a:r>
            <a:r>
              <a:rPr lang="tr-TR" sz="1600" dirty="0"/>
              <a:t>sistemler, farklı kullanım amaçlarına göre tasarlanabilir ve bir dizi bileşeni içerir. Ses sistemleri, kişisel dinleme cihazlarından ev sinema sistemlerine, konser salonu hoparlör sistemlerinden stüdyo ekipmanlarına kadar geniş bir yelpaze kullanılır.</a:t>
            </a:r>
          </a:p>
          <a:p>
            <a:pPr marL="0" indent="0">
              <a:buNone/>
            </a:pPr>
            <a:endParaRPr lang="tr-TR" sz="1600" dirty="0"/>
          </a:p>
          <a:p>
            <a:pPr marL="0" indent="0">
              <a:buNone/>
            </a:pPr>
            <a:endParaRPr lang="tr-TR" sz="1600" dirty="0" smtClean="0"/>
          </a:p>
          <a:p>
            <a:endParaRPr lang="tr-TR" sz="1600" dirty="0"/>
          </a:p>
          <a:p>
            <a:pPr marL="0" indent="0">
              <a:buNone/>
            </a:pPr>
            <a:endParaRPr lang="tr-TR" sz="1600" dirty="0"/>
          </a:p>
          <a:p>
            <a:pPr marL="0" indent="0">
              <a:buNone/>
            </a:pPr>
            <a:endParaRPr lang="tr-TR" sz="1600" dirty="0"/>
          </a:p>
        </p:txBody>
      </p:sp>
      <p:pic>
        <p:nvPicPr>
          <p:cNvPr id="5122" name="Picture 2" descr="Siyah Arka Plan Müzik Hoparlörleri Stok Fotoğraflar &amp; Büyük'nin Daha Fazla  Resimleri - Büyük, Siyah Renk, Hoparlör - iSto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2057" y="0"/>
            <a:ext cx="5529943"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Slayt Numarası Yer Tutucusu 5"/>
          <p:cNvSpPr>
            <a:spLocks noGrp="1"/>
          </p:cNvSpPr>
          <p:nvPr>
            <p:ph type="sldNum" sz="quarter" idx="12"/>
          </p:nvPr>
        </p:nvSpPr>
        <p:spPr/>
        <p:txBody>
          <a:bodyPr/>
          <a:lstStyle/>
          <a:p>
            <a:fld id="{684145C8-B22E-4295-A04A-3D6F59AA324D}" type="slidenum">
              <a:rPr lang="tr-TR" smtClean="0">
                <a:solidFill>
                  <a:schemeClr val="bg1"/>
                </a:solidFill>
              </a:rPr>
              <a:t>18</a:t>
            </a:fld>
            <a:endParaRPr lang="tr-TR" dirty="0">
              <a:solidFill>
                <a:schemeClr val="bg1"/>
              </a:solidFill>
            </a:endParaRPr>
          </a:p>
        </p:txBody>
      </p:sp>
    </p:spTree>
    <p:extLst>
      <p:ext uri="{BB962C8B-B14F-4D97-AF65-F5344CB8AC3E}">
        <p14:creationId xmlns:p14="http://schemas.microsoft.com/office/powerpoint/2010/main" val="12348727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687820"/>
          </a:xfrm>
        </p:spPr>
        <p:txBody>
          <a:bodyPr>
            <a:noAutofit/>
          </a:bodyPr>
          <a:lstStyle/>
          <a:p>
            <a:r>
              <a:rPr lang="tr-TR" sz="3200" b="1" dirty="0"/>
              <a:t>Ses </a:t>
            </a:r>
            <a:r>
              <a:rPr lang="tr-TR" sz="3200" b="1" dirty="0" smtClean="0"/>
              <a:t>sistemleri genellikle şu temel bileşenleri </a:t>
            </a:r>
            <a:r>
              <a:rPr lang="tr-TR" sz="3200" b="1" dirty="0"/>
              <a:t>içerir:</a:t>
            </a:r>
            <a:br>
              <a:rPr lang="tr-TR" sz="3200" b="1" dirty="0"/>
            </a:br>
            <a:endParaRPr lang="tr-TR" sz="3200" b="1" dirty="0"/>
          </a:p>
        </p:txBody>
      </p:sp>
      <p:sp>
        <p:nvSpPr>
          <p:cNvPr id="4" name="Shape 3"/>
          <p:cNvSpPr/>
          <p:nvPr/>
        </p:nvSpPr>
        <p:spPr>
          <a:xfrm>
            <a:off x="414044" y="1364878"/>
            <a:ext cx="5271655" cy="1438546"/>
          </a:xfrm>
          <a:prstGeom prst="roundRect">
            <a:avLst>
              <a:gd name="adj" fmla="val 8151"/>
            </a:avLst>
          </a:prstGeom>
          <a:solidFill>
            <a:srgbClr val="E7EDF9"/>
          </a:solidFill>
          <a:ln/>
        </p:spPr>
      </p:sp>
      <p:sp>
        <p:nvSpPr>
          <p:cNvPr id="5" name="Text 5"/>
          <p:cNvSpPr/>
          <p:nvPr/>
        </p:nvSpPr>
        <p:spPr>
          <a:xfrm>
            <a:off x="509764" y="1330623"/>
            <a:ext cx="5080218" cy="710803"/>
          </a:xfrm>
          <a:prstGeom prst="rect">
            <a:avLst/>
          </a:prstGeom>
          <a:noFill/>
          <a:ln/>
        </p:spPr>
        <p:txBody>
          <a:bodyPr wrap="square" rtlCol="0" anchor="t"/>
          <a:lstStyle/>
          <a:p>
            <a:pPr lvl="0"/>
            <a:r>
              <a:rPr lang="tr-TR" sz="1600" b="1" dirty="0" smtClean="0"/>
              <a:t>1.Ses </a:t>
            </a:r>
            <a:r>
              <a:rPr lang="tr-TR" sz="1600" b="1" dirty="0"/>
              <a:t>Kaynakları:</a:t>
            </a:r>
            <a:r>
              <a:rPr lang="tr-TR" sz="1600" dirty="0"/>
              <a:t> </a:t>
            </a:r>
          </a:p>
          <a:p>
            <a:r>
              <a:rPr lang="tr-TR" sz="1600" b="1" dirty="0"/>
              <a:t>Mikrofonlar: </a:t>
            </a:r>
            <a:r>
              <a:rPr lang="tr-TR" sz="1600" dirty="0"/>
              <a:t>Ses dalgalarını elektrik sinyallerine çeviren cihazlardır.</a:t>
            </a:r>
          </a:p>
          <a:p>
            <a:pPr lvl="0"/>
            <a:r>
              <a:rPr lang="tr-TR" sz="1600" b="1" dirty="0" err="1"/>
              <a:t>Enstürmanlar</a:t>
            </a:r>
            <a:r>
              <a:rPr lang="tr-TR" sz="1600" b="1" dirty="0" smtClean="0"/>
              <a:t>: </a:t>
            </a:r>
            <a:r>
              <a:rPr lang="tr-TR" sz="1600" dirty="0" smtClean="0"/>
              <a:t>Canlı </a:t>
            </a:r>
            <a:r>
              <a:rPr lang="tr-TR" sz="1600" dirty="0"/>
              <a:t>müzik performanslarında kullanılan çalgılar veya ses üreten diğer araçlar</a:t>
            </a:r>
          </a:p>
        </p:txBody>
      </p:sp>
      <p:sp>
        <p:nvSpPr>
          <p:cNvPr id="14" name="Shape 3"/>
          <p:cNvSpPr/>
          <p:nvPr/>
        </p:nvSpPr>
        <p:spPr>
          <a:xfrm>
            <a:off x="414045" y="3173673"/>
            <a:ext cx="5271655" cy="1699293"/>
          </a:xfrm>
          <a:prstGeom prst="roundRect">
            <a:avLst>
              <a:gd name="adj" fmla="val 8151"/>
            </a:avLst>
          </a:prstGeom>
          <a:solidFill>
            <a:srgbClr val="E7EDF9"/>
          </a:solidFill>
          <a:ln/>
        </p:spPr>
      </p:sp>
      <p:sp>
        <p:nvSpPr>
          <p:cNvPr id="16" name="Metin kutusu 15"/>
          <p:cNvSpPr txBox="1"/>
          <p:nvPr/>
        </p:nvSpPr>
        <p:spPr>
          <a:xfrm>
            <a:off x="509762" y="3173673"/>
            <a:ext cx="5080218" cy="1846659"/>
          </a:xfrm>
          <a:prstGeom prst="rect">
            <a:avLst/>
          </a:prstGeom>
          <a:noFill/>
        </p:spPr>
        <p:txBody>
          <a:bodyPr wrap="square" rtlCol="0">
            <a:spAutoFit/>
          </a:bodyPr>
          <a:lstStyle/>
          <a:p>
            <a:pPr lvl="0"/>
            <a:r>
              <a:rPr lang="tr-TR" sz="1600" b="1" dirty="0" smtClean="0"/>
              <a:t>2.Ses İletişimi:</a:t>
            </a:r>
            <a:endParaRPr lang="tr-TR" sz="1600" dirty="0" smtClean="0"/>
          </a:p>
          <a:p>
            <a:pPr lvl="0"/>
            <a:r>
              <a:rPr lang="tr-TR" sz="1600" b="1" dirty="0" smtClean="0"/>
              <a:t>Amfi </a:t>
            </a:r>
            <a:r>
              <a:rPr lang="tr-TR" sz="1600" b="1" dirty="0"/>
              <a:t>(Amplifikatör):</a:t>
            </a:r>
            <a:r>
              <a:rPr lang="tr-TR" sz="1600" dirty="0"/>
              <a:t>Ses sinyallerini işleyen ve değiştiren cihazlar.</a:t>
            </a:r>
          </a:p>
          <a:p>
            <a:r>
              <a:rPr lang="tr-TR" sz="1600" b="1" dirty="0"/>
              <a:t>Hoparlör: </a:t>
            </a:r>
            <a:r>
              <a:rPr lang="tr-TR" sz="1600" dirty="0"/>
              <a:t>Sesin hava ortamına dönüştürülerek duyulmasını sağlayan çıkış cihazları.</a:t>
            </a:r>
          </a:p>
          <a:p>
            <a:pPr lvl="0"/>
            <a:r>
              <a:rPr lang="tr-TR" sz="1600" b="1" dirty="0"/>
              <a:t>Kulaklıklar</a:t>
            </a:r>
            <a:r>
              <a:rPr lang="tr-TR" sz="1600" dirty="0"/>
              <a:t>: Bireysel ses dinleme için kullanılan cihazlar.</a:t>
            </a:r>
          </a:p>
          <a:p>
            <a:endParaRPr lang="tr-TR" dirty="0"/>
          </a:p>
        </p:txBody>
      </p:sp>
      <p:sp>
        <p:nvSpPr>
          <p:cNvPr id="17" name="Shape 3"/>
          <p:cNvSpPr/>
          <p:nvPr/>
        </p:nvSpPr>
        <p:spPr>
          <a:xfrm>
            <a:off x="6424699" y="3164806"/>
            <a:ext cx="5271655" cy="1699293"/>
          </a:xfrm>
          <a:prstGeom prst="roundRect">
            <a:avLst>
              <a:gd name="adj" fmla="val 8151"/>
            </a:avLst>
          </a:prstGeom>
          <a:solidFill>
            <a:srgbClr val="E7EDF9"/>
          </a:solidFill>
          <a:ln/>
        </p:spPr>
      </p:sp>
      <p:sp>
        <p:nvSpPr>
          <p:cNvPr id="18" name="Metin kutusu 17"/>
          <p:cNvSpPr txBox="1"/>
          <p:nvPr/>
        </p:nvSpPr>
        <p:spPr>
          <a:xfrm>
            <a:off x="6520418" y="3173673"/>
            <a:ext cx="5080218" cy="1569660"/>
          </a:xfrm>
          <a:prstGeom prst="rect">
            <a:avLst/>
          </a:prstGeom>
          <a:noFill/>
        </p:spPr>
        <p:txBody>
          <a:bodyPr wrap="square" rtlCol="0">
            <a:spAutoFit/>
          </a:bodyPr>
          <a:lstStyle/>
          <a:p>
            <a:pPr lvl="0"/>
            <a:r>
              <a:rPr lang="tr-TR" sz="1600" b="1" dirty="0"/>
              <a:t>4.Ses İşleme Cihazları: </a:t>
            </a:r>
            <a:endParaRPr lang="tr-TR" sz="1600" dirty="0"/>
          </a:p>
          <a:p>
            <a:r>
              <a:rPr lang="tr-TR" sz="1600" b="1" dirty="0"/>
              <a:t>Ses </a:t>
            </a:r>
            <a:r>
              <a:rPr lang="tr-TR" sz="1600" b="1" dirty="0" err="1"/>
              <a:t>Miksajı:</a:t>
            </a:r>
            <a:r>
              <a:rPr lang="tr-TR" sz="1600" dirty="0" err="1"/>
              <a:t>Birden</a:t>
            </a:r>
            <a:r>
              <a:rPr lang="tr-TR" sz="1600" dirty="0"/>
              <a:t> fazla ses kaynağını birleştirme işlemi.</a:t>
            </a:r>
          </a:p>
          <a:p>
            <a:pPr lvl="0"/>
            <a:r>
              <a:rPr lang="tr-TR" sz="1600" b="1" dirty="0" err="1"/>
              <a:t>Efektler:</a:t>
            </a:r>
            <a:r>
              <a:rPr lang="tr-TR" sz="1600" dirty="0" err="1"/>
              <a:t>Ses</a:t>
            </a:r>
            <a:r>
              <a:rPr lang="tr-TR" sz="1600" dirty="0"/>
              <a:t> sinyallerine </a:t>
            </a:r>
            <a:r>
              <a:rPr lang="tr-TR" sz="1600" dirty="0" err="1"/>
              <a:t>reverb</a:t>
            </a:r>
            <a:r>
              <a:rPr lang="tr-TR" sz="1600" dirty="0"/>
              <a:t>, </a:t>
            </a:r>
            <a:r>
              <a:rPr lang="tr-TR" sz="1600" dirty="0" err="1"/>
              <a:t>delay</a:t>
            </a:r>
            <a:r>
              <a:rPr lang="tr-TR" sz="1600" dirty="0"/>
              <a:t>, </a:t>
            </a:r>
            <a:r>
              <a:rPr lang="tr-TR" sz="1600" dirty="0" err="1"/>
              <a:t>equalization</a:t>
            </a:r>
            <a:r>
              <a:rPr lang="tr-TR" sz="1600" dirty="0"/>
              <a:t> gibi efektler uygulayan cihazlar veya yazılımlar.</a:t>
            </a:r>
          </a:p>
          <a:p>
            <a:pPr lvl="0"/>
            <a:endParaRPr lang="tr-TR" sz="1600" dirty="0"/>
          </a:p>
          <a:p>
            <a:endParaRPr lang="tr-TR" sz="1600" dirty="0"/>
          </a:p>
        </p:txBody>
      </p:sp>
      <p:sp>
        <p:nvSpPr>
          <p:cNvPr id="19" name="Shape 3"/>
          <p:cNvSpPr/>
          <p:nvPr/>
        </p:nvSpPr>
        <p:spPr>
          <a:xfrm>
            <a:off x="6424701" y="1330623"/>
            <a:ext cx="5271655" cy="1438546"/>
          </a:xfrm>
          <a:prstGeom prst="roundRect">
            <a:avLst>
              <a:gd name="adj" fmla="val 8151"/>
            </a:avLst>
          </a:prstGeom>
          <a:solidFill>
            <a:srgbClr val="E7EDF9"/>
          </a:solidFill>
          <a:ln/>
        </p:spPr>
      </p:sp>
      <p:sp>
        <p:nvSpPr>
          <p:cNvPr id="20" name="Metin kutusu 19"/>
          <p:cNvSpPr txBox="1"/>
          <p:nvPr/>
        </p:nvSpPr>
        <p:spPr>
          <a:xfrm>
            <a:off x="6520418" y="1330623"/>
            <a:ext cx="5080218" cy="1815882"/>
          </a:xfrm>
          <a:prstGeom prst="rect">
            <a:avLst/>
          </a:prstGeom>
          <a:noFill/>
        </p:spPr>
        <p:txBody>
          <a:bodyPr wrap="square" rtlCol="0">
            <a:spAutoFit/>
          </a:bodyPr>
          <a:lstStyle/>
          <a:p>
            <a:pPr lvl="0"/>
            <a:r>
              <a:rPr lang="tr-TR" sz="1600" b="1" dirty="0"/>
              <a:t>3.Ses Kaydı ve Çalma:</a:t>
            </a:r>
            <a:endParaRPr lang="tr-TR" sz="1600" dirty="0"/>
          </a:p>
          <a:p>
            <a:pPr lvl="0"/>
            <a:r>
              <a:rPr lang="tr-TR" sz="1600" b="1" dirty="0"/>
              <a:t>Kayıt Cihazları: </a:t>
            </a:r>
            <a:r>
              <a:rPr lang="tr-TR" sz="1600" dirty="0"/>
              <a:t>Sesin dijital veya analog olarak kaydedildiği cihazlar.</a:t>
            </a:r>
          </a:p>
          <a:p>
            <a:pPr lvl="0"/>
            <a:r>
              <a:rPr lang="tr-TR" sz="1600" b="1" dirty="0"/>
              <a:t>Ses Çalarlar: </a:t>
            </a:r>
            <a:r>
              <a:rPr lang="tr-TR" sz="1600" dirty="0"/>
              <a:t>Sesin çalındığı cihazlar, örneğin hoparlörler veya kulaklıklar</a:t>
            </a:r>
          </a:p>
          <a:p>
            <a:pPr lvl="0"/>
            <a:endParaRPr lang="tr-TR" sz="1600" dirty="0"/>
          </a:p>
          <a:p>
            <a:endParaRPr lang="tr-TR" sz="1600" dirty="0"/>
          </a:p>
        </p:txBody>
      </p:sp>
      <p:sp>
        <p:nvSpPr>
          <p:cNvPr id="6" name="Slayt Numarası Yer Tutucusu 5"/>
          <p:cNvSpPr>
            <a:spLocks noGrp="1"/>
          </p:cNvSpPr>
          <p:nvPr>
            <p:ph type="sldNum" sz="quarter" idx="12"/>
          </p:nvPr>
        </p:nvSpPr>
        <p:spPr/>
        <p:txBody>
          <a:bodyPr/>
          <a:lstStyle/>
          <a:p>
            <a:fld id="{684145C8-B22E-4295-A04A-3D6F59AA324D}" type="slidenum">
              <a:rPr lang="tr-TR" smtClean="0"/>
              <a:t>19</a:t>
            </a:fld>
            <a:endParaRPr lang="tr-TR"/>
          </a:p>
        </p:txBody>
      </p:sp>
    </p:spTree>
    <p:extLst>
      <p:ext uri="{BB962C8B-B14F-4D97-AF65-F5344CB8AC3E}">
        <p14:creationId xmlns:p14="http://schemas.microsoft.com/office/powerpoint/2010/main" val="37737963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etin kutusu 7"/>
          <p:cNvSpPr txBox="1"/>
          <p:nvPr/>
        </p:nvSpPr>
        <p:spPr>
          <a:xfrm>
            <a:off x="579120" y="32473"/>
            <a:ext cx="3047999" cy="584775"/>
          </a:xfrm>
          <a:prstGeom prst="rect">
            <a:avLst/>
          </a:prstGeom>
          <a:noFill/>
        </p:spPr>
        <p:txBody>
          <a:bodyPr wrap="square" rtlCol="0">
            <a:spAutoFit/>
          </a:bodyPr>
          <a:lstStyle/>
          <a:p>
            <a:r>
              <a:rPr lang="tr-TR" sz="3200" b="1" dirty="0" smtClean="0">
                <a:latin typeface="+mj-lt"/>
              </a:rPr>
              <a:t>Sunum İçeriği</a:t>
            </a:r>
            <a:endParaRPr lang="tr-TR" sz="3200" b="1" dirty="0">
              <a:latin typeface="+mj-lt"/>
            </a:endParaRPr>
          </a:p>
        </p:txBody>
      </p:sp>
      <p:sp>
        <p:nvSpPr>
          <p:cNvPr id="6" name="Yuvarlatılmış Dikdörtgen 5"/>
          <p:cNvSpPr/>
          <p:nvPr/>
        </p:nvSpPr>
        <p:spPr>
          <a:xfrm>
            <a:off x="579120" y="579120"/>
            <a:ext cx="3368040" cy="612648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9" name="Düz Bağlayıcı 8"/>
          <p:cNvCxnSpPr/>
          <p:nvPr/>
        </p:nvCxnSpPr>
        <p:spPr>
          <a:xfrm>
            <a:off x="1371600" y="594360"/>
            <a:ext cx="16909" cy="61112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Düz Bağlayıcı 12"/>
          <p:cNvCxnSpPr/>
          <p:nvPr/>
        </p:nvCxnSpPr>
        <p:spPr>
          <a:xfrm>
            <a:off x="610477" y="1161777"/>
            <a:ext cx="33680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Düz Bağlayıcı 13"/>
          <p:cNvCxnSpPr/>
          <p:nvPr/>
        </p:nvCxnSpPr>
        <p:spPr>
          <a:xfrm>
            <a:off x="579120" y="1627292"/>
            <a:ext cx="33680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Düz Bağlayıcı 14"/>
          <p:cNvCxnSpPr/>
          <p:nvPr/>
        </p:nvCxnSpPr>
        <p:spPr>
          <a:xfrm flipV="1">
            <a:off x="560074" y="2160978"/>
            <a:ext cx="3375988" cy="42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Düz Bağlayıcı 15"/>
          <p:cNvCxnSpPr/>
          <p:nvPr/>
        </p:nvCxnSpPr>
        <p:spPr>
          <a:xfrm>
            <a:off x="596948" y="2639768"/>
            <a:ext cx="33680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Düz Bağlayıcı 16"/>
          <p:cNvCxnSpPr/>
          <p:nvPr/>
        </p:nvCxnSpPr>
        <p:spPr>
          <a:xfrm>
            <a:off x="610477" y="3062234"/>
            <a:ext cx="3325585" cy="4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Düz Bağlayıcı 17"/>
          <p:cNvCxnSpPr/>
          <p:nvPr/>
        </p:nvCxnSpPr>
        <p:spPr>
          <a:xfrm>
            <a:off x="560074" y="3525537"/>
            <a:ext cx="3375988" cy="5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Metin kutusu 73"/>
          <p:cNvSpPr txBox="1"/>
          <p:nvPr/>
        </p:nvSpPr>
        <p:spPr>
          <a:xfrm>
            <a:off x="788045" y="748698"/>
            <a:ext cx="314510" cy="400110"/>
          </a:xfrm>
          <a:prstGeom prst="rect">
            <a:avLst/>
          </a:prstGeom>
          <a:noFill/>
        </p:spPr>
        <p:txBody>
          <a:bodyPr wrap="none" rtlCol="0">
            <a:spAutoFit/>
          </a:bodyPr>
          <a:lstStyle/>
          <a:p>
            <a:r>
              <a:rPr lang="tr-TR" sz="2000" b="1" dirty="0" smtClean="0"/>
              <a:t>3</a:t>
            </a:r>
            <a:endParaRPr lang="tr-TR" sz="2000" b="1" dirty="0"/>
          </a:p>
        </p:txBody>
      </p:sp>
      <p:sp>
        <p:nvSpPr>
          <p:cNvPr id="75" name="Metin kutusu 74"/>
          <p:cNvSpPr txBox="1"/>
          <p:nvPr/>
        </p:nvSpPr>
        <p:spPr>
          <a:xfrm>
            <a:off x="788045" y="1172029"/>
            <a:ext cx="314510" cy="400110"/>
          </a:xfrm>
          <a:prstGeom prst="rect">
            <a:avLst/>
          </a:prstGeom>
          <a:noFill/>
        </p:spPr>
        <p:txBody>
          <a:bodyPr wrap="none" rtlCol="0">
            <a:spAutoFit/>
          </a:bodyPr>
          <a:lstStyle/>
          <a:p>
            <a:r>
              <a:rPr lang="tr-TR" sz="2000" b="1" dirty="0"/>
              <a:t>4</a:t>
            </a:r>
          </a:p>
        </p:txBody>
      </p:sp>
      <p:sp>
        <p:nvSpPr>
          <p:cNvPr id="76" name="Metin kutusu 75"/>
          <p:cNvSpPr txBox="1"/>
          <p:nvPr/>
        </p:nvSpPr>
        <p:spPr>
          <a:xfrm>
            <a:off x="788045" y="1657018"/>
            <a:ext cx="314510" cy="400110"/>
          </a:xfrm>
          <a:prstGeom prst="rect">
            <a:avLst/>
          </a:prstGeom>
          <a:noFill/>
        </p:spPr>
        <p:txBody>
          <a:bodyPr wrap="none" rtlCol="0">
            <a:spAutoFit/>
          </a:bodyPr>
          <a:lstStyle/>
          <a:p>
            <a:r>
              <a:rPr lang="tr-TR" sz="2000" b="1" dirty="0"/>
              <a:t>5</a:t>
            </a:r>
          </a:p>
        </p:txBody>
      </p:sp>
      <p:sp>
        <p:nvSpPr>
          <p:cNvPr id="77" name="Metin kutusu 76"/>
          <p:cNvSpPr txBox="1"/>
          <p:nvPr/>
        </p:nvSpPr>
        <p:spPr>
          <a:xfrm>
            <a:off x="788045" y="2149788"/>
            <a:ext cx="314510" cy="400110"/>
          </a:xfrm>
          <a:prstGeom prst="rect">
            <a:avLst/>
          </a:prstGeom>
          <a:noFill/>
        </p:spPr>
        <p:txBody>
          <a:bodyPr wrap="none" rtlCol="0">
            <a:spAutoFit/>
          </a:bodyPr>
          <a:lstStyle/>
          <a:p>
            <a:r>
              <a:rPr lang="tr-TR" sz="2000" b="1" dirty="0"/>
              <a:t>6</a:t>
            </a:r>
          </a:p>
        </p:txBody>
      </p:sp>
      <p:sp>
        <p:nvSpPr>
          <p:cNvPr id="78" name="Metin kutusu 77"/>
          <p:cNvSpPr txBox="1"/>
          <p:nvPr/>
        </p:nvSpPr>
        <p:spPr>
          <a:xfrm>
            <a:off x="788045" y="2654504"/>
            <a:ext cx="314510" cy="400110"/>
          </a:xfrm>
          <a:prstGeom prst="rect">
            <a:avLst/>
          </a:prstGeom>
          <a:noFill/>
        </p:spPr>
        <p:txBody>
          <a:bodyPr wrap="none" rtlCol="0">
            <a:spAutoFit/>
          </a:bodyPr>
          <a:lstStyle/>
          <a:p>
            <a:r>
              <a:rPr lang="tr-TR" sz="2000" b="1" dirty="0" smtClean="0"/>
              <a:t>7</a:t>
            </a:r>
            <a:endParaRPr lang="tr-TR" sz="2000" b="1" dirty="0"/>
          </a:p>
        </p:txBody>
      </p:sp>
      <p:sp>
        <p:nvSpPr>
          <p:cNvPr id="79" name="Metin kutusu 78"/>
          <p:cNvSpPr txBox="1"/>
          <p:nvPr/>
        </p:nvSpPr>
        <p:spPr>
          <a:xfrm>
            <a:off x="784349" y="3085083"/>
            <a:ext cx="314510" cy="400110"/>
          </a:xfrm>
          <a:prstGeom prst="rect">
            <a:avLst/>
          </a:prstGeom>
          <a:noFill/>
        </p:spPr>
        <p:txBody>
          <a:bodyPr wrap="none" rtlCol="0">
            <a:spAutoFit/>
          </a:bodyPr>
          <a:lstStyle/>
          <a:p>
            <a:r>
              <a:rPr lang="tr-TR" sz="2000" b="1" dirty="0"/>
              <a:t>8</a:t>
            </a:r>
          </a:p>
        </p:txBody>
      </p:sp>
      <p:sp>
        <p:nvSpPr>
          <p:cNvPr id="80" name="Metin kutusu 79"/>
          <p:cNvSpPr txBox="1"/>
          <p:nvPr/>
        </p:nvSpPr>
        <p:spPr>
          <a:xfrm>
            <a:off x="743101" y="4070587"/>
            <a:ext cx="444352" cy="400110"/>
          </a:xfrm>
          <a:prstGeom prst="rect">
            <a:avLst/>
          </a:prstGeom>
          <a:noFill/>
        </p:spPr>
        <p:txBody>
          <a:bodyPr wrap="none" rtlCol="0">
            <a:spAutoFit/>
          </a:bodyPr>
          <a:lstStyle/>
          <a:p>
            <a:r>
              <a:rPr lang="tr-TR" sz="2000" b="1" dirty="0" smtClean="0"/>
              <a:t>10</a:t>
            </a:r>
            <a:endParaRPr lang="tr-TR" sz="2000" b="1" dirty="0"/>
          </a:p>
        </p:txBody>
      </p:sp>
      <p:cxnSp>
        <p:nvCxnSpPr>
          <p:cNvPr id="115" name="Düz Bağlayıcı 114"/>
          <p:cNvCxnSpPr/>
          <p:nvPr/>
        </p:nvCxnSpPr>
        <p:spPr>
          <a:xfrm flipV="1">
            <a:off x="579120" y="3953642"/>
            <a:ext cx="3368040" cy="152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6" name="Metin kutusu 115"/>
          <p:cNvSpPr txBox="1"/>
          <p:nvPr/>
        </p:nvSpPr>
        <p:spPr>
          <a:xfrm>
            <a:off x="753184" y="4545773"/>
            <a:ext cx="444352" cy="400110"/>
          </a:xfrm>
          <a:prstGeom prst="rect">
            <a:avLst/>
          </a:prstGeom>
          <a:noFill/>
        </p:spPr>
        <p:txBody>
          <a:bodyPr wrap="none" rtlCol="0">
            <a:spAutoFit/>
          </a:bodyPr>
          <a:lstStyle/>
          <a:p>
            <a:r>
              <a:rPr lang="tr-TR" sz="2000" b="1" dirty="0" smtClean="0"/>
              <a:t>11</a:t>
            </a:r>
            <a:endParaRPr lang="tr-TR" sz="2000" b="1" dirty="0"/>
          </a:p>
        </p:txBody>
      </p:sp>
      <p:sp>
        <p:nvSpPr>
          <p:cNvPr id="117" name="Yuvarlatılmış Dikdörtgen 116"/>
          <p:cNvSpPr/>
          <p:nvPr/>
        </p:nvSpPr>
        <p:spPr>
          <a:xfrm>
            <a:off x="4455482" y="565398"/>
            <a:ext cx="3368040" cy="614020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118" name="Düz Bağlayıcı 117"/>
          <p:cNvCxnSpPr/>
          <p:nvPr/>
        </p:nvCxnSpPr>
        <p:spPr>
          <a:xfrm flipH="1">
            <a:off x="5243542" y="595879"/>
            <a:ext cx="4420" cy="61097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Düz Bağlayıcı 118"/>
          <p:cNvCxnSpPr/>
          <p:nvPr/>
        </p:nvCxnSpPr>
        <p:spPr>
          <a:xfrm>
            <a:off x="4455482" y="1148808"/>
            <a:ext cx="33680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Düz Bağlayıcı 119"/>
          <p:cNvCxnSpPr/>
          <p:nvPr/>
        </p:nvCxnSpPr>
        <p:spPr>
          <a:xfrm>
            <a:off x="4455482" y="1623564"/>
            <a:ext cx="33680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Düz Bağlayıcı 120"/>
          <p:cNvCxnSpPr/>
          <p:nvPr/>
        </p:nvCxnSpPr>
        <p:spPr>
          <a:xfrm flipV="1">
            <a:off x="4455482" y="2168311"/>
            <a:ext cx="3368040" cy="152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Düz Bağlayıcı 121"/>
          <p:cNvCxnSpPr/>
          <p:nvPr/>
        </p:nvCxnSpPr>
        <p:spPr>
          <a:xfrm>
            <a:off x="4455482" y="2617634"/>
            <a:ext cx="33680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Düz Bağlayıcı 122"/>
          <p:cNvCxnSpPr/>
          <p:nvPr/>
        </p:nvCxnSpPr>
        <p:spPr>
          <a:xfrm flipV="1">
            <a:off x="4482553" y="3069843"/>
            <a:ext cx="3368040" cy="152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Düz Bağlayıcı 123"/>
          <p:cNvCxnSpPr/>
          <p:nvPr/>
        </p:nvCxnSpPr>
        <p:spPr>
          <a:xfrm flipV="1">
            <a:off x="4437185" y="3486287"/>
            <a:ext cx="3368040" cy="152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5" name="Metin kutusu 124"/>
          <p:cNvSpPr txBox="1"/>
          <p:nvPr/>
        </p:nvSpPr>
        <p:spPr>
          <a:xfrm>
            <a:off x="754002" y="5092320"/>
            <a:ext cx="444352" cy="400110"/>
          </a:xfrm>
          <a:prstGeom prst="rect">
            <a:avLst/>
          </a:prstGeom>
          <a:noFill/>
        </p:spPr>
        <p:txBody>
          <a:bodyPr wrap="square" rtlCol="0">
            <a:spAutoFit/>
          </a:bodyPr>
          <a:lstStyle/>
          <a:p>
            <a:r>
              <a:rPr lang="tr-TR" sz="2000" b="1" dirty="0" smtClean="0"/>
              <a:t>12</a:t>
            </a:r>
            <a:endParaRPr lang="tr-TR" sz="2000" b="1" dirty="0"/>
          </a:p>
        </p:txBody>
      </p:sp>
      <p:sp>
        <p:nvSpPr>
          <p:cNvPr id="126" name="Metin kutusu 125"/>
          <p:cNvSpPr txBox="1"/>
          <p:nvPr/>
        </p:nvSpPr>
        <p:spPr>
          <a:xfrm>
            <a:off x="746417" y="5632336"/>
            <a:ext cx="444352" cy="400110"/>
          </a:xfrm>
          <a:prstGeom prst="rect">
            <a:avLst/>
          </a:prstGeom>
          <a:noFill/>
        </p:spPr>
        <p:txBody>
          <a:bodyPr wrap="none" rtlCol="0">
            <a:spAutoFit/>
          </a:bodyPr>
          <a:lstStyle/>
          <a:p>
            <a:r>
              <a:rPr lang="tr-TR" sz="2000" b="1" dirty="0" smtClean="0"/>
              <a:t>13</a:t>
            </a:r>
            <a:endParaRPr lang="tr-TR" sz="2000" b="1" dirty="0"/>
          </a:p>
        </p:txBody>
      </p:sp>
      <p:sp>
        <p:nvSpPr>
          <p:cNvPr id="127" name="Metin kutusu 126"/>
          <p:cNvSpPr txBox="1"/>
          <p:nvPr/>
        </p:nvSpPr>
        <p:spPr>
          <a:xfrm>
            <a:off x="750614" y="6129194"/>
            <a:ext cx="444352" cy="400110"/>
          </a:xfrm>
          <a:prstGeom prst="rect">
            <a:avLst/>
          </a:prstGeom>
          <a:noFill/>
        </p:spPr>
        <p:txBody>
          <a:bodyPr wrap="none" rtlCol="0">
            <a:spAutoFit/>
          </a:bodyPr>
          <a:lstStyle/>
          <a:p>
            <a:r>
              <a:rPr lang="tr-TR" sz="2000" b="1" dirty="0" smtClean="0"/>
              <a:t>14</a:t>
            </a:r>
            <a:endParaRPr lang="tr-TR" sz="2000" b="1" dirty="0"/>
          </a:p>
        </p:txBody>
      </p:sp>
      <p:sp>
        <p:nvSpPr>
          <p:cNvPr id="128" name="Metin kutusu 127"/>
          <p:cNvSpPr txBox="1"/>
          <p:nvPr/>
        </p:nvSpPr>
        <p:spPr>
          <a:xfrm>
            <a:off x="4630493" y="699305"/>
            <a:ext cx="444352" cy="400110"/>
          </a:xfrm>
          <a:prstGeom prst="rect">
            <a:avLst/>
          </a:prstGeom>
          <a:noFill/>
        </p:spPr>
        <p:txBody>
          <a:bodyPr wrap="none" rtlCol="0">
            <a:spAutoFit/>
          </a:bodyPr>
          <a:lstStyle/>
          <a:p>
            <a:r>
              <a:rPr lang="tr-TR" sz="2000" b="1" dirty="0" smtClean="0"/>
              <a:t>15</a:t>
            </a:r>
            <a:endParaRPr lang="tr-TR" sz="2000" b="1" dirty="0"/>
          </a:p>
        </p:txBody>
      </p:sp>
      <p:sp>
        <p:nvSpPr>
          <p:cNvPr id="129" name="Metin kutusu 128"/>
          <p:cNvSpPr txBox="1"/>
          <p:nvPr/>
        </p:nvSpPr>
        <p:spPr>
          <a:xfrm>
            <a:off x="4626375" y="1205591"/>
            <a:ext cx="444352" cy="400110"/>
          </a:xfrm>
          <a:prstGeom prst="rect">
            <a:avLst/>
          </a:prstGeom>
          <a:noFill/>
        </p:spPr>
        <p:txBody>
          <a:bodyPr wrap="none" rtlCol="0">
            <a:spAutoFit/>
          </a:bodyPr>
          <a:lstStyle/>
          <a:p>
            <a:r>
              <a:rPr lang="tr-TR" sz="2000" b="1" dirty="0" smtClean="0"/>
              <a:t>16</a:t>
            </a:r>
            <a:endParaRPr lang="tr-TR" sz="2000" b="1" dirty="0"/>
          </a:p>
        </p:txBody>
      </p:sp>
      <p:sp>
        <p:nvSpPr>
          <p:cNvPr id="130" name="Metin kutusu 129"/>
          <p:cNvSpPr txBox="1"/>
          <p:nvPr/>
        </p:nvSpPr>
        <p:spPr>
          <a:xfrm>
            <a:off x="4625748" y="1720750"/>
            <a:ext cx="444352" cy="400110"/>
          </a:xfrm>
          <a:prstGeom prst="rect">
            <a:avLst/>
          </a:prstGeom>
          <a:noFill/>
        </p:spPr>
        <p:txBody>
          <a:bodyPr wrap="none" rtlCol="0">
            <a:spAutoFit/>
          </a:bodyPr>
          <a:lstStyle/>
          <a:p>
            <a:r>
              <a:rPr lang="tr-TR" sz="2000" b="1" dirty="0" smtClean="0"/>
              <a:t>17</a:t>
            </a:r>
            <a:endParaRPr lang="tr-TR" sz="2000" b="1" dirty="0"/>
          </a:p>
        </p:txBody>
      </p:sp>
      <p:sp>
        <p:nvSpPr>
          <p:cNvPr id="131" name="Metin kutusu 130"/>
          <p:cNvSpPr txBox="1"/>
          <p:nvPr/>
        </p:nvSpPr>
        <p:spPr>
          <a:xfrm>
            <a:off x="4628726" y="2661760"/>
            <a:ext cx="444352" cy="400110"/>
          </a:xfrm>
          <a:prstGeom prst="rect">
            <a:avLst/>
          </a:prstGeom>
          <a:noFill/>
        </p:spPr>
        <p:txBody>
          <a:bodyPr wrap="none" rtlCol="0">
            <a:spAutoFit/>
          </a:bodyPr>
          <a:lstStyle/>
          <a:p>
            <a:r>
              <a:rPr lang="tr-TR" sz="2000" b="1" dirty="0" smtClean="0"/>
              <a:t>19</a:t>
            </a:r>
            <a:endParaRPr lang="tr-TR" sz="2000" b="1" dirty="0"/>
          </a:p>
        </p:txBody>
      </p:sp>
      <p:cxnSp>
        <p:nvCxnSpPr>
          <p:cNvPr id="132" name="Düz Bağlayıcı 131"/>
          <p:cNvCxnSpPr/>
          <p:nvPr/>
        </p:nvCxnSpPr>
        <p:spPr>
          <a:xfrm flipV="1">
            <a:off x="4476638" y="3936442"/>
            <a:ext cx="3368040" cy="152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3" name="Metin kutusu 132"/>
          <p:cNvSpPr txBox="1"/>
          <p:nvPr/>
        </p:nvSpPr>
        <p:spPr>
          <a:xfrm>
            <a:off x="4628726" y="3091577"/>
            <a:ext cx="444352" cy="400110"/>
          </a:xfrm>
          <a:prstGeom prst="rect">
            <a:avLst/>
          </a:prstGeom>
          <a:noFill/>
        </p:spPr>
        <p:txBody>
          <a:bodyPr wrap="none" rtlCol="0">
            <a:spAutoFit/>
          </a:bodyPr>
          <a:lstStyle/>
          <a:p>
            <a:r>
              <a:rPr lang="tr-TR" sz="2000" b="1" dirty="0" smtClean="0"/>
              <a:t>20</a:t>
            </a:r>
            <a:endParaRPr lang="tr-TR" sz="2000" b="1" dirty="0"/>
          </a:p>
        </p:txBody>
      </p:sp>
      <p:sp>
        <p:nvSpPr>
          <p:cNvPr id="134" name="Yuvarlatılmış Dikdörtgen 133"/>
          <p:cNvSpPr/>
          <p:nvPr/>
        </p:nvSpPr>
        <p:spPr>
          <a:xfrm>
            <a:off x="8331844" y="519679"/>
            <a:ext cx="3368040" cy="305359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135" name="Düz Bağlayıcı 134"/>
          <p:cNvCxnSpPr/>
          <p:nvPr/>
        </p:nvCxnSpPr>
        <p:spPr>
          <a:xfrm flipH="1">
            <a:off x="9116178" y="534919"/>
            <a:ext cx="8147" cy="30383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Düz Bağlayıcı 135"/>
          <p:cNvCxnSpPr/>
          <p:nvPr/>
        </p:nvCxnSpPr>
        <p:spPr>
          <a:xfrm>
            <a:off x="8331844" y="1161777"/>
            <a:ext cx="33680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Düz Bağlayıcı 136"/>
          <p:cNvCxnSpPr/>
          <p:nvPr/>
        </p:nvCxnSpPr>
        <p:spPr>
          <a:xfrm>
            <a:off x="8331844" y="1657018"/>
            <a:ext cx="33680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Düz Bağlayıcı 137"/>
          <p:cNvCxnSpPr/>
          <p:nvPr/>
        </p:nvCxnSpPr>
        <p:spPr>
          <a:xfrm flipV="1">
            <a:off x="8331844" y="2144232"/>
            <a:ext cx="3368040" cy="152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Düz Bağlayıcı 138"/>
          <p:cNvCxnSpPr/>
          <p:nvPr/>
        </p:nvCxnSpPr>
        <p:spPr>
          <a:xfrm>
            <a:off x="8331844" y="2654504"/>
            <a:ext cx="33680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Düz Bağlayıcı 139"/>
          <p:cNvCxnSpPr/>
          <p:nvPr/>
        </p:nvCxnSpPr>
        <p:spPr>
          <a:xfrm flipV="1">
            <a:off x="8310688" y="3096034"/>
            <a:ext cx="3368040" cy="152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2" name="Metin kutusu 141"/>
          <p:cNvSpPr txBox="1"/>
          <p:nvPr/>
        </p:nvSpPr>
        <p:spPr>
          <a:xfrm>
            <a:off x="4640012" y="3555553"/>
            <a:ext cx="444352" cy="400110"/>
          </a:xfrm>
          <a:prstGeom prst="rect">
            <a:avLst/>
          </a:prstGeom>
          <a:noFill/>
        </p:spPr>
        <p:txBody>
          <a:bodyPr wrap="none" rtlCol="0">
            <a:spAutoFit/>
          </a:bodyPr>
          <a:lstStyle/>
          <a:p>
            <a:r>
              <a:rPr lang="tr-TR" sz="2000" b="1" dirty="0" smtClean="0"/>
              <a:t>21</a:t>
            </a:r>
            <a:endParaRPr lang="tr-TR" sz="2000" b="1" dirty="0"/>
          </a:p>
        </p:txBody>
      </p:sp>
      <p:sp>
        <p:nvSpPr>
          <p:cNvPr id="143" name="Metin kutusu 142"/>
          <p:cNvSpPr txBox="1"/>
          <p:nvPr/>
        </p:nvSpPr>
        <p:spPr>
          <a:xfrm>
            <a:off x="4622113" y="3989207"/>
            <a:ext cx="444352" cy="400110"/>
          </a:xfrm>
          <a:prstGeom prst="rect">
            <a:avLst/>
          </a:prstGeom>
          <a:noFill/>
        </p:spPr>
        <p:txBody>
          <a:bodyPr wrap="none" rtlCol="0">
            <a:spAutoFit/>
          </a:bodyPr>
          <a:lstStyle/>
          <a:p>
            <a:r>
              <a:rPr lang="tr-TR" sz="2000" b="1" dirty="0" smtClean="0"/>
              <a:t>22</a:t>
            </a:r>
            <a:endParaRPr lang="tr-TR" sz="2000" b="1" dirty="0"/>
          </a:p>
        </p:txBody>
      </p:sp>
      <p:sp>
        <p:nvSpPr>
          <p:cNvPr id="145" name="Metin kutusu 144"/>
          <p:cNvSpPr txBox="1"/>
          <p:nvPr/>
        </p:nvSpPr>
        <p:spPr>
          <a:xfrm>
            <a:off x="4622113" y="5144055"/>
            <a:ext cx="444352" cy="400110"/>
          </a:xfrm>
          <a:prstGeom prst="rect">
            <a:avLst/>
          </a:prstGeom>
          <a:noFill/>
        </p:spPr>
        <p:txBody>
          <a:bodyPr wrap="none" rtlCol="0">
            <a:spAutoFit/>
          </a:bodyPr>
          <a:lstStyle/>
          <a:p>
            <a:r>
              <a:rPr lang="tr-TR" sz="2000" b="1" dirty="0" smtClean="0"/>
              <a:t>24</a:t>
            </a:r>
            <a:endParaRPr lang="tr-TR" sz="2000" b="1" dirty="0"/>
          </a:p>
        </p:txBody>
      </p:sp>
      <p:sp>
        <p:nvSpPr>
          <p:cNvPr id="146" name="Metin kutusu 145"/>
          <p:cNvSpPr txBox="1"/>
          <p:nvPr/>
        </p:nvSpPr>
        <p:spPr>
          <a:xfrm>
            <a:off x="4622113" y="5612934"/>
            <a:ext cx="444352" cy="400110"/>
          </a:xfrm>
          <a:prstGeom prst="rect">
            <a:avLst/>
          </a:prstGeom>
          <a:noFill/>
        </p:spPr>
        <p:txBody>
          <a:bodyPr wrap="none" rtlCol="0">
            <a:spAutoFit/>
          </a:bodyPr>
          <a:lstStyle/>
          <a:p>
            <a:r>
              <a:rPr lang="tr-TR" sz="2000" b="1" dirty="0" smtClean="0"/>
              <a:t>25</a:t>
            </a:r>
            <a:endParaRPr lang="tr-TR" sz="2000" b="1" dirty="0"/>
          </a:p>
        </p:txBody>
      </p:sp>
      <p:sp>
        <p:nvSpPr>
          <p:cNvPr id="147" name="Metin kutusu 146"/>
          <p:cNvSpPr txBox="1"/>
          <p:nvPr/>
        </p:nvSpPr>
        <p:spPr>
          <a:xfrm>
            <a:off x="4622113" y="6150496"/>
            <a:ext cx="444352" cy="400110"/>
          </a:xfrm>
          <a:prstGeom prst="rect">
            <a:avLst/>
          </a:prstGeom>
          <a:noFill/>
        </p:spPr>
        <p:txBody>
          <a:bodyPr wrap="none" rtlCol="0">
            <a:spAutoFit/>
          </a:bodyPr>
          <a:lstStyle/>
          <a:p>
            <a:r>
              <a:rPr lang="tr-TR" sz="2000" b="1" dirty="0" smtClean="0"/>
              <a:t>26</a:t>
            </a:r>
            <a:endParaRPr lang="tr-TR" sz="2000" b="1" dirty="0"/>
          </a:p>
        </p:txBody>
      </p:sp>
      <p:sp>
        <p:nvSpPr>
          <p:cNvPr id="148" name="Metin kutusu 147"/>
          <p:cNvSpPr txBox="1"/>
          <p:nvPr/>
        </p:nvSpPr>
        <p:spPr>
          <a:xfrm>
            <a:off x="8492991" y="699305"/>
            <a:ext cx="444352" cy="400110"/>
          </a:xfrm>
          <a:prstGeom prst="rect">
            <a:avLst/>
          </a:prstGeom>
          <a:noFill/>
        </p:spPr>
        <p:txBody>
          <a:bodyPr wrap="none" rtlCol="0">
            <a:spAutoFit/>
          </a:bodyPr>
          <a:lstStyle/>
          <a:p>
            <a:r>
              <a:rPr lang="tr-TR" sz="2000" b="1" dirty="0" smtClean="0"/>
              <a:t>27</a:t>
            </a:r>
            <a:endParaRPr lang="tr-TR" sz="2000" b="1" dirty="0"/>
          </a:p>
        </p:txBody>
      </p:sp>
      <p:sp>
        <p:nvSpPr>
          <p:cNvPr id="150" name="Metin kutusu 149"/>
          <p:cNvSpPr txBox="1"/>
          <p:nvPr/>
        </p:nvSpPr>
        <p:spPr>
          <a:xfrm>
            <a:off x="8485612" y="1193406"/>
            <a:ext cx="444352" cy="400110"/>
          </a:xfrm>
          <a:prstGeom prst="rect">
            <a:avLst/>
          </a:prstGeom>
          <a:noFill/>
        </p:spPr>
        <p:txBody>
          <a:bodyPr wrap="none" rtlCol="0">
            <a:spAutoFit/>
          </a:bodyPr>
          <a:lstStyle/>
          <a:p>
            <a:r>
              <a:rPr lang="tr-TR" sz="2000" b="1" dirty="0" smtClean="0"/>
              <a:t>28</a:t>
            </a:r>
            <a:endParaRPr lang="tr-TR" sz="2000" b="1" dirty="0"/>
          </a:p>
        </p:txBody>
      </p:sp>
      <p:sp>
        <p:nvSpPr>
          <p:cNvPr id="151" name="Metin kutusu 150"/>
          <p:cNvSpPr txBox="1"/>
          <p:nvPr/>
        </p:nvSpPr>
        <p:spPr>
          <a:xfrm>
            <a:off x="4628726" y="4569471"/>
            <a:ext cx="444352" cy="400110"/>
          </a:xfrm>
          <a:prstGeom prst="rect">
            <a:avLst/>
          </a:prstGeom>
          <a:noFill/>
        </p:spPr>
        <p:txBody>
          <a:bodyPr wrap="none" rtlCol="0">
            <a:spAutoFit/>
          </a:bodyPr>
          <a:lstStyle/>
          <a:p>
            <a:r>
              <a:rPr lang="tr-TR" sz="2000" b="1" dirty="0" smtClean="0"/>
              <a:t>23</a:t>
            </a:r>
            <a:endParaRPr lang="tr-TR" sz="2000" b="1" dirty="0"/>
          </a:p>
        </p:txBody>
      </p:sp>
      <p:sp>
        <p:nvSpPr>
          <p:cNvPr id="152" name="Metin kutusu 151"/>
          <p:cNvSpPr txBox="1"/>
          <p:nvPr/>
        </p:nvSpPr>
        <p:spPr>
          <a:xfrm>
            <a:off x="1380054" y="762027"/>
            <a:ext cx="896849" cy="307777"/>
          </a:xfrm>
          <a:prstGeom prst="rect">
            <a:avLst/>
          </a:prstGeom>
          <a:noFill/>
        </p:spPr>
        <p:txBody>
          <a:bodyPr wrap="none" rtlCol="0">
            <a:spAutoFit/>
          </a:bodyPr>
          <a:lstStyle/>
          <a:p>
            <a:r>
              <a:rPr lang="tr-TR" sz="1400" b="1" dirty="0" smtClean="0"/>
              <a:t>Bilgisayar</a:t>
            </a:r>
            <a:endParaRPr lang="tr-TR" sz="1400" b="1" dirty="0"/>
          </a:p>
        </p:txBody>
      </p:sp>
      <p:sp>
        <p:nvSpPr>
          <p:cNvPr id="153" name="Metin kutusu 152"/>
          <p:cNvSpPr txBox="1"/>
          <p:nvPr/>
        </p:nvSpPr>
        <p:spPr>
          <a:xfrm>
            <a:off x="1380054" y="1222703"/>
            <a:ext cx="2079865" cy="307777"/>
          </a:xfrm>
          <a:prstGeom prst="rect">
            <a:avLst/>
          </a:prstGeom>
          <a:noFill/>
        </p:spPr>
        <p:txBody>
          <a:bodyPr wrap="none" rtlCol="0">
            <a:spAutoFit/>
          </a:bodyPr>
          <a:lstStyle/>
          <a:p>
            <a:r>
              <a:rPr lang="tr-TR" sz="1400" b="1" dirty="0" smtClean="0"/>
              <a:t>Bilgisayarlar Nasıl Çalışır?</a:t>
            </a:r>
            <a:endParaRPr lang="tr-TR" sz="1400" b="1" dirty="0"/>
          </a:p>
        </p:txBody>
      </p:sp>
      <p:sp>
        <p:nvSpPr>
          <p:cNvPr id="154" name="Metin kutusu 153"/>
          <p:cNvSpPr txBox="1"/>
          <p:nvPr/>
        </p:nvSpPr>
        <p:spPr>
          <a:xfrm>
            <a:off x="1379387" y="1623564"/>
            <a:ext cx="2336891" cy="523220"/>
          </a:xfrm>
          <a:prstGeom prst="rect">
            <a:avLst/>
          </a:prstGeom>
          <a:noFill/>
        </p:spPr>
        <p:txBody>
          <a:bodyPr wrap="square" rtlCol="0">
            <a:spAutoFit/>
          </a:bodyPr>
          <a:lstStyle/>
          <a:p>
            <a:r>
              <a:rPr lang="tr-TR" sz="1400" b="1" dirty="0" smtClean="0"/>
              <a:t>Donanım-Bilgisayarın Donanım Birimleri</a:t>
            </a:r>
            <a:endParaRPr lang="tr-TR" sz="1400" b="1" dirty="0"/>
          </a:p>
        </p:txBody>
      </p:sp>
      <p:sp>
        <p:nvSpPr>
          <p:cNvPr id="155" name="Metin kutusu 154"/>
          <p:cNvSpPr txBox="1"/>
          <p:nvPr/>
        </p:nvSpPr>
        <p:spPr>
          <a:xfrm>
            <a:off x="1361274" y="2185801"/>
            <a:ext cx="2574788" cy="307777"/>
          </a:xfrm>
          <a:prstGeom prst="rect">
            <a:avLst/>
          </a:prstGeom>
          <a:noFill/>
        </p:spPr>
        <p:txBody>
          <a:bodyPr wrap="square" rtlCol="0">
            <a:spAutoFit/>
          </a:bodyPr>
          <a:lstStyle/>
          <a:p>
            <a:r>
              <a:rPr lang="tr-TR" sz="1400" b="1" dirty="0"/>
              <a:t>Sistem Birimleri / Giriş Birimleri</a:t>
            </a:r>
          </a:p>
        </p:txBody>
      </p:sp>
      <p:sp>
        <p:nvSpPr>
          <p:cNvPr id="156" name="Metin kutusu 155"/>
          <p:cNvSpPr txBox="1"/>
          <p:nvPr/>
        </p:nvSpPr>
        <p:spPr>
          <a:xfrm>
            <a:off x="1382366" y="2695750"/>
            <a:ext cx="671979" cy="307777"/>
          </a:xfrm>
          <a:prstGeom prst="rect">
            <a:avLst/>
          </a:prstGeom>
          <a:noFill/>
        </p:spPr>
        <p:txBody>
          <a:bodyPr wrap="none" rtlCol="0">
            <a:spAutoFit/>
          </a:bodyPr>
          <a:lstStyle/>
          <a:p>
            <a:r>
              <a:rPr lang="tr-TR" sz="1400" b="1" dirty="0" smtClean="0"/>
              <a:t>Klavye</a:t>
            </a:r>
            <a:endParaRPr lang="tr-TR" sz="1400" b="1" dirty="0"/>
          </a:p>
        </p:txBody>
      </p:sp>
      <p:sp>
        <p:nvSpPr>
          <p:cNvPr id="158" name="Metin kutusu 157"/>
          <p:cNvSpPr txBox="1"/>
          <p:nvPr/>
        </p:nvSpPr>
        <p:spPr>
          <a:xfrm>
            <a:off x="1386805" y="3162117"/>
            <a:ext cx="1709892" cy="307777"/>
          </a:xfrm>
          <a:prstGeom prst="rect">
            <a:avLst/>
          </a:prstGeom>
          <a:noFill/>
        </p:spPr>
        <p:txBody>
          <a:bodyPr wrap="none" rtlCol="0">
            <a:spAutoFit/>
          </a:bodyPr>
          <a:lstStyle/>
          <a:p>
            <a:r>
              <a:rPr lang="tr-TR" sz="1400" b="1" dirty="0" smtClean="0"/>
              <a:t>Yaygın Klavye Türleri</a:t>
            </a:r>
            <a:endParaRPr lang="tr-TR" sz="1400" b="1" dirty="0"/>
          </a:p>
        </p:txBody>
      </p:sp>
      <p:sp>
        <p:nvSpPr>
          <p:cNvPr id="159" name="Metin kutusu 158"/>
          <p:cNvSpPr txBox="1"/>
          <p:nvPr/>
        </p:nvSpPr>
        <p:spPr>
          <a:xfrm>
            <a:off x="1402045" y="3616146"/>
            <a:ext cx="1405513" cy="307777"/>
          </a:xfrm>
          <a:prstGeom prst="rect">
            <a:avLst/>
          </a:prstGeom>
          <a:noFill/>
        </p:spPr>
        <p:txBody>
          <a:bodyPr wrap="none" rtlCol="0">
            <a:spAutoFit/>
          </a:bodyPr>
          <a:lstStyle/>
          <a:p>
            <a:r>
              <a:rPr lang="tr-TR" sz="1400" b="1" dirty="0" err="1" smtClean="0"/>
              <a:t>Klavye’nin</a:t>
            </a:r>
            <a:r>
              <a:rPr lang="tr-TR" sz="1400" b="1" dirty="0" smtClean="0"/>
              <a:t> Tarihi</a:t>
            </a:r>
            <a:endParaRPr lang="tr-TR" sz="1400" b="1" dirty="0"/>
          </a:p>
        </p:txBody>
      </p:sp>
      <p:sp>
        <p:nvSpPr>
          <p:cNvPr id="160" name="Metin kutusu 159"/>
          <p:cNvSpPr txBox="1"/>
          <p:nvPr/>
        </p:nvSpPr>
        <p:spPr>
          <a:xfrm>
            <a:off x="1398311" y="4103630"/>
            <a:ext cx="1344342" cy="307777"/>
          </a:xfrm>
          <a:prstGeom prst="rect">
            <a:avLst/>
          </a:prstGeom>
          <a:noFill/>
        </p:spPr>
        <p:txBody>
          <a:bodyPr wrap="none" rtlCol="0">
            <a:spAutoFit/>
          </a:bodyPr>
          <a:lstStyle/>
          <a:p>
            <a:r>
              <a:rPr lang="tr-TR" sz="1400" b="1" dirty="0" err="1" smtClean="0"/>
              <a:t>Klavye’nin</a:t>
            </a:r>
            <a:r>
              <a:rPr lang="tr-TR" sz="1400" b="1" dirty="0" smtClean="0"/>
              <a:t> İcadı</a:t>
            </a:r>
            <a:endParaRPr lang="tr-TR" sz="1400" b="1" dirty="0"/>
          </a:p>
        </p:txBody>
      </p:sp>
      <p:sp>
        <p:nvSpPr>
          <p:cNvPr id="161" name="Metin kutusu 160"/>
          <p:cNvSpPr txBox="1"/>
          <p:nvPr/>
        </p:nvSpPr>
        <p:spPr>
          <a:xfrm>
            <a:off x="1379471" y="4532729"/>
            <a:ext cx="2678500" cy="523220"/>
          </a:xfrm>
          <a:prstGeom prst="rect">
            <a:avLst/>
          </a:prstGeom>
          <a:noFill/>
        </p:spPr>
        <p:txBody>
          <a:bodyPr wrap="square" rtlCol="0">
            <a:spAutoFit/>
          </a:bodyPr>
          <a:lstStyle/>
          <a:p>
            <a:r>
              <a:rPr lang="tr-TR" sz="1400" b="1" dirty="0" err="1" smtClean="0"/>
              <a:t>Klavye’nin</a:t>
            </a:r>
            <a:r>
              <a:rPr lang="tr-TR" sz="1400" b="1" dirty="0" smtClean="0"/>
              <a:t> Mucidi Kim? – Q Klavye</a:t>
            </a:r>
            <a:endParaRPr lang="tr-TR" sz="1400" b="1" dirty="0"/>
          </a:p>
        </p:txBody>
      </p:sp>
      <p:sp>
        <p:nvSpPr>
          <p:cNvPr id="162" name="Metin kutusu 161"/>
          <p:cNvSpPr txBox="1"/>
          <p:nvPr/>
        </p:nvSpPr>
        <p:spPr>
          <a:xfrm>
            <a:off x="1406381" y="5094049"/>
            <a:ext cx="2510375" cy="523220"/>
          </a:xfrm>
          <a:prstGeom prst="rect">
            <a:avLst/>
          </a:prstGeom>
          <a:noFill/>
        </p:spPr>
        <p:txBody>
          <a:bodyPr wrap="square" rtlCol="0">
            <a:spAutoFit/>
          </a:bodyPr>
          <a:lstStyle/>
          <a:p>
            <a:r>
              <a:rPr lang="tr-TR" sz="1400" b="1" dirty="0" err="1" smtClean="0"/>
              <a:t>Klavye’nin</a:t>
            </a:r>
            <a:r>
              <a:rPr lang="tr-TR" sz="1400" b="1" dirty="0" smtClean="0"/>
              <a:t> Mucidi Kim? – F Klavye</a:t>
            </a:r>
            <a:endParaRPr lang="tr-TR" sz="1400" b="1" dirty="0"/>
          </a:p>
        </p:txBody>
      </p:sp>
      <p:sp>
        <p:nvSpPr>
          <p:cNvPr id="163" name="Metin kutusu 162"/>
          <p:cNvSpPr txBox="1"/>
          <p:nvPr/>
        </p:nvSpPr>
        <p:spPr>
          <a:xfrm>
            <a:off x="1406818" y="5571836"/>
            <a:ext cx="2734058" cy="523220"/>
          </a:xfrm>
          <a:prstGeom prst="rect">
            <a:avLst/>
          </a:prstGeom>
          <a:noFill/>
        </p:spPr>
        <p:txBody>
          <a:bodyPr wrap="square" rtlCol="0">
            <a:spAutoFit/>
          </a:bodyPr>
          <a:lstStyle/>
          <a:p>
            <a:r>
              <a:rPr lang="tr-TR" sz="1400" b="1" dirty="0" smtClean="0"/>
              <a:t>Q Klavye ve F Klavye Arasındaki Farklar</a:t>
            </a:r>
            <a:endParaRPr lang="tr-TR" sz="1400" b="1" dirty="0"/>
          </a:p>
        </p:txBody>
      </p:sp>
      <p:sp>
        <p:nvSpPr>
          <p:cNvPr id="164" name="Metin kutusu 163"/>
          <p:cNvSpPr txBox="1"/>
          <p:nvPr/>
        </p:nvSpPr>
        <p:spPr>
          <a:xfrm>
            <a:off x="1397942" y="6195009"/>
            <a:ext cx="1125116" cy="307777"/>
          </a:xfrm>
          <a:prstGeom prst="rect">
            <a:avLst/>
          </a:prstGeom>
          <a:noFill/>
        </p:spPr>
        <p:txBody>
          <a:bodyPr wrap="none" rtlCol="0">
            <a:spAutoFit/>
          </a:bodyPr>
          <a:lstStyle/>
          <a:p>
            <a:r>
              <a:rPr lang="tr-TR" sz="1400" b="1" dirty="0" smtClean="0"/>
              <a:t>Fare(Mouse)</a:t>
            </a:r>
            <a:endParaRPr lang="tr-TR" sz="1400" b="1" dirty="0"/>
          </a:p>
        </p:txBody>
      </p:sp>
      <p:sp>
        <p:nvSpPr>
          <p:cNvPr id="165" name="Metin kutusu 164"/>
          <p:cNvSpPr txBox="1"/>
          <p:nvPr/>
        </p:nvSpPr>
        <p:spPr>
          <a:xfrm>
            <a:off x="5250166" y="700482"/>
            <a:ext cx="1149161" cy="307777"/>
          </a:xfrm>
          <a:prstGeom prst="rect">
            <a:avLst/>
          </a:prstGeom>
          <a:noFill/>
        </p:spPr>
        <p:txBody>
          <a:bodyPr wrap="none" rtlCol="0">
            <a:spAutoFit/>
          </a:bodyPr>
          <a:lstStyle/>
          <a:p>
            <a:r>
              <a:rPr lang="tr-TR" sz="1400" b="1" dirty="0" smtClean="0"/>
              <a:t>Fare Çeşitleri</a:t>
            </a:r>
            <a:endParaRPr lang="tr-TR" sz="1400" b="1" dirty="0"/>
          </a:p>
        </p:txBody>
      </p:sp>
      <p:sp>
        <p:nvSpPr>
          <p:cNvPr id="166" name="Metin kutusu 165"/>
          <p:cNvSpPr txBox="1"/>
          <p:nvPr/>
        </p:nvSpPr>
        <p:spPr>
          <a:xfrm>
            <a:off x="5262529" y="1251738"/>
            <a:ext cx="2038187" cy="307777"/>
          </a:xfrm>
          <a:prstGeom prst="rect">
            <a:avLst/>
          </a:prstGeom>
          <a:noFill/>
        </p:spPr>
        <p:txBody>
          <a:bodyPr wrap="none" rtlCol="0">
            <a:spAutoFit/>
          </a:bodyPr>
          <a:lstStyle/>
          <a:p>
            <a:r>
              <a:rPr lang="tr-TR" sz="1400" b="1" dirty="0" err="1" smtClean="0"/>
              <a:t>Fare’nin</a:t>
            </a:r>
            <a:r>
              <a:rPr lang="tr-TR" sz="1400" b="1" dirty="0" smtClean="0"/>
              <a:t> Tarihsel Gelişimi</a:t>
            </a:r>
            <a:endParaRPr lang="tr-TR" sz="1400" b="1" dirty="0"/>
          </a:p>
        </p:txBody>
      </p:sp>
      <p:sp>
        <p:nvSpPr>
          <p:cNvPr id="167" name="Metin kutusu 166"/>
          <p:cNvSpPr txBox="1"/>
          <p:nvPr/>
        </p:nvSpPr>
        <p:spPr>
          <a:xfrm>
            <a:off x="5271300" y="2258053"/>
            <a:ext cx="1211229" cy="307777"/>
          </a:xfrm>
          <a:prstGeom prst="rect">
            <a:avLst/>
          </a:prstGeom>
          <a:noFill/>
        </p:spPr>
        <p:txBody>
          <a:bodyPr wrap="none" rtlCol="0">
            <a:spAutoFit/>
          </a:bodyPr>
          <a:lstStyle/>
          <a:p>
            <a:r>
              <a:rPr lang="tr-TR" sz="1400" b="1" dirty="0" smtClean="0"/>
              <a:t>Ses Sistemleri</a:t>
            </a:r>
            <a:endParaRPr lang="tr-TR" sz="1400" b="1" dirty="0"/>
          </a:p>
        </p:txBody>
      </p:sp>
      <p:sp>
        <p:nvSpPr>
          <p:cNvPr id="168" name="Metin kutusu 167"/>
          <p:cNvSpPr txBox="1"/>
          <p:nvPr/>
        </p:nvSpPr>
        <p:spPr>
          <a:xfrm>
            <a:off x="5166339" y="2765100"/>
            <a:ext cx="2915503" cy="307777"/>
          </a:xfrm>
          <a:prstGeom prst="rect">
            <a:avLst/>
          </a:prstGeom>
          <a:noFill/>
        </p:spPr>
        <p:txBody>
          <a:bodyPr wrap="square" rtlCol="0">
            <a:spAutoFit/>
          </a:bodyPr>
          <a:lstStyle/>
          <a:p>
            <a:r>
              <a:rPr lang="tr-TR" sz="1400" b="1" dirty="0" smtClean="0"/>
              <a:t>Ses Sistemleri’nin Temel Bileşenleri</a:t>
            </a:r>
            <a:endParaRPr lang="tr-TR" sz="1400" b="1" dirty="0"/>
          </a:p>
        </p:txBody>
      </p:sp>
      <p:sp>
        <p:nvSpPr>
          <p:cNvPr id="169" name="Metin kutusu 168"/>
          <p:cNvSpPr txBox="1"/>
          <p:nvPr/>
        </p:nvSpPr>
        <p:spPr>
          <a:xfrm>
            <a:off x="5257780" y="3176523"/>
            <a:ext cx="2543642" cy="307777"/>
          </a:xfrm>
          <a:prstGeom prst="rect">
            <a:avLst/>
          </a:prstGeom>
          <a:noFill/>
        </p:spPr>
        <p:txBody>
          <a:bodyPr wrap="square" rtlCol="0">
            <a:spAutoFit/>
          </a:bodyPr>
          <a:lstStyle/>
          <a:p>
            <a:r>
              <a:rPr lang="tr-TR" sz="1400" b="1" dirty="0" smtClean="0"/>
              <a:t>CD/DVD Sürücüleri – CD Nedir?</a:t>
            </a:r>
            <a:endParaRPr lang="tr-TR" sz="1400" b="1" dirty="0"/>
          </a:p>
        </p:txBody>
      </p:sp>
      <p:sp>
        <p:nvSpPr>
          <p:cNvPr id="170" name="Metin kutusu 169"/>
          <p:cNvSpPr txBox="1"/>
          <p:nvPr/>
        </p:nvSpPr>
        <p:spPr>
          <a:xfrm>
            <a:off x="5252685" y="4631873"/>
            <a:ext cx="2047740" cy="307777"/>
          </a:xfrm>
          <a:prstGeom prst="rect">
            <a:avLst/>
          </a:prstGeom>
          <a:noFill/>
        </p:spPr>
        <p:txBody>
          <a:bodyPr wrap="none" rtlCol="0">
            <a:spAutoFit/>
          </a:bodyPr>
          <a:lstStyle/>
          <a:p>
            <a:r>
              <a:rPr lang="tr-TR" sz="1400" b="1" dirty="0" smtClean="0"/>
              <a:t>CD’lerin Temel Özellikleri</a:t>
            </a:r>
            <a:endParaRPr lang="tr-TR" sz="1400" b="1" dirty="0"/>
          </a:p>
        </p:txBody>
      </p:sp>
      <p:sp>
        <p:nvSpPr>
          <p:cNvPr id="171" name="Metin kutusu 170"/>
          <p:cNvSpPr txBox="1"/>
          <p:nvPr/>
        </p:nvSpPr>
        <p:spPr>
          <a:xfrm>
            <a:off x="5262238" y="5145937"/>
            <a:ext cx="1930593" cy="307777"/>
          </a:xfrm>
          <a:prstGeom prst="rect">
            <a:avLst/>
          </a:prstGeom>
          <a:noFill/>
        </p:spPr>
        <p:txBody>
          <a:bodyPr wrap="none" rtlCol="0">
            <a:spAutoFit/>
          </a:bodyPr>
          <a:lstStyle/>
          <a:p>
            <a:r>
              <a:rPr lang="tr-TR" sz="1400" b="1" dirty="0" smtClean="0"/>
              <a:t>CD’nin Tarihsel Gelişimi</a:t>
            </a:r>
            <a:endParaRPr lang="tr-TR" sz="1400" b="1" dirty="0"/>
          </a:p>
        </p:txBody>
      </p:sp>
      <p:sp>
        <p:nvSpPr>
          <p:cNvPr id="172" name="Metin kutusu 171"/>
          <p:cNvSpPr txBox="1"/>
          <p:nvPr/>
        </p:nvSpPr>
        <p:spPr>
          <a:xfrm>
            <a:off x="5262238" y="5665190"/>
            <a:ext cx="1052468" cy="307777"/>
          </a:xfrm>
          <a:prstGeom prst="rect">
            <a:avLst/>
          </a:prstGeom>
          <a:noFill/>
        </p:spPr>
        <p:txBody>
          <a:bodyPr wrap="none" rtlCol="0">
            <a:spAutoFit/>
          </a:bodyPr>
          <a:lstStyle/>
          <a:p>
            <a:r>
              <a:rPr lang="tr-TR" sz="1400" b="1" dirty="0" smtClean="0"/>
              <a:t>DVD Nedir?</a:t>
            </a:r>
            <a:endParaRPr lang="tr-TR" sz="1400" b="1" dirty="0"/>
          </a:p>
        </p:txBody>
      </p:sp>
      <p:sp>
        <p:nvSpPr>
          <p:cNvPr id="173" name="Metin kutusu 172"/>
          <p:cNvSpPr txBox="1"/>
          <p:nvPr/>
        </p:nvSpPr>
        <p:spPr>
          <a:xfrm>
            <a:off x="5254900" y="6261143"/>
            <a:ext cx="2333337" cy="307777"/>
          </a:xfrm>
          <a:prstGeom prst="rect">
            <a:avLst/>
          </a:prstGeom>
          <a:noFill/>
        </p:spPr>
        <p:txBody>
          <a:bodyPr wrap="square" rtlCol="0">
            <a:spAutoFit/>
          </a:bodyPr>
          <a:lstStyle/>
          <a:p>
            <a:r>
              <a:rPr lang="tr-TR" sz="1400" b="1" dirty="0" smtClean="0"/>
              <a:t>DVD Teknik</a:t>
            </a:r>
            <a:endParaRPr lang="tr-TR" sz="1400" b="1" dirty="0"/>
          </a:p>
        </p:txBody>
      </p:sp>
      <p:sp>
        <p:nvSpPr>
          <p:cNvPr id="174" name="Metin kutusu 173"/>
          <p:cNvSpPr txBox="1"/>
          <p:nvPr/>
        </p:nvSpPr>
        <p:spPr>
          <a:xfrm>
            <a:off x="9126739" y="779610"/>
            <a:ext cx="2456826" cy="307777"/>
          </a:xfrm>
          <a:prstGeom prst="rect">
            <a:avLst/>
          </a:prstGeom>
          <a:noFill/>
        </p:spPr>
        <p:txBody>
          <a:bodyPr wrap="none" rtlCol="0">
            <a:spAutoFit/>
          </a:bodyPr>
          <a:lstStyle/>
          <a:p>
            <a:r>
              <a:rPr lang="tr-TR" sz="1400" b="1" dirty="0" smtClean="0"/>
              <a:t>DVD Yapısı ve Çalışma Prensibi</a:t>
            </a:r>
            <a:endParaRPr lang="tr-TR" sz="1400" b="1" dirty="0"/>
          </a:p>
        </p:txBody>
      </p:sp>
      <p:sp>
        <p:nvSpPr>
          <p:cNvPr id="175" name="Metin kutusu 174"/>
          <p:cNvSpPr txBox="1"/>
          <p:nvPr/>
        </p:nvSpPr>
        <p:spPr>
          <a:xfrm>
            <a:off x="9122973" y="1307828"/>
            <a:ext cx="2697740" cy="307777"/>
          </a:xfrm>
          <a:prstGeom prst="rect">
            <a:avLst/>
          </a:prstGeom>
          <a:noFill/>
        </p:spPr>
        <p:txBody>
          <a:bodyPr wrap="square" rtlCol="0">
            <a:spAutoFit/>
          </a:bodyPr>
          <a:lstStyle/>
          <a:p>
            <a:r>
              <a:rPr lang="tr-TR" sz="1400" b="1" dirty="0" smtClean="0"/>
              <a:t>DVD Çalışma Mantığı</a:t>
            </a:r>
            <a:endParaRPr lang="tr-TR" sz="1400" b="1" dirty="0"/>
          </a:p>
        </p:txBody>
      </p:sp>
      <p:sp>
        <p:nvSpPr>
          <p:cNvPr id="176" name="Metin kutusu 175"/>
          <p:cNvSpPr txBox="1"/>
          <p:nvPr/>
        </p:nvSpPr>
        <p:spPr>
          <a:xfrm>
            <a:off x="9120151" y="3189392"/>
            <a:ext cx="879408" cy="307777"/>
          </a:xfrm>
          <a:prstGeom prst="rect">
            <a:avLst/>
          </a:prstGeom>
          <a:noFill/>
        </p:spPr>
        <p:txBody>
          <a:bodyPr wrap="none" rtlCol="0">
            <a:spAutoFit/>
          </a:bodyPr>
          <a:lstStyle/>
          <a:p>
            <a:r>
              <a:rPr lang="tr-TR" sz="1400" b="1" dirty="0" smtClean="0"/>
              <a:t>Kaynakça</a:t>
            </a:r>
            <a:endParaRPr lang="tr-TR" sz="1400" b="1" dirty="0"/>
          </a:p>
        </p:txBody>
      </p:sp>
      <p:cxnSp>
        <p:nvCxnSpPr>
          <p:cNvPr id="81" name="Düz Bağlayıcı 80"/>
          <p:cNvCxnSpPr/>
          <p:nvPr/>
        </p:nvCxnSpPr>
        <p:spPr>
          <a:xfrm flipV="1">
            <a:off x="579120" y="4442828"/>
            <a:ext cx="3368040" cy="152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Düz Bağlayıcı 81"/>
          <p:cNvCxnSpPr/>
          <p:nvPr/>
        </p:nvCxnSpPr>
        <p:spPr>
          <a:xfrm flipV="1">
            <a:off x="4455482" y="4427588"/>
            <a:ext cx="3368040" cy="152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Metin kutusu 3"/>
          <p:cNvSpPr txBox="1"/>
          <p:nvPr/>
        </p:nvSpPr>
        <p:spPr>
          <a:xfrm>
            <a:off x="5259568" y="3510639"/>
            <a:ext cx="2920094" cy="492443"/>
          </a:xfrm>
          <a:prstGeom prst="rect">
            <a:avLst/>
          </a:prstGeom>
          <a:noFill/>
        </p:spPr>
        <p:txBody>
          <a:bodyPr wrap="square" rtlCol="0">
            <a:spAutoFit/>
          </a:bodyPr>
          <a:lstStyle/>
          <a:p>
            <a:r>
              <a:rPr lang="tr-TR" sz="1300" b="1" dirty="0" smtClean="0"/>
              <a:t>CD Ne Zaman ve Kim Tarafından Bulundu / CD’nin Çalışma mantığı</a:t>
            </a:r>
            <a:endParaRPr lang="tr-TR" sz="1300" b="1" dirty="0"/>
          </a:p>
        </p:txBody>
      </p:sp>
      <p:sp>
        <p:nvSpPr>
          <p:cNvPr id="5" name="Metin kutusu 4"/>
          <p:cNvSpPr txBox="1"/>
          <p:nvPr/>
        </p:nvSpPr>
        <p:spPr>
          <a:xfrm>
            <a:off x="5252685" y="4064339"/>
            <a:ext cx="916020" cy="307777"/>
          </a:xfrm>
          <a:prstGeom prst="rect">
            <a:avLst/>
          </a:prstGeom>
          <a:noFill/>
        </p:spPr>
        <p:txBody>
          <a:bodyPr wrap="none" rtlCol="0">
            <a:spAutoFit/>
          </a:bodyPr>
          <a:lstStyle/>
          <a:p>
            <a:r>
              <a:rPr lang="tr-TR" sz="1400" b="1" dirty="0" smtClean="0"/>
              <a:t>CD Türleri</a:t>
            </a:r>
            <a:endParaRPr lang="tr-TR" sz="1400" b="1" dirty="0"/>
          </a:p>
        </p:txBody>
      </p:sp>
      <p:sp>
        <p:nvSpPr>
          <p:cNvPr id="84" name="Metin kutusu 83"/>
          <p:cNvSpPr txBox="1"/>
          <p:nvPr/>
        </p:nvSpPr>
        <p:spPr>
          <a:xfrm>
            <a:off x="8485612" y="1693271"/>
            <a:ext cx="444352" cy="400110"/>
          </a:xfrm>
          <a:prstGeom prst="rect">
            <a:avLst/>
          </a:prstGeom>
          <a:noFill/>
        </p:spPr>
        <p:txBody>
          <a:bodyPr wrap="square" rtlCol="0">
            <a:spAutoFit/>
          </a:bodyPr>
          <a:lstStyle/>
          <a:p>
            <a:r>
              <a:rPr lang="tr-TR" sz="2000" b="1" dirty="0" smtClean="0"/>
              <a:t>29</a:t>
            </a:r>
            <a:endParaRPr lang="tr-TR" sz="2000" b="1" dirty="0"/>
          </a:p>
        </p:txBody>
      </p:sp>
      <p:sp>
        <p:nvSpPr>
          <p:cNvPr id="88" name="Metin kutusu 87"/>
          <p:cNvSpPr txBox="1"/>
          <p:nvPr/>
        </p:nvSpPr>
        <p:spPr>
          <a:xfrm>
            <a:off x="8484705" y="2228111"/>
            <a:ext cx="444352" cy="400110"/>
          </a:xfrm>
          <a:prstGeom prst="rect">
            <a:avLst/>
          </a:prstGeom>
          <a:noFill/>
        </p:spPr>
        <p:txBody>
          <a:bodyPr wrap="none" rtlCol="0">
            <a:spAutoFit/>
          </a:bodyPr>
          <a:lstStyle/>
          <a:p>
            <a:r>
              <a:rPr lang="tr-TR" sz="2000" b="1" dirty="0" smtClean="0"/>
              <a:t>30</a:t>
            </a:r>
            <a:endParaRPr lang="tr-TR" sz="2000" b="1" dirty="0"/>
          </a:p>
        </p:txBody>
      </p:sp>
      <p:sp>
        <p:nvSpPr>
          <p:cNvPr id="89" name="Metin kutusu 88"/>
          <p:cNvSpPr txBox="1"/>
          <p:nvPr/>
        </p:nvSpPr>
        <p:spPr>
          <a:xfrm>
            <a:off x="8517607" y="2687245"/>
            <a:ext cx="444352" cy="400110"/>
          </a:xfrm>
          <a:prstGeom prst="rect">
            <a:avLst/>
          </a:prstGeom>
          <a:noFill/>
        </p:spPr>
        <p:txBody>
          <a:bodyPr wrap="none" rtlCol="0">
            <a:spAutoFit/>
          </a:bodyPr>
          <a:lstStyle/>
          <a:p>
            <a:r>
              <a:rPr lang="tr-TR" sz="2000" b="1" dirty="0" smtClean="0"/>
              <a:t>31</a:t>
            </a:r>
            <a:endParaRPr lang="tr-TR" sz="2000" b="1" dirty="0"/>
          </a:p>
        </p:txBody>
      </p:sp>
      <p:cxnSp>
        <p:nvCxnSpPr>
          <p:cNvPr id="93" name="Düz Bağlayıcı 92"/>
          <p:cNvCxnSpPr/>
          <p:nvPr/>
        </p:nvCxnSpPr>
        <p:spPr>
          <a:xfrm flipV="1">
            <a:off x="579120" y="5060823"/>
            <a:ext cx="3368040" cy="152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Düz Bağlayıcı 93"/>
          <p:cNvCxnSpPr/>
          <p:nvPr/>
        </p:nvCxnSpPr>
        <p:spPr>
          <a:xfrm flipV="1">
            <a:off x="598338" y="5551249"/>
            <a:ext cx="3368040" cy="152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Düz Bağlayıcı 94"/>
          <p:cNvCxnSpPr/>
          <p:nvPr/>
        </p:nvCxnSpPr>
        <p:spPr>
          <a:xfrm flipV="1">
            <a:off x="584074" y="6024826"/>
            <a:ext cx="3368040" cy="152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Düz Bağlayıcı 95"/>
          <p:cNvCxnSpPr/>
          <p:nvPr/>
        </p:nvCxnSpPr>
        <p:spPr>
          <a:xfrm flipV="1">
            <a:off x="4459963" y="5063917"/>
            <a:ext cx="3368040" cy="152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Düz Bağlayıcı 96"/>
          <p:cNvCxnSpPr/>
          <p:nvPr/>
        </p:nvCxnSpPr>
        <p:spPr>
          <a:xfrm flipV="1">
            <a:off x="4497793" y="5551293"/>
            <a:ext cx="3368040" cy="152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Düz Bağlayıcı 97"/>
          <p:cNvCxnSpPr/>
          <p:nvPr/>
        </p:nvCxnSpPr>
        <p:spPr>
          <a:xfrm flipV="1">
            <a:off x="4478569" y="6040066"/>
            <a:ext cx="3368040" cy="152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Metin kutusu 98"/>
          <p:cNvSpPr txBox="1"/>
          <p:nvPr/>
        </p:nvSpPr>
        <p:spPr>
          <a:xfrm>
            <a:off x="8499262" y="3173168"/>
            <a:ext cx="444352" cy="400110"/>
          </a:xfrm>
          <a:prstGeom prst="rect">
            <a:avLst/>
          </a:prstGeom>
          <a:noFill/>
        </p:spPr>
        <p:txBody>
          <a:bodyPr wrap="square" rtlCol="0">
            <a:spAutoFit/>
          </a:bodyPr>
          <a:lstStyle/>
          <a:p>
            <a:r>
              <a:rPr lang="tr-TR" sz="2000" b="1" dirty="0" smtClean="0"/>
              <a:t>32</a:t>
            </a:r>
            <a:endParaRPr lang="tr-TR" sz="2000" b="1" dirty="0"/>
          </a:p>
        </p:txBody>
      </p:sp>
      <p:sp>
        <p:nvSpPr>
          <p:cNvPr id="101" name="Metin kutusu 100"/>
          <p:cNvSpPr txBox="1"/>
          <p:nvPr/>
        </p:nvSpPr>
        <p:spPr>
          <a:xfrm>
            <a:off x="9130353" y="1782885"/>
            <a:ext cx="2697740" cy="307777"/>
          </a:xfrm>
          <a:prstGeom prst="rect">
            <a:avLst/>
          </a:prstGeom>
          <a:noFill/>
        </p:spPr>
        <p:txBody>
          <a:bodyPr wrap="square" rtlCol="0">
            <a:spAutoFit/>
          </a:bodyPr>
          <a:lstStyle/>
          <a:p>
            <a:r>
              <a:rPr lang="tr-TR" sz="1400" b="1" dirty="0" smtClean="0"/>
              <a:t>DVD’lerin Temel Özellikleri</a:t>
            </a:r>
            <a:endParaRPr lang="tr-TR" sz="1400" b="1" dirty="0"/>
          </a:p>
        </p:txBody>
      </p:sp>
      <p:sp>
        <p:nvSpPr>
          <p:cNvPr id="102" name="Metin kutusu 101"/>
          <p:cNvSpPr txBox="1"/>
          <p:nvPr/>
        </p:nvSpPr>
        <p:spPr>
          <a:xfrm>
            <a:off x="9147662" y="2291473"/>
            <a:ext cx="2697740" cy="307777"/>
          </a:xfrm>
          <a:prstGeom prst="rect">
            <a:avLst/>
          </a:prstGeom>
          <a:noFill/>
        </p:spPr>
        <p:txBody>
          <a:bodyPr wrap="square" rtlCol="0">
            <a:spAutoFit/>
          </a:bodyPr>
          <a:lstStyle/>
          <a:p>
            <a:r>
              <a:rPr lang="tr-TR" sz="1400" b="1" dirty="0" smtClean="0"/>
              <a:t>DVD’nin Tarihsel Gelişimi</a:t>
            </a:r>
            <a:endParaRPr lang="tr-TR" sz="1400" b="1" dirty="0"/>
          </a:p>
        </p:txBody>
      </p:sp>
      <p:sp>
        <p:nvSpPr>
          <p:cNvPr id="103" name="Metin kutusu 102"/>
          <p:cNvSpPr txBox="1"/>
          <p:nvPr/>
        </p:nvSpPr>
        <p:spPr>
          <a:xfrm>
            <a:off x="9130353" y="2730345"/>
            <a:ext cx="2697740" cy="307777"/>
          </a:xfrm>
          <a:prstGeom prst="rect">
            <a:avLst/>
          </a:prstGeom>
          <a:noFill/>
        </p:spPr>
        <p:txBody>
          <a:bodyPr wrap="square" rtlCol="0">
            <a:spAutoFit/>
          </a:bodyPr>
          <a:lstStyle/>
          <a:p>
            <a:r>
              <a:rPr lang="tr-TR" sz="1400" b="1" dirty="0" smtClean="0"/>
              <a:t>CD ve DVD Arasındaki Farklar</a:t>
            </a:r>
            <a:endParaRPr lang="tr-TR" sz="1400" b="1" dirty="0"/>
          </a:p>
        </p:txBody>
      </p:sp>
      <p:sp>
        <p:nvSpPr>
          <p:cNvPr id="106" name="Metin kutusu 105"/>
          <p:cNvSpPr txBox="1"/>
          <p:nvPr/>
        </p:nvSpPr>
        <p:spPr>
          <a:xfrm>
            <a:off x="787461" y="3584363"/>
            <a:ext cx="314510" cy="400110"/>
          </a:xfrm>
          <a:prstGeom prst="rect">
            <a:avLst/>
          </a:prstGeom>
          <a:noFill/>
        </p:spPr>
        <p:txBody>
          <a:bodyPr wrap="none" rtlCol="0">
            <a:spAutoFit/>
          </a:bodyPr>
          <a:lstStyle/>
          <a:p>
            <a:r>
              <a:rPr lang="tr-TR" sz="2000" b="1" dirty="0"/>
              <a:t>9</a:t>
            </a:r>
          </a:p>
        </p:txBody>
      </p:sp>
      <p:sp>
        <p:nvSpPr>
          <p:cNvPr id="105" name="Metin kutusu 104"/>
          <p:cNvSpPr txBox="1"/>
          <p:nvPr/>
        </p:nvSpPr>
        <p:spPr>
          <a:xfrm>
            <a:off x="4643966" y="2174080"/>
            <a:ext cx="444352" cy="400110"/>
          </a:xfrm>
          <a:prstGeom prst="rect">
            <a:avLst/>
          </a:prstGeom>
          <a:noFill/>
        </p:spPr>
        <p:txBody>
          <a:bodyPr wrap="none" rtlCol="0">
            <a:spAutoFit/>
          </a:bodyPr>
          <a:lstStyle/>
          <a:p>
            <a:r>
              <a:rPr lang="tr-TR" sz="2000" b="1" dirty="0" smtClean="0"/>
              <a:t>18</a:t>
            </a:r>
            <a:endParaRPr lang="tr-TR" sz="2000" b="1" dirty="0"/>
          </a:p>
        </p:txBody>
      </p:sp>
      <p:sp>
        <p:nvSpPr>
          <p:cNvPr id="3" name="Metin kutusu 2"/>
          <p:cNvSpPr txBox="1"/>
          <p:nvPr/>
        </p:nvSpPr>
        <p:spPr>
          <a:xfrm>
            <a:off x="5260342" y="1762058"/>
            <a:ext cx="2694840" cy="307777"/>
          </a:xfrm>
          <a:prstGeom prst="rect">
            <a:avLst/>
          </a:prstGeom>
          <a:noFill/>
        </p:spPr>
        <p:txBody>
          <a:bodyPr wrap="none" rtlCol="0">
            <a:spAutoFit/>
          </a:bodyPr>
          <a:lstStyle/>
          <a:p>
            <a:r>
              <a:rPr lang="tr-TR" sz="1400" b="1" dirty="0" smtClean="0"/>
              <a:t>Klavye ve </a:t>
            </a:r>
            <a:r>
              <a:rPr lang="tr-TR" sz="1400" b="1" dirty="0" err="1" smtClean="0"/>
              <a:t>Fare’nin</a:t>
            </a:r>
            <a:r>
              <a:rPr lang="tr-TR" sz="1400" b="1" dirty="0" smtClean="0"/>
              <a:t> Bağlantı Türleri</a:t>
            </a:r>
            <a:endParaRPr lang="tr-TR" sz="1400" b="1" dirty="0"/>
          </a:p>
        </p:txBody>
      </p:sp>
    </p:spTree>
    <p:extLst>
      <p:ext uri="{BB962C8B-B14F-4D97-AF65-F5344CB8AC3E}">
        <p14:creationId xmlns:p14="http://schemas.microsoft.com/office/powerpoint/2010/main" val="10030416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200" b="1" dirty="0" smtClean="0"/>
              <a:t>CD/DVD SÜRÜCÜLERİ</a:t>
            </a:r>
            <a:endParaRPr lang="tr-TR" sz="3200" dirty="0"/>
          </a:p>
        </p:txBody>
      </p:sp>
      <p:sp>
        <p:nvSpPr>
          <p:cNvPr id="3" name="İçerik Yer Tutucusu 2"/>
          <p:cNvSpPr>
            <a:spLocks noGrp="1"/>
          </p:cNvSpPr>
          <p:nvPr>
            <p:ph idx="1"/>
          </p:nvPr>
        </p:nvSpPr>
        <p:spPr>
          <a:xfrm>
            <a:off x="838200" y="1877877"/>
            <a:ext cx="5257800" cy="4351338"/>
          </a:xfrm>
        </p:spPr>
        <p:txBody>
          <a:bodyPr/>
          <a:lstStyle/>
          <a:p>
            <a:pPr marL="0" indent="0">
              <a:buNone/>
            </a:pPr>
            <a:r>
              <a:rPr lang="tr-TR" sz="1800" b="1" dirty="0"/>
              <a:t>CD Nedir?</a:t>
            </a:r>
            <a:endParaRPr lang="tr-TR" sz="1800" dirty="0"/>
          </a:p>
          <a:p>
            <a:pPr marL="0" indent="0">
              <a:buNone/>
            </a:pPr>
            <a:r>
              <a:rPr lang="tr-TR" sz="1600" b="1" dirty="0"/>
              <a:t>	</a:t>
            </a:r>
            <a:r>
              <a:rPr lang="tr-TR" sz="1600" dirty="0" err="1"/>
              <a:t>CD,”Compact</a:t>
            </a:r>
            <a:r>
              <a:rPr lang="tr-TR" sz="1600" dirty="0"/>
              <a:t> </a:t>
            </a:r>
            <a:r>
              <a:rPr lang="tr-TR" sz="1600" dirty="0" err="1"/>
              <a:t>Disc</a:t>
            </a:r>
            <a:r>
              <a:rPr lang="tr-TR" sz="1600" dirty="0"/>
              <a:t>” kelimelerinin kısaltılmasıdır ve genellikle bilgi depolama ve ses kayıt medyası olarak kullanılan bir optik disk formatını ifade eder. CD’ler, ilk olarak 1980’lerin başında geliştirilmiş ve ticari olarak piyasaya sürülmüştür. Bu teknoloji, dijital verileri optik disk üzerine kaydetmek ve okumak için tasarlanmıştır</a:t>
            </a:r>
            <a:r>
              <a:rPr lang="tr-TR" sz="1600" dirty="0" smtClean="0"/>
              <a:t>.</a:t>
            </a:r>
          </a:p>
          <a:p>
            <a:pPr marL="0" indent="0">
              <a:buNone/>
            </a:pPr>
            <a:endParaRPr lang="tr-TR" dirty="0"/>
          </a:p>
          <a:p>
            <a:pPr marL="0" indent="0">
              <a:buNone/>
            </a:pPr>
            <a:endParaRPr lang="tr-TR" dirty="0"/>
          </a:p>
        </p:txBody>
      </p:sp>
      <p:pic>
        <p:nvPicPr>
          <p:cNvPr id="6150" name="Picture 6" descr="Compact Disk (CD) Nedir?Nasıl Çalışır? - Elektrik Port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1714" y="0"/>
            <a:ext cx="5370286"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Slayt Numarası Yer Tutucusu 5"/>
          <p:cNvSpPr>
            <a:spLocks noGrp="1"/>
          </p:cNvSpPr>
          <p:nvPr>
            <p:ph type="sldNum" sz="quarter" idx="12"/>
          </p:nvPr>
        </p:nvSpPr>
        <p:spPr/>
        <p:txBody>
          <a:bodyPr/>
          <a:lstStyle/>
          <a:p>
            <a:fld id="{684145C8-B22E-4295-A04A-3D6F59AA324D}" type="slidenum">
              <a:rPr lang="tr-TR" smtClean="0">
                <a:solidFill>
                  <a:schemeClr val="tx1"/>
                </a:solidFill>
              </a:rPr>
              <a:t>20</a:t>
            </a:fld>
            <a:endParaRPr lang="tr-TR" dirty="0">
              <a:solidFill>
                <a:schemeClr val="tx1"/>
              </a:solidFill>
            </a:endParaRPr>
          </a:p>
        </p:txBody>
      </p:sp>
    </p:spTree>
    <p:extLst>
      <p:ext uri="{BB962C8B-B14F-4D97-AF65-F5344CB8AC3E}">
        <p14:creationId xmlns:p14="http://schemas.microsoft.com/office/powerpoint/2010/main" val="206041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200" b="1" dirty="0"/>
              <a:t>CD Ne Zaman ve Kim Tarafından Bulundu ? </a:t>
            </a:r>
          </a:p>
        </p:txBody>
      </p:sp>
      <p:sp>
        <p:nvSpPr>
          <p:cNvPr id="3" name="İçerik Yer Tutucusu 2"/>
          <p:cNvSpPr>
            <a:spLocks noGrp="1"/>
          </p:cNvSpPr>
          <p:nvPr>
            <p:ph idx="1"/>
          </p:nvPr>
        </p:nvSpPr>
        <p:spPr>
          <a:xfrm>
            <a:off x="838200" y="1825625"/>
            <a:ext cx="10698480" cy="1237615"/>
          </a:xfrm>
        </p:spPr>
        <p:txBody>
          <a:bodyPr>
            <a:normAutofit/>
          </a:bodyPr>
          <a:lstStyle/>
          <a:p>
            <a:pPr marL="0" indent="0">
              <a:buNone/>
            </a:pPr>
            <a:r>
              <a:rPr lang="tr-TR" sz="1600" dirty="0" smtClean="0"/>
              <a:t>	 </a:t>
            </a:r>
            <a:r>
              <a:rPr lang="tr-TR" sz="1600" dirty="0"/>
              <a:t>Bugün hemen her evde rastladığımız CD'ler bundan 48 yıl önce 1974’te </a:t>
            </a:r>
            <a:r>
              <a:rPr lang="tr-TR" sz="1600" dirty="0" err="1"/>
              <a:t>Philips</a:t>
            </a:r>
            <a:r>
              <a:rPr lang="tr-TR" sz="1600" dirty="0"/>
              <a:t> şirketince geliştirilmişti.1979 yılında </a:t>
            </a:r>
            <a:r>
              <a:rPr lang="tr-TR" sz="1600" dirty="0" err="1"/>
              <a:t>Philips</a:t>
            </a:r>
            <a:r>
              <a:rPr lang="tr-TR" sz="1600" dirty="0"/>
              <a:t> Sony ile işbirliği kararı aldı. Her şeyden önce dünyaca kabul edilecek bir standart üzerinde anlaşma sağlamak gerekiyordu. </a:t>
            </a:r>
            <a:r>
              <a:rPr lang="tr-TR" sz="1600" dirty="0" err="1"/>
              <a:t>Philips</a:t>
            </a:r>
            <a:r>
              <a:rPr lang="tr-TR" sz="1600" dirty="0"/>
              <a:t> ve Sony bunu 1981 yılında başardılar ve 1982 yılı sonunda ilk CD çalarlar piyasaya çıktı. CD'lerin bu kadar başarılı olmasının bir nedeni, plaklar gibi iğneyle çalınmadıklarından aşınma olmaması. Kullanılan plastik türünün günün birinde matlaşacağı ve üzerlerindeki bilgilerin okunamaz duruma geleceği söylendi ise de, henüz bu durumla karşılaşılmadı.</a:t>
            </a:r>
          </a:p>
        </p:txBody>
      </p:sp>
      <p:sp>
        <p:nvSpPr>
          <p:cNvPr id="4" name="Slayt Numarası Yer Tutucusu 3"/>
          <p:cNvSpPr>
            <a:spLocks noGrp="1"/>
          </p:cNvSpPr>
          <p:nvPr>
            <p:ph type="sldNum" sz="quarter" idx="12"/>
          </p:nvPr>
        </p:nvSpPr>
        <p:spPr/>
        <p:txBody>
          <a:bodyPr/>
          <a:lstStyle/>
          <a:p>
            <a:fld id="{684145C8-B22E-4295-A04A-3D6F59AA324D}" type="slidenum">
              <a:rPr lang="tr-TR" smtClean="0"/>
              <a:t>21</a:t>
            </a:fld>
            <a:endParaRPr lang="tr-TR"/>
          </a:p>
        </p:txBody>
      </p:sp>
      <p:sp>
        <p:nvSpPr>
          <p:cNvPr id="5" name="Unvan 1"/>
          <p:cNvSpPr txBox="1">
            <a:spLocks/>
          </p:cNvSpPr>
          <p:nvPr/>
        </p:nvSpPr>
        <p:spPr>
          <a:xfrm>
            <a:off x="838200" y="306324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200" b="1" dirty="0" smtClean="0"/>
              <a:t>CD’nin Çalışma Mantığı</a:t>
            </a:r>
            <a:endParaRPr lang="tr-TR" sz="3200" b="1" dirty="0"/>
          </a:p>
        </p:txBody>
      </p:sp>
      <p:sp>
        <p:nvSpPr>
          <p:cNvPr id="6" name="İçerik Yer Tutucusu 2"/>
          <p:cNvSpPr txBox="1">
            <a:spLocks/>
          </p:cNvSpPr>
          <p:nvPr/>
        </p:nvSpPr>
        <p:spPr>
          <a:xfrm>
            <a:off x="838200" y="4436110"/>
            <a:ext cx="10698480" cy="12376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1600" dirty="0" smtClean="0"/>
              <a:t>	CD </a:t>
            </a:r>
            <a:r>
              <a:rPr lang="tr-TR" sz="1600" dirty="0"/>
              <a:t>yazıcısının nasıl çalıştığını anlayabilmek için önce CD’nin temel çalışma prensibini kavramak gerekir. CD’ler genellikle aynı yapıya sahiptir. Taşıyıcı kısmı oluşturan CD’deki kalın tabakadır. Çoğu üretici bu tabakayı </a:t>
            </a:r>
            <a:r>
              <a:rPr lang="tr-TR" sz="1600" dirty="0" err="1"/>
              <a:t>Polikarbon’dan</a:t>
            </a:r>
            <a:r>
              <a:rPr lang="tr-TR" sz="1600" dirty="0"/>
              <a:t> yapmaktadır. Bu taşıyıcı tabakanın üzerinde ise bilgilerin kaydedildiği kısım yer alır. Bilgilerin okunması sırasında lazer bu kısımdan yansır. • Bilgilerin yazıldığı kısımda koruyucu bir kaplama bulunur, bunun sayesinde hassas kısım UV ışınlarından korunur. Ayrıca bu kaplama CD’nin ön yüzünü de oluşturur.</a:t>
            </a:r>
          </a:p>
        </p:txBody>
      </p:sp>
    </p:spTree>
    <p:extLst>
      <p:ext uri="{BB962C8B-B14F-4D97-AF65-F5344CB8AC3E}">
        <p14:creationId xmlns:p14="http://schemas.microsoft.com/office/powerpoint/2010/main" val="39865856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89474"/>
            <a:ext cx="10515600" cy="1325563"/>
          </a:xfrm>
        </p:spPr>
        <p:txBody>
          <a:bodyPr>
            <a:normAutofit/>
          </a:bodyPr>
          <a:lstStyle/>
          <a:p>
            <a:r>
              <a:rPr lang="tr-TR" sz="3200" b="1" dirty="0" smtClean="0"/>
              <a:t>CD Türleri</a:t>
            </a:r>
            <a:endParaRPr lang="tr-TR" sz="3200" b="1" dirty="0"/>
          </a:p>
        </p:txBody>
      </p:sp>
      <p:sp>
        <p:nvSpPr>
          <p:cNvPr id="5" name="Shape 3"/>
          <p:cNvSpPr/>
          <p:nvPr/>
        </p:nvSpPr>
        <p:spPr>
          <a:xfrm>
            <a:off x="838200" y="1099518"/>
            <a:ext cx="10515600" cy="1114820"/>
          </a:xfrm>
          <a:prstGeom prst="roundRect">
            <a:avLst>
              <a:gd name="adj" fmla="val 8151"/>
            </a:avLst>
          </a:prstGeom>
          <a:solidFill>
            <a:srgbClr val="E7EDF9"/>
          </a:solidFill>
          <a:ln/>
        </p:spPr>
      </p:sp>
      <p:sp>
        <p:nvSpPr>
          <p:cNvPr id="7" name="Metin kutusu 6"/>
          <p:cNvSpPr txBox="1"/>
          <p:nvPr/>
        </p:nvSpPr>
        <p:spPr>
          <a:xfrm>
            <a:off x="865802" y="1137119"/>
            <a:ext cx="10460395" cy="1077218"/>
          </a:xfrm>
          <a:prstGeom prst="rect">
            <a:avLst/>
          </a:prstGeom>
          <a:noFill/>
        </p:spPr>
        <p:txBody>
          <a:bodyPr wrap="square" rtlCol="0">
            <a:spAutoFit/>
          </a:bodyPr>
          <a:lstStyle/>
          <a:p>
            <a:r>
              <a:rPr lang="tr-TR" sz="1600" b="1" dirty="0" smtClean="0"/>
              <a:t>CD-ROM: </a:t>
            </a:r>
            <a:r>
              <a:rPr lang="tr-TR" sz="1600" dirty="0" smtClean="0"/>
              <a:t>CD-ROM </a:t>
            </a:r>
            <a:r>
              <a:rPr lang="tr-TR" sz="1600" dirty="0"/>
              <a:t>(Compact Disk Read </a:t>
            </a:r>
            <a:r>
              <a:rPr lang="tr-TR" sz="1600" dirty="0" err="1"/>
              <a:t>Only</a:t>
            </a:r>
            <a:r>
              <a:rPr lang="tr-TR" sz="1600" dirty="0"/>
              <a:t> Memory / </a:t>
            </a:r>
            <a:r>
              <a:rPr lang="tr-TR" sz="1600" dirty="0" err="1"/>
              <a:t>Kompak</a:t>
            </a:r>
            <a:r>
              <a:rPr lang="tr-TR" sz="1600" dirty="0"/>
              <a:t> Disk Sadece Okunabilir Bellek) sürücüler; yüksek kapasiteli CD’leri okumak için üretilmiştir. Ön yüzünde bir adet </a:t>
            </a:r>
            <a:r>
              <a:rPr lang="tr-TR" sz="1600" dirty="0" err="1"/>
              <a:t>led</a:t>
            </a:r>
            <a:r>
              <a:rPr lang="tr-TR" sz="1600" dirty="0"/>
              <a:t> ve genel olarak bir adet buton bulunur. </a:t>
            </a:r>
            <a:r>
              <a:rPr lang="tr-TR" sz="1600" dirty="0" err="1"/>
              <a:t>Led’in</a:t>
            </a:r>
            <a:r>
              <a:rPr lang="tr-TR" sz="1600" dirty="0"/>
              <a:t> yanıp sönmesi okuma işleminin gerçekleştiğini gösterir. Buton ise CD-ROM ‘u açmak ve kapatmak için kullanılır. Bir CD-ROM sürücüsü değişik formatlarda yazılmış CD’leri okuyabilir. </a:t>
            </a:r>
          </a:p>
        </p:txBody>
      </p:sp>
      <p:sp>
        <p:nvSpPr>
          <p:cNvPr id="8" name="Shape 3"/>
          <p:cNvSpPr/>
          <p:nvPr/>
        </p:nvSpPr>
        <p:spPr>
          <a:xfrm>
            <a:off x="865802" y="2425081"/>
            <a:ext cx="10487998" cy="1114820"/>
          </a:xfrm>
          <a:prstGeom prst="roundRect">
            <a:avLst>
              <a:gd name="adj" fmla="val 8151"/>
            </a:avLst>
          </a:prstGeom>
          <a:solidFill>
            <a:srgbClr val="E7EDF9"/>
          </a:solidFill>
          <a:ln/>
        </p:spPr>
      </p:sp>
      <p:sp>
        <p:nvSpPr>
          <p:cNvPr id="10" name="Metin kutusu 9"/>
          <p:cNvSpPr txBox="1"/>
          <p:nvPr/>
        </p:nvSpPr>
        <p:spPr>
          <a:xfrm>
            <a:off x="838200" y="2462683"/>
            <a:ext cx="10487997" cy="1077218"/>
          </a:xfrm>
          <a:prstGeom prst="rect">
            <a:avLst/>
          </a:prstGeom>
          <a:noFill/>
        </p:spPr>
        <p:txBody>
          <a:bodyPr wrap="square" rtlCol="0">
            <a:spAutoFit/>
          </a:bodyPr>
          <a:lstStyle/>
          <a:p>
            <a:r>
              <a:rPr lang="tr-TR" sz="1600" b="1" dirty="0" smtClean="0"/>
              <a:t>CD-R: </a:t>
            </a:r>
            <a:r>
              <a:rPr lang="tr-TR" sz="1600" dirty="0" smtClean="0"/>
              <a:t>CD-R(Compact </a:t>
            </a:r>
            <a:r>
              <a:rPr lang="tr-TR" sz="1600" dirty="0" err="1"/>
              <a:t>Disc</a:t>
            </a:r>
            <a:r>
              <a:rPr lang="tr-TR" sz="1600" dirty="0"/>
              <a:t> </a:t>
            </a:r>
            <a:r>
              <a:rPr lang="tr-TR" sz="1600" dirty="0" err="1"/>
              <a:t>Recordable</a:t>
            </a:r>
            <a:r>
              <a:rPr lang="tr-TR" sz="1600" dirty="0"/>
              <a:t>), üzerine bir kez yazılabilen silinemez CD'leri ifade etmektedir. Bir CD Kaydedici yardımıyla çeşitli çoklu ortam verileri bu diskler üzerine kaydedilebilmektedir. 8 cm ve 12 cm biçimlerinde mevcut olan CD-R'lerin 650, 700, 800 ve hatta 900 MB'lık çeşitleri bulunabilmektedir. 900 MB olan versiyonları sadece bazı CD-RW sürücüler tarafından tam kapasite ile yazılabilir.</a:t>
            </a:r>
          </a:p>
        </p:txBody>
      </p:sp>
      <p:sp>
        <p:nvSpPr>
          <p:cNvPr id="12" name="Shape 3"/>
          <p:cNvSpPr/>
          <p:nvPr/>
        </p:nvSpPr>
        <p:spPr>
          <a:xfrm>
            <a:off x="865802" y="3783957"/>
            <a:ext cx="10487998" cy="1114820"/>
          </a:xfrm>
          <a:prstGeom prst="roundRect">
            <a:avLst>
              <a:gd name="adj" fmla="val 8151"/>
            </a:avLst>
          </a:prstGeom>
          <a:solidFill>
            <a:srgbClr val="E7EDF9"/>
          </a:solidFill>
          <a:ln/>
        </p:spPr>
      </p:sp>
      <p:sp>
        <p:nvSpPr>
          <p:cNvPr id="13" name="Metin kutusu 12"/>
          <p:cNvSpPr txBox="1"/>
          <p:nvPr/>
        </p:nvSpPr>
        <p:spPr>
          <a:xfrm>
            <a:off x="838199" y="3821559"/>
            <a:ext cx="10487997" cy="830997"/>
          </a:xfrm>
          <a:prstGeom prst="rect">
            <a:avLst/>
          </a:prstGeom>
          <a:noFill/>
        </p:spPr>
        <p:txBody>
          <a:bodyPr wrap="square" rtlCol="0">
            <a:spAutoFit/>
          </a:bodyPr>
          <a:lstStyle/>
          <a:p>
            <a:r>
              <a:rPr lang="tr-TR" sz="1600" b="1" dirty="0" smtClean="0"/>
              <a:t>CD-RW: </a:t>
            </a:r>
            <a:r>
              <a:rPr lang="tr-TR" sz="1600" dirty="0"/>
              <a:t>CD-RW(Compact </a:t>
            </a:r>
            <a:r>
              <a:rPr lang="tr-TR" sz="1600" dirty="0" err="1"/>
              <a:t>Disc</a:t>
            </a:r>
            <a:r>
              <a:rPr lang="tr-TR" sz="1600" dirty="0"/>
              <a:t> Re-</a:t>
            </a:r>
            <a:r>
              <a:rPr lang="tr-TR" sz="1600" dirty="0" err="1"/>
              <a:t>Writable</a:t>
            </a:r>
            <a:r>
              <a:rPr lang="tr-TR" sz="1600" dirty="0"/>
              <a:t>) tekrar yazılabilen CD demektir. Herhangi bir CD, bilgileri üzerindeki </a:t>
            </a:r>
            <a:r>
              <a:rPr lang="tr-TR" sz="1600" dirty="0" err="1"/>
              <a:t>polikarbon</a:t>
            </a:r>
            <a:r>
              <a:rPr lang="tr-TR" sz="1600" dirty="0"/>
              <a:t> plastik yüzeye işlerken CD-RW üzerindeki iki farklı yüzeye: </a:t>
            </a:r>
            <a:r>
              <a:rPr lang="tr-TR" sz="1600" dirty="0" err="1"/>
              <a:t>dielektirik</a:t>
            </a:r>
            <a:r>
              <a:rPr lang="tr-TR" sz="1600" dirty="0"/>
              <a:t> yüzey ve faz değişim materyaline işler. CD yazıcısı, lazerin ısısıyla yansıma niteliğinde bir yansıma meydana getirir.</a:t>
            </a:r>
          </a:p>
        </p:txBody>
      </p:sp>
      <p:sp>
        <p:nvSpPr>
          <p:cNvPr id="14" name="Shape 3"/>
          <p:cNvSpPr/>
          <p:nvPr/>
        </p:nvSpPr>
        <p:spPr>
          <a:xfrm>
            <a:off x="865802" y="5070153"/>
            <a:ext cx="10487998" cy="1523826"/>
          </a:xfrm>
          <a:prstGeom prst="roundRect">
            <a:avLst>
              <a:gd name="adj" fmla="val 8151"/>
            </a:avLst>
          </a:prstGeom>
          <a:solidFill>
            <a:srgbClr val="E7EDF9"/>
          </a:solidFill>
          <a:ln/>
        </p:spPr>
      </p:sp>
      <p:sp>
        <p:nvSpPr>
          <p:cNvPr id="15" name="Metin kutusu 14"/>
          <p:cNvSpPr txBox="1"/>
          <p:nvPr/>
        </p:nvSpPr>
        <p:spPr>
          <a:xfrm>
            <a:off x="846557" y="5044984"/>
            <a:ext cx="10526487" cy="1569660"/>
          </a:xfrm>
          <a:prstGeom prst="rect">
            <a:avLst/>
          </a:prstGeom>
          <a:noFill/>
        </p:spPr>
        <p:txBody>
          <a:bodyPr wrap="square" rtlCol="0">
            <a:spAutoFit/>
          </a:bodyPr>
          <a:lstStyle/>
          <a:p>
            <a:r>
              <a:rPr lang="tr-TR" sz="1600" b="1" dirty="0" smtClean="0"/>
              <a:t>BLU-RAY : </a:t>
            </a:r>
            <a:r>
              <a:rPr lang="tr-TR" sz="1600" dirty="0" err="1"/>
              <a:t>Blu</a:t>
            </a:r>
            <a:r>
              <a:rPr lang="tr-TR" sz="1600" dirty="0"/>
              <a:t>-ray, CD ve DVD gibi bir optik disk formatıdır. Yüksek çözünürlüklü (HD) video kaydetmek ve oynatmak ve büyük miktarlarda veri depolamak için geliştirilmiştir. Bir CD 700 MB veri tutabilir ve temel bir DVD 4,7 GB veri tutabilirken, tek bir </a:t>
            </a:r>
            <a:r>
              <a:rPr lang="tr-TR" sz="1600" dirty="0" err="1"/>
              <a:t>Blu</a:t>
            </a:r>
            <a:r>
              <a:rPr lang="tr-TR" sz="1600" dirty="0"/>
              <a:t>-ray disk 25 GB'a kadar veri tutabilir. Çift taraflı, çift katmanlı bir DVD bile (yaygın değildir) yalnızca 17 GB veri tutabilir. Çift katmanlı </a:t>
            </a:r>
            <a:r>
              <a:rPr lang="tr-TR" sz="1600" dirty="0" err="1"/>
              <a:t>Blu</a:t>
            </a:r>
            <a:r>
              <a:rPr lang="tr-TR" sz="1600" dirty="0"/>
              <a:t>-ray diskler 50 GB veri depolayabilecektir. </a:t>
            </a:r>
            <a:r>
              <a:rPr lang="tr-TR" sz="1600" dirty="0" err="1"/>
              <a:t>PlayStation</a:t>
            </a:r>
            <a:r>
              <a:rPr lang="tr-TR" sz="1600" dirty="0"/>
              <a:t> ve Xbox gibi oyun konsolları için hazırlanan video oyunlarının fiziksel dağıtımları </a:t>
            </a:r>
            <a:r>
              <a:rPr lang="tr-TR" sz="1600" dirty="0" err="1"/>
              <a:t>Blu-ray'in</a:t>
            </a:r>
            <a:r>
              <a:rPr lang="tr-TR" sz="1600" dirty="0"/>
              <a:t> ana uygulama alanlarındandır ve ayrıca üzerinde her türlü sayısal veri güvenli bir şekilde saklanabilir</a:t>
            </a:r>
          </a:p>
        </p:txBody>
      </p:sp>
      <p:sp>
        <p:nvSpPr>
          <p:cNvPr id="16" name="Slayt Numarası Yer Tutucusu 3"/>
          <p:cNvSpPr txBox="1">
            <a:spLocks/>
          </p:cNvSpPr>
          <p:nvPr/>
        </p:nvSpPr>
        <p:spPr>
          <a:xfrm>
            <a:off x="8816165" y="6323435"/>
            <a:ext cx="2743200" cy="365125"/>
          </a:xfrm>
          <a:prstGeom prst="rect">
            <a:avLst/>
          </a:prstGeom>
        </p:spPr>
        <p:txBody>
          <a:bodyPr vert="horz" lIns="91440" tIns="45720" rIns="91440" bIns="45720" rtlCol="0" anchor="ctr"/>
          <a:lstStyle>
            <a:defPPr>
              <a:defRPr lang="tr-T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84145C8-B22E-4295-A04A-3D6F59AA324D}" type="slidenum">
              <a:rPr lang="tr-TR" smtClean="0"/>
              <a:pPr/>
              <a:t>22</a:t>
            </a:fld>
            <a:endParaRPr lang="tr-TR" dirty="0"/>
          </a:p>
        </p:txBody>
      </p:sp>
    </p:spTree>
    <p:extLst>
      <p:ext uri="{BB962C8B-B14F-4D97-AF65-F5344CB8AC3E}">
        <p14:creationId xmlns:p14="http://schemas.microsoft.com/office/powerpoint/2010/main" val="7233551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200" b="1" dirty="0"/>
              <a:t>CD’lerin temel özellikleri </a:t>
            </a:r>
            <a:r>
              <a:rPr lang="tr-TR" sz="3200" b="1" dirty="0" smtClean="0"/>
              <a:t>;</a:t>
            </a:r>
            <a:endParaRPr lang="tr-TR" sz="3200" dirty="0"/>
          </a:p>
        </p:txBody>
      </p:sp>
      <p:sp>
        <p:nvSpPr>
          <p:cNvPr id="4" name="Shape 3"/>
          <p:cNvSpPr/>
          <p:nvPr/>
        </p:nvSpPr>
        <p:spPr>
          <a:xfrm>
            <a:off x="838200" y="1452354"/>
            <a:ext cx="5271655" cy="1329605"/>
          </a:xfrm>
          <a:prstGeom prst="roundRect">
            <a:avLst>
              <a:gd name="adj" fmla="val 8151"/>
            </a:avLst>
          </a:prstGeom>
          <a:solidFill>
            <a:srgbClr val="E7EDF9"/>
          </a:solidFill>
          <a:ln/>
        </p:spPr>
      </p:sp>
      <p:sp>
        <p:nvSpPr>
          <p:cNvPr id="5" name="Metin kutusu 4"/>
          <p:cNvSpPr txBox="1"/>
          <p:nvPr/>
        </p:nvSpPr>
        <p:spPr>
          <a:xfrm>
            <a:off x="959871" y="1577588"/>
            <a:ext cx="5028312" cy="1200329"/>
          </a:xfrm>
          <a:prstGeom prst="rect">
            <a:avLst/>
          </a:prstGeom>
          <a:noFill/>
        </p:spPr>
        <p:txBody>
          <a:bodyPr wrap="square" rtlCol="0">
            <a:spAutoFit/>
          </a:bodyPr>
          <a:lstStyle/>
          <a:p>
            <a:r>
              <a:rPr lang="tr-TR" b="1" dirty="0"/>
              <a:t>1.Optik Disk Formatı: </a:t>
            </a:r>
            <a:r>
              <a:rPr lang="tr-TR" dirty="0" err="1"/>
              <a:t>CD’ler,optik</a:t>
            </a:r>
            <a:r>
              <a:rPr lang="tr-TR" dirty="0"/>
              <a:t> bir okuma mekanizması kullanarak bilgileri okuyan ve yazan bir sistem üzerine inşa edilmiştir.</a:t>
            </a:r>
          </a:p>
          <a:p>
            <a:endParaRPr lang="tr-TR" dirty="0"/>
          </a:p>
        </p:txBody>
      </p:sp>
      <p:sp>
        <p:nvSpPr>
          <p:cNvPr id="6" name="Shape 3"/>
          <p:cNvSpPr/>
          <p:nvPr/>
        </p:nvSpPr>
        <p:spPr>
          <a:xfrm>
            <a:off x="824345" y="2960093"/>
            <a:ext cx="5271655" cy="1824861"/>
          </a:xfrm>
          <a:prstGeom prst="roundRect">
            <a:avLst>
              <a:gd name="adj" fmla="val 8151"/>
            </a:avLst>
          </a:prstGeom>
          <a:solidFill>
            <a:srgbClr val="E7EDF9"/>
          </a:solidFill>
          <a:ln/>
        </p:spPr>
      </p:sp>
      <p:sp>
        <p:nvSpPr>
          <p:cNvPr id="7" name="Shape 3"/>
          <p:cNvSpPr/>
          <p:nvPr/>
        </p:nvSpPr>
        <p:spPr>
          <a:xfrm>
            <a:off x="6553200" y="1406390"/>
            <a:ext cx="5271655" cy="1375568"/>
          </a:xfrm>
          <a:prstGeom prst="roundRect">
            <a:avLst>
              <a:gd name="adj" fmla="val 8151"/>
            </a:avLst>
          </a:prstGeom>
          <a:solidFill>
            <a:srgbClr val="E7EDF9"/>
          </a:solidFill>
          <a:ln/>
        </p:spPr>
      </p:sp>
      <p:sp>
        <p:nvSpPr>
          <p:cNvPr id="8" name="Shape 3"/>
          <p:cNvSpPr/>
          <p:nvPr/>
        </p:nvSpPr>
        <p:spPr>
          <a:xfrm>
            <a:off x="6553199" y="2960092"/>
            <a:ext cx="5271655" cy="1824862"/>
          </a:xfrm>
          <a:prstGeom prst="roundRect">
            <a:avLst>
              <a:gd name="adj" fmla="val 8151"/>
            </a:avLst>
          </a:prstGeom>
          <a:solidFill>
            <a:srgbClr val="E7EDF9"/>
          </a:solidFill>
          <a:ln/>
        </p:spPr>
      </p:sp>
      <p:sp>
        <p:nvSpPr>
          <p:cNvPr id="10" name="Metin kutusu 9"/>
          <p:cNvSpPr txBox="1"/>
          <p:nvPr/>
        </p:nvSpPr>
        <p:spPr>
          <a:xfrm>
            <a:off x="959871" y="3030628"/>
            <a:ext cx="5028312" cy="1754326"/>
          </a:xfrm>
          <a:prstGeom prst="rect">
            <a:avLst/>
          </a:prstGeom>
          <a:noFill/>
        </p:spPr>
        <p:txBody>
          <a:bodyPr wrap="square" rtlCol="0">
            <a:spAutoFit/>
          </a:bodyPr>
          <a:lstStyle/>
          <a:p>
            <a:r>
              <a:rPr lang="tr-TR" b="1" dirty="0"/>
              <a:t>2.Dijital Veri Depolama: </a:t>
            </a:r>
            <a:r>
              <a:rPr lang="tr-TR" dirty="0"/>
              <a:t>CD’ler </a:t>
            </a:r>
            <a:r>
              <a:rPr lang="tr-TR" dirty="0" err="1"/>
              <a:t>genelikle</a:t>
            </a:r>
            <a:r>
              <a:rPr lang="tr-TR" dirty="0"/>
              <a:t> dijital veri depolamak için kullanılır. İlk olarak müzik ses kayıtları için tasarlanan CD’ler, daha sonra veri depolama amaçları için geniş bir kullanım alanı bulmuştur.</a:t>
            </a:r>
          </a:p>
          <a:p>
            <a:endParaRPr lang="tr-TR" dirty="0"/>
          </a:p>
        </p:txBody>
      </p:sp>
      <p:sp>
        <p:nvSpPr>
          <p:cNvPr id="12" name="Metin kutusu 11"/>
          <p:cNvSpPr txBox="1"/>
          <p:nvPr/>
        </p:nvSpPr>
        <p:spPr>
          <a:xfrm>
            <a:off x="6723818" y="1516991"/>
            <a:ext cx="4629982" cy="1200329"/>
          </a:xfrm>
          <a:prstGeom prst="rect">
            <a:avLst/>
          </a:prstGeom>
          <a:noFill/>
        </p:spPr>
        <p:txBody>
          <a:bodyPr wrap="square" rtlCol="0">
            <a:spAutoFit/>
          </a:bodyPr>
          <a:lstStyle/>
          <a:p>
            <a:r>
              <a:rPr lang="tr-TR" b="1" dirty="0" smtClean="0"/>
              <a:t>3.Fiziksel </a:t>
            </a:r>
            <a:r>
              <a:rPr lang="tr-TR" b="1" dirty="0"/>
              <a:t>Boyutlar:</a:t>
            </a:r>
            <a:r>
              <a:rPr lang="tr-TR" dirty="0"/>
              <a:t> Standart bir CD’nin çapı yaklaşık 12 cm’dir, ancak daha küçük olan 8 </a:t>
            </a:r>
            <a:r>
              <a:rPr lang="tr-TR" dirty="0" err="1"/>
              <a:t>cm’lik</a:t>
            </a:r>
            <a:r>
              <a:rPr lang="tr-TR" dirty="0"/>
              <a:t> mini CD’ler de bulunmaktadır.</a:t>
            </a:r>
          </a:p>
          <a:p>
            <a:endParaRPr lang="tr-TR" dirty="0"/>
          </a:p>
        </p:txBody>
      </p:sp>
      <p:sp>
        <p:nvSpPr>
          <p:cNvPr id="14" name="Metin kutusu 13"/>
          <p:cNvSpPr txBox="1"/>
          <p:nvPr/>
        </p:nvSpPr>
        <p:spPr>
          <a:xfrm>
            <a:off x="6693475" y="3030628"/>
            <a:ext cx="4991101" cy="2585323"/>
          </a:xfrm>
          <a:prstGeom prst="rect">
            <a:avLst/>
          </a:prstGeom>
          <a:noFill/>
        </p:spPr>
        <p:txBody>
          <a:bodyPr wrap="square" rtlCol="0">
            <a:spAutoFit/>
          </a:bodyPr>
          <a:lstStyle/>
          <a:p>
            <a:r>
              <a:rPr lang="tr-TR" b="1" dirty="0" smtClean="0"/>
              <a:t>4.Kullanım </a:t>
            </a:r>
            <a:r>
              <a:rPr lang="tr-TR" b="1" dirty="0"/>
              <a:t>Alanları:</a:t>
            </a:r>
            <a:endParaRPr lang="tr-TR" dirty="0"/>
          </a:p>
          <a:p>
            <a:pPr marL="285750" lvl="0" indent="-285750">
              <a:buFont typeface="Arial" panose="020B0604020202020204" pitchFamily="34" charset="0"/>
              <a:buChar char="•"/>
            </a:pPr>
            <a:r>
              <a:rPr lang="tr-TR" b="1" dirty="0"/>
              <a:t>Müzik Endüstrisi: </a:t>
            </a:r>
            <a:r>
              <a:rPr lang="tr-TR" dirty="0"/>
              <a:t>CD’ler, müzik albümlerini dağıtmak için yaygın olarak kullanılmıştır.</a:t>
            </a:r>
          </a:p>
          <a:p>
            <a:pPr marL="285750" lvl="0" indent="-285750">
              <a:buFont typeface="Arial" panose="020B0604020202020204" pitchFamily="34" charset="0"/>
              <a:buChar char="•"/>
            </a:pPr>
            <a:r>
              <a:rPr lang="tr-TR" b="1" dirty="0"/>
              <a:t>Bilgisayar Depolama: </a:t>
            </a:r>
            <a:r>
              <a:rPr lang="tr-TR" dirty="0" err="1"/>
              <a:t>CD’ler,bilgisayar</a:t>
            </a:r>
            <a:r>
              <a:rPr lang="tr-TR" dirty="0"/>
              <a:t> oyunları, yazılımlar ve diğer verileri depolamak için sıkça kullanılmıştır.</a:t>
            </a:r>
          </a:p>
          <a:p>
            <a:pPr lvl="0"/>
            <a:endParaRPr lang="tr-TR" dirty="0"/>
          </a:p>
          <a:p>
            <a:endParaRPr lang="tr-TR" dirty="0"/>
          </a:p>
          <a:p>
            <a:endParaRPr lang="tr-TR" dirty="0"/>
          </a:p>
        </p:txBody>
      </p:sp>
      <p:sp>
        <p:nvSpPr>
          <p:cNvPr id="9" name="Slayt Numarası Yer Tutucusu 8"/>
          <p:cNvSpPr>
            <a:spLocks noGrp="1"/>
          </p:cNvSpPr>
          <p:nvPr>
            <p:ph type="sldNum" sz="quarter" idx="12"/>
          </p:nvPr>
        </p:nvSpPr>
        <p:spPr/>
        <p:txBody>
          <a:bodyPr/>
          <a:lstStyle/>
          <a:p>
            <a:fld id="{684145C8-B22E-4295-A04A-3D6F59AA324D}" type="slidenum">
              <a:rPr lang="tr-TR" smtClean="0"/>
              <a:t>23</a:t>
            </a:fld>
            <a:endParaRPr lang="tr-TR"/>
          </a:p>
        </p:txBody>
      </p:sp>
    </p:spTree>
    <p:extLst>
      <p:ext uri="{BB962C8B-B14F-4D97-AF65-F5344CB8AC3E}">
        <p14:creationId xmlns:p14="http://schemas.microsoft.com/office/powerpoint/2010/main" val="28919746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200" b="1" dirty="0"/>
              <a:t>CD’nin Tarihsel Gelişimi</a:t>
            </a:r>
            <a:r>
              <a:rPr lang="tr-TR" sz="3200" b="1" dirty="0" smtClean="0"/>
              <a:t>;</a:t>
            </a:r>
            <a:endParaRPr lang="tr-TR" sz="3200" dirty="0"/>
          </a:p>
        </p:txBody>
      </p:sp>
      <p:sp>
        <p:nvSpPr>
          <p:cNvPr id="4" name="Shape 3"/>
          <p:cNvSpPr/>
          <p:nvPr/>
        </p:nvSpPr>
        <p:spPr>
          <a:xfrm>
            <a:off x="838200" y="1536799"/>
            <a:ext cx="5271655" cy="1329605"/>
          </a:xfrm>
          <a:prstGeom prst="roundRect">
            <a:avLst>
              <a:gd name="adj" fmla="val 8151"/>
            </a:avLst>
          </a:prstGeom>
          <a:solidFill>
            <a:srgbClr val="E7EDF9"/>
          </a:solidFill>
          <a:ln/>
        </p:spPr>
      </p:sp>
      <p:sp>
        <p:nvSpPr>
          <p:cNvPr id="5" name="Shape 3"/>
          <p:cNvSpPr/>
          <p:nvPr/>
        </p:nvSpPr>
        <p:spPr>
          <a:xfrm>
            <a:off x="6515100" y="1536798"/>
            <a:ext cx="5271655" cy="1329605"/>
          </a:xfrm>
          <a:prstGeom prst="roundRect">
            <a:avLst>
              <a:gd name="adj" fmla="val 8151"/>
            </a:avLst>
          </a:prstGeom>
          <a:solidFill>
            <a:srgbClr val="E7EDF9"/>
          </a:solidFill>
          <a:ln/>
        </p:spPr>
      </p:sp>
      <p:sp>
        <p:nvSpPr>
          <p:cNvPr id="6" name="Shape 3"/>
          <p:cNvSpPr/>
          <p:nvPr/>
        </p:nvSpPr>
        <p:spPr>
          <a:xfrm>
            <a:off x="838200" y="3116951"/>
            <a:ext cx="5271655" cy="1329605"/>
          </a:xfrm>
          <a:prstGeom prst="roundRect">
            <a:avLst>
              <a:gd name="adj" fmla="val 8151"/>
            </a:avLst>
          </a:prstGeom>
          <a:solidFill>
            <a:srgbClr val="E7EDF9"/>
          </a:solidFill>
          <a:ln/>
        </p:spPr>
      </p:sp>
      <p:sp>
        <p:nvSpPr>
          <p:cNvPr id="7" name="Shape 3"/>
          <p:cNvSpPr/>
          <p:nvPr/>
        </p:nvSpPr>
        <p:spPr>
          <a:xfrm>
            <a:off x="6515100" y="3116950"/>
            <a:ext cx="5271655" cy="1329605"/>
          </a:xfrm>
          <a:prstGeom prst="roundRect">
            <a:avLst>
              <a:gd name="adj" fmla="val 8151"/>
            </a:avLst>
          </a:prstGeom>
          <a:solidFill>
            <a:srgbClr val="E7EDF9"/>
          </a:solidFill>
          <a:ln/>
        </p:spPr>
      </p:sp>
      <p:sp>
        <p:nvSpPr>
          <p:cNvPr id="8" name="Shape 3"/>
          <p:cNvSpPr/>
          <p:nvPr/>
        </p:nvSpPr>
        <p:spPr>
          <a:xfrm>
            <a:off x="3664527" y="4697102"/>
            <a:ext cx="5271655" cy="1329605"/>
          </a:xfrm>
          <a:prstGeom prst="roundRect">
            <a:avLst>
              <a:gd name="adj" fmla="val 8151"/>
            </a:avLst>
          </a:prstGeom>
          <a:solidFill>
            <a:srgbClr val="E7EDF9"/>
          </a:solidFill>
          <a:ln/>
        </p:spPr>
      </p:sp>
      <p:sp>
        <p:nvSpPr>
          <p:cNvPr id="9" name="Metin kutusu 8"/>
          <p:cNvSpPr txBox="1"/>
          <p:nvPr/>
        </p:nvSpPr>
        <p:spPr>
          <a:xfrm>
            <a:off x="838200" y="1570137"/>
            <a:ext cx="5067300" cy="1569660"/>
          </a:xfrm>
          <a:prstGeom prst="rect">
            <a:avLst/>
          </a:prstGeom>
          <a:noFill/>
        </p:spPr>
        <p:txBody>
          <a:bodyPr wrap="square" rtlCol="0">
            <a:spAutoFit/>
          </a:bodyPr>
          <a:lstStyle/>
          <a:p>
            <a:r>
              <a:rPr lang="tr-TR" sz="1600" b="1" dirty="0"/>
              <a:t>1980’lerin Başları: </a:t>
            </a:r>
            <a:r>
              <a:rPr lang="tr-TR" sz="1600" dirty="0" err="1"/>
              <a:t>Philips</a:t>
            </a:r>
            <a:r>
              <a:rPr lang="tr-TR" sz="1600" dirty="0"/>
              <a:t> ve Sony, daha önce kullanılan analog müzik taşıma medyasının yerine dijital bir ses depolama ve çalma sistemini geliştirmeye karar verdiler. Bu çalışma, 1982’de “Compact </a:t>
            </a:r>
            <a:r>
              <a:rPr lang="tr-TR" sz="1600" dirty="0" err="1"/>
              <a:t>Disc</a:t>
            </a:r>
            <a:r>
              <a:rPr lang="tr-TR" sz="1600" dirty="0"/>
              <a:t>” standardının ilan edilmesiyle sonuçlandı.</a:t>
            </a:r>
          </a:p>
          <a:p>
            <a:endParaRPr lang="tr-TR" sz="1600" dirty="0"/>
          </a:p>
        </p:txBody>
      </p:sp>
      <p:sp>
        <p:nvSpPr>
          <p:cNvPr id="10" name="Metin kutusu 9"/>
          <p:cNvSpPr txBox="1"/>
          <p:nvPr/>
        </p:nvSpPr>
        <p:spPr>
          <a:xfrm>
            <a:off x="6528954" y="1863047"/>
            <a:ext cx="5243945" cy="830997"/>
          </a:xfrm>
          <a:prstGeom prst="rect">
            <a:avLst/>
          </a:prstGeom>
          <a:noFill/>
        </p:spPr>
        <p:txBody>
          <a:bodyPr wrap="square" rtlCol="0">
            <a:spAutoFit/>
          </a:bodyPr>
          <a:lstStyle/>
          <a:p>
            <a:r>
              <a:rPr lang="tr-TR" sz="1600" b="1" dirty="0"/>
              <a:t>1982: </a:t>
            </a:r>
            <a:r>
              <a:rPr lang="tr-TR" sz="1600" dirty="0"/>
              <a:t>İlk ticari CD’ler </a:t>
            </a:r>
            <a:r>
              <a:rPr lang="tr-TR" sz="1600" dirty="0" err="1"/>
              <a:t>japonya’da</a:t>
            </a:r>
            <a:r>
              <a:rPr lang="tr-TR" sz="1600" dirty="0"/>
              <a:t> piyasaya sürüldü. Bu CD’ler genellikle müzik albümlerini içeriyordu.</a:t>
            </a:r>
          </a:p>
          <a:p>
            <a:endParaRPr lang="tr-TR" sz="1600" dirty="0"/>
          </a:p>
        </p:txBody>
      </p:sp>
      <p:sp>
        <p:nvSpPr>
          <p:cNvPr id="11" name="Metin kutusu 10"/>
          <p:cNvSpPr txBox="1"/>
          <p:nvPr/>
        </p:nvSpPr>
        <p:spPr>
          <a:xfrm>
            <a:off x="838200" y="3285713"/>
            <a:ext cx="5067300" cy="1077218"/>
          </a:xfrm>
          <a:prstGeom prst="rect">
            <a:avLst/>
          </a:prstGeom>
          <a:noFill/>
        </p:spPr>
        <p:txBody>
          <a:bodyPr wrap="square" rtlCol="0">
            <a:spAutoFit/>
          </a:bodyPr>
          <a:lstStyle/>
          <a:p>
            <a:r>
              <a:rPr lang="tr-TR" sz="1600" b="1" dirty="0"/>
              <a:t>1983: </a:t>
            </a:r>
            <a:r>
              <a:rPr lang="tr-TR" sz="1600" dirty="0"/>
              <a:t>CD teknolojisi, diğer ülkelerde  de ticari olarak kullanılmaya başlandı ve kısa süre içinde müzik endüstrisinde bir standart haline geldi.</a:t>
            </a:r>
          </a:p>
          <a:p>
            <a:endParaRPr lang="tr-TR" sz="1600" dirty="0"/>
          </a:p>
        </p:txBody>
      </p:sp>
      <p:sp>
        <p:nvSpPr>
          <p:cNvPr id="12" name="Metin kutusu 11"/>
          <p:cNvSpPr txBox="1"/>
          <p:nvPr/>
        </p:nvSpPr>
        <p:spPr>
          <a:xfrm>
            <a:off x="6528954" y="3285713"/>
            <a:ext cx="5257801" cy="1077218"/>
          </a:xfrm>
          <a:prstGeom prst="rect">
            <a:avLst/>
          </a:prstGeom>
          <a:noFill/>
        </p:spPr>
        <p:txBody>
          <a:bodyPr wrap="square" rtlCol="0">
            <a:spAutoFit/>
          </a:bodyPr>
          <a:lstStyle/>
          <a:p>
            <a:r>
              <a:rPr lang="tr-TR" sz="1600" b="1" dirty="0"/>
              <a:t>1985: </a:t>
            </a:r>
            <a:r>
              <a:rPr lang="tr-TR" sz="1600" dirty="0"/>
              <a:t>CD-ROM (Read-</a:t>
            </a:r>
            <a:r>
              <a:rPr lang="tr-TR" sz="1600" dirty="0" err="1"/>
              <a:t>Only</a:t>
            </a:r>
            <a:r>
              <a:rPr lang="tr-TR" sz="1600" dirty="0"/>
              <a:t> </a:t>
            </a:r>
            <a:r>
              <a:rPr lang="tr-TR" sz="1600" dirty="0" err="1"/>
              <a:t>Momery</a:t>
            </a:r>
            <a:r>
              <a:rPr lang="tr-TR" sz="1600" dirty="0"/>
              <a:t>) formatı tanıtıldı, bu da bilgisayarlar için veri depolama amacıyla </a:t>
            </a:r>
            <a:r>
              <a:rPr lang="tr-TR" sz="1600" dirty="0" err="1"/>
              <a:t>kullnılan</a:t>
            </a:r>
            <a:r>
              <a:rPr lang="tr-TR" sz="1600" dirty="0"/>
              <a:t> ilk CD türüydü.</a:t>
            </a:r>
          </a:p>
          <a:p>
            <a:endParaRPr lang="tr-TR" sz="1600" dirty="0"/>
          </a:p>
        </p:txBody>
      </p:sp>
      <p:sp>
        <p:nvSpPr>
          <p:cNvPr id="13" name="Metin kutusu 12"/>
          <p:cNvSpPr txBox="1"/>
          <p:nvPr/>
        </p:nvSpPr>
        <p:spPr>
          <a:xfrm>
            <a:off x="3751117" y="4915628"/>
            <a:ext cx="5098473" cy="1569660"/>
          </a:xfrm>
          <a:prstGeom prst="rect">
            <a:avLst/>
          </a:prstGeom>
          <a:noFill/>
        </p:spPr>
        <p:txBody>
          <a:bodyPr wrap="square" rtlCol="0">
            <a:spAutoFit/>
          </a:bodyPr>
          <a:lstStyle/>
          <a:p>
            <a:r>
              <a:rPr lang="tr-TR" sz="1600" b="1" dirty="0"/>
              <a:t>1990’lar:</a:t>
            </a:r>
            <a:r>
              <a:rPr lang="tr-TR" sz="1600" dirty="0"/>
              <a:t>CD-R (</a:t>
            </a:r>
            <a:r>
              <a:rPr lang="tr-TR" sz="1600" dirty="0" err="1"/>
              <a:t>Recordable</a:t>
            </a:r>
            <a:r>
              <a:rPr lang="tr-TR" sz="1600" dirty="0"/>
              <a:t>) ve CD-RW (</a:t>
            </a:r>
            <a:r>
              <a:rPr lang="tr-TR" sz="1600" dirty="0" err="1"/>
              <a:t>ReWrible</a:t>
            </a:r>
            <a:r>
              <a:rPr lang="tr-TR" sz="1600" dirty="0"/>
              <a:t>) gibi yazılabilir CD formatları ortaya çıktı, böylece kullanıcılar kendi verilerini CD’lere yazabilir ve silebilir hale geldi.</a:t>
            </a:r>
          </a:p>
          <a:p>
            <a:endParaRPr lang="tr-TR" sz="1600" dirty="0"/>
          </a:p>
          <a:p>
            <a:endParaRPr lang="tr-TR" sz="1600" dirty="0"/>
          </a:p>
          <a:p>
            <a:endParaRPr lang="tr-TR" sz="1600" dirty="0"/>
          </a:p>
        </p:txBody>
      </p:sp>
      <p:sp>
        <p:nvSpPr>
          <p:cNvPr id="15" name="Slayt Numarası Yer Tutucusu 14"/>
          <p:cNvSpPr>
            <a:spLocks noGrp="1"/>
          </p:cNvSpPr>
          <p:nvPr>
            <p:ph type="sldNum" sz="quarter" idx="12"/>
          </p:nvPr>
        </p:nvSpPr>
        <p:spPr/>
        <p:txBody>
          <a:bodyPr/>
          <a:lstStyle/>
          <a:p>
            <a:fld id="{684145C8-B22E-4295-A04A-3D6F59AA324D}" type="slidenum">
              <a:rPr lang="tr-TR" smtClean="0"/>
              <a:t>24</a:t>
            </a:fld>
            <a:endParaRPr lang="tr-TR"/>
          </a:p>
        </p:txBody>
      </p:sp>
    </p:spTree>
    <p:extLst>
      <p:ext uri="{BB962C8B-B14F-4D97-AF65-F5344CB8AC3E}">
        <p14:creationId xmlns:p14="http://schemas.microsoft.com/office/powerpoint/2010/main" val="5398478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826366"/>
          </a:xfrm>
        </p:spPr>
        <p:txBody>
          <a:bodyPr>
            <a:normAutofit/>
          </a:bodyPr>
          <a:lstStyle/>
          <a:p>
            <a:r>
              <a:rPr lang="tr-TR" sz="3200" b="1" dirty="0" smtClean="0"/>
              <a:t>DVD Nedir?</a:t>
            </a:r>
            <a:endParaRPr lang="tr-TR" sz="3200" b="1" dirty="0"/>
          </a:p>
        </p:txBody>
      </p:sp>
      <p:sp>
        <p:nvSpPr>
          <p:cNvPr id="3" name="İçerik Yer Tutucusu 2"/>
          <p:cNvSpPr>
            <a:spLocks noGrp="1"/>
          </p:cNvSpPr>
          <p:nvPr>
            <p:ph idx="1"/>
          </p:nvPr>
        </p:nvSpPr>
        <p:spPr>
          <a:xfrm>
            <a:off x="838201" y="1850571"/>
            <a:ext cx="5170714" cy="4351338"/>
          </a:xfrm>
        </p:spPr>
        <p:txBody>
          <a:bodyPr/>
          <a:lstStyle/>
          <a:p>
            <a:r>
              <a:rPr lang="tr-TR" sz="1600" dirty="0"/>
              <a:t>DVD</a:t>
            </a:r>
            <a:r>
              <a:rPr lang="tr-TR" sz="1600" b="1" dirty="0"/>
              <a:t>,”</a:t>
            </a:r>
            <a:r>
              <a:rPr lang="tr-TR" sz="1600" b="1" dirty="0" err="1"/>
              <a:t>Digital</a:t>
            </a:r>
            <a:r>
              <a:rPr lang="tr-TR" sz="1600" b="1" dirty="0"/>
              <a:t> </a:t>
            </a:r>
            <a:r>
              <a:rPr lang="tr-TR" sz="1600" b="1" dirty="0" err="1"/>
              <a:t>Versatile</a:t>
            </a:r>
            <a:r>
              <a:rPr lang="tr-TR" sz="1600" b="1" dirty="0"/>
              <a:t> </a:t>
            </a:r>
            <a:r>
              <a:rPr lang="tr-TR" sz="1600" b="1" dirty="0" err="1"/>
              <a:t>Disc</a:t>
            </a:r>
            <a:r>
              <a:rPr lang="tr-TR" sz="1600" b="1" dirty="0"/>
              <a:t>” </a:t>
            </a:r>
            <a:r>
              <a:rPr lang="tr-TR" sz="1600" dirty="0"/>
              <a:t>veya</a:t>
            </a:r>
            <a:r>
              <a:rPr lang="tr-TR" sz="1600" b="1" dirty="0"/>
              <a:t> “</a:t>
            </a:r>
            <a:r>
              <a:rPr lang="tr-TR" sz="1600" b="1" dirty="0" err="1"/>
              <a:t>Digital</a:t>
            </a:r>
            <a:r>
              <a:rPr lang="tr-TR" sz="1600" b="1" dirty="0"/>
              <a:t> Video </a:t>
            </a:r>
            <a:r>
              <a:rPr lang="tr-TR" sz="1600" b="1" dirty="0" err="1"/>
              <a:t>Disc</a:t>
            </a:r>
            <a:r>
              <a:rPr lang="tr-TR" sz="1600" b="1" dirty="0"/>
              <a:t>” </a:t>
            </a:r>
            <a:r>
              <a:rPr lang="tr-TR" sz="1600" dirty="0"/>
              <a:t>kelimelerin kısaltmasıdır ve öncelikle dijital video ve ses depolama için tasarlanmış bir optik disk formatını ifade eder. DVD’ler, önceki CD teknolojisine göre daha yüksek depolama kapasitesine sahiptir ve genellikle filmler, video oyunları, yazılım ve diğer büyük veri setlerini depolamak için kullanılır.</a:t>
            </a:r>
          </a:p>
          <a:p>
            <a:endParaRPr lang="tr-TR" dirty="0"/>
          </a:p>
        </p:txBody>
      </p:sp>
      <p:pic>
        <p:nvPicPr>
          <p:cNvPr id="7170" name="Picture 2" descr="Pioneer / PİONEER CLD-D 515 LAZER DİSC-DVD-CD N PLAYER sahibinden.comda -  113615529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1" y="0"/>
            <a:ext cx="54864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Slayt Numarası Yer Tutucusu 5"/>
          <p:cNvSpPr>
            <a:spLocks noGrp="1"/>
          </p:cNvSpPr>
          <p:nvPr>
            <p:ph type="sldNum" sz="quarter" idx="12"/>
          </p:nvPr>
        </p:nvSpPr>
        <p:spPr/>
        <p:txBody>
          <a:bodyPr/>
          <a:lstStyle/>
          <a:p>
            <a:fld id="{684145C8-B22E-4295-A04A-3D6F59AA324D}" type="slidenum">
              <a:rPr lang="tr-TR" smtClean="0">
                <a:solidFill>
                  <a:schemeClr val="tx1"/>
                </a:solidFill>
              </a:rPr>
              <a:t>25</a:t>
            </a:fld>
            <a:endParaRPr lang="tr-TR" dirty="0">
              <a:solidFill>
                <a:schemeClr val="tx1"/>
              </a:solidFill>
            </a:endParaRPr>
          </a:p>
        </p:txBody>
      </p:sp>
    </p:spTree>
    <p:extLst>
      <p:ext uri="{BB962C8B-B14F-4D97-AF65-F5344CB8AC3E}">
        <p14:creationId xmlns:p14="http://schemas.microsoft.com/office/powerpoint/2010/main" val="25641541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200" b="1" dirty="0" smtClean="0"/>
              <a:t>DVD Teknik</a:t>
            </a:r>
            <a:endParaRPr lang="tr-TR" sz="3200" b="1" dirty="0"/>
          </a:p>
        </p:txBody>
      </p:sp>
      <p:pic>
        <p:nvPicPr>
          <p:cNvPr id="5" name="Resim 4"/>
          <p:cNvPicPr>
            <a:picLocks noChangeAspect="1"/>
          </p:cNvPicPr>
          <p:nvPr/>
        </p:nvPicPr>
        <p:blipFill rotWithShape="1">
          <a:blip r:embed="rId2"/>
          <a:srcRect l="3685" t="4424"/>
          <a:stretch/>
        </p:blipFill>
        <p:spPr>
          <a:xfrm>
            <a:off x="7704110" y="0"/>
            <a:ext cx="4274529" cy="6858000"/>
          </a:xfrm>
          <a:prstGeom prst="rect">
            <a:avLst/>
          </a:prstGeom>
        </p:spPr>
      </p:pic>
      <p:sp>
        <p:nvSpPr>
          <p:cNvPr id="6" name="Slayt Numarası Yer Tutucusu 3"/>
          <p:cNvSpPr txBox="1">
            <a:spLocks/>
          </p:cNvSpPr>
          <p:nvPr/>
        </p:nvSpPr>
        <p:spPr>
          <a:xfrm>
            <a:off x="8610600" y="6176963"/>
            <a:ext cx="2743200" cy="365125"/>
          </a:xfrm>
          <a:prstGeom prst="rect">
            <a:avLst/>
          </a:prstGeom>
        </p:spPr>
        <p:txBody>
          <a:bodyPr vert="horz" lIns="91440" tIns="45720" rIns="91440" bIns="45720" rtlCol="0" anchor="ctr"/>
          <a:lstStyle>
            <a:defPPr>
              <a:defRPr lang="tr-T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84145C8-B22E-4295-A04A-3D6F59AA324D}" type="slidenum">
              <a:rPr lang="tr-TR" smtClean="0"/>
              <a:pPr/>
              <a:t>26</a:t>
            </a:fld>
            <a:endParaRPr lang="tr-TR" dirty="0"/>
          </a:p>
        </p:txBody>
      </p:sp>
      <p:sp>
        <p:nvSpPr>
          <p:cNvPr id="7" name="Shape 3"/>
          <p:cNvSpPr/>
          <p:nvPr/>
        </p:nvSpPr>
        <p:spPr>
          <a:xfrm>
            <a:off x="885202" y="1690688"/>
            <a:ext cx="6626835" cy="843309"/>
          </a:xfrm>
          <a:prstGeom prst="roundRect">
            <a:avLst>
              <a:gd name="adj" fmla="val 8151"/>
            </a:avLst>
          </a:prstGeom>
          <a:solidFill>
            <a:srgbClr val="E7EDF9"/>
          </a:solidFill>
          <a:ln/>
        </p:spPr>
      </p:sp>
      <p:sp>
        <p:nvSpPr>
          <p:cNvPr id="9" name="Metin kutusu 8"/>
          <p:cNvSpPr txBox="1"/>
          <p:nvPr/>
        </p:nvSpPr>
        <p:spPr>
          <a:xfrm>
            <a:off x="1030274" y="1763425"/>
            <a:ext cx="6336692" cy="584775"/>
          </a:xfrm>
          <a:prstGeom prst="rect">
            <a:avLst/>
          </a:prstGeom>
          <a:noFill/>
        </p:spPr>
        <p:txBody>
          <a:bodyPr wrap="square" rtlCol="0">
            <a:spAutoFit/>
          </a:bodyPr>
          <a:lstStyle/>
          <a:p>
            <a:r>
              <a:rPr lang="tr-TR" sz="1600" dirty="0"/>
              <a:t>Analog video (NTSC,PAL ya da SECAM formatlarında) </a:t>
            </a:r>
            <a:r>
              <a:rPr lang="tr-TR" sz="1600" dirty="0" err="1"/>
              <a:t>komposit</a:t>
            </a:r>
            <a:r>
              <a:rPr lang="tr-TR" sz="1600" dirty="0"/>
              <a:t>, S -Video, SCART, DVI veya HDMI </a:t>
            </a:r>
            <a:r>
              <a:rPr lang="tr-TR" sz="1600" dirty="0" smtClean="0"/>
              <a:t>konektörü </a:t>
            </a:r>
            <a:r>
              <a:rPr lang="tr-TR" sz="1600" dirty="0"/>
              <a:t>üzerinden sayısal video çıkışı verebilmek.</a:t>
            </a:r>
          </a:p>
        </p:txBody>
      </p:sp>
      <p:sp>
        <p:nvSpPr>
          <p:cNvPr id="10" name="Shape 3"/>
          <p:cNvSpPr/>
          <p:nvPr/>
        </p:nvSpPr>
        <p:spPr>
          <a:xfrm>
            <a:off x="861700" y="2736348"/>
            <a:ext cx="6673837" cy="843310"/>
          </a:xfrm>
          <a:prstGeom prst="roundRect">
            <a:avLst>
              <a:gd name="adj" fmla="val 8151"/>
            </a:avLst>
          </a:prstGeom>
          <a:solidFill>
            <a:srgbClr val="E7EDF9"/>
          </a:solidFill>
          <a:ln/>
        </p:spPr>
      </p:sp>
      <p:sp>
        <p:nvSpPr>
          <p:cNvPr id="11" name="Metin kutusu 10"/>
          <p:cNvSpPr txBox="1"/>
          <p:nvPr/>
        </p:nvSpPr>
        <p:spPr>
          <a:xfrm>
            <a:off x="1030274" y="3016251"/>
            <a:ext cx="4480457" cy="338554"/>
          </a:xfrm>
          <a:prstGeom prst="rect">
            <a:avLst/>
          </a:prstGeom>
          <a:noFill/>
        </p:spPr>
        <p:txBody>
          <a:bodyPr wrap="none" rtlCol="0">
            <a:spAutoFit/>
          </a:bodyPr>
          <a:lstStyle/>
          <a:p>
            <a:r>
              <a:rPr lang="tr-TR" sz="1600" dirty="0"/>
              <a:t>DVD üzerindeki ISO formatındaki dosyaları okuması </a:t>
            </a:r>
          </a:p>
        </p:txBody>
      </p:sp>
      <p:sp>
        <p:nvSpPr>
          <p:cNvPr id="12" name="Shape 3"/>
          <p:cNvSpPr/>
          <p:nvPr/>
        </p:nvSpPr>
        <p:spPr>
          <a:xfrm>
            <a:off x="838200" y="3782008"/>
            <a:ext cx="6673837" cy="843310"/>
          </a:xfrm>
          <a:prstGeom prst="roundRect">
            <a:avLst>
              <a:gd name="adj" fmla="val 8151"/>
            </a:avLst>
          </a:prstGeom>
          <a:solidFill>
            <a:srgbClr val="E7EDF9"/>
          </a:solidFill>
          <a:ln/>
        </p:spPr>
      </p:sp>
      <p:sp>
        <p:nvSpPr>
          <p:cNvPr id="13" name="Metin kutusu 12"/>
          <p:cNvSpPr txBox="1"/>
          <p:nvPr/>
        </p:nvSpPr>
        <p:spPr>
          <a:xfrm>
            <a:off x="885202" y="3859560"/>
            <a:ext cx="6481763" cy="584775"/>
          </a:xfrm>
          <a:prstGeom prst="rect">
            <a:avLst/>
          </a:prstGeom>
          <a:noFill/>
        </p:spPr>
        <p:txBody>
          <a:bodyPr wrap="square" rtlCol="0">
            <a:spAutoFit/>
          </a:bodyPr>
          <a:lstStyle/>
          <a:p>
            <a:r>
              <a:rPr lang="tr-TR" sz="1600" dirty="0"/>
              <a:t>DVD'nin bölgesel kilit kodlarını okumak ve buna uymak. Eğer DVD oynatmak için izinli değil ise uyarı göstermek </a:t>
            </a:r>
          </a:p>
        </p:txBody>
      </p:sp>
      <p:sp>
        <p:nvSpPr>
          <p:cNvPr id="14" name="Shape 3"/>
          <p:cNvSpPr/>
          <p:nvPr/>
        </p:nvSpPr>
        <p:spPr>
          <a:xfrm>
            <a:off x="838200" y="4827668"/>
            <a:ext cx="6697340" cy="843310"/>
          </a:xfrm>
          <a:prstGeom prst="roundRect">
            <a:avLst>
              <a:gd name="adj" fmla="val 8151"/>
            </a:avLst>
          </a:prstGeom>
          <a:solidFill>
            <a:srgbClr val="E7EDF9"/>
          </a:solidFill>
          <a:ln/>
        </p:spPr>
      </p:sp>
      <p:sp>
        <p:nvSpPr>
          <p:cNvPr id="15" name="Metin kutusu 14"/>
          <p:cNvSpPr txBox="1"/>
          <p:nvPr/>
        </p:nvSpPr>
        <p:spPr>
          <a:xfrm>
            <a:off x="885201" y="4973617"/>
            <a:ext cx="6481763" cy="338554"/>
          </a:xfrm>
          <a:prstGeom prst="rect">
            <a:avLst/>
          </a:prstGeom>
          <a:noFill/>
        </p:spPr>
        <p:txBody>
          <a:bodyPr wrap="square" rtlCol="0">
            <a:spAutoFit/>
          </a:bodyPr>
          <a:lstStyle/>
          <a:p>
            <a:r>
              <a:rPr lang="tr-TR" sz="1600" dirty="0"/>
              <a:t>Ek olarak CSS veya </a:t>
            </a:r>
            <a:r>
              <a:rPr lang="tr-TR" sz="1600" dirty="0" err="1"/>
              <a:t>Macrovision</a:t>
            </a:r>
            <a:r>
              <a:rPr lang="tr-TR" sz="1600" dirty="0"/>
              <a:t> ile şifrelenmiş veriyi çözmek </a:t>
            </a:r>
          </a:p>
        </p:txBody>
      </p:sp>
      <p:sp>
        <p:nvSpPr>
          <p:cNvPr id="16" name="Shape 3"/>
          <p:cNvSpPr/>
          <p:nvPr/>
        </p:nvSpPr>
        <p:spPr>
          <a:xfrm>
            <a:off x="838200" y="5832053"/>
            <a:ext cx="6697340" cy="843310"/>
          </a:xfrm>
          <a:prstGeom prst="roundRect">
            <a:avLst>
              <a:gd name="adj" fmla="val 8151"/>
            </a:avLst>
          </a:prstGeom>
          <a:solidFill>
            <a:srgbClr val="E7EDF9"/>
          </a:solidFill>
          <a:ln/>
        </p:spPr>
      </p:sp>
      <p:sp>
        <p:nvSpPr>
          <p:cNvPr id="17" name="Metin kutusu 16"/>
          <p:cNvSpPr txBox="1"/>
          <p:nvPr/>
        </p:nvSpPr>
        <p:spPr>
          <a:xfrm>
            <a:off x="887964" y="5873328"/>
            <a:ext cx="6624073" cy="584775"/>
          </a:xfrm>
          <a:prstGeom prst="rect">
            <a:avLst/>
          </a:prstGeom>
          <a:noFill/>
        </p:spPr>
        <p:txBody>
          <a:bodyPr wrap="square" rtlCol="0">
            <a:spAutoFit/>
          </a:bodyPr>
          <a:lstStyle/>
          <a:p>
            <a:r>
              <a:rPr lang="tr-TR" sz="1600" dirty="0"/>
              <a:t>MP2, PCM ya da AC -3 formatındaki veriyi çözebilmek ve stereo konektörü, optik ya da elektrik sayısal konektörü üzerinden çıkış verebilmek</a:t>
            </a:r>
          </a:p>
        </p:txBody>
      </p:sp>
    </p:spTree>
    <p:extLst>
      <p:ext uri="{BB962C8B-B14F-4D97-AF65-F5344CB8AC3E}">
        <p14:creationId xmlns:p14="http://schemas.microsoft.com/office/powerpoint/2010/main" val="35174861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520959" y="365125"/>
            <a:ext cx="7335416" cy="1325563"/>
          </a:xfrm>
        </p:spPr>
        <p:txBody>
          <a:bodyPr/>
          <a:lstStyle/>
          <a:p>
            <a:r>
              <a:rPr lang="tr-TR" dirty="0" smtClean="0"/>
              <a:t>DVD Yapısı ve Çalışma Prensibi</a:t>
            </a:r>
            <a:endParaRPr lang="tr-TR" dirty="0"/>
          </a:p>
        </p:txBody>
      </p:sp>
      <p:sp>
        <p:nvSpPr>
          <p:cNvPr id="3" name="İçerik Yer Tutucusu 2"/>
          <p:cNvSpPr>
            <a:spLocks noGrp="1"/>
          </p:cNvSpPr>
          <p:nvPr>
            <p:ph idx="1"/>
          </p:nvPr>
        </p:nvSpPr>
        <p:spPr>
          <a:xfrm>
            <a:off x="520959" y="1856793"/>
            <a:ext cx="7036837" cy="4351338"/>
          </a:xfrm>
        </p:spPr>
        <p:txBody>
          <a:bodyPr>
            <a:normAutofit/>
          </a:bodyPr>
          <a:lstStyle/>
          <a:p>
            <a:pPr marL="0" indent="0">
              <a:buNone/>
            </a:pPr>
            <a:r>
              <a:rPr lang="tr-TR" sz="1600" dirty="0" smtClean="0"/>
              <a:t>	 </a:t>
            </a:r>
            <a:r>
              <a:rPr lang="tr-TR" sz="1600" dirty="0"/>
              <a:t>DVD-ROM diskler de CD-ROM diskler gibi tek bir izden meydana gelmektedir. DVD-ROM diskler, standart disklerin 25 katı depolama kapasitesi ve 10 katı daha hızlı erişim ve data aktarma süresi ile, her gün daha fazlasına gereksinim duyulan data alanı ve hız sorunlarına büyük ölçüde çözüm getirmektedir. DVD'nin fiziksel olarak CD'den en önemli farkı, datanın disk üzerindeki yerleşiminde ortaya çıkmaktadır. Standart CD'lerde dataların oluşturduğu çukurların en küçüğü 0.834 mikron iken DVD'de bu boyut 0.4 mikrona inmiştir. CD üzerindeki spiral iz, 1.6 mikron aralıklarla yer alırken DVD üzerinde 0.74 mikron mesafe vardır. Böylece aynı boyutta CD, 7 kat daha fazla bilgi taşıyabilmektedir</a:t>
            </a:r>
          </a:p>
        </p:txBody>
      </p:sp>
      <p:pic>
        <p:nvPicPr>
          <p:cNvPr id="5" name="Resim 4"/>
          <p:cNvPicPr>
            <a:picLocks noChangeAspect="1"/>
          </p:cNvPicPr>
          <p:nvPr/>
        </p:nvPicPr>
        <p:blipFill rotWithShape="1">
          <a:blip r:embed="rId2"/>
          <a:srcRect l="3483" t="6075" r="6909" b="4943"/>
          <a:stretch/>
        </p:blipFill>
        <p:spPr>
          <a:xfrm>
            <a:off x="8061649" y="1"/>
            <a:ext cx="4130351" cy="3713584"/>
          </a:xfrm>
          <a:prstGeom prst="rect">
            <a:avLst/>
          </a:prstGeom>
        </p:spPr>
      </p:pic>
      <p:pic>
        <p:nvPicPr>
          <p:cNvPr id="6" name="Resim 5"/>
          <p:cNvPicPr>
            <a:picLocks noChangeAspect="1"/>
          </p:cNvPicPr>
          <p:nvPr/>
        </p:nvPicPr>
        <p:blipFill rotWithShape="1">
          <a:blip r:embed="rId3"/>
          <a:srcRect l="3615" t="4748" r="3765" b="3857"/>
          <a:stretch/>
        </p:blipFill>
        <p:spPr>
          <a:xfrm>
            <a:off x="8210939" y="3862873"/>
            <a:ext cx="3981061" cy="2995127"/>
          </a:xfrm>
          <a:prstGeom prst="rect">
            <a:avLst/>
          </a:prstGeom>
        </p:spPr>
      </p:pic>
      <p:sp>
        <p:nvSpPr>
          <p:cNvPr id="7" name="Slayt Numarası Yer Tutucusu 3"/>
          <p:cNvSpPr txBox="1">
            <a:spLocks/>
          </p:cNvSpPr>
          <p:nvPr/>
        </p:nvSpPr>
        <p:spPr>
          <a:xfrm>
            <a:off x="8829869" y="6208131"/>
            <a:ext cx="2743200" cy="365125"/>
          </a:xfrm>
          <a:prstGeom prst="rect">
            <a:avLst/>
          </a:prstGeom>
        </p:spPr>
        <p:txBody>
          <a:bodyPr vert="horz" lIns="91440" tIns="45720" rIns="91440" bIns="45720" rtlCol="0" anchor="ctr"/>
          <a:lstStyle>
            <a:defPPr>
              <a:defRPr lang="tr-T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84145C8-B22E-4295-A04A-3D6F59AA324D}" type="slidenum">
              <a:rPr lang="tr-TR" sz="1400" b="1" smtClean="0">
                <a:solidFill>
                  <a:schemeClr val="tx1"/>
                </a:solidFill>
              </a:rPr>
              <a:pPr/>
              <a:t>27</a:t>
            </a:fld>
            <a:endParaRPr lang="tr-TR" sz="1400" b="1" dirty="0">
              <a:solidFill>
                <a:schemeClr val="tx1"/>
              </a:solidFill>
            </a:endParaRPr>
          </a:p>
        </p:txBody>
      </p:sp>
    </p:spTree>
    <p:extLst>
      <p:ext uri="{BB962C8B-B14F-4D97-AF65-F5344CB8AC3E}">
        <p14:creationId xmlns:p14="http://schemas.microsoft.com/office/powerpoint/2010/main" val="7006599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200" b="1" dirty="0" smtClean="0"/>
              <a:t>DVD Çalışma Mantığı</a:t>
            </a:r>
            <a:endParaRPr lang="tr-TR" sz="3200" b="1" dirty="0"/>
          </a:p>
        </p:txBody>
      </p:sp>
      <p:sp>
        <p:nvSpPr>
          <p:cNvPr id="3" name="İçerik Yer Tutucusu 2"/>
          <p:cNvSpPr>
            <a:spLocks noGrp="1"/>
          </p:cNvSpPr>
          <p:nvPr>
            <p:ph idx="1"/>
          </p:nvPr>
        </p:nvSpPr>
        <p:spPr>
          <a:xfrm>
            <a:off x="838200" y="1825625"/>
            <a:ext cx="6103776" cy="4351338"/>
          </a:xfrm>
        </p:spPr>
        <p:txBody>
          <a:bodyPr>
            <a:normAutofit/>
          </a:bodyPr>
          <a:lstStyle/>
          <a:p>
            <a:pPr marL="0" indent="0">
              <a:buNone/>
            </a:pPr>
            <a:r>
              <a:rPr lang="tr-TR" sz="1600" dirty="0" smtClean="0"/>
              <a:t>	DVD </a:t>
            </a:r>
            <a:r>
              <a:rPr lang="tr-TR" sz="1600" dirty="0"/>
              <a:t>sürücülerin çalışma şekli aynen CD sürücüler gibidir. Buradaki en önemli fark DVD disk üzerindeki çukur ve tümsek kısımların aralarındaki mesafenin CD'ye göre çok daha az olmasıdır. Buna bağlı olarak DVD'leri okumak için kullanılan lazer ışını çok daha kısa bir dalga boyuna sahiptir. Örneğin CD sürücülerin lazeri 780 nanometrelik bir dalga boyuna sahipken buna karşılık DVD sürücülerin lazeri 650 ile 635 nanometre arasında bir dalga boyu ile çalışıyor. Bu nedenle sürücülerde </a:t>
            </a:r>
            <a:r>
              <a:rPr lang="tr-TR" sz="1600" dirty="0" err="1"/>
              <a:t>infraruj</a:t>
            </a:r>
            <a:r>
              <a:rPr lang="tr-TR" sz="1600" dirty="0"/>
              <a:t> </a:t>
            </a:r>
            <a:r>
              <a:rPr lang="tr-TR" sz="1600" dirty="0" err="1"/>
              <a:t>lazerkullanılırken</a:t>
            </a:r>
            <a:r>
              <a:rPr lang="tr-TR" sz="1600" dirty="0"/>
              <a:t> DVD sürücülerde kırmızı lazer </a:t>
            </a:r>
            <a:r>
              <a:rPr lang="tr-TR" sz="1600" dirty="0" err="1"/>
              <a:t>kullanılır.İşte</a:t>
            </a:r>
            <a:r>
              <a:rPr lang="tr-TR" sz="1600" dirty="0"/>
              <a:t> bu lazer ışını DVD diske gönderilir. Eğer ışın tepeye denk gelirse doğrudan geri yansır ve bu yansıyan ışın prizma aracılığı ile foto elektrik hücreyi (foto diyot) uyarır. Eğer ışın çukura denk gelirse ışın farklı yönlere yansır, böylece ışın foto </a:t>
            </a:r>
            <a:r>
              <a:rPr lang="tr-TR" sz="1600" dirty="0" err="1"/>
              <a:t>diyot'u</a:t>
            </a:r>
            <a:r>
              <a:rPr lang="tr-TR" sz="1600" dirty="0"/>
              <a:t> uyarmaz. Foto </a:t>
            </a:r>
            <a:r>
              <a:rPr lang="tr-TR" sz="1600" dirty="0" err="1"/>
              <a:t>diyot'un</a:t>
            </a:r>
            <a:r>
              <a:rPr lang="tr-TR" sz="1600" dirty="0"/>
              <a:t> aldığı bu uyanlar "0" ve "l"'</a:t>
            </a:r>
            <a:r>
              <a:rPr lang="tr-TR" sz="1600" dirty="0" err="1"/>
              <a:t>lere</a:t>
            </a:r>
            <a:r>
              <a:rPr lang="tr-TR" sz="1600" dirty="0"/>
              <a:t> dönüştürülür ve bunlarda lojik (dijital) bilgiyi oluşturur.</a:t>
            </a:r>
          </a:p>
        </p:txBody>
      </p:sp>
      <p:pic>
        <p:nvPicPr>
          <p:cNvPr id="5" name="Resim 4"/>
          <p:cNvPicPr>
            <a:picLocks noChangeAspect="1"/>
          </p:cNvPicPr>
          <p:nvPr/>
        </p:nvPicPr>
        <p:blipFill>
          <a:blip r:embed="rId2"/>
          <a:stretch>
            <a:fillRect/>
          </a:stretch>
        </p:blipFill>
        <p:spPr>
          <a:xfrm>
            <a:off x="6941976" y="-19844"/>
            <a:ext cx="5250024" cy="6877844"/>
          </a:xfrm>
          <a:prstGeom prst="rect">
            <a:avLst/>
          </a:prstGeom>
        </p:spPr>
      </p:pic>
      <p:sp>
        <p:nvSpPr>
          <p:cNvPr id="6" name="Slayt Numarası Yer Tutucusu 3"/>
          <p:cNvSpPr txBox="1">
            <a:spLocks/>
          </p:cNvSpPr>
          <p:nvPr/>
        </p:nvSpPr>
        <p:spPr>
          <a:xfrm>
            <a:off x="8893628" y="6310312"/>
            <a:ext cx="2743200" cy="365125"/>
          </a:xfrm>
          <a:prstGeom prst="rect">
            <a:avLst/>
          </a:prstGeom>
        </p:spPr>
        <p:txBody>
          <a:bodyPr vert="horz" lIns="91440" tIns="45720" rIns="91440" bIns="45720" rtlCol="0" anchor="ctr"/>
          <a:lstStyle>
            <a:defPPr>
              <a:defRPr lang="tr-T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84145C8-B22E-4295-A04A-3D6F59AA324D}" type="slidenum">
              <a:rPr lang="tr-TR" smtClean="0"/>
              <a:pPr/>
              <a:t>28</a:t>
            </a:fld>
            <a:endParaRPr lang="tr-TR" dirty="0"/>
          </a:p>
        </p:txBody>
      </p:sp>
    </p:spTree>
    <p:extLst>
      <p:ext uri="{BB962C8B-B14F-4D97-AF65-F5344CB8AC3E}">
        <p14:creationId xmlns:p14="http://schemas.microsoft.com/office/powerpoint/2010/main" val="7521313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778450" y="367072"/>
            <a:ext cx="10515600" cy="701675"/>
          </a:xfrm>
        </p:spPr>
        <p:txBody>
          <a:bodyPr>
            <a:normAutofit/>
          </a:bodyPr>
          <a:lstStyle/>
          <a:p>
            <a:r>
              <a:rPr lang="tr-TR" sz="3200" b="1" dirty="0"/>
              <a:t>DVD’lerin temel özellikleri</a:t>
            </a:r>
            <a:r>
              <a:rPr lang="tr-TR" sz="3200" b="1" dirty="0" smtClean="0"/>
              <a:t>;</a:t>
            </a:r>
            <a:endParaRPr lang="tr-TR" sz="3200" dirty="0"/>
          </a:p>
        </p:txBody>
      </p:sp>
      <p:sp>
        <p:nvSpPr>
          <p:cNvPr id="3" name="İçerik Yer Tutucusu 2"/>
          <p:cNvSpPr>
            <a:spLocks noGrp="1"/>
          </p:cNvSpPr>
          <p:nvPr>
            <p:ph idx="1"/>
          </p:nvPr>
        </p:nvSpPr>
        <p:spPr>
          <a:xfrm>
            <a:off x="778450" y="5843902"/>
            <a:ext cx="10861098" cy="792901"/>
          </a:xfrm>
        </p:spPr>
        <p:txBody>
          <a:bodyPr>
            <a:normAutofit/>
          </a:bodyPr>
          <a:lstStyle/>
          <a:p>
            <a:pPr marL="0" indent="0">
              <a:buNone/>
            </a:pPr>
            <a:r>
              <a:rPr lang="tr-TR" sz="1700" b="1" dirty="0" smtClean="0"/>
              <a:t>DVD </a:t>
            </a:r>
            <a:r>
              <a:rPr lang="tr-TR" sz="1700" b="1" dirty="0"/>
              <a:t>teknolojisi, özellikle 1990'ların sonlarından 2000'lerin ortalarına kadar popülerdi. Ancak, günümüzde daha yüksek depolama kapasitesine sahip </a:t>
            </a:r>
            <a:r>
              <a:rPr lang="tr-TR" sz="1700" b="1" dirty="0" err="1"/>
              <a:t>Blu</a:t>
            </a:r>
            <a:r>
              <a:rPr lang="tr-TR" sz="1700" b="1" dirty="0"/>
              <a:t>-ray diskleri ve dijital medya akış hizmetleri gibi yeni teknolojilerle rekabet etmektedir.</a:t>
            </a:r>
          </a:p>
          <a:p>
            <a:endParaRPr lang="tr-TR" sz="1600" dirty="0"/>
          </a:p>
        </p:txBody>
      </p:sp>
      <p:sp>
        <p:nvSpPr>
          <p:cNvPr id="4" name="Shape 3"/>
          <p:cNvSpPr/>
          <p:nvPr/>
        </p:nvSpPr>
        <p:spPr>
          <a:xfrm>
            <a:off x="778450" y="1354907"/>
            <a:ext cx="5271655" cy="1329605"/>
          </a:xfrm>
          <a:prstGeom prst="roundRect">
            <a:avLst>
              <a:gd name="adj" fmla="val 8151"/>
            </a:avLst>
          </a:prstGeom>
          <a:solidFill>
            <a:srgbClr val="E7EDF9"/>
          </a:solidFill>
          <a:ln/>
        </p:spPr>
      </p:sp>
      <p:sp>
        <p:nvSpPr>
          <p:cNvPr id="5" name="Shape 3"/>
          <p:cNvSpPr/>
          <p:nvPr/>
        </p:nvSpPr>
        <p:spPr>
          <a:xfrm>
            <a:off x="6367894" y="1354907"/>
            <a:ext cx="5271655" cy="1329605"/>
          </a:xfrm>
          <a:prstGeom prst="roundRect">
            <a:avLst>
              <a:gd name="adj" fmla="val 8151"/>
            </a:avLst>
          </a:prstGeom>
          <a:solidFill>
            <a:srgbClr val="E7EDF9"/>
          </a:solidFill>
          <a:ln/>
        </p:spPr>
      </p:sp>
      <p:sp>
        <p:nvSpPr>
          <p:cNvPr id="6" name="Shape 3"/>
          <p:cNvSpPr/>
          <p:nvPr/>
        </p:nvSpPr>
        <p:spPr>
          <a:xfrm>
            <a:off x="778450" y="2888728"/>
            <a:ext cx="5271655" cy="1329605"/>
          </a:xfrm>
          <a:prstGeom prst="roundRect">
            <a:avLst>
              <a:gd name="adj" fmla="val 8151"/>
            </a:avLst>
          </a:prstGeom>
          <a:solidFill>
            <a:srgbClr val="E7EDF9"/>
          </a:solidFill>
          <a:ln/>
        </p:spPr>
      </p:sp>
      <p:sp>
        <p:nvSpPr>
          <p:cNvPr id="7" name="Shape 3"/>
          <p:cNvSpPr/>
          <p:nvPr/>
        </p:nvSpPr>
        <p:spPr>
          <a:xfrm>
            <a:off x="6367893" y="2888728"/>
            <a:ext cx="5271655" cy="2826554"/>
          </a:xfrm>
          <a:prstGeom prst="roundRect">
            <a:avLst>
              <a:gd name="adj" fmla="val 8151"/>
            </a:avLst>
          </a:prstGeom>
          <a:solidFill>
            <a:srgbClr val="E7EDF9"/>
          </a:solidFill>
          <a:ln/>
        </p:spPr>
      </p:sp>
      <p:sp>
        <p:nvSpPr>
          <p:cNvPr id="8" name="Shape 3"/>
          <p:cNvSpPr/>
          <p:nvPr/>
        </p:nvSpPr>
        <p:spPr>
          <a:xfrm>
            <a:off x="778450" y="4385677"/>
            <a:ext cx="5271655" cy="1329605"/>
          </a:xfrm>
          <a:prstGeom prst="roundRect">
            <a:avLst>
              <a:gd name="adj" fmla="val 8151"/>
            </a:avLst>
          </a:prstGeom>
          <a:solidFill>
            <a:srgbClr val="E7EDF9"/>
          </a:solidFill>
          <a:ln/>
        </p:spPr>
      </p:sp>
      <p:sp>
        <p:nvSpPr>
          <p:cNvPr id="9" name="Metin kutusu 8"/>
          <p:cNvSpPr txBox="1"/>
          <p:nvPr/>
        </p:nvSpPr>
        <p:spPr>
          <a:xfrm>
            <a:off x="778450" y="1402238"/>
            <a:ext cx="4974651" cy="1077218"/>
          </a:xfrm>
          <a:prstGeom prst="rect">
            <a:avLst/>
          </a:prstGeom>
          <a:noFill/>
        </p:spPr>
        <p:txBody>
          <a:bodyPr wrap="square" rtlCol="0">
            <a:spAutoFit/>
          </a:bodyPr>
          <a:lstStyle/>
          <a:p>
            <a:r>
              <a:rPr lang="tr-TR" sz="1600" b="1" dirty="0"/>
              <a:t>1.Optik Disk Formatı: </a:t>
            </a:r>
            <a:r>
              <a:rPr lang="tr-TR" sz="1600" dirty="0"/>
              <a:t>DVD’ler, bir lazer ışını kullanarak optik bir okuma mekanizması tarafından okunan ve yazılan bir disk formatıdır.</a:t>
            </a:r>
          </a:p>
          <a:p>
            <a:endParaRPr lang="tr-TR" sz="1600" dirty="0"/>
          </a:p>
        </p:txBody>
      </p:sp>
      <p:sp>
        <p:nvSpPr>
          <p:cNvPr id="10" name="Metin kutusu 9"/>
          <p:cNvSpPr txBox="1"/>
          <p:nvPr/>
        </p:nvSpPr>
        <p:spPr>
          <a:xfrm>
            <a:off x="6367894" y="1354907"/>
            <a:ext cx="5271655" cy="1323439"/>
          </a:xfrm>
          <a:prstGeom prst="rect">
            <a:avLst/>
          </a:prstGeom>
          <a:noFill/>
        </p:spPr>
        <p:txBody>
          <a:bodyPr wrap="square" rtlCol="0">
            <a:spAutoFit/>
          </a:bodyPr>
          <a:lstStyle/>
          <a:p>
            <a:r>
              <a:rPr lang="tr-TR" sz="1600" b="1" dirty="0"/>
              <a:t>2.Daha Yüksek Kapasite</a:t>
            </a:r>
            <a:r>
              <a:rPr lang="tr-TR" sz="1600" dirty="0"/>
              <a:t>: Standart bir tek katmanlı DVD, bir standart CD’den daha fazla veri depolama kapasitesine </a:t>
            </a:r>
            <a:r>
              <a:rPr lang="tr-TR" sz="1600" dirty="0" err="1"/>
              <a:t>sahiptir.DVD’ler</a:t>
            </a:r>
            <a:r>
              <a:rPr lang="tr-TR" sz="1600" dirty="0"/>
              <a:t> genellikle 4.7 gigabayt veya 8.5 gigabayt depolama kapasitesine sahiptir.</a:t>
            </a:r>
          </a:p>
          <a:p>
            <a:endParaRPr lang="tr-TR" sz="1600" dirty="0"/>
          </a:p>
        </p:txBody>
      </p:sp>
      <p:sp>
        <p:nvSpPr>
          <p:cNvPr id="11" name="Metin kutusu 10"/>
          <p:cNvSpPr txBox="1"/>
          <p:nvPr/>
        </p:nvSpPr>
        <p:spPr>
          <a:xfrm>
            <a:off x="778450" y="2936825"/>
            <a:ext cx="5078171" cy="1077218"/>
          </a:xfrm>
          <a:prstGeom prst="rect">
            <a:avLst/>
          </a:prstGeom>
          <a:noFill/>
        </p:spPr>
        <p:txBody>
          <a:bodyPr wrap="square" rtlCol="0">
            <a:spAutoFit/>
          </a:bodyPr>
          <a:lstStyle/>
          <a:p>
            <a:r>
              <a:rPr lang="tr-TR" sz="1600" b="1" dirty="0"/>
              <a:t> 3.DVD </a:t>
            </a:r>
            <a:r>
              <a:rPr lang="tr-TR" sz="1600" b="1" dirty="0" err="1"/>
              <a:t>Oyantıcılar</a:t>
            </a:r>
            <a:r>
              <a:rPr lang="tr-TR" sz="1600" b="1" dirty="0"/>
              <a:t> ve Sürücüler: </a:t>
            </a:r>
            <a:r>
              <a:rPr lang="tr-TR" sz="1600" dirty="0"/>
              <a:t>DVD’leri okuyabilen ve genellikle DVD oynatıcılar, bilgisayarlar ve diğer cihazlar için DVD sürücüler bulunmaktadır.</a:t>
            </a:r>
          </a:p>
          <a:p>
            <a:endParaRPr lang="tr-TR" sz="1600" dirty="0"/>
          </a:p>
        </p:txBody>
      </p:sp>
      <p:sp>
        <p:nvSpPr>
          <p:cNvPr id="12" name="Metin kutusu 11"/>
          <p:cNvSpPr txBox="1"/>
          <p:nvPr/>
        </p:nvSpPr>
        <p:spPr>
          <a:xfrm>
            <a:off x="6367893" y="3044740"/>
            <a:ext cx="5271655" cy="2554545"/>
          </a:xfrm>
          <a:prstGeom prst="rect">
            <a:avLst/>
          </a:prstGeom>
          <a:noFill/>
        </p:spPr>
        <p:txBody>
          <a:bodyPr wrap="square" rtlCol="0">
            <a:spAutoFit/>
          </a:bodyPr>
          <a:lstStyle/>
          <a:p>
            <a:r>
              <a:rPr lang="tr-TR" sz="1600" b="1" dirty="0"/>
              <a:t>4. Farklı Türler:</a:t>
            </a:r>
            <a:endParaRPr lang="tr-TR" sz="1600" dirty="0"/>
          </a:p>
          <a:p>
            <a:r>
              <a:rPr lang="tr-TR" sz="1600" b="1" dirty="0"/>
              <a:t>DVD-Video:</a:t>
            </a:r>
            <a:r>
              <a:rPr lang="tr-TR" sz="1600" dirty="0"/>
              <a:t> Filmler ve diğer video içerikleri için standart bir DVD formatı.</a:t>
            </a:r>
          </a:p>
          <a:p>
            <a:r>
              <a:rPr lang="tr-TR" sz="1600" b="1" dirty="0"/>
              <a:t>DVD-ROM (Read-</a:t>
            </a:r>
            <a:r>
              <a:rPr lang="tr-TR" sz="1600" b="1" dirty="0" err="1"/>
              <a:t>Only</a:t>
            </a:r>
            <a:r>
              <a:rPr lang="tr-TR" sz="1600" b="1" dirty="0"/>
              <a:t> Memory):</a:t>
            </a:r>
            <a:r>
              <a:rPr lang="tr-TR" sz="1600" dirty="0"/>
              <a:t> Bilgisayarlar için veri depolama amacıyla tasarlanmış bir DVD formatı.</a:t>
            </a:r>
          </a:p>
          <a:p>
            <a:r>
              <a:rPr lang="tr-TR" sz="1600" b="1" dirty="0"/>
              <a:t>DVD-R ve DVD+R (</a:t>
            </a:r>
            <a:r>
              <a:rPr lang="tr-TR" sz="1600" b="1" dirty="0" err="1"/>
              <a:t>Recordable</a:t>
            </a:r>
            <a:r>
              <a:rPr lang="tr-TR" sz="1600" b="1" dirty="0"/>
              <a:t>):</a:t>
            </a:r>
            <a:r>
              <a:rPr lang="tr-TR" sz="1600" dirty="0"/>
              <a:t> Bir kez yazılabilir DVD formatları.</a:t>
            </a:r>
          </a:p>
          <a:p>
            <a:r>
              <a:rPr lang="tr-TR" sz="1600" b="1" dirty="0"/>
              <a:t>DVD-RW ve DVD+RW (</a:t>
            </a:r>
            <a:r>
              <a:rPr lang="tr-TR" sz="1600" b="1" dirty="0" err="1"/>
              <a:t>ReWritable</a:t>
            </a:r>
            <a:r>
              <a:rPr lang="tr-TR" sz="1600" b="1" dirty="0"/>
              <a:t>):</a:t>
            </a:r>
            <a:r>
              <a:rPr lang="tr-TR" sz="1600" dirty="0"/>
              <a:t> Birden çok kez silinebilip tekrar yazılabilen DVD formatları.</a:t>
            </a:r>
          </a:p>
          <a:p>
            <a:endParaRPr lang="tr-TR" sz="1600" dirty="0"/>
          </a:p>
        </p:txBody>
      </p:sp>
      <p:sp>
        <p:nvSpPr>
          <p:cNvPr id="13" name="Metin kutusu 12"/>
          <p:cNvSpPr txBox="1"/>
          <p:nvPr/>
        </p:nvSpPr>
        <p:spPr>
          <a:xfrm>
            <a:off x="828274" y="4422549"/>
            <a:ext cx="4739518" cy="1477328"/>
          </a:xfrm>
          <a:prstGeom prst="rect">
            <a:avLst/>
          </a:prstGeom>
          <a:noFill/>
        </p:spPr>
        <p:txBody>
          <a:bodyPr wrap="square" rtlCol="0">
            <a:spAutoFit/>
          </a:bodyPr>
          <a:lstStyle/>
          <a:p>
            <a:r>
              <a:rPr lang="tr-TR" b="1" dirty="0"/>
              <a:t>5. Çeşitli Ses ve Görüntü Formatları:</a:t>
            </a:r>
            <a:r>
              <a:rPr lang="tr-TR" dirty="0"/>
              <a:t> DVD'ler genellikle yüksek kaliteli ses ve görüntü depolama kapasitesine sahip oldukları için çeşitli ses ve video formatlarını desteklerler.</a:t>
            </a:r>
          </a:p>
          <a:p>
            <a:endParaRPr lang="tr-TR" dirty="0"/>
          </a:p>
        </p:txBody>
      </p:sp>
      <p:sp>
        <p:nvSpPr>
          <p:cNvPr id="16" name="Slayt Numarası Yer Tutucusu 15"/>
          <p:cNvSpPr>
            <a:spLocks noGrp="1"/>
          </p:cNvSpPr>
          <p:nvPr>
            <p:ph type="sldNum" sz="quarter" idx="12"/>
          </p:nvPr>
        </p:nvSpPr>
        <p:spPr/>
        <p:txBody>
          <a:bodyPr/>
          <a:lstStyle/>
          <a:p>
            <a:fld id="{684145C8-B22E-4295-A04A-3D6F59AA324D}" type="slidenum">
              <a:rPr lang="tr-TR" smtClean="0"/>
              <a:t>29</a:t>
            </a:fld>
            <a:endParaRPr lang="tr-TR"/>
          </a:p>
        </p:txBody>
      </p:sp>
    </p:spTree>
    <p:extLst>
      <p:ext uri="{BB962C8B-B14F-4D97-AF65-F5344CB8AC3E}">
        <p14:creationId xmlns:p14="http://schemas.microsoft.com/office/powerpoint/2010/main" val="38139120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200" b="1" dirty="0" smtClean="0"/>
              <a:t>Bilgisayar</a:t>
            </a:r>
            <a:endParaRPr lang="tr-TR" sz="3200" b="1" dirty="0"/>
          </a:p>
        </p:txBody>
      </p:sp>
      <p:sp>
        <p:nvSpPr>
          <p:cNvPr id="3" name="İçerik Yer Tutucusu 2"/>
          <p:cNvSpPr>
            <a:spLocks noGrp="1"/>
          </p:cNvSpPr>
          <p:nvPr>
            <p:ph idx="1"/>
          </p:nvPr>
        </p:nvSpPr>
        <p:spPr/>
        <p:txBody>
          <a:bodyPr/>
          <a:lstStyle/>
          <a:p>
            <a:pPr marL="0" indent="0">
              <a:buNone/>
            </a:pPr>
            <a:r>
              <a:rPr lang="tr-TR" dirty="0"/>
              <a:t>	</a:t>
            </a:r>
            <a:r>
              <a:rPr lang="tr-TR" sz="1800" dirty="0"/>
              <a:t>Kullanıcının girdiği </a:t>
            </a:r>
            <a:r>
              <a:rPr lang="tr-TR" sz="1800" b="1" dirty="0"/>
              <a:t>verileri alan</a:t>
            </a:r>
            <a:r>
              <a:rPr lang="tr-TR" sz="1800" dirty="0"/>
              <a:t> (</a:t>
            </a:r>
            <a:r>
              <a:rPr lang="tr-TR" sz="1800" dirty="0" err="1"/>
              <a:t>sayılar,harfler,semboller,ses</a:t>
            </a:r>
            <a:r>
              <a:rPr lang="tr-TR" sz="1800" dirty="0"/>
              <a:t> sinyalleri veya bunların karışımı) bu verileri </a:t>
            </a:r>
            <a:r>
              <a:rPr lang="tr-TR" sz="1800" dirty="0" err="1"/>
              <a:t>kullnaıcının</a:t>
            </a:r>
            <a:r>
              <a:rPr lang="tr-TR" sz="1800" dirty="0"/>
              <a:t> isteğine göre </a:t>
            </a:r>
            <a:r>
              <a:rPr lang="tr-TR" sz="1800" b="1" dirty="0" err="1"/>
              <a:t>işleyenbilen</a:t>
            </a:r>
            <a:r>
              <a:rPr lang="tr-TR" sz="1800" dirty="0" err="1"/>
              <a:t>,veriler</a:t>
            </a:r>
            <a:r>
              <a:rPr lang="tr-TR" sz="1800" dirty="0"/>
              <a:t> üzerinde </a:t>
            </a:r>
            <a:r>
              <a:rPr lang="tr-TR" sz="1800" dirty="0" err="1"/>
              <a:t>aritmatiksel</a:t>
            </a:r>
            <a:r>
              <a:rPr lang="tr-TR" sz="1800" dirty="0"/>
              <a:t> ve mantıksal işlemler </a:t>
            </a:r>
            <a:r>
              <a:rPr lang="tr-TR" sz="1800" dirty="0" err="1"/>
              <a:t>yaparak,yaptığı</a:t>
            </a:r>
            <a:r>
              <a:rPr lang="tr-TR" sz="1800" dirty="0"/>
              <a:t> işlemlerin sonucunu </a:t>
            </a:r>
            <a:r>
              <a:rPr lang="tr-TR" sz="1800" b="1" dirty="0"/>
              <a:t>karşılaştırabilen, saklayabilen,</a:t>
            </a:r>
            <a:r>
              <a:rPr lang="tr-TR" sz="1800" dirty="0"/>
              <a:t> </a:t>
            </a:r>
            <a:r>
              <a:rPr lang="tr-TR" sz="1800" b="1" dirty="0"/>
              <a:t>paylaşabilen</a:t>
            </a:r>
            <a:r>
              <a:rPr lang="tr-TR" sz="1800" dirty="0"/>
              <a:t> ve istenildiğinde kullanıcılara oluşturduğu kullanılabilir bilgiyi </a:t>
            </a:r>
            <a:r>
              <a:rPr lang="tr-TR" sz="1800" b="1" dirty="0"/>
              <a:t>sunabilen</a:t>
            </a:r>
            <a:r>
              <a:rPr lang="tr-TR" sz="1800" dirty="0"/>
              <a:t> elektronik bir makinedir.</a:t>
            </a:r>
          </a:p>
          <a:p>
            <a:pPr marL="0" indent="0">
              <a:buNone/>
            </a:pPr>
            <a:endParaRPr lang="tr-TR" dirty="0"/>
          </a:p>
        </p:txBody>
      </p:sp>
      <p:pic>
        <p:nvPicPr>
          <p:cNvPr id="4" name="Resim 3"/>
          <p:cNvPicPr/>
          <p:nvPr/>
        </p:nvPicPr>
        <p:blipFill rotWithShape="1">
          <a:blip r:embed="rId3"/>
          <a:srcRect t="-1" b="2832"/>
          <a:stretch/>
        </p:blipFill>
        <p:spPr bwMode="auto">
          <a:xfrm>
            <a:off x="838200" y="3166455"/>
            <a:ext cx="5388668" cy="3145445"/>
          </a:xfrm>
          <a:prstGeom prst="rect">
            <a:avLst/>
          </a:prstGeom>
          <a:ln>
            <a:noFill/>
          </a:ln>
          <a:extLst>
            <a:ext uri="{53640926-AAD7-44D8-BBD7-CCE9431645EC}">
              <a14:shadowObscured xmlns:a14="http://schemas.microsoft.com/office/drawing/2010/main"/>
            </a:ext>
          </a:extLst>
        </p:spPr>
      </p:pic>
      <p:pic>
        <p:nvPicPr>
          <p:cNvPr id="5" name="Resim 4"/>
          <p:cNvPicPr/>
          <p:nvPr/>
        </p:nvPicPr>
        <p:blipFill rotWithShape="1">
          <a:blip r:embed="rId4"/>
          <a:srcRect b="2602"/>
          <a:stretch/>
        </p:blipFill>
        <p:spPr bwMode="auto">
          <a:xfrm>
            <a:off x="6705600" y="3452667"/>
            <a:ext cx="5283258" cy="2573020"/>
          </a:xfrm>
          <a:prstGeom prst="rect">
            <a:avLst/>
          </a:prstGeom>
          <a:ln>
            <a:noFill/>
          </a:ln>
          <a:extLst>
            <a:ext uri="{53640926-AAD7-44D8-BBD7-CCE9431645EC}">
              <a14:shadowObscured xmlns:a14="http://schemas.microsoft.com/office/drawing/2010/main"/>
            </a:ext>
          </a:extLst>
        </p:spPr>
      </p:pic>
      <p:sp>
        <p:nvSpPr>
          <p:cNvPr id="8" name="Slayt Numarası Yer Tutucusu 7"/>
          <p:cNvSpPr>
            <a:spLocks noGrp="1"/>
          </p:cNvSpPr>
          <p:nvPr>
            <p:ph type="sldNum" sz="quarter" idx="12"/>
          </p:nvPr>
        </p:nvSpPr>
        <p:spPr/>
        <p:txBody>
          <a:bodyPr/>
          <a:lstStyle/>
          <a:p>
            <a:fld id="{684145C8-B22E-4295-A04A-3D6F59AA324D}" type="slidenum">
              <a:rPr lang="tr-TR" smtClean="0"/>
              <a:t>3</a:t>
            </a:fld>
            <a:endParaRPr lang="tr-TR"/>
          </a:p>
        </p:txBody>
      </p:sp>
    </p:spTree>
    <p:extLst>
      <p:ext uri="{BB962C8B-B14F-4D97-AF65-F5344CB8AC3E}">
        <p14:creationId xmlns:p14="http://schemas.microsoft.com/office/powerpoint/2010/main" val="10498457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66749" y="367141"/>
            <a:ext cx="10515600" cy="784802"/>
          </a:xfrm>
        </p:spPr>
        <p:txBody>
          <a:bodyPr>
            <a:normAutofit/>
          </a:bodyPr>
          <a:lstStyle/>
          <a:p>
            <a:r>
              <a:rPr lang="tr-TR" sz="3200" b="1" dirty="0" smtClean="0"/>
              <a:t>DVD’nin Tarihsel Gelişimi</a:t>
            </a:r>
            <a:endParaRPr lang="tr-TR" sz="3200" b="1" dirty="0"/>
          </a:p>
        </p:txBody>
      </p:sp>
      <p:sp>
        <p:nvSpPr>
          <p:cNvPr id="4" name="Shape 3"/>
          <p:cNvSpPr/>
          <p:nvPr/>
        </p:nvSpPr>
        <p:spPr>
          <a:xfrm>
            <a:off x="666750" y="1394440"/>
            <a:ext cx="5271655" cy="1329605"/>
          </a:xfrm>
          <a:prstGeom prst="roundRect">
            <a:avLst>
              <a:gd name="adj" fmla="val 8151"/>
            </a:avLst>
          </a:prstGeom>
          <a:solidFill>
            <a:srgbClr val="E7EDF9"/>
          </a:solidFill>
          <a:ln/>
        </p:spPr>
      </p:sp>
      <p:sp>
        <p:nvSpPr>
          <p:cNvPr id="5" name="Shape 3"/>
          <p:cNvSpPr/>
          <p:nvPr/>
        </p:nvSpPr>
        <p:spPr>
          <a:xfrm>
            <a:off x="6429563" y="1361656"/>
            <a:ext cx="5271655" cy="1329605"/>
          </a:xfrm>
          <a:prstGeom prst="roundRect">
            <a:avLst>
              <a:gd name="adj" fmla="val 8151"/>
            </a:avLst>
          </a:prstGeom>
          <a:solidFill>
            <a:srgbClr val="E7EDF9"/>
          </a:solidFill>
          <a:ln/>
        </p:spPr>
      </p:sp>
      <p:sp>
        <p:nvSpPr>
          <p:cNvPr id="6" name="Shape 3"/>
          <p:cNvSpPr/>
          <p:nvPr/>
        </p:nvSpPr>
        <p:spPr>
          <a:xfrm>
            <a:off x="666750" y="2952939"/>
            <a:ext cx="5271655" cy="1329605"/>
          </a:xfrm>
          <a:prstGeom prst="roundRect">
            <a:avLst>
              <a:gd name="adj" fmla="val 8151"/>
            </a:avLst>
          </a:prstGeom>
          <a:solidFill>
            <a:srgbClr val="E7EDF9"/>
          </a:solidFill>
          <a:ln/>
        </p:spPr>
      </p:sp>
      <p:sp>
        <p:nvSpPr>
          <p:cNvPr id="7" name="Shape 3"/>
          <p:cNvSpPr/>
          <p:nvPr/>
        </p:nvSpPr>
        <p:spPr>
          <a:xfrm>
            <a:off x="6429564" y="2952939"/>
            <a:ext cx="5271655" cy="1329605"/>
          </a:xfrm>
          <a:prstGeom prst="roundRect">
            <a:avLst>
              <a:gd name="adj" fmla="val 8151"/>
            </a:avLst>
          </a:prstGeom>
          <a:solidFill>
            <a:srgbClr val="E7EDF9"/>
          </a:solidFill>
          <a:ln/>
        </p:spPr>
      </p:sp>
      <p:sp>
        <p:nvSpPr>
          <p:cNvPr id="8" name="Shape 3"/>
          <p:cNvSpPr/>
          <p:nvPr/>
        </p:nvSpPr>
        <p:spPr>
          <a:xfrm>
            <a:off x="3550920" y="4748847"/>
            <a:ext cx="5271655" cy="1329605"/>
          </a:xfrm>
          <a:prstGeom prst="roundRect">
            <a:avLst>
              <a:gd name="adj" fmla="val 8151"/>
            </a:avLst>
          </a:prstGeom>
          <a:solidFill>
            <a:srgbClr val="E7EDF9"/>
          </a:solidFill>
          <a:ln/>
        </p:spPr>
      </p:sp>
      <p:sp>
        <p:nvSpPr>
          <p:cNvPr id="9" name="Metin kutusu 8"/>
          <p:cNvSpPr txBox="1"/>
          <p:nvPr/>
        </p:nvSpPr>
        <p:spPr>
          <a:xfrm>
            <a:off x="666749" y="1520633"/>
            <a:ext cx="4992373" cy="1107996"/>
          </a:xfrm>
          <a:prstGeom prst="rect">
            <a:avLst/>
          </a:prstGeom>
          <a:noFill/>
        </p:spPr>
        <p:txBody>
          <a:bodyPr wrap="square" rtlCol="0">
            <a:spAutoFit/>
          </a:bodyPr>
          <a:lstStyle/>
          <a:p>
            <a:r>
              <a:rPr lang="tr-TR" sz="1600" b="1" dirty="0"/>
              <a:t>1990'lar:</a:t>
            </a:r>
            <a:r>
              <a:rPr lang="tr-TR" sz="1600" dirty="0"/>
              <a:t> CD'nin popülerliğinden sonra, endüstri daha yüksek kapasiteli bir optik disk ihtiyacı duydu. Bu ihtiyaç, DVD'nin geliştirilmesine yol açtı.</a:t>
            </a:r>
          </a:p>
          <a:p>
            <a:endParaRPr lang="tr-TR" dirty="0"/>
          </a:p>
        </p:txBody>
      </p:sp>
      <p:sp>
        <p:nvSpPr>
          <p:cNvPr id="10" name="Metin kutusu 9"/>
          <p:cNvSpPr txBox="1"/>
          <p:nvPr/>
        </p:nvSpPr>
        <p:spPr>
          <a:xfrm>
            <a:off x="6429563" y="1520633"/>
            <a:ext cx="5467351" cy="1077218"/>
          </a:xfrm>
          <a:prstGeom prst="rect">
            <a:avLst/>
          </a:prstGeom>
          <a:noFill/>
        </p:spPr>
        <p:txBody>
          <a:bodyPr wrap="square" rtlCol="0">
            <a:spAutoFit/>
          </a:bodyPr>
          <a:lstStyle/>
          <a:p>
            <a:r>
              <a:rPr lang="tr-TR" sz="1600" b="1" dirty="0"/>
              <a:t>1995:</a:t>
            </a:r>
            <a:r>
              <a:rPr lang="tr-TR" sz="1600" dirty="0"/>
              <a:t> İlk DVD oynatıcıları ve filmleri piyasaya sürüldü. DVD'nin temel amacı, daha fazla video ve ses verisi depolayabilen bir ortam sağlamaktı.</a:t>
            </a:r>
          </a:p>
          <a:p>
            <a:endParaRPr lang="tr-TR" sz="1600" dirty="0"/>
          </a:p>
        </p:txBody>
      </p:sp>
      <p:sp>
        <p:nvSpPr>
          <p:cNvPr id="11" name="Metin kutusu 10"/>
          <p:cNvSpPr txBox="1"/>
          <p:nvPr/>
        </p:nvSpPr>
        <p:spPr>
          <a:xfrm>
            <a:off x="666749" y="3230743"/>
            <a:ext cx="5118160" cy="830997"/>
          </a:xfrm>
          <a:prstGeom prst="rect">
            <a:avLst/>
          </a:prstGeom>
          <a:noFill/>
        </p:spPr>
        <p:txBody>
          <a:bodyPr wrap="square" rtlCol="0">
            <a:spAutoFit/>
          </a:bodyPr>
          <a:lstStyle/>
          <a:p>
            <a:r>
              <a:rPr lang="tr-TR" sz="1600" b="1" dirty="0"/>
              <a:t>1996:</a:t>
            </a:r>
            <a:r>
              <a:rPr lang="tr-TR" sz="1600" dirty="0"/>
              <a:t> DVD-R (</a:t>
            </a:r>
            <a:r>
              <a:rPr lang="tr-TR" sz="1600" dirty="0" err="1"/>
              <a:t>Recordable</a:t>
            </a:r>
            <a:r>
              <a:rPr lang="tr-TR" sz="1600" dirty="0"/>
              <a:t>) formatı tanıtıldı, bu da kullanıcılara kendi verilerini DVD'lere yazma imkanı sundu.</a:t>
            </a:r>
          </a:p>
          <a:p>
            <a:endParaRPr lang="tr-TR" sz="1600" dirty="0"/>
          </a:p>
        </p:txBody>
      </p:sp>
      <p:sp>
        <p:nvSpPr>
          <p:cNvPr id="12" name="Metin kutusu 11"/>
          <p:cNvSpPr txBox="1"/>
          <p:nvPr/>
        </p:nvSpPr>
        <p:spPr>
          <a:xfrm>
            <a:off x="6429563" y="3161445"/>
            <a:ext cx="5410326" cy="830997"/>
          </a:xfrm>
          <a:prstGeom prst="rect">
            <a:avLst/>
          </a:prstGeom>
          <a:noFill/>
        </p:spPr>
        <p:txBody>
          <a:bodyPr wrap="square" rtlCol="0">
            <a:spAutoFit/>
          </a:bodyPr>
          <a:lstStyle/>
          <a:p>
            <a:r>
              <a:rPr lang="tr-TR" sz="1600" b="1" dirty="0"/>
              <a:t>2000'lerin İlk Yarısı:</a:t>
            </a:r>
            <a:r>
              <a:rPr lang="tr-TR" sz="1600" dirty="0"/>
              <a:t> DVD, popüler bir video depolama ortamı haline geldi ve CD'leri büyük ölçüde değiştirdi.</a:t>
            </a:r>
          </a:p>
          <a:p>
            <a:endParaRPr lang="tr-TR" sz="1600" dirty="0"/>
          </a:p>
        </p:txBody>
      </p:sp>
      <p:sp>
        <p:nvSpPr>
          <p:cNvPr id="13" name="Metin kutusu 12"/>
          <p:cNvSpPr txBox="1"/>
          <p:nvPr/>
        </p:nvSpPr>
        <p:spPr>
          <a:xfrm>
            <a:off x="3550920" y="4881676"/>
            <a:ext cx="5271655" cy="1354217"/>
          </a:xfrm>
          <a:prstGeom prst="rect">
            <a:avLst/>
          </a:prstGeom>
          <a:noFill/>
        </p:spPr>
        <p:txBody>
          <a:bodyPr wrap="square" rtlCol="0">
            <a:spAutoFit/>
          </a:bodyPr>
          <a:lstStyle/>
          <a:p>
            <a:r>
              <a:rPr lang="tr-TR" sz="1600" b="1" dirty="0"/>
              <a:t>2006:</a:t>
            </a:r>
            <a:r>
              <a:rPr lang="tr-TR" sz="1600" dirty="0"/>
              <a:t> </a:t>
            </a:r>
            <a:r>
              <a:rPr lang="tr-TR" sz="1600" dirty="0" err="1"/>
              <a:t>Blu</a:t>
            </a:r>
            <a:r>
              <a:rPr lang="tr-TR" sz="1600" dirty="0"/>
              <a:t>-ray diskleri piyasaya sürüldü ve daha yüksek depolama kapasitesi ve HD video desteği sağladı. Bu, DVD'nin yerini zaman içinde alacak bir teknoloji haline geldi.</a:t>
            </a:r>
          </a:p>
          <a:p>
            <a:endParaRPr lang="tr-TR" sz="1600" dirty="0"/>
          </a:p>
          <a:p>
            <a:endParaRPr lang="tr-TR" sz="1600" dirty="0"/>
          </a:p>
        </p:txBody>
      </p:sp>
      <p:sp>
        <p:nvSpPr>
          <p:cNvPr id="15" name="Slayt Numarası Yer Tutucusu 14"/>
          <p:cNvSpPr>
            <a:spLocks noGrp="1"/>
          </p:cNvSpPr>
          <p:nvPr>
            <p:ph type="sldNum" sz="quarter" idx="12"/>
          </p:nvPr>
        </p:nvSpPr>
        <p:spPr/>
        <p:txBody>
          <a:bodyPr/>
          <a:lstStyle/>
          <a:p>
            <a:fld id="{684145C8-B22E-4295-A04A-3D6F59AA324D}" type="slidenum">
              <a:rPr lang="tr-TR" smtClean="0"/>
              <a:t>30</a:t>
            </a:fld>
            <a:endParaRPr lang="tr-TR"/>
          </a:p>
        </p:txBody>
      </p:sp>
    </p:spTree>
    <p:extLst>
      <p:ext uri="{BB962C8B-B14F-4D97-AF65-F5344CB8AC3E}">
        <p14:creationId xmlns:p14="http://schemas.microsoft.com/office/powerpoint/2010/main" val="27373608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19150" y="365126"/>
            <a:ext cx="10515600" cy="784802"/>
          </a:xfrm>
        </p:spPr>
        <p:txBody>
          <a:bodyPr>
            <a:normAutofit/>
          </a:bodyPr>
          <a:lstStyle/>
          <a:p>
            <a:r>
              <a:rPr lang="nn-NO" sz="3200" b="1" dirty="0" smtClean="0"/>
              <a:t>CD ve DVD Arasındaki Farkla</a:t>
            </a:r>
            <a:r>
              <a:rPr lang="tr-TR" sz="3200" b="1" dirty="0" smtClean="0"/>
              <a:t>r Nelerdir?</a:t>
            </a:r>
            <a:endParaRPr lang="tr-TR" sz="3200" b="1" dirty="0"/>
          </a:p>
        </p:txBody>
      </p:sp>
      <p:sp>
        <p:nvSpPr>
          <p:cNvPr id="12" name="Shape 3"/>
          <p:cNvSpPr/>
          <p:nvPr/>
        </p:nvSpPr>
        <p:spPr>
          <a:xfrm>
            <a:off x="852761" y="2001662"/>
            <a:ext cx="1648166" cy="3518325"/>
          </a:xfrm>
          <a:prstGeom prst="roundRect">
            <a:avLst>
              <a:gd name="adj" fmla="val 8151"/>
            </a:avLst>
          </a:prstGeom>
          <a:solidFill>
            <a:srgbClr val="E7EDF9"/>
          </a:solidFill>
          <a:ln/>
        </p:spPr>
      </p:sp>
      <p:sp>
        <p:nvSpPr>
          <p:cNvPr id="4" name="Metin kutusu 3"/>
          <p:cNvSpPr txBox="1"/>
          <p:nvPr/>
        </p:nvSpPr>
        <p:spPr>
          <a:xfrm>
            <a:off x="924978" y="2001662"/>
            <a:ext cx="1527583" cy="3046988"/>
          </a:xfrm>
          <a:prstGeom prst="rect">
            <a:avLst/>
          </a:prstGeom>
          <a:noFill/>
        </p:spPr>
        <p:txBody>
          <a:bodyPr wrap="square" rtlCol="0">
            <a:spAutoFit/>
          </a:bodyPr>
          <a:lstStyle/>
          <a:p>
            <a:r>
              <a:rPr lang="tr-TR" sz="1600" b="1" dirty="0"/>
              <a:t>Depolama Kapasitesi:</a:t>
            </a:r>
            <a:r>
              <a:rPr lang="tr-TR" sz="1600" dirty="0"/>
              <a:t> DVD'ler, genellikle daha yüksek depolama kapasitesine sahiptir. Standart bir tek katmanlı DVD, bir standart CD'den</a:t>
            </a:r>
            <a:endParaRPr lang="tr-TR" sz="1600" b="1" dirty="0"/>
          </a:p>
        </p:txBody>
      </p:sp>
      <p:sp>
        <p:nvSpPr>
          <p:cNvPr id="15" name="Shape 3"/>
          <p:cNvSpPr/>
          <p:nvPr/>
        </p:nvSpPr>
        <p:spPr>
          <a:xfrm>
            <a:off x="2974841" y="1983424"/>
            <a:ext cx="1648166" cy="3518325"/>
          </a:xfrm>
          <a:prstGeom prst="roundRect">
            <a:avLst>
              <a:gd name="adj" fmla="val 8151"/>
            </a:avLst>
          </a:prstGeom>
          <a:solidFill>
            <a:srgbClr val="E7EDF9"/>
          </a:solidFill>
          <a:ln/>
        </p:spPr>
      </p:sp>
      <p:sp>
        <p:nvSpPr>
          <p:cNvPr id="16" name="Shape 3"/>
          <p:cNvSpPr/>
          <p:nvPr/>
        </p:nvSpPr>
        <p:spPr>
          <a:xfrm>
            <a:off x="5093654" y="1983424"/>
            <a:ext cx="1646031" cy="3518325"/>
          </a:xfrm>
          <a:prstGeom prst="roundRect">
            <a:avLst>
              <a:gd name="adj" fmla="val 8151"/>
            </a:avLst>
          </a:prstGeom>
          <a:solidFill>
            <a:srgbClr val="E7EDF9"/>
          </a:solidFill>
          <a:ln/>
        </p:spPr>
      </p:sp>
      <p:sp>
        <p:nvSpPr>
          <p:cNvPr id="18" name="Metin kutusu 17"/>
          <p:cNvSpPr txBox="1"/>
          <p:nvPr/>
        </p:nvSpPr>
        <p:spPr>
          <a:xfrm rot="10800000" flipV="1">
            <a:off x="2967055" y="1983424"/>
            <a:ext cx="1612106" cy="3539430"/>
          </a:xfrm>
          <a:prstGeom prst="rect">
            <a:avLst/>
          </a:prstGeom>
          <a:noFill/>
        </p:spPr>
        <p:txBody>
          <a:bodyPr wrap="square" rtlCol="0">
            <a:spAutoFit/>
          </a:bodyPr>
          <a:lstStyle/>
          <a:p>
            <a:r>
              <a:rPr lang="tr-TR" sz="1600" b="1" dirty="0"/>
              <a:t>Kullanım Amaçları:</a:t>
            </a:r>
            <a:r>
              <a:rPr lang="tr-TR" sz="1600" dirty="0"/>
              <a:t> CD'ler genellikle ses kaydı ve müzik depolama amacıyla kullanılırken, DVD'ler genellikle video depolama ve daha büyük veri setlerini saklama amacıyla tasarlanmıştır</a:t>
            </a:r>
            <a:r>
              <a:rPr lang="tr-TR" sz="1600" dirty="0" smtClean="0"/>
              <a:t>. </a:t>
            </a:r>
            <a:endParaRPr lang="tr-TR" sz="1600" b="1" dirty="0"/>
          </a:p>
        </p:txBody>
      </p:sp>
      <p:sp>
        <p:nvSpPr>
          <p:cNvPr id="20" name="Metin kutusu 19"/>
          <p:cNvSpPr txBox="1"/>
          <p:nvPr/>
        </p:nvSpPr>
        <p:spPr>
          <a:xfrm>
            <a:off x="5125550" y="1983424"/>
            <a:ext cx="1582238" cy="2800767"/>
          </a:xfrm>
          <a:prstGeom prst="rect">
            <a:avLst/>
          </a:prstGeom>
          <a:noFill/>
        </p:spPr>
        <p:txBody>
          <a:bodyPr wrap="square" rtlCol="0">
            <a:spAutoFit/>
          </a:bodyPr>
          <a:lstStyle/>
          <a:p>
            <a:r>
              <a:rPr lang="tr-TR" sz="1600" b="1" dirty="0" err="1"/>
              <a:t>Yazılabilirlik</a:t>
            </a:r>
            <a:r>
              <a:rPr lang="tr-TR" sz="1600" b="1" dirty="0"/>
              <a:t>:</a:t>
            </a:r>
            <a:r>
              <a:rPr lang="tr-TR" sz="1600" dirty="0"/>
              <a:t> CD-R (</a:t>
            </a:r>
            <a:r>
              <a:rPr lang="tr-TR" sz="1600" dirty="0" err="1"/>
              <a:t>Recordable</a:t>
            </a:r>
            <a:r>
              <a:rPr lang="tr-TR" sz="1600" dirty="0"/>
              <a:t>) ve CD-RW (</a:t>
            </a:r>
            <a:r>
              <a:rPr lang="tr-TR" sz="1600" dirty="0" err="1"/>
              <a:t>ReWritable</a:t>
            </a:r>
            <a:r>
              <a:rPr lang="tr-TR" sz="1600" dirty="0"/>
              <a:t>) formatlarına ek olarak, DVD-R, DVD+R, DVD-RW ve DVD+RW gibi birçok yazılabilir DVD formatı bulunmaktadır.</a:t>
            </a:r>
            <a:endParaRPr lang="tr-TR" sz="1600" b="1" dirty="0"/>
          </a:p>
        </p:txBody>
      </p:sp>
      <p:sp>
        <p:nvSpPr>
          <p:cNvPr id="21" name="Shape 3"/>
          <p:cNvSpPr/>
          <p:nvPr/>
        </p:nvSpPr>
        <p:spPr>
          <a:xfrm>
            <a:off x="7210332" y="1984927"/>
            <a:ext cx="1646031" cy="3518325"/>
          </a:xfrm>
          <a:prstGeom prst="roundRect">
            <a:avLst>
              <a:gd name="adj" fmla="val 8151"/>
            </a:avLst>
          </a:prstGeom>
          <a:solidFill>
            <a:srgbClr val="E7EDF9"/>
          </a:solidFill>
          <a:ln/>
        </p:spPr>
      </p:sp>
      <p:sp>
        <p:nvSpPr>
          <p:cNvPr id="22" name="Metin kutusu 21"/>
          <p:cNvSpPr txBox="1"/>
          <p:nvPr/>
        </p:nvSpPr>
        <p:spPr>
          <a:xfrm>
            <a:off x="7212682" y="2017011"/>
            <a:ext cx="1643681" cy="3046988"/>
          </a:xfrm>
          <a:prstGeom prst="rect">
            <a:avLst/>
          </a:prstGeom>
          <a:noFill/>
        </p:spPr>
        <p:txBody>
          <a:bodyPr wrap="square" rtlCol="0">
            <a:spAutoFit/>
          </a:bodyPr>
          <a:lstStyle/>
          <a:p>
            <a:r>
              <a:rPr lang="tr-TR" sz="1600" b="1" dirty="0"/>
              <a:t>Bölge Kodları:</a:t>
            </a:r>
            <a:r>
              <a:rPr lang="tr-TR" sz="1600" dirty="0"/>
              <a:t> Hem CD hem de DVD, bölge kodları adı verilen coğrafi sınırlamalarla etiketlenmiş olabilir. Ancak, DVD'lerde bölge kodları daha yaygın olarak kullanılır.</a:t>
            </a:r>
            <a:endParaRPr lang="tr-TR" sz="1600" b="1" dirty="0"/>
          </a:p>
        </p:txBody>
      </p:sp>
      <p:sp>
        <p:nvSpPr>
          <p:cNvPr id="25" name="Shape 3"/>
          <p:cNvSpPr/>
          <p:nvPr/>
        </p:nvSpPr>
        <p:spPr>
          <a:xfrm>
            <a:off x="9327010" y="1983424"/>
            <a:ext cx="1646031" cy="3518325"/>
          </a:xfrm>
          <a:prstGeom prst="roundRect">
            <a:avLst>
              <a:gd name="adj" fmla="val 8151"/>
            </a:avLst>
          </a:prstGeom>
          <a:solidFill>
            <a:srgbClr val="E7EDF9"/>
          </a:solidFill>
          <a:ln/>
        </p:spPr>
      </p:sp>
      <p:sp>
        <p:nvSpPr>
          <p:cNvPr id="26" name="Metin kutusu 25"/>
          <p:cNvSpPr txBox="1"/>
          <p:nvPr/>
        </p:nvSpPr>
        <p:spPr>
          <a:xfrm>
            <a:off x="9358907" y="1983424"/>
            <a:ext cx="1614134" cy="3046988"/>
          </a:xfrm>
          <a:prstGeom prst="rect">
            <a:avLst/>
          </a:prstGeom>
          <a:noFill/>
        </p:spPr>
        <p:txBody>
          <a:bodyPr wrap="square" rtlCol="0">
            <a:spAutoFit/>
          </a:bodyPr>
          <a:lstStyle/>
          <a:p>
            <a:r>
              <a:rPr lang="tr-TR" sz="1600" b="1" dirty="0"/>
              <a:t>Fiziksel Boyut:</a:t>
            </a:r>
            <a:r>
              <a:rPr lang="tr-TR" sz="1600" dirty="0"/>
              <a:t> Standart bir CD'nin çapı yaklaşık 12 cm iken, bir standart DVD'nin çapı da 12 cm'dir. Ancak, DVD'ler genellikle daha kalın ve daha fazla katmana sahip olabilir.</a:t>
            </a:r>
            <a:endParaRPr lang="tr-TR" sz="1600" b="1" dirty="0"/>
          </a:p>
        </p:txBody>
      </p:sp>
      <p:sp>
        <p:nvSpPr>
          <p:cNvPr id="5" name="Slayt Numarası Yer Tutucusu 4"/>
          <p:cNvSpPr>
            <a:spLocks noGrp="1"/>
          </p:cNvSpPr>
          <p:nvPr>
            <p:ph type="sldNum" sz="quarter" idx="12"/>
          </p:nvPr>
        </p:nvSpPr>
        <p:spPr/>
        <p:txBody>
          <a:bodyPr/>
          <a:lstStyle/>
          <a:p>
            <a:fld id="{684145C8-B22E-4295-A04A-3D6F59AA324D}" type="slidenum">
              <a:rPr lang="tr-TR" smtClean="0"/>
              <a:t>31</a:t>
            </a:fld>
            <a:endParaRPr lang="tr-TR"/>
          </a:p>
        </p:txBody>
      </p:sp>
    </p:spTree>
    <p:extLst>
      <p:ext uri="{BB962C8B-B14F-4D97-AF65-F5344CB8AC3E}">
        <p14:creationId xmlns:p14="http://schemas.microsoft.com/office/powerpoint/2010/main" val="4828899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normAutofit/>
          </a:bodyPr>
          <a:lstStyle/>
          <a:p>
            <a:r>
              <a:rPr lang="tr-TR" sz="1600" dirty="0">
                <a:hlinkClick r:id="rId3"/>
              </a:rPr>
              <a:t>https://slideplayer.biz.tr/slide/2703159</a:t>
            </a:r>
            <a:r>
              <a:rPr lang="tr-TR" sz="1600" dirty="0" smtClean="0">
                <a:hlinkClick r:id="rId3"/>
              </a:rPr>
              <a:t>/</a:t>
            </a:r>
            <a:endParaRPr lang="tr-TR" sz="1600" dirty="0" smtClean="0"/>
          </a:p>
          <a:p>
            <a:r>
              <a:rPr lang="tr-TR" sz="1600" dirty="0">
                <a:hlinkClick r:id="rId4"/>
              </a:rPr>
              <a:t>https://</a:t>
            </a:r>
            <a:r>
              <a:rPr lang="tr-TR" sz="1600" dirty="0" smtClean="0">
                <a:hlinkClick r:id="rId4"/>
              </a:rPr>
              <a:t>enformatik.cu.edu.tr/storage/TBTK/Donanim.pdf</a:t>
            </a:r>
            <a:endParaRPr lang="tr-TR" sz="1600" dirty="0" smtClean="0"/>
          </a:p>
          <a:p>
            <a:r>
              <a:rPr lang="tr-TR" sz="1600" dirty="0">
                <a:hlinkClick r:id="rId5"/>
              </a:rPr>
              <a:t>https://nasilicat.com/klavye-nasil-ve-ne-zaman-icat-edildi</a:t>
            </a:r>
            <a:r>
              <a:rPr lang="tr-TR" sz="1600" dirty="0" smtClean="0">
                <a:hlinkClick r:id="rId5"/>
              </a:rPr>
              <a:t>/</a:t>
            </a:r>
            <a:endParaRPr lang="tr-TR" sz="1600" dirty="0" smtClean="0"/>
          </a:p>
          <a:p>
            <a:r>
              <a:rPr lang="tr-TR" sz="1600" dirty="0">
                <a:hlinkClick r:id="rId6"/>
              </a:rPr>
              <a:t>https://</a:t>
            </a:r>
            <a:r>
              <a:rPr lang="tr-TR" sz="1600" dirty="0" smtClean="0">
                <a:hlinkClick r:id="rId6"/>
              </a:rPr>
              <a:t>pekinasilcalisir.blogspot.com/2016/02/mouse-tarihi.html?m=1</a:t>
            </a:r>
            <a:endParaRPr lang="tr-TR" sz="1600" dirty="0" smtClean="0"/>
          </a:p>
          <a:p>
            <a:r>
              <a:rPr lang="tr-TR" sz="1600" dirty="0">
                <a:hlinkClick r:id="rId7"/>
              </a:rPr>
              <a:t>https://</a:t>
            </a:r>
            <a:r>
              <a:rPr lang="tr-TR" sz="1600" dirty="0" smtClean="0">
                <a:hlinkClick r:id="rId7"/>
              </a:rPr>
              <a:t>www.bilginvarmi.com/klavyenin-tarihi.html</a:t>
            </a:r>
            <a:endParaRPr lang="tr-TR" sz="1600" dirty="0" smtClean="0"/>
          </a:p>
          <a:p>
            <a:r>
              <a:rPr lang="tr-TR" sz="1600" dirty="0">
                <a:hlinkClick r:id="rId8"/>
              </a:rPr>
              <a:t>https://</a:t>
            </a:r>
            <a:r>
              <a:rPr lang="tr-TR" sz="1600" dirty="0" smtClean="0">
                <a:hlinkClick r:id="rId8"/>
              </a:rPr>
              <a:t>chat.openai.com</a:t>
            </a:r>
            <a:endParaRPr lang="tr-TR" sz="1600" dirty="0" smtClean="0"/>
          </a:p>
          <a:p>
            <a:r>
              <a:rPr lang="tr-TR" sz="1600" dirty="0">
                <a:hlinkClick r:id="rId9"/>
              </a:rPr>
              <a:t>https://www.lumosajans.com/f-klavye-ve-q-klavye-farklari-nelerdir/#:~:text=Bu%20iki%20tür%20klavyenin%20arasındaki,çok%20daha%20hızlı%20yazmanızı%20sağlar</a:t>
            </a:r>
            <a:r>
              <a:rPr lang="tr-TR" sz="1600" dirty="0" smtClean="0"/>
              <a:t>.</a:t>
            </a:r>
          </a:p>
          <a:p>
            <a:r>
              <a:rPr lang="tr-TR" sz="1600" dirty="0">
                <a:hlinkClick r:id="rId10"/>
              </a:rPr>
              <a:t>https://</a:t>
            </a:r>
            <a:r>
              <a:rPr lang="tr-TR" sz="1600" dirty="0" smtClean="0">
                <a:hlinkClick r:id="rId10"/>
              </a:rPr>
              <a:t>www.iienstitu.com/blog/f-klavye-mucidiyle-tanisin</a:t>
            </a:r>
            <a:endParaRPr lang="tr-TR" sz="1600" dirty="0" smtClean="0"/>
          </a:p>
          <a:p>
            <a:endParaRPr lang="tr-TR" sz="1600" dirty="0" smtClean="0"/>
          </a:p>
          <a:p>
            <a:endParaRPr lang="tr-TR" sz="1600" dirty="0" smtClean="0"/>
          </a:p>
          <a:p>
            <a:endParaRPr lang="tr-TR" sz="1600" dirty="0" smtClean="0"/>
          </a:p>
          <a:p>
            <a:endParaRPr lang="tr-TR" sz="1600" dirty="0" smtClean="0"/>
          </a:p>
          <a:p>
            <a:endParaRPr lang="tr-TR" sz="1600" dirty="0" smtClean="0"/>
          </a:p>
          <a:p>
            <a:endParaRPr lang="tr-TR" sz="1600" dirty="0"/>
          </a:p>
        </p:txBody>
      </p:sp>
      <p:sp>
        <p:nvSpPr>
          <p:cNvPr id="4" name="Metin kutusu 3"/>
          <p:cNvSpPr txBox="1"/>
          <p:nvPr/>
        </p:nvSpPr>
        <p:spPr>
          <a:xfrm>
            <a:off x="1127760" y="499719"/>
            <a:ext cx="2758440" cy="584775"/>
          </a:xfrm>
          <a:prstGeom prst="rect">
            <a:avLst/>
          </a:prstGeom>
          <a:noFill/>
        </p:spPr>
        <p:txBody>
          <a:bodyPr wrap="square" rtlCol="0">
            <a:spAutoFit/>
          </a:bodyPr>
          <a:lstStyle/>
          <a:p>
            <a:r>
              <a:rPr lang="tr-TR" sz="3200" b="1" dirty="0" smtClean="0">
                <a:latin typeface="+mj-lt"/>
              </a:rPr>
              <a:t>Kaynakça</a:t>
            </a:r>
            <a:endParaRPr lang="tr-TR" sz="3200" b="1" dirty="0">
              <a:latin typeface="+mj-lt"/>
            </a:endParaRPr>
          </a:p>
        </p:txBody>
      </p:sp>
      <p:sp>
        <p:nvSpPr>
          <p:cNvPr id="5" name="Slayt Numarası Yer Tutucusu 4"/>
          <p:cNvSpPr>
            <a:spLocks noGrp="1"/>
          </p:cNvSpPr>
          <p:nvPr>
            <p:ph type="sldNum" sz="quarter" idx="12"/>
          </p:nvPr>
        </p:nvSpPr>
        <p:spPr/>
        <p:txBody>
          <a:bodyPr/>
          <a:lstStyle/>
          <a:p>
            <a:fld id="{684145C8-B22E-4295-A04A-3D6F59AA324D}" type="slidenum">
              <a:rPr lang="tr-TR" smtClean="0"/>
              <a:t>32</a:t>
            </a:fld>
            <a:endParaRPr lang="tr-TR"/>
          </a:p>
        </p:txBody>
      </p:sp>
    </p:spTree>
    <p:extLst>
      <p:ext uri="{BB962C8B-B14F-4D97-AF65-F5344CB8AC3E}">
        <p14:creationId xmlns:p14="http://schemas.microsoft.com/office/powerpoint/2010/main" val="37437109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normAutofit/>
          </a:bodyPr>
          <a:lstStyle/>
          <a:p>
            <a:pPr marL="0" indent="0">
              <a:buNone/>
            </a:pPr>
            <a:r>
              <a:rPr lang="tr-TR" sz="1600" b="1" dirty="0" smtClean="0"/>
              <a:t>Sayın Bilgisayar Donanımı Öğretim Üyesi Emre ERDEN,</a:t>
            </a:r>
          </a:p>
          <a:p>
            <a:pPr marL="0" indent="0">
              <a:buNone/>
            </a:pPr>
            <a:r>
              <a:rPr lang="tr-TR" sz="1600" dirty="0" smtClean="0"/>
              <a:t>Bugün </a:t>
            </a:r>
            <a:r>
              <a:rPr lang="tr-TR" sz="1600" dirty="0"/>
              <a:t>burada, klavye, fare, ses sistemleri ve CD-DVD sürücüleri gibi temel bilgisayar donanımlarını ele alan </a:t>
            </a:r>
            <a:r>
              <a:rPr lang="tr-TR" sz="1600" dirty="0" smtClean="0"/>
              <a:t>sunumumu tamamlamanın </a:t>
            </a:r>
            <a:r>
              <a:rPr lang="tr-TR" sz="1600" dirty="0"/>
              <a:t>gururunu </a:t>
            </a:r>
            <a:r>
              <a:rPr lang="tr-TR" sz="1600" dirty="0" smtClean="0"/>
              <a:t>yaşıyorum. </a:t>
            </a:r>
            <a:r>
              <a:rPr lang="tr-TR" sz="1600" dirty="0"/>
              <a:t>Bu süreçte </a:t>
            </a:r>
            <a:r>
              <a:rPr lang="tr-TR" sz="1600" dirty="0" smtClean="0"/>
              <a:t>sizlere </a:t>
            </a:r>
            <a:r>
              <a:rPr lang="tr-TR" sz="1600" dirty="0"/>
              <a:t>bu önemli konuları paylaşmak </a:t>
            </a:r>
            <a:r>
              <a:rPr lang="tr-TR" sz="1600" dirty="0" smtClean="0"/>
              <a:t>benim </a:t>
            </a:r>
            <a:r>
              <a:rPr lang="tr-TR" sz="1600" dirty="0"/>
              <a:t>için gerçekten keyifli bir deneyimdi</a:t>
            </a:r>
            <a:r>
              <a:rPr lang="tr-TR" sz="1600" dirty="0" smtClean="0"/>
              <a:t>.</a:t>
            </a:r>
          </a:p>
          <a:p>
            <a:pPr marL="0" indent="0">
              <a:buNone/>
            </a:pPr>
            <a:r>
              <a:rPr lang="tr-TR" sz="1600" dirty="0"/>
              <a:t>Titizlikle yapılan araştırmalar ve detaylı içerik üretimi sayesinde, bu sunumun daha anlamlı ve bilgi dolu olmasını </a:t>
            </a:r>
            <a:r>
              <a:rPr lang="tr-TR" sz="1600" dirty="0" smtClean="0"/>
              <a:t> sağladım.</a:t>
            </a:r>
          </a:p>
          <a:p>
            <a:pPr marL="0" indent="0">
              <a:buNone/>
            </a:pPr>
            <a:endParaRPr lang="tr-TR" sz="1600" dirty="0" smtClean="0"/>
          </a:p>
          <a:p>
            <a:pPr marL="0" indent="0" algn="ctr">
              <a:buNone/>
            </a:pPr>
            <a:r>
              <a:rPr lang="tr-TR" sz="1600" b="1" dirty="0" smtClean="0"/>
              <a:t>Sunumumu okuduğunuz için teşekkür ederim,</a:t>
            </a:r>
            <a:endParaRPr lang="tr-TR" sz="1600" dirty="0"/>
          </a:p>
          <a:p>
            <a:pPr marL="0" indent="0" algn="ctr">
              <a:buNone/>
            </a:pPr>
            <a:r>
              <a:rPr lang="tr-TR" sz="1600" b="1" dirty="0" smtClean="0"/>
              <a:t>İyi </a:t>
            </a:r>
            <a:r>
              <a:rPr lang="tr-TR" sz="1600" b="1" dirty="0"/>
              <a:t>günler </a:t>
            </a:r>
            <a:r>
              <a:rPr lang="tr-TR" sz="1600" b="1" dirty="0" smtClean="0"/>
              <a:t>dilerim.</a:t>
            </a:r>
          </a:p>
          <a:p>
            <a:pPr marL="0" indent="0" algn="ctr">
              <a:buNone/>
            </a:pPr>
            <a:r>
              <a:rPr lang="tr-TR" sz="1600" b="1" dirty="0"/>
              <a:t>Saygılarımla</a:t>
            </a:r>
            <a:r>
              <a:rPr lang="tr-TR" sz="1600" b="1" dirty="0" smtClean="0"/>
              <a:t>,</a:t>
            </a:r>
          </a:p>
          <a:p>
            <a:pPr marL="0" indent="0" algn="ctr">
              <a:buNone/>
            </a:pPr>
            <a:r>
              <a:rPr lang="tr-TR" sz="1600" b="1" dirty="0" smtClean="0"/>
              <a:t>Ahmet Talha DİNÇ</a:t>
            </a:r>
            <a:endParaRPr lang="tr-TR" sz="1600" b="1" dirty="0"/>
          </a:p>
          <a:p>
            <a:endParaRPr lang="tr-TR" dirty="0"/>
          </a:p>
        </p:txBody>
      </p:sp>
      <p:pic>
        <p:nvPicPr>
          <p:cNvPr id="4" name="Resim 3"/>
          <p:cNvPicPr/>
          <p:nvPr/>
        </p:nvPicPr>
        <p:blipFill rotWithShape="1">
          <a:blip r:embed="rId2">
            <a:extLst>
              <a:ext uri="{28A0092B-C50C-407E-A947-70E740481C1C}">
                <a14:useLocalDpi xmlns:a14="http://schemas.microsoft.com/office/drawing/2010/main" val="0"/>
              </a:ext>
            </a:extLst>
          </a:blip>
          <a:srcRect t="27326" b="28489"/>
          <a:stretch/>
        </p:blipFill>
        <p:spPr bwMode="auto">
          <a:xfrm>
            <a:off x="4814887" y="530457"/>
            <a:ext cx="2562225" cy="86487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812692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200" b="1" dirty="0"/>
              <a:t>Bilgisayarlar Nasıl Çalışır</a:t>
            </a:r>
            <a:r>
              <a:rPr lang="tr-TR" sz="3200" b="1" dirty="0" smtClean="0"/>
              <a:t>?</a:t>
            </a:r>
            <a:endParaRPr lang="tr-TR" sz="3200" dirty="0"/>
          </a:p>
        </p:txBody>
      </p:sp>
      <p:sp>
        <p:nvSpPr>
          <p:cNvPr id="3" name="İçerik Yer Tutucusu 2"/>
          <p:cNvSpPr>
            <a:spLocks noGrp="1"/>
          </p:cNvSpPr>
          <p:nvPr>
            <p:ph idx="1"/>
          </p:nvPr>
        </p:nvSpPr>
        <p:spPr>
          <a:xfrm>
            <a:off x="838200" y="1825625"/>
            <a:ext cx="5196840" cy="4351338"/>
          </a:xfrm>
        </p:spPr>
        <p:txBody>
          <a:bodyPr/>
          <a:lstStyle/>
          <a:p>
            <a:pPr lvl="0"/>
            <a:r>
              <a:rPr lang="tr-TR" sz="1600" dirty="0"/>
              <a:t>Bir bilgisayarlar sistemi çok karmaşık işler yapıyor gibi görünür. Aslında sistem çok basit olarak </a:t>
            </a:r>
            <a:r>
              <a:rPr lang="tr-TR" sz="1600" b="1" dirty="0"/>
              <a:t>Okuma / </a:t>
            </a:r>
            <a:r>
              <a:rPr lang="tr-TR" sz="1600" b="1" dirty="0" err="1"/>
              <a:t>Aritmatiksel</a:t>
            </a:r>
            <a:r>
              <a:rPr lang="tr-TR" sz="1600" b="1" dirty="0"/>
              <a:t> ve Mantıksal İşlem Yapma / Yazma</a:t>
            </a:r>
            <a:r>
              <a:rPr lang="tr-TR" sz="1600" dirty="0"/>
              <a:t> işlemlerini gerçekleştirir</a:t>
            </a:r>
            <a:r>
              <a:rPr lang="tr-TR" sz="1600" dirty="0" smtClean="0"/>
              <a:t>.</a:t>
            </a:r>
          </a:p>
          <a:p>
            <a:r>
              <a:rPr lang="tr-TR" sz="1600" dirty="0"/>
              <a:t>Bilgisayarlar dış dünyadan verileri alır . Daha sonra her farklı veri türünü sayılara çevirir. Bilgisayar sistemi klavye ile yazılmış yazılan ve tuş girişlerini Fare hareketlerini ve tıklamalarını, Taranan fotoğrafların, kaydedilen sesleri sayılara </a:t>
            </a:r>
            <a:r>
              <a:rPr lang="tr-TR" sz="1600" dirty="0" err="1"/>
              <a:t>çevirmekdir</a:t>
            </a:r>
            <a:r>
              <a:rPr lang="tr-TR" sz="1600" dirty="0" smtClean="0"/>
              <a:t>.</a:t>
            </a:r>
          </a:p>
          <a:p>
            <a:pPr lvl="0"/>
            <a:r>
              <a:rPr lang="tr-TR" sz="1600" dirty="0"/>
              <a:t>Bilgisayarlar her türlü veriyi sayılara çevirmek zorundadır çünkü iç yapısı ve çalışma prensipleri bunu </a:t>
            </a:r>
            <a:r>
              <a:rPr lang="tr-TR" sz="1600" dirty="0" err="1"/>
              <a:t>gerektirir.Bilgisayar</a:t>
            </a:r>
            <a:r>
              <a:rPr lang="tr-TR" sz="1600" dirty="0"/>
              <a:t> sadece </a:t>
            </a:r>
            <a:r>
              <a:rPr lang="tr-TR" sz="1600" b="1" dirty="0"/>
              <a:t>sayılardan anlar</a:t>
            </a:r>
            <a:r>
              <a:rPr lang="tr-TR" sz="1600" dirty="0"/>
              <a:t> hatta sadece </a:t>
            </a:r>
            <a:r>
              <a:rPr lang="tr-TR" sz="1600" b="1" dirty="0"/>
              <a:t>iki sayıdan anlar</a:t>
            </a:r>
            <a:r>
              <a:rPr lang="tr-TR" sz="1600" dirty="0"/>
              <a:t>. Bilgisayarlar kendi içinde </a:t>
            </a:r>
            <a:r>
              <a:rPr lang="tr-TR" sz="1600" b="1" dirty="0"/>
              <a:t>İkili sayı sistemini (</a:t>
            </a:r>
            <a:r>
              <a:rPr lang="tr-TR" sz="1600" b="1" dirty="0" err="1"/>
              <a:t>Binary</a:t>
            </a:r>
            <a:r>
              <a:rPr lang="tr-TR" sz="1600" b="1" dirty="0"/>
              <a:t> sistem) kullanmaktadır.</a:t>
            </a:r>
            <a:endParaRPr lang="tr-TR" sz="1600" dirty="0"/>
          </a:p>
          <a:p>
            <a:endParaRPr lang="tr-TR" sz="2000" dirty="0"/>
          </a:p>
          <a:p>
            <a:pPr lvl="0"/>
            <a:endParaRPr lang="tr-TR" sz="2000" dirty="0"/>
          </a:p>
          <a:p>
            <a:endParaRPr lang="tr-TR" dirty="0"/>
          </a:p>
        </p:txBody>
      </p:sp>
      <p:pic>
        <p:nvPicPr>
          <p:cNvPr id="4" name="Resim 3"/>
          <p:cNvPicPr/>
          <p:nvPr/>
        </p:nvPicPr>
        <p:blipFill rotWithShape="1">
          <a:blip r:embed="rId3"/>
          <a:srcRect l="5891" t="9322" r="6537" b="4605"/>
          <a:stretch/>
        </p:blipFill>
        <p:spPr bwMode="auto">
          <a:xfrm>
            <a:off x="7452360" y="0"/>
            <a:ext cx="4739640" cy="3901440"/>
          </a:xfrm>
          <a:prstGeom prst="rect">
            <a:avLst/>
          </a:prstGeom>
          <a:ln>
            <a:noFill/>
          </a:ln>
          <a:extLst>
            <a:ext uri="{53640926-AAD7-44D8-BBD7-CCE9431645EC}">
              <a14:shadowObscured xmlns:a14="http://schemas.microsoft.com/office/drawing/2010/main"/>
            </a:ext>
          </a:extLst>
        </p:spPr>
      </p:pic>
      <p:pic>
        <p:nvPicPr>
          <p:cNvPr id="5" name="Resim 4"/>
          <p:cNvPicPr/>
          <p:nvPr/>
        </p:nvPicPr>
        <p:blipFill rotWithShape="1">
          <a:blip r:embed="rId4">
            <a:extLst>
              <a:ext uri="{28A0092B-C50C-407E-A947-70E740481C1C}">
                <a14:useLocalDpi xmlns:a14="http://schemas.microsoft.com/office/drawing/2010/main" val="0"/>
              </a:ext>
            </a:extLst>
          </a:blip>
          <a:srcRect l="7014" t="3116" r="15283"/>
          <a:stretch/>
        </p:blipFill>
        <p:spPr bwMode="auto">
          <a:xfrm>
            <a:off x="7452360" y="3901440"/>
            <a:ext cx="4739640" cy="2956560"/>
          </a:xfrm>
          <a:prstGeom prst="rect">
            <a:avLst/>
          </a:prstGeom>
          <a:ln>
            <a:noFill/>
          </a:ln>
          <a:extLst>
            <a:ext uri="{53640926-AAD7-44D8-BBD7-CCE9431645EC}">
              <a14:shadowObscured xmlns:a14="http://schemas.microsoft.com/office/drawing/2010/main"/>
            </a:ext>
          </a:extLst>
        </p:spPr>
      </p:pic>
      <p:sp>
        <p:nvSpPr>
          <p:cNvPr id="8" name="Slayt Numarası Yer Tutucusu 7"/>
          <p:cNvSpPr>
            <a:spLocks noGrp="1"/>
          </p:cNvSpPr>
          <p:nvPr>
            <p:ph type="sldNum" sz="quarter" idx="12"/>
          </p:nvPr>
        </p:nvSpPr>
        <p:spPr/>
        <p:txBody>
          <a:bodyPr/>
          <a:lstStyle/>
          <a:p>
            <a:fld id="{684145C8-B22E-4295-A04A-3D6F59AA324D}" type="slidenum">
              <a:rPr lang="tr-TR" smtClean="0"/>
              <a:t>4</a:t>
            </a:fld>
            <a:endParaRPr lang="tr-TR"/>
          </a:p>
        </p:txBody>
      </p:sp>
    </p:spTree>
    <p:extLst>
      <p:ext uri="{BB962C8B-B14F-4D97-AF65-F5344CB8AC3E}">
        <p14:creationId xmlns:p14="http://schemas.microsoft.com/office/powerpoint/2010/main" val="29568984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200" b="1" dirty="0" smtClean="0"/>
              <a:t>Donanım</a:t>
            </a:r>
            <a:endParaRPr lang="tr-TR" sz="3200" b="1" dirty="0"/>
          </a:p>
        </p:txBody>
      </p:sp>
      <p:sp>
        <p:nvSpPr>
          <p:cNvPr id="3" name="İçerik Yer Tutucusu 2"/>
          <p:cNvSpPr>
            <a:spLocks noGrp="1"/>
          </p:cNvSpPr>
          <p:nvPr>
            <p:ph idx="1"/>
          </p:nvPr>
        </p:nvSpPr>
        <p:spPr/>
        <p:txBody>
          <a:bodyPr>
            <a:normAutofit/>
          </a:bodyPr>
          <a:lstStyle/>
          <a:p>
            <a:r>
              <a:rPr lang="tr-TR" sz="1600" dirty="0"/>
              <a:t>Bir bilgisayar oluşturan fiziksel parça ve bileşenlerin genel adıdır.</a:t>
            </a:r>
          </a:p>
          <a:p>
            <a:pPr marL="0" indent="0">
              <a:buNone/>
            </a:pPr>
            <a:endParaRPr lang="tr-TR" sz="1600" dirty="0" smtClean="0"/>
          </a:p>
          <a:p>
            <a:pPr marL="0" indent="0">
              <a:buNone/>
            </a:pPr>
            <a:endParaRPr lang="tr-TR" sz="1600" dirty="0"/>
          </a:p>
          <a:p>
            <a:pPr marL="0" indent="0">
              <a:buNone/>
            </a:pPr>
            <a:r>
              <a:rPr lang="tr-TR" sz="1600" b="1" dirty="0"/>
              <a:t>Bilgisayarın Donanım Birimleri</a:t>
            </a:r>
            <a:endParaRPr lang="tr-TR" sz="1600" dirty="0"/>
          </a:p>
          <a:p>
            <a:pPr lvl="0"/>
            <a:r>
              <a:rPr lang="tr-TR" sz="1600" dirty="0"/>
              <a:t>Sistem Birimleri</a:t>
            </a:r>
          </a:p>
          <a:p>
            <a:pPr lvl="0"/>
            <a:r>
              <a:rPr lang="tr-TR" sz="1600" dirty="0"/>
              <a:t>Giriş </a:t>
            </a:r>
            <a:r>
              <a:rPr lang="tr-TR" sz="1600" dirty="0" smtClean="0"/>
              <a:t>Birimleri/Çıkış Birimleri</a:t>
            </a:r>
            <a:endParaRPr lang="tr-TR" sz="1600" dirty="0"/>
          </a:p>
          <a:p>
            <a:pPr lvl="0"/>
            <a:r>
              <a:rPr lang="tr-TR" sz="1600" dirty="0" smtClean="0"/>
              <a:t>Merkezi </a:t>
            </a:r>
            <a:r>
              <a:rPr lang="tr-TR" sz="1600" dirty="0"/>
              <a:t>İşlem Birimi (CPU)</a:t>
            </a:r>
          </a:p>
          <a:p>
            <a:pPr lvl="0"/>
            <a:r>
              <a:rPr lang="tr-TR" sz="1600" dirty="0"/>
              <a:t>Depolama Birimleri</a:t>
            </a:r>
          </a:p>
          <a:p>
            <a:pPr marL="0" indent="0">
              <a:buNone/>
            </a:pPr>
            <a:endParaRPr lang="tr-TR" dirty="0"/>
          </a:p>
        </p:txBody>
      </p:sp>
      <p:sp>
        <p:nvSpPr>
          <p:cNvPr id="6" name="Slayt Numarası Yer Tutucusu 5"/>
          <p:cNvSpPr>
            <a:spLocks noGrp="1"/>
          </p:cNvSpPr>
          <p:nvPr>
            <p:ph type="sldNum" sz="quarter" idx="12"/>
          </p:nvPr>
        </p:nvSpPr>
        <p:spPr/>
        <p:txBody>
          <a:bodyPr/>
          <a:lstStyle/>
          <a:p>
            <a:fld id="{684145C8-B22E-4295-A04A-3D6F59AA324D}" type="slidenum">
              <a:rPr lang="tr-TR" smtClean="0"/>
              <a:t>5</a:t>
            </a:fld>
            <a:endParaRPr lang="tr-TR"/>
          </a:p>
        </p:txBody>
      </p:sp>
    </p:spTree>
    <p:extLst>
      <p:ext uri="{BB962C8B-B14F-4D97-AF65-F5344CB8AC3E}">
        <p14:creationId xmlns:p14="http://schemas.microsoft.com/office/powerpoint/2010/main" val="16806014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200" b="1" dirty="0" smtClean="0"/>
              <a:t>Donanım</a:t>
            </a:r>
            <a:endParaRPr lang="tr-TR" sz="3200" b="1" dirty="0"/>
          </a:p>
        </p:txBody>
      </p:sp>
      <p:sp>
        <p:nvSpPr>
          <p:cNvPr id="3" name="İçerik Yer Tutucusu 2"/>
          <p:cNvSpPr>
            <a:spLocks noGrp="1"/>
          </p:cNvSpPr>
          <p:nvPr>
            <p:ph idx="1"/>
          </p:nvPr>
        </p:nvSpPr>
        <p:spPr>
          <a:xfrm>
            <a:off x="857886" y="1396471"/>
            <a:ext cx="1689100" cy="308964"/>
          </a:xfrm>
        </p:spPr>
        <p:txBody>
          <a:bodyPr>
            <a:noAutofit/>
          </a:bodyPr>
          <a:lstStyle/>
          <a:p>
            <a:pPr marL="0" indent="0">
              <a:buNone/>
            </a:pPr>
            <a:r>
              <a:rPr lang="tr-TR" sz="1600" b="1" dirty="0"/>
              <a:t>Sistem Birimleri</a:t>
            </a:r>
            <a:r>
              <a:rPr lang="tr-TR" sz="1600" b="1" dirty="0" smtClean="0"/>
              <a:t>;</a:t>
            </a:r>
            <a:endParaRPr lang="tr-TR" sz="1600" dirty="0" smtClean="0"/>
          </a:p>
          <a:p>
            <a:pPr marL="0" indent="0">
              <a:buNone/>
            </a:pPr>
            <a:endParaRPr lang="tr-TR" sz="1600" dirty="0"/>
          </a:p>
          <a:p>
            <a:pPr marL="0" indent="0">
              <a:buNone/>
            </a:pPr>
            <a:endParaRPr lang="tr-TR" sz="1600" dirty="0" smtClean="0"/>
          </a:p>
          <a:p>
            <a:pPr marL="0" indent="0">
              <a:buNone/>
            </a:pPr>
            <a:endParaRPr lang="tr-TR" sz="1600" dirty="0"/>
          </a:p>
          <a:p>
            <a:pPr marL="0" indent="0">
              <a:buNone/>
            </a:pPr>
            <a:endParaRPr lang="tr-TR" sz="1600" dirty="0"/>
          </a:p>
          <a:p>
            <a:pPr marL="0" indent="0">
              <a:buNone/>
            </a:pPr>
            <a:endParaRPr lang="tr-TR" sz="1600" b="1" dirty="0" smtClean="0"/>
          </a:p>
          <a:p>
            <a:pPr marL="0" indent="0">
              <a:buNone/>
            </a:pPr>
            <a:endParaRPr lang="tr-TR" sz="1600" b="1" dirty="0"/>
          </a:p>
          <a:p>
            <a:pPr marL="0" indent="0">
              <a:buNone/>
            </a:pPr>
            <a:endParaRPr lang="tr-TR" sz="1600" b="1" dirty="0" smtClean="0"/>
          </a:p>
          <a:p>
            <a:pPr marL="0" indent="0">
              <a:buNone/>
            </a:pPr>
            <a:endParaRPr lang="tr-TR" sz="1600" b="1" dirty="0" smtClean="0"/>
          </a:p>
          <a:p>
            <a:pPr marL="0" indent="0">
              <a:buNone/>
            </a:pPr>
            <a:endParaRPr lang="tr-TR" sz="1600" dirty="0"/>
          </a:p>
          <a:p>
            <a:pPr marL="0" indent="0">
              <a:buNone/>
            </a:pPr>
            <a:endParaRPr lang="tr-TR" sz="1600" dirty="0"/>
          </a:p>
        </p:txBody>
      </p:sp>
      <p:sp>
        <p:nvSpPr>
          <p:cNvPr id="8" name="Shape 3"/>
          <p:cNvSpPr/>
          <p:nvPr/>
        </p:nvSpPr>
        <p:spPr>
          <a:xfrm>
            <a:off x="1086174" y="1777697"/>
            <a:ext cx="2241085" cy="2597150"/>
          </a:xfrm>
          <a:prstGeom prst="roundRect">
            <a:avLst>
              <a:gd name="adj" fmla="val 8151"/>
            </a:avLst>
          </a:prstGeom>
          <a:solidFill>
            <a:srgbClr val="E7EDF9"/>
          </a:solidFill>
          <a:ln/>
        </p:spPr>
      </p:sp>
      <p:sp>
        <p:nvSpPr>
          <p:cNvPr id="4" name="Metin kutusu 3"/>
          <p:cNvSpPr txBox="1"/>
          <p:nvPr/>
        </p:nvSpPr>
        <p:spPr>
          <a:xfrm>
            <a:off x="1702436" y="3697834"/>
            <a:ext cx="922625" cy="338554"/>
          </a:xfrm>
          <a:prstGeom prst="rect">
            <a:avLst/>
          </a:prstGeom>
          <a:noFill/>
        </p:spPr>
        <p:txBody>
          <a:bodyPr wrap="none" rtlCol="0">
            <a:spAutoFit/>
          </a:bodyPr>
          <a:lstStyle/>
          <a:p>
            <a:r>
              <a:rPr lang="tr-TR" sz="1600" b="1" dirty="0" smtClean="0"/>
              <a:t>Ana Kart</a:t>
            </a:r>
            <a:endParaRPr lang="tr-TR" sz="1600" b="1" dirty="0"/>
          </a:p>
        </p:txBody>
      </p:sp>
      <p:pic>
        <p:nvPicPr>
          <p:cNvPr id="10" name="Picture 4" descr="Anakart - Vikiped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19516" y="2054378"/>
            <a:ext cx="1488467" cy="1333715"/>
          </a:xfrm>
          <a:prstGeom prst="rect">
            <a:avLst/>
          </a:prstGeom>
          <a:ln>
            <a:noFill/>
          </a:ln>
          <a:effectLst/>
          <a:extLst/>
        </p:spPr>
      </p:pic>
      <p:sp>
        <p:nvSpPr>
          <p:cNvPr id="11" name="Shape 3"/>
          <p:cNvSpPr/>
          <p:nvPr/>
        </p:nvSpPr>
        <p:spPr>
          <a:xfrm>
            <a:off x="3836065" y="1777697"/>
            <a:ext cx="2241085" cy="2597150"/>
          </a:xfrm>
          <a:prstGeom prst="roundRect">
            <a:avLst>
              <a:gd name="adj" fmla="val 8151"/>
            </a:avLst>
          </a:prstGeom>
          <a:solidFill>
            <a:srgbClr val="E7EDF9"/>
          </a:solidFill>
          <a:ln/>
        </p:spPr>
      </p:sp>
      <p:pic>
        <p:nvPicPr>
          <p:cNvPr id="12" name="Picture 6" descr="Bilgisayar Bellekler Nedi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03402" y="2054378"/>
            <a:ext cx="1506410" cy="1333715"/>
          </a:xfrm>
          <a:prstGeom prst="rect">
            <a:avLst/>
          </a:prstGeom>
          <a:ln>
            <a:noFill/>
          </a:ln>
          <a:effectLst/>
          <a:extLst/>
        </p:spPr>
      </p:pic>
      <p:sp>
        <p:nvSpPr>
          <p:cNvPr id="13" name="Metin kutusu 12"/>
          <p:cNvSpPr txBox="1"/>
          <p:nvPr/>
        </p:nvSpPr>
        <p:spPr>
          <a:xfrm>
            <a:off x="4492377" y="3698940"/>
            <a:ext cx="928459" cy="338554"/>
          </a:xfrm>
          <a:prstGeom prst="rect">
            <a:avLst/>
          </a:prstGeom>
          <a:noFill/>
        </p:spPr>
        <p:txBody>
          <a:bodyPr wrap="none" rtlCol="0">
            <a:spAutoFit/>
          </a:bodyPr>
          <a:lstStyle/>
          <a:p>
            <a:r>
              <a:rPr lang="tr-TR" sz="1600" b="1" dirty="0" smtClean="0"/>
              <a:t>Bellekler</a:t>
            </a:r>
            <a:endParaRPr lang="tr-TR" sz="1600" b="1" dirty="0"/>
          </a:p>
        </p:txBody>
      </p:sp>
      <p:sp>
        <p:nvSpPr>
          <p:cNvPr id="14" name="Shape 3"/>
          <p:cNvSpPr/>
          <p:nvPr/>
        </p:nvSpPr>
        <p:spPr>
          <a:xfrm>
            <a:off x="6504291" y="1777697"/>
            <a:ext cx="2241085" cy="2597150"/>
          </a:xfrm>
          <a:prstGeom prst="roundRect">
            <a:avLst>
              <a:gd name="adj" fmla="val 8151"/>
            </a:avLst>
          </a:prstGeom>
          <a:solidFill>
            <a:srgbClr val="E7EDF9"/>
          </a:solidFill>
          <a:ln/>
        </p:spPr>
      </p:sp>
      <p:pic>
        <p:nvPicPr>
          <p:cNvPr id="15" name="Picture 8" descr="High Power 500W 80+ Bronze Kırmızı Fanlı Güç Kaynağı Fiyatı"/>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71988" y="2023712"/>
            <a:ext cx="1505689" cy="1442466"/>
          </a:xfrm>
          <a:prstGeom prst="rect">
            <a:avLst/>
          </a:prstGeom>
          <a:ln>
            <a:noFill/>
          </a:ln>
          <a:effectLst/>
          <a:extLst/>
        </p:spPr>
      </p:pic>
      <p:sp>
        <p:nvSpPr>
          <p:cNvPr id="16" name="Metin kutusu 15"/>
          <p:cNvSpPr txBox="1"/>
          <p:nvPr/>
        </p:nvSpPr>
        <p:spPr>
          <a:xfrm>
            <a:off x="7013094" y="3712193"/>
            <a:ext cx="1223476" cy="338554"/>
          </a:xfrm>
          <a:prstGeom prst="rect">
            <a:avLst/>
          </a:prstGeom>
          <a:noFill/>
        </p:spPr>
        <p:txBody>
          <a:bodyPr wrap="none" rtlCol="0">
            <a:spAutoFit/>
          </a:bodyPr>
          <a:lstStyle/>
          <a:p>
            <a:r>
              <a:rPr lang="tr-TR" sz="1600" b="1" dirty="0" smtClean="0"/>
              <a:t>Güç Kaynağı</a:t>
            </a:r>
            <a:endParaRPr lang="tr-TR" sz="1600" b="1" dirty="0"/>
          </a:p>
        </p:txBody>
      </p:sp>
      <p:sp>
        <p:nvSpPr>
          <p:cNvPr id="17" name="Shape 3"/>
          <p:cNvSpPr/>
          <p:nvPr/>
        </p:nvSpPr>
        <p:spPr>
          <a:xfrm>
            <a:off x="9112715" y="1777697"/>
            <a:ext cx="2241085" cy="2597150"/>
          </a:xfrm>
          <a:prstGeom prst="roundRect">
            <a:avLst>
              <a:gd name="adj" fmla="val 8151"/>
            </a:avLst>
          </a:prstGeom>
          <a:solidFill>
            <a:srgbClr val="E7EDF9"/>
          </a:solidFill>
          <a:ln/>
        </p:spPr>
      </p:sp>
      <p:pic>
        <p:nvPicPr>
          <p:cNvPr id="18" name="Picture 12" descr="Sandisk 32 GB USB Bellek - A10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534829" y="2000001"/>
            <a:ext cx="1396855" cy="1396855"/>
          </a:xfrm>
          <a:prstGeom prst="rect">
            <a:avLst/>
          </a:prstGeom>
          <a:ln>
            <a:noFill/>
          </a:ln>
          <a:effectLst/>
          <a:extLst/>
        </p:spPr>
      </p:pic>
      <p:sp>
        <p:nvSpPr>
          <p:cNvPr id="19" name="Metin kutusu 18"/>
          <p:cNvSpPr txBox="1"/>
          <p:nvPr/>
        </p:nvSpPr>
        <p:spPr>
          <a:xfrm>
            <a:off x="9966997" y="3712193"/>
            <a:ext cx="532518" cy="338554"/>
          </a:xfrm>
          <a:prstGeom prst="rect">
            <a:avLst/>
          </a:prstGeom>
          <a:noFill/>
        </p:spPr>
        <p:txBody>
          <a:bodyPr wrap="none" rtlCol="0">
            <a:spAutoFit/>
          </a:bodyPr>
          <a:lstStyle/>
          <a:p>
            <a:r>
              <a:rPr lang="tr-TR" sz="1600" b="1" dirty="0" smtClean="0"/>
              <a:t>USB</a:t>
            </a:r>
            <a:endParaRPr lang="tr-TR" sz="1600" b="1" dirty="0"/>
          </a:p>
        </p:txBody>
      </p:sp>
      <p:sp>
        <p:nvSpPr>
          <p:cNvPr id="5" name="Metin kutusu 4"/>
          <p:cNvSpPr txBox="1"/>
          <p:nvPr/>
        </p:nvSpPr>
        <p:spPr>
          <a:xfrm>
            <a:off x="838200" y="4978400"/>
            <a:ext cx="10795000" cy="1077218"/>
          </a:xfrm>
          <a:prstGeom prst="rect">
            <a:avLst/>
          </a:prstGeom>
          <a:noFill/>
        </p:spPr>
        <p:txBody>
          <a:bodyPr wrap="square" rtlCol="0">
            <a:spAutoFit/>
          </a:bodyPr>
          <a:lstStyle/>
          <a:p>
            <a:r>
              <a:rPr lang="tr-TR" sz="1600" b="1" dirty="0"/>
              <a:t>Giriş Birimleri;</a:t>
            </a:r>
            <a:endParaRPr lang="tr-TR" sz="1600" dirty="0"/>
          </a:p>
          <a:p>
            <a:r>
              <a:rPr lang="tr-TR" sz="1600" dirty="0"/>
              <a:t>Veri  girişini gerçekleştirmeyi sağlayan donanım elemanıdır.</a:t>
            </a:r>
          </a:p>
          <a:p>
            <a:r>
              <a:rPr lang="tr-TR" sz="1600" dirty="0" err="1"/>
              <a:t>Klavye,Fare,CD</a:t>
            </a:r>
            <a:r>
              <a:rPr lang="tr-TR" sz="1600" dirty="0"/>
              <a:t>-DVD, Ses Sistemleri, Mikrofon, Barkod Okuyucu, Kamera ,</a:t>
            </a:r>
            <a:r>
              <a:rPr lang="tr-TR" sz="1600" dirty="0" err="1"/>
              <a:t>Karekod</a:t>
            </a:r>
            <a:r>
              <a:rPr lang="tr-TR" sz="1600" dirty="0"/>
              <a:t> Okuyucu, </a:t>
            </a:r>
            <a:r>
              <a:rPr lang="tr-TR" sz="1600" dirty="0" err="1"/>
              <a:t>Pen</a:t>
            </a:r>
            <a:r>
              <a:rPr lang="tr-TR" sz="1600" dirty="0"/>
              <a:t>(</a:t>
            </a:r>
            <a:r>
              <a:rPr lang="tr-TR" sz="1600" dirty="0" err="1"/>
              <a:t>Stylus</a:t>
            </a:r>
            <a:r>
              <a:rPr lang="tr-TR" sz="1600" dirty="0"/>
              <a:t>)…</a:t>
            </a:r>
          </a:p>
          <a:p>
            <a:endParaRPr lang="tr-TR" sz="1600" dirty="0"/>
          </a:p>
        </p:txBody>
      </p:sp>
      <p:sp>
        <p:nvSpPr>
          <p:cNvPr id="7" name="Slayt Numarası Yer Tutucusu 6"/>
          <p:cNvSpPr>
            <a:spLocks noGrp="1"/>
          </p:cNvSpPr>
          <p:nvPr>
            <p:ph type="sldNum" sz="quarter" idx="12"/>
          </p:nvPr>
        </p:nvSpPr>
        <p:spPr/>
        <p:txBody>
          <a:bodyPr/>
          <a:lstStyle/>
          <a:p>
            <a:fld id="{684145C8-B22E-4295-A04A-3D6F59AA324D}" type="slidenum">
              <a:rPr lang="tr-TR" smtClean="0"/>
              <a:t>6</a:t>
            </a:fld>
            <a:endParaRPr lang="tr-TR"/>
          </a:p>
        </p:txBody>
      </p:sp>
    </p:spTree>
    <p:extLst>
      <p:ext uri="{BB962C8B-B14F-4D97-AF65-F5344CB8AC3E}">
        <p14:creationId xmlns:p14="http://schemas.microsoft.com/office/powerpoint/2010/main" val="24400933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Klavye</a:t>
            </a:r>
            <a:endParaRPr lang="tr-TR" dirty="0"/>
          </a:p>
        </p:txBody>
      </p:sp>
      <p:sp>
        <p:nvSpPr>
          <p:cNvPr id="3" name="İçerik Yer Tutucusu 2"/>
          <p:cNvSpPr>
            <a:spLocks noGrp="1"/>
          </p:cNvSpPr>
          <p:nvPr>
            <p:ph idx="1"/>
          </p:nvPr>
        </p:nvSpPr>
        <p:spPr>
          <a:xfrm>
            <a:off x="838200" y="2055813"/>
            <a:ext cx="5548086" cy="2078719"/>
          </a:xfrm>
        </p:spPr>
        <p:txBody>
          <a:bodyPr>
            <a:normAutofit lnSpcReduction="10000"/>
          </a:bodyPr>
          <a:lstStyle/>
          <a:p>
            <a:pPr marL="0" indent="0">
              <a:buNone/>
            </a:pPr>
            <a:r>
              <a:rPr lang="tr-TR" dirty="0" smtClean="0"/>
              <a:t>	</a:t>
            </a:r>
            <a:r>
              <a:rPr lang="tr-TR" sz="1600" dirty="0" smtClean="0"/>
              <a:t>Bilgisayarlar, tabletler </a:t>
            </a:r>
            <a:r>
              <a:rPr lang="tr-TR" sz="1600" dirty="0"/>
              <a:t>, akıllı telefonlar ve diğer elektronik cihazlar gibi bilgi işlem sistemlerinde kullanılan bir giriş cihazıdır. Klavye, kullanıcıların yazılı metin, komutlar ve </a:t>
            </a:r>
            <a:r>
              <a:rPr lang="tr-TR" sz="1600" dirty="0" smtClean="0"/>
              <a:t>diğer </a:t>
            </a:r>
            <a:r>
              <a:rPr lang="tr-TR" sz="1600" dirty="0"/>
              <a:t>verileri bilgisayar sistemine girmelerine olanak tanır. Temelde ,bir klavye bir dizi tuştan oluşur, her tuş bir harfi, rakamı, sembolü veya diğer özel karakterleri temsil eder.</a:t>
            </a:r>
          </a:p>
          <a:p>
            <a:pPr marL="0" indent="0">
              <a:buNone/>
            </a:pPr>
            <a:r>
              <a:rPr lang="tr-TR" sz="1600" dirty="0"/>
              <a:t>Klavyeler, kullanım amaçlarına ve fiziksel özelliklerine göre birkaç farklı türe ayrılabilir</a:t>
            </a:r>
            <a:r>
              <a:rPr lang="tr-TR" sz="1600" dirty="0" smtClean="0"/>
              <a:t>.</a:t>
            </a:r>
            <a:endParaRPr lang="tr-TR" sz="1600" dirty="0"/>
          </a:p>
          <a:p>
            <a:pPr marL="0" indent="0">
              <a:buNone/>
            </a:pPr>
            <a:endParaRPr lang="tr-TR" dirty="0"/>
          </a:p>
        </p:txBody>
      </p:sp>
      <p:pic>
        <p:nvPicPr>
          <p:cNvPr id="3076" name="Picture 4" descr="En İyi Mekanik Klavye Tavsiyeleri - Ocak 2023 | MagniGa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1" y="0"/>
            <a:ext cx="54864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Slayt Numarası Yer Tutucusu 5"/>
          <p:cNvSpPr>
            <a:spLocks noGrp="1"/>
          </p:cNvSpPr>
          <p:nvPr>
            <p:ph type="sldNum" sz="quarter" idx="12"/>
          </p:nvPr>
        </p:nvSpPr>
        <p:spPr/>
        <p:txBody>
          <a:bodyPr/>
          <a:lstStyle/>
          <a:p>
            <a:fld id="{684145C8-B22E-4295-A04A-3D6F59AA324D}" type="slidenum">
              <a:rPr lang="tr-TR" smtClean="0">
                <a:solidFill>
                  <a:schemeClr val="bg1"/>
                </a:solidFill>
              </a:rPr>
              <a:t>7</a:t>
            </a:fld>
            <a:endParaRPr lang="tr-TR" dirty="0">
              <a:solidFill>
                <a:schemeClr val="bg1"/>
              </a:solidFill>
            </a:endParaRPr>
          </a:p>
        </p:txBody>
      </p:sp>
    </p:spTree>
    <p:extLst>
      <p:ext uri="{BB962C8B-B14F-4D97-AF65-F5344CB8AC3E}">
        <p14:creationId xmlns:p14="http://schemas.microsoft.com/office/powerpoint/2010/main" val="36144346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200" b="1" dirty="0" smtClean="0"/>
              <a:t>Yaygın Klavye Türleri</a:t>
            </a:r>
            <a:endParaRPr lang="tr-TR" sz="3200" b="1" dirty="0"/>
          </a:p>
        </p:txBody>
      </p:sp>
      <p:sp>
        <p:nvSpPr>
          <p:cNvPr id="3" name="İçerik Yer Tutucusu 2"/>
          <p:cNvSpPr>
            <a:spLocks noGrp="1"/>
          </p:cNvSpPr>
          <p:nvPr>
            <p:ph idx="1"/>
          </p:nvPr>
        </p:nvSpPr>
        <p:spPr>
          <a:xfrm>
            <a:off x="26206268" y="-1431511"/>
            <a:ext cx="10515600" cy="5184775"/>
          </a:xfrm>
        </p:spPr>
        <p:txBody>
          <a:bodyPr>
            <a:normAutofit/>
          </a:bodyPr>
          <a:lstStyle/>
          <a:p>
            <a:pPr marL="0" indent="0">
              <a:buNone/>
            </a:pPr>
            <a:r>
              <a:rPr lang="tr-TR" sz="1600" b="1" dirty="0"/>
              <a:t>İşte bazı yaygın klavye türleri</a:t>
            </a:r>
            <a:r>
              <a:rPr lang="tr-TR" sz="1600" b="1" dirty="0" smtClean="0"/>
              <a:t>:</a:t>
            </a:r>
          </a:p>
          <a:p>
            <a:endParaRPr lang="tr-TR" sz="1700" dirty="0"/>
          </a:p>
          <a:p>
            <a:pPr marL="0" indent="0">
              <a:buNone/>
            </a:pPr>
            <a:r>
              <a:rPr lang="tr-TR" sz="1700" b="1" dirty="0"/>
              <a:t>Bu ,klavye çeşitlerinin sadece birkaç örneğidir ve her biri belirli bir kullanım senaryosuna veya diline yönelik olarak tasarlanmış olabilir.</a:t>
            </a:r>
            <a:endParaRPr lang="tr-TR" sz="1700" dirty="0"/>
          </a:p>
          <a:p>
            <a:pPr lvl="0"/>
            <a:endParaRPr lang="tr-TR" sz="1600" dirty="0"/>
          </a:p>
          <a:p>
            <a:pPr lvl="0"/>
            <a:endParaRPr lang="tr-TR" sz="1600" dirty="0"/>
          </a:p>
          <a:p>
            <a:pPr lvl="0"/>
            <a:endParaRPr lang="tr-TR" sz="1800" dirty="0" smtClean="0"/>
          </a:p>
          <a:p>
            <a:pPr lvl="0"/>
            <a:endParaRPr lang="tr-TR" sz="1800" dirty="0"/>
          </a:p>
          <a:p>
            <a:pPr marL="0" indent="0">
              <a:buNone/>
            </a:pPr>
            <a:endParaRPr lang="tr-TR" dirty="0"/>
          </a:p>
        </p:txBody>
      </p:sp>
      <p:sp>
        <p:nvSpPr>
          <p:cNvPr id="4" name="Shape 3"/>
          <p:cNvSpPr/>
          <p:nvPr/>
        </p:nvSpPr>
        <p:spPr>
          <a:xfrm>
            <a:off x="838199" y="1549418"/>
            <a:ext cx="10070805" cy="557212"/>
          </a:xfrm>
          <a:prstGeom prst="roundRect">
            <a:avLst>
              <a:gd name="adj" fmla="val 8151"/>
            </a:avLst>
          </a:prstGeom>
          <a:solidFill>
            <a:srgbClr val="E7EDF9"/>
          </a:solidFill>
          <a:ln/>
        </p:spPr>
      </p:sp>
      <p:sp>
        <p:nvSpPr>
          <p:cNvPr id="5" name="Metin kutusu 4"/>
          <p:cNvSpPr txBox="1"/>
          <p:nvPr/>
        </p:nvSpPr>
        <p:spPr>
          <a:xfrm>
            <a:off x="838198" y="1510855"/>
            <a:ext cx="10070805" cy="830997"/>
          </a:xfrm>
          <a:prstGeom prst="rect">
            <a:avLst/>
          </a:prstGeom>
          <a:noFill/>
        </p:spPr>
        <p:txBody>
          <a:bodyPr wrap="square" rtlCol="0">
            <a:spAutoFit/>
          </a:bodyPr>
          <a:lstStyle/>
          <a:p>
            <a:pPr lvl="0"/>
            <a:r>
              <a:rPr lang="tr-TR" sz="1600" b="1" dirty="0"/>
              <a:t>QWERTY Klavye: </a:t>
            </a:r>
            <a:r>
              <a:rPr lang="tr-TR" sz="1600" dirty="0"/>
              <a:t>En yaygın kullanılan klavye düzenlerinden biridir. Adını ilk altı harfi oluşturan Q,W,E,R,T ve Y harflerinde alır. Bilgisayarlar, klavyeler ve daktilo makinelerinde geniş bir kullanım bulmuştur. </a:t>
            </a:r>
          </a:p>
          <a:p>
            <a:endParaRPr lang="tr-TR" sz="1600" dirty="0"/>
          </a:p>
        </p:txBody>
      </p:sp>
      <p:sp>
        <p:nvSpPr>
          <p:cNvPr id="6" name="Shape 3"/>
          <p:cNvSpPr/>
          <p:nvPr/>
        </p:nvSpPr>
        <p:spPr>
          <a:xfrm>
            <a:off x="838191" y="5046543"/>
            <a:ext cx="10070809" cy="557212"/>
          </a:xfrm>
          <a:prstGeom prst="roundRect">
            <a:avLst>
              <a:gd name="adj" fmla="val 8151"/>
            </a:avLst>
          </a:prstGeom>
          <a:solidFill>
            <a:srgbClr val="E7EDF9"/>
          </a:solidFill>
          <a:ln/>
        </p:spPr>
      </p:sp>
      <p:sp>
        <p:nvSpPr>
          <p:cNvPr id="7" name="Shape 3"/>
          <p:cNvSpPr/>
          <p:nvPr/>
        </p:nvSpPr>
        <p:spPr>
          <a:xfrm>
            <a:off x="838190" y="5774204"/>
            <a:ext cx="10070809" cy="557212"/>
          </a:xfrm>
          <a:prstGeom prst="roundRect">
            <a:avLst>
              <a:gd name="adj" fmla="val 8151"/>
            </a:avLst>
          </a:prstGeom>
          <a:solidFill>
            <a:srgbClr val="E7EDF9"/>
          </a:solidFill>
          <a:ln/>
        </p:spPr>
      </p:sp>
      <p:sp>
        <p:nvSpPr>
          <p:cNvPr id="8" name="Shape 3"/>
          <p:cNvSpPr/>
          <p:nvPr/>
        </p:nvSpPr>
        <p:spPr>
          <a:xfrm>
            <a:off x="838197" y="2247109"/>
            <a:ext cx="10070806" cy="557212"/>
          </a:xfrm>
          <a:prstGeom prst="roundRect">
            <a:avLst>
              <a:gd name="adj" fmla="val 8151"/>
            </a:avLst>
          </a:prstGeom>
          <a:solidFill>
            <a:srgbClr val="E7EDF9"/>
          </a:solidFill>
          <a:ln/>
        </p:spPr>
      </p:sp>
      <p:sp>
        <p:nvSpPr>
          <p:cNvPr id="9" name="Shape 3"/>
          <p:cNvSpPr/>
          <p:nvPr/>
        </p:nvSpPr>
        <p:spPr>
          <a:xfrm>
            <a:off x="838195" y="2921158"/>
            <a:ext cx="10070807" cy="557212"/>
          </a:xfrm>
          <a:prstGeom prst="roundRect">
            <a:avLst>
              <a:gd name="adj" fmla="val 8151"/>
            </a:avLst>
          </a:prstGeom>
          <a:solidFill>
            <a:srgbClr val="E7EDF9"/>
          </a:solidFill>
          <a:ln/>
        </p:spPr>
      </p:sp>
      <p:sp>
        <p:nvSpPr>
          <p:cNvPr id="10" name="Shape 3"/>
          <p:cNvSpPr/>
          <p:nvPr/>
        </p:nvSpPr>
        <p:spPr>
          <a:xfrm>
            <a:off x="838194" y="3603446"/>
            <a:ext cx="10070807" cy="557212"/>
          </a:xfrm>
          <a:prstGeom prst="roundRect">
            <a:avLst>
              <a:gd name="adj" fmla="val 8151"/>
            </a:avLst>
          </a:prstGeom>
          <a:solidFill>
            <a:srgbClr val="E7EDF9"/>
          </a:solidFill>
          <a:ln/>
        </p:spPr>
      </p:sp>
      <p:sp>
        <p:nvSpPr>
          <p:cNvPr id="11" name="Shape 3"/>
          <p:cNvSpPr/>
          <p:nvPr/>
        </p:nvSpPr>
        <p:spPr>
          <a:xfrm>
            <a:off x="838193" y="4316963"/>
            <a:ext cx="10070808" cy="557212"/>
          </a:xfrm>
          <a:prstGeom prst="roundRect">
            <a:avLst>
              <a:gd name="adj" fmla="val 8151"/>
            </a:avLst>
          </a:prstGeom>
          <a:solidFill>
            <a:srgbClr val="E7EDF9"/>
          </a:solidFill>
          <a:ln/>
        </p:spPr>
      </p:sp>
      <p:sp>
        <p:nvSpPr>
          <p:cNvPr id="12" name="Metin kutusu 11"/>
          <p:cNvSpPr txBox="1"/>
          <p:nvPr/>
        </p:nvSpPr>
        <p:spPr>
          <a:xfrm>
            <a:off x="838197" y="2211805"/>
            <a:ext cx="10070806" cy="830997"/>
          </a:xfrm>
          <a:prstGeom prst="rect">
            <a:avLst/>
          </a:prstGeom>
          <a:noFill/>
        </p:spPr>
        <p:txBody>
          <a:bodyPr wrap="square" rtlCol="0">
            <a:spAutoFit/>
          </a:bodyPr>
          <a:lstStyle/>
          <a:p>
            <a:pPr lvl="0"/>
            <a:r>
              <a:rPr lang="tr-TR" sz="1600" b="1" dirty="0"/>
              <a:t>AZERTY Klavye: </a:t>
            </a:r>
            <a:r>
              <a:rPr lang="tr-TR" sz="1600" dirty="0" err="1"/>
              <a:t>QWERTY’den</a:t>
            </a:r>
            <a:r>
              <a:rPr lang="tr-TR" sz="1600" dirty="0"/>
              <a:t> farklı olarak ,AZERTY klavyesi özellikle Fransızca konuşulan bölgelerde </a:t>
            </a:r>
            <a:r>
              <a:rPr lang="tr-TR" sz="1600" dirty="0" err="1"/>
              <a:t>kullanılır.Bu</a:t>
            </a:r>
            <a:r>
              <a:rPr lang="tr-TR" sz="1600" dirty="0"/>
              <a:t> düzen, ilk altı harfi A,Z,E,R,T ve Y olan klavye </a:t>
            </a:r>
            <a:r>
              <a:rPr lang="tr-TR" sz="1600" dirty="0" err="1"/>
              <a:t>harflarinden</a:t>
            </a:r>
            <a:r>
              <a:rPr lang="tr-TR" sz="1600" dirty="0"/>
              <a:t> alır.</a:t>
            </a:r>
          </a:p>
          <a:p>
            <a:endParaRPr lang="tr-TR" sz="1600" dirty="0"/>
          </a:p>
        </p:txBody>
      </p:sp>
      <p:sp>
        <p:nvSpPr>
          <p:cNvPr id="13" name="Metin kutusu 12"/>
          <p:cNvSpPr txBox="1"/>
          <p:nvPr/>
        </p:nvSpPr>
        <p:spPr>
          <a:xfrm>
            <a:off x="841232" y="2934218"/>
            <a:ext cx="10067770" cy="830997"/>
          </a:xfrm>
          <a:prstGeom prst="rect">
            <a:avLst/>
          </a:prstGeom>
          <a:noFill/>
        </p:spPr>
        <p:txBody>
          <a:bodyPr wrap="square" rtlCol="0">
            <a:spAutoFit/>
          </a:bodyPr>
          <a:lstStyle/>
          <a:p>
            <a:pPr lvl="0"/>
            <a:r>
              <a:rPr lang="tr-TR" sz="1600" b="1" dirty="0"/>
              <a:t>QWERTZ Klavye: </a:t>
            </a:r>
            <a:r>
              <a:rPr lang="tr-TR" sz="1600" dirty="0"/>
              <a:t>Almanca konuşulan ülkelerde yaygın olan bir klavye </a:t>
            </a:r>
            <a:r>
              <a:rPr lang="tr-TR" sz="1600" dirty="0" err="1"/>
              <a:t>düzenidir.QWERTY</a:t>
            </a:r>
            <a:r>
              <a:rPr lang="tr-TR" sz="1600" dirty="0"/>
              <a:t> ile benzerlik gösterir, ancak bazı tuşların yerleri değişmiştir.</a:t>
            </a:r>
          </a:p>
          <a:p>
            <a:endParaRPr lang="tr-TR" sz="1600" dirty="0"/>
          </a:p>
        </p:txBody>
      </p:sp>
      <p:sp>
        <p:nvSpPr>
          <p:cNvPr id="14" name="Metin kutusu 13"/>
          <p:cNvSpPr txBox="1"/>
          <p:nvPr/>
        </p:nvSpPr>
        <p:spPr>
          <a:xfrm>
            <a:off x="838194" y="3552713"/>
            <a:ext cx="10070807" cy="830997"/>
          </a:xfrm>
          <a:prstGeom prst="rect">
            <a:avLst/>
          </a:prstGeom>
          <a:noFill/>
        </p:spPr>
        <p:txBody>
          <a:bodyPr wrap="square" rtlCol="0">
            <a:spAutoFit/>
          </a:bodyPr>
          <a:lstStyle/>
          <a:p>
            <a:pPr lvl="0"/>
            <a:r>
              <a:rPr lang="tr-TR" sz="1600" b="1" dirty="0" err="1"/>
              <a:t>Dvorak</a:t>
            </a:r>
            <a:r>
              <a:rPr lang="tr-TR" sz="1600" b="1" dirty="0"/>
              <a:t> </a:t>
            </a:r>
            <a:r>
              <a:rPr lang="tr-TR" sz="1600" b="1" dirty="0" err="1"/>
              <a:t>Simplified</a:t>
            </a:r>
            <a:r>
              <a:rPr lang="tr-TR" sz="1600" b="1" dirty="0"/>
              <a:t> Klavye: </a:t>
            </a:r>
            <a:r>
              <a:rPr lang="tr-TR" sz="1600" dirty="0"/>
              <a:t>Bu klavye düzeni, tuşların yerini değiştirerek daha etkili ve ergonomik bir yazma deneyimi sağlamayı amaçlar. </a:t>
            </a:r>
            <a:r>
              <a:rPr lang="tr-TR" sz="1600" dirty="0" err="1"/>
              <a:t>QWERTY’ye</a:t>
            </a:r>
            <a:r>
              <a:rPr lang="tr-TR" sz="1600" dirty="0"/>
              <a:t> göre daha az parmak hareketi gerektirecek şekilde tasarlanmıştır.</a:t>
            </a:r>
          </a:p>
          <a:p>
            <a:endParaRPr lang="tr-TR" sz="1600" dirty="0"/>
          </a:p>
        </p:txBody>
      </p:sp>
      <p:sp>
        <p:nvSpPr>
          <p:cNvPr id="15" name="Metin kutusu 14"/>
          <p:cNvSpPr txBox="1"/>
          <p:nvPr/>
        </p:nvSpPr>
        <p:spPr>
          <a:xfrm>
            <a:off x="838193" y="4301105"/>
            <a:ext cx="10197126" cy="830997"/>
          </a:xfrm>
          <a:prstGeom prst="rect">
            <a:avLst/>
          </a:prstGeom>
          <a:noFill/>
        </p:spPr>
        <p:txBody>
          <a:bodyPr wrap="square" rtlCol="0">
            <a:spAutoFit/>
          </a:bodyPr>
          <a:lstStyle/>
          <a:p>
            <a:pPr lvl="0"/>
            <a:r>
              <a:rPr lang="tr-TR" sz="1600" b="1" dirty="0"/>
              <a:t>Ergonomik Klavye: </a:t>
            </a:r>
            <a:r>
              <a:rPr lang="tr-TR" sz="1600" dirty="0"/>
              <a:t>Fiziksel yapıları ,kullanıcıların ellerini ve bileklerini daha doğal bir pozisyonda tutmalarını sağlamak üzere tasarlanmış klavyelerdir. Bu klavyeler, uzun süreli kullanım sırasında olası yorgunluğu azaltmayı hedefler.</a:t>
            </a:r>
          </a:p>
          <a:p>
            <a:endParaRPr lang="tr-TR" sz="1600" dirty="0"/>
          </a:p>
        </p:txBody>
      </p:sp>
      <p:sp>
        <p:nvSpPr>
          <p:cNvPr id="16" name="Metin kutusu 15"/>
          <p:cNvSpPr txBox="1"/>
          <p:nvPr/>
        </p:nvSpPr>
        <p:spPr>
          <a:xfrm>
            <a:off x="838191" y="4998796"/>
            <a:ext cx="10070809" cy="830997"/>
          </a:xfrm>
          <a:prstGeom prst="rect">
            <a:avLst/>
          </a:prstGeom>
          <a:noFill/>
        </p:spPr>
        <p:txBody>
          <a:bodyPr wrap="square" rtlCol="0">
            <a:spAutoFit/>
          </a:bodyPr>
          <a:lstStyle/>
          <a:p>
            <a:pPr lvl="0"/>
            <a:r>
              <a:rPr lang="tr-TR" sz="1600" b="1" dirty="0"/>
              <a:t>Kablosuz Klavye: </a:t>
            </a:r>
            <a:r>
              <a:rPr lang="tr-TR" sz="1600" dirty="0"/>
              <a:t>Bluetooth veya </a:t>
            </a:r>
            <a:r>
              <a:rPr lang="tr-TR" sz="1600" dirty="0" smtClean="0"/>
              <a:t>diğer </a:t>
            </a:r>
            <a:r>
              <a:rPr lang="tr-TR" sz="1600" dirty="0"/>
              <a:t>kablosuz teknolojilerle bilgisayara bağlana klavyelerdir. Genellikle masaüstü bilgisayarlar, dizüstü bilgisayarlar veya akıllı TV’lerle kullanılır.</a:t>
            </a:r>
          </a:p>
          <a:p>
            <a:endParaRPr lang="tr-TR" sz="1600" dirty="0"/>
          </a:p>
        </p:txBody>
      </p:sp>
      <p:sp>
        <p:nvSpPr>
          <p:cNvPr id="17" name="Metin kutusu 16"/>
          <p:cNvSpPr txBox="1"/>
          <p:nvPr/>
        </p:nvSpPr>
        <p:spPr>
          <a:xfrm>
            <a:off x="838191" y="5774204"/>
            <a:ext cx="9893310" cy="830997"/>
          </a:xfrm>
          <a:prstGeom prst="rect">
            <a:avLst/>
          </a:prstGeom>
          <a:noFill/>
        </p:spPr>
        <p:txBody>
          <a:bodyPr wrap="square" rtlCol="0">
            <a:spAutoFit/>
          </a:bodyPr>
          <a:lstStyle/>
          <a:p>
            <a:pPr lvl="0"/>
            <a:r>
              <a:rPr lang="tr-TR" sz="1600" b="1" dirty="0"/>
              <a:t>Oyun Klavyesi: </a:t>
            </a:r>
            <a:r>
              <a:rPr lang="tr-TR" sz="1600" dirty="0"/>
              <a:t>Oyuncular için özel tasarlanmış </a:t>
            </a:r>
            <a:r>
              <a:rPr lang="tr-TR" sz="1600" dirty="0" err="1"/>
              <a:t>klavyelerdir.Bu</a:t>
            </a:r>
            <a:r>
              <a:rPr lang="tr-TR" sz="1600" dirty="0"/>
              <a:t> klavyeler, özel oyun kontrolleri , renkli aydınlatma ve hızlı tepki süreleri gibi özelliklere sahip olabilir.</a:t>
            </a:r>
          </a:p>
          <a:p>
            <a:endParaRPr lang="tr-TR" sz="1600" dirty="0"/>
          </a:p>
        </p:txBody>
      </p:sp>
      <p:sp>
        <p:nvSpPr>
          <p:cNvPr id="18" name="Metin kutusu 17"/>
          <p:cNvSpPr txBox="1"/>
          <p:nvPr/>
        </p:nvSpPr>
        <p:spPr>
          <a:xfrm>
            <a:off x="8360229" y="9744891"/>
            <a:ext cx="20380516" cy="646331"/>
          </a:xfrm>
          <a:prstGeom prst="rect">
            <a:avLst/>
          </a:prstGeom>
          <a:noFill/>
        </p:spPr>
        <p:txBody>
          <a:bodyPr wrap="none" rtlCol="0">
            <a:spAutoFit/>
          </a:bodyPr>
          <a:lstStyle/>
          <a:p>
            <a:pPr lvl="0"/>
            <a:r>
              <a:rPr lang="tr-TR" b="1" dirty="0"/>
              <a:t>Dokunmatik Ekran Klavyesi: </a:t>
            </a:r>
            <a:r>
              <a:rPr lang="tr-TR" dirty="0"/>
              <a:t>Tablet bilgisayarlar, akıllı telefonlar ve diğer dokunmatik ekran cihazlarıyla kullanılan sanal klavyelerdir. Fiziksel tuşlara sahip değillerdir ve kullanıcılar ekran üzerinde dokunarak yazı girerler.</a:t>
            </a:r>
          </a:p>
          <a:p>
            <a:endParaRPr lang="tr-TR" dirty="0"/>
          </a:p>
        </p:txBody>
      </p:sp>
      <p:sp>
        <p:nvSpPr>
          <p:cNvPr id="21" name="Slayt Numarası Yer Tutucusu 20"/>
          <p:cNvSpPr>
            <a:spLocks noGrp="1"/>
          </p:cNvSpPr>
          <p:nvPr>
            <p:ph type="sldNum" sz="quarter" idx="12"/>
          </p:nvPr>
        </p:nvSpPr>
        <p:spPr/>
        <p:txBody>
          <a:bodyPr/>
          <a:lstStyle/>
          <a:p>
            <a:fld id="{684145C8-B22E-4295-A04A-3D6F59AA324D}" type="slidenum">
              <a:rPr lang="tr-TR" smtClean="0"/>
              <a:t>8</a:t>
            </a:fld>
            <a:endParaRPr lang="tr-TR"/>
          </a:p>
        </p:txBody>
      </p:sp>
    </p:spTree>
    <p:extLst>
      <p:ext uri="{BB962C8B-B14F-4D97-AF65-F5344CB8AC3E}">
        <p14:creationId xmlns:p14="http://schemas.microsoft.com/office/powerpoint/2010/main" val="30687218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881784"/>
          </a:xfrm>
        </p:spPr>
        <p:txBody>
          <a:bodyPr>
            <a:normAutofit/>
          </a:bodyPr>
          <a:lstStyle/>
          <a:p>
            <a:r>
              <a:rPr lang="tr-TR" sz="3200" b="1" dirty="0"/>
              <a:t>Klavyenin </a:t>
            </a:r>
            <a:r>
              <a:rPr lang="tr-TR" sz="3200" b="1" dirty="0" smtClean="0"/>
              <a:t>Tarihi</a:t>
            </a:r>
            <a:endParaRPr lang="tr-TR" sz="3200" dirty="0"/>
          </a:p>
        </p:txBody>
      </p:sp>
      <p:sp>
        <p:nvSpPr>
          <p:cNvPr id="4" name="Shape 3"/>
          <p:cNvSpPr/>
          <p:nvPr/>
        </p:nvSpPr>
        <p:spPr>
          <a:xfrm>
            <a:off x="838200" y="1235201"/>
            <a:ext cx="5271655" cy="1692597"/>
          </a:xfrm>
          <a:prstGeom prst="roundRect">
            <a:avLst>
              <a:gd name="adj" fmla="val 8151"/>
            </a:avLst>
          </a:prstGeom>
          <a:solidFill>
            <a:srgbClr val="E7EDF9"/>
          </a:solidFill>
          <a:ln/>
        </p:spPr>
      </p:sp>
      <p:sp>
        <p:nvSpPr>
          <p:cNvPr id="5" name="Metin kutusu 4"/>
          <p:cNvSpPr txBox="1"/>
          <p:nvPr/>
        </p:nvSpPr>
        <p:spPr>
          <a:xfrm>
            <a:off x="838200" y="1246910"/>
            <a:ext cx="5271655" cy="1569660"/>
          </a:xfrm>
          <a:prstGeom prst="rect">
            <a:avLst/>
          </a:prstGeom>
          <a:noFill/>
        </p:spPr>
        <p:txBody>
          <a:bodyPr wrap="square" rtlCol="0">
            <a:spAutoFit/>
          </a:bodyPr>
          <a:lstStyle/>
          <a:p>
            <a:pPr fontAlgn="base"/>
            <a:r>
              <a:rPr lang="tr-TR" sz="1600" b="1" dirty="0"/>
              <a:t>1946:</a:t>
            </a:r>
          </a:p>
          <a:p>
            <a:pPr fontAlgn="base"/>
            <a:r>
              <a:rPr lang="tr-TR" sz="1600" dirty="0"/>
              <a:t>İlk bilgisayar </a:t>
            </a:r>
            <a:r>
              <a:rPr lang="tr-TR" sz="1600" b="1" dirty="0" err="1"/>
              <a:t>ENIAC</a:t>
            </a:r>
            <a:r>
              <a:rPr lang="tr-TR" sz="1600" dirty="0" err="1"/>
              <a:t>‘ın</a:t>
            </a:r>
            <a:r>
              <a:rPr lang="tr-TR" sz="1600" dirty="0"/>
              <a:t> icadından sonra </a:t>
            </a:r>
            <a:r>
              <a:rPr lang="tr-TR" sz="1600" dirty="0" err="1"/>
              <a:t>teleyazıcı</a:t>
            </a:r>
            <a:r>
              <a:rPr lang="tr-TR" sz="1600" dirty="0"/>
              <a:t> kullanılan ilk giriş cihazı oldu. </a:t>
            </a:r>
            <a:r>
              <a:rPr lang="tr-TR" sz="1600" dirty="0" err="1"/>
              <a:t>Teleyazıcı</a:t>
            </a:r>
            <a:r>
              <a:rPr lang="tr-TR" sz="1600" dirty="0"/>
              <a:t> delinmiş kartlar olarak da bilinen, anahtarlı delinmiş kartları kullandı. Bu kartlar daha sonra kart okuyucular aracılığıyla okunmuştur.</a:t>
            </a:r>
          </a:p>
          <a:p>
            <a:endParaRPr lang="tr-TR" sz="1600" dirty="0"/>
          </a:p>
        </p:txBody>
      </p:sp>
      <p:sp>
        <p:nvSpPr>
          <p:cNvPr id="11" name="Shape 3"/>
          <p:cNvSpPr/>
          <p:nvPr/>
        </p:nvSpPr>
        <p:spPr>
          <a:xfrm>
            <a:off x="6538983" y="1246910"/>
            <a:ext cx="5271655" cy="1692597"/>
          </a:xfrm>
          <a:prstGeom prst="roundRect">
            <a:avLst>
              <a:gd name="adj" fmla="val 8151"/>
            </a:avLst>
          </a:prstGeom>
          <a:solidFill>
            <a:srgbClr val="E7EDF9"/>
          </a:solidFill>
          <a:ln/>
        </p:spPr>
      </p:sp>
      <p:sp>
        <p:nvSpPr>
          <p:cNvPr id="12" name="Metin kutusu 11"/>
          <p:cNvSpPr txBox="1"/>
          <p:nvPr/>
        </p:nvSpPr>
        <p:spPr>
          <a:xfrm>
            <a:off x="6586608" y="1026845"/>
            <a:ext cx="5224030" cy="1815882"/>
          </a:xfrm>
          <a:prstGeom prst="rect">
            <a:avLst/>
          </a:prstGeom>
          <a:noFill/>
        </p:spPr>
        <p:txBody>
          <a:bodyPr wrap="square" rtlCol="0">
            <a:spAutoFit/>
          </a:bodyPr>
          <a:lstStyle/>
          <a:p>
            <a:pPr fontAlgn="base"/>
            <a:r>
              <a:rPr lang="tr-TR" sz="1600" dirty="0"/>
              <a:t> </a:t>
            </a:r>
          </a:p>
          <a:p>
            <a:pPr fontAlgn="base"/>
            <a:r>
              <a:rPr lang="tr-TR" sz="1600" b="1" dirty="0"/>
              <a:t>1948:</a:t>
            </a:r>
          </a:p>
          <a:p>
            <a:pPr fontAlgn="base"/>
            <a:r>
              <a:rPr lang="tr-TR" sz="1600" b="1" dirty="0"/>
              <a:t>BINAC</a:t>
            </a:r>
            <a:r>
              <a:rPr lang="tr-TR" sz="1600" dirty="0"/>
              <a:t> bilgisayarları 1948’de popüler oldu. Giriş/çıkış için tamamen farklı bir yöntem kullandılar. Bu yöntem, verileri girmek için elektromanyetik olarak kontrol edilen </a:t>
            </a:r>
            <a:r>
              <a:rPr lang="tr-TR" sz="1600" dirty="0" err="1"/>
              <a:t>teletipi</a:t>
            </a:r>
            <a:r>
              <a:rPr lang="tr-TR" sz="1600" dirty="0"/>
              <a:t> kullandı.</a:t>
            </a:r>
          </a:p>
          <a:p>
            <a:endParaRPr lang="tr-TR" sz="1600" dirty="0"/>
          </a:p>
        </p:txBody>
      </p:sp>
      <p:sp>
        <p:nvSpPr>
          <p:cNvPr id="13" name="Shape 3"/>
          <p:cNvSpPr/>
          <p:nvPr/>
        </p:nvSpPr>
        <p:spPr>
          <a:xfrm>
            <a:off x="838200" y="3116388"/>
            <a:ext cx="5271655" cy="1692597"/>
          </a:xfrm>
          <a:prstGeom prst="roundRect">
            <a:avLst>
              <a:gd name="adj" fmla="val 8151"/>
            </a:avLst>
          </a:prstGeom>
          <a:solidFill>
            <a:srgbClr val="E7EDF9"/>
          </a:solidFill>
          <a:ln/>
        </p:spPr>
      </p:sp>
      <p:sp>
        <p:nvSpPr>
          <p:cNvPr id="14" name="Metin kutusu 13"/>
          <p:cNvSpPr txBox="1"/>
          <p:nvPr/>
        </p:nvSpPr>
        <p:spPr>
          <a:xfrm>
            <a:off x="839997" y="2939507"/>
            <a:ext cx="5269858" cy="1569660"/>
          </a:xfrm>
          <a:prstGeom prst="rect">
            <a:avLst/>
          </a:prstGeom>
          <a:noFill/>
        </p:spPr>
        <p:txBody>
          <a:bodyPr wrap="square" rtlCol="0">
            <a:spAutoFit/>
          </a:bodyPr>
          <a:lstStyle/>
          <a:p>
            <a:pPr fontAlgn="base"/>
            <a:endParaRPr lang="tr-TR" sz="1600" dirty="0"/>
          </a:p>
          <a:p>
            <a:pPr fontAlgn="base"/>
            <a:r>
              <a:rPr lang="tr-TR" sz="1600" b="1" dirty="0"/>
              <a:t>1964:</a:t>
            </a:r>
          </a:p>
          <a:p>
            <a:pPr fontAlgn="base"/>
            <a:r>
              <a:rPr lang="tr-TR" sz="1600" b="1" dirty="0" err="1"/>
              <a:t>Bell</a:t>
            </a:r>
            <a:r>
              <a:rPr lang="tr-TR" sz="1600" b="1" dirty="0"/>
              <a:t> </a:t>
            </a:r>
            <a:r>
              <a:rPr lang="tr-TR" sz="1600" b="1" dirty="0" err="1"/>
              <a:t>Labs</a:t>
            </a:r>
            <a:r>
              <a:rPr lang="tr-TR" sz="1600" b="1" dirty="0"/>
              <a:t> </a:t>
            </a:r>
            <a:r>
              <a:rPr lang="tr-TR" sz="1600" dirty="0"/>
              <a:t>ve</a:t>
            </a:r>
            <a:r>
              <a:rPr lang="tr-TR" sz="1600" b="1" dirty="0"/>
              <a:t> MIT</a:t>
            </a:r>
            <a:r>
              <a:rPr lang="tr-TR" sz="1600" dirty="0"/>
              <a:t>, tamamen farklı ve </a:t>
            </a:r>
            <a:r>
              <a:rPr lang="tr-TR" sz="1600" b="1" dirty="0"/>
              <a:t>MULTICS</a:t>
            </a:r>
            <a:r>
              <a:rPr lang="tr-TR" sz="1600" dirty="0"/>
              <a:t> bilgisayar geliştirdi. Bu, komutlar yazıldıktan sonra anında ekranda görüneceği için komutları daha verimli ve hızlı hale getirdi.</a:t>
            </a:r>
          </a:p>
          <a:p>
            <a:endParaRPr lang="tr-TR" sz="1600" dirty="0"/>
          </a:p>
        </p:txBody>
      </p:sp>
      <p:sp>
        <p:nvSpPr>
          <p:cNvPr id="15" name="Shape 3"/>
          <p:cNvSpPr/>
          <p:nvPr/>
        </p:nvSpPr>
        <p:spPr>
          <a:xfrm>
            <a:off x="6538913" y="3116388"/>
            <a:ext cx="5271655" cy="1692597"/>
          </a:xfrm>
          <a:prstGeom prst="roundRect">
            <a:avLst>
              <a:gd name="adj" fmla="val 8151"/>
            </a:avLst>
          </a:prstGeom>
          <a:solidFill>
            <a:srgbClr val="E7EDF9"/>
          </a:solidFill>
          <a:ln/>
        </p:spPr>
      </p:sp>
      <p:sp>
        <p:nvSpPr>
          <p:cNvPr id="16" name="Metin kutusu 15"/>
          <p:cNvSpPr txBox="1"/>
          <p:nvPr/>
        </p:nvSpPr>
        <p:spPr>
          <a:xfrm>
            <a:off x="6625745" y="3159572"/>
            <a:ext cx="5184823" cy="1938992"/>
          </a:xfrm>
          <a:prstGeom prst="rect">
            <a:avLst/>
          </a:prstGeom>
          <a:noFill/>
        </p:spPr>
        <p:txBody>
          <a:bodyPr wrap="square" rtlCol="0">
            <a:spAutoFit/>
          </a:bodyPr>
          <a:lstStyle/>
          <a:p>
            <a:pPr fontAlgn="base"/>
            <a:r>
              <a:rPr lang="tr-TR" sz="1500" b="1" dirty="0"/>
              <a:t>1970:</a:t>
            </a:r>
          </a:p>
          <a:p>
            <a:pPr fontAlgn="base"/>
            <a:r>
              <a:rPr lang="tr-TR" sz="1500" dirty="0"/>
              <a:t>Video görüntüleme terminallerine sahip elektrikli klavyeler 1970’lerdeydi. Bunların kullanımı basitti ve bilgisayara veri girmenin etkili bir yoluydu. Aynı zamanda giriş aygıtı olarak klavyelere arzın artmasıyla beraber, </a:t>
            </a:r>
            <a:r>
              <a:rPr lang="tr-TR" sz="1500" b="1" dirty="0"/>
              <a:t>Apple</a:t>
            </a:r>
            <a:r>
              <a:rPr lang="tr-TR" sz="1500" dirty="0"/>
              <a:t> 1970’lerin sonuna doğru klavye </a:t>
            </a:r>
            <a:r>
              <a:rPr lang="tr-TR" sz="1500" dirty="0" err="1"/>
              <a:t>üretmimine</a:t>
            </a:r>
            <a:r>
              <a:rPr lang="tr-TR" sz="1500" dirty="0"/>
              <a:t> başladı. Başka bir deyişle klavyeler artık standart birincil giriş aygıtlarıydı.</a:t>
            </a:r>
          </a:p>
          <a:p>
            <a:endParaRPr lang="tr-TR" sz="1500" dirty="0"/>
          </a:p>
        </p:txBody>
      </p:sp>
      <p:sp>
        <p:nvSpPr>
          <p:cNvPr id="17" name="Shape 3"/>
          <p:cNvSpPr/>
          <p:nvPr/>
        </p:nvSpPr>
        <p:spPr>
          <a:xfrm>
            <a:off x="3731973" y="5053251"/>
            <a:ext cx="5827663" cy="1692597"/>
          </a:xfrm>
          <a:prstGeom prst="roundRect">
            <a:avLst>
              <a:gd name="adj" fmla="val 8151"/>
            </a:avLst>
          </a:prstGeom>
          <a:solidFill>
            <a:srgbClr val="E7EDF9"/>
          </a:solidFill>
          <a:ln/>
        </p:spPr>
      </p:sp>
      <p:sp>
        <p:nvSpPr>
          <p:cNvPr id="18" name="Metin kutusu 17"/>
          <p:cNvSpPr txBox="1"/>
          <p:nvPr/>
        </p:nvSpPr>
        <p:spPr>
          <a:xfrm>
            <a:off x="3731973" y="5053784"/>
            <a:ext cx="5659437" cy="1938992"/>
          </a:xfrm>
          <a:prstGeom prst="rect">
            <a:avLst/>
          </a:prstGeom>
          <a:noFill/>
        </p:spPr>
        <p:txBody>
          <a:bodyPr wrap="square" rtlCol="0">
            <a:spAutoFit/>
          </a:bodyPr>
          <a:lstStyle/>
          <a:p>
            <a:pPr fontAlgn="base"/>
            <a:r>
              <a:rPr lang="tr-TR" sz="1500" b="1" dirty="0"/>
              <a:t>1986:</a:t>
            </a:r>
          </a:p>
          <a:p>
            <a:pPr fontAlgn="base"/>
            <a:r>
              <a:rPr lang="tr-TR" sz="1500" dirty="0"/>
              <a:t>1981 yılında</a:t>
            </a:r>
            <a:r>
              <a:rPr lang="tr-TR" sz="1500" b="1" dirty="0"/>
              <a:t> IBM</a:t>
            </a:r>
            <a:r>
              <a:rPr lang="tr-TR" sz="1500" dirty="0"/>
              <a:t>‘in ilk personel bilgisayarının piyasaya sürülmesiyle, 1986 yılında Model M klavye popüler hale geldi. Ancak klavyeler piyasaya sürülmeden önce, 70’li yıllarda geliştirilmeye başlanmıştı. Model M klavye, hatasız, kullanıcıya anında geri bildirim ve memnuniyet veren oldukça verimli bir klavyeydi. O döneme göre oldukça kaliteliydi ve kullanımı kolaydı.</a:t>
            </a:r>
          </a:p>
          <a:p>
            <a:endParaRPr lang="tr-TR" sz="1500" dirty="0"/>
          </a:p>
        </p:txBody>
      </p:sp>
      <p:sp>
        <p:nvSpPr>
          <p:cNvPr id="6" name="Slayt Numarası Yer Tutucusu 5"/>
          <p:cNvSpPr>
            <a:spLocks noGrp="1"/>
          </p:cNvSpPr>
          <p:nvPr>
            <p:ph type="sldNum" sz="quarter" idx="12"/>
          </p:nvPr>
        </p:nvSpPr>
        <p:spPr/>
        <p:txBody>
          <a:bodyPr/>
          <a:lstStyle/>
          <a:p>
            <a:fld id="{684145C8-B22E-4295-A04A-3D6F59AA324D}" type="slidenum">
              <a:rPr lang="tr-TR" smtClean="0"/>
              <a:t>9</a:t>
            </a:fld>
            <a:endParaRPr lang="tr-TR"/>
          </a:p>
        </p:txBody>
      </p:sp>
    </p:spTree>
    <p:extLst>
      <p:ext uri="{BB962C8B-B14F-4D97-AF65-F5344CB8AC3E}">
        <p14:creationId xmlns:p14="http://schemas.microsoft.com/office/powerpoint/2010/main" val="7458902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761</TotalTime>
  <Words>2827</Words>
  <Application>Microsoft Office PowerPoint</Application>
  <PresentationFormat>Geniş ekran</PresentationFormat>
  <Paragraphs>355</Paragraphs>
  <Slides>33</Slides>
  <Notes>13</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33</vt:i4>
      </vt:variant>
    </vt:vector>
  </HeadingPairs>
  <TitlesOfParts>
    <vt:vector size="37" baseType="lpstr">
      <vt:lpstr>Arial</vt:lpstr>
      <vt:lpstr>Calibri</vt:lpstr>
      <vt:lpstr>Calibri Light</vt:lpstr>
      <vt:lpstr>Office Teması</vt:lpstr>
      <vt:lpstr>PowerPoint Sunusu</vt:lpstr>
      <vt:lpstr>PowerPoint Sunusu</vt:lpstr>
      <vt:lpstr>Bilgisayar</vt:lpstr>
      <vt:lpstr>Bilgisayarlar Nasıl Çalışır?</vt:lpstr>
      <vt:lpstr>Donanım</vt:lpstr>
      <vt:lpstr>Donanım</vt:lpstr>
      <vt:lpstr>Klavye</vt:lpstr>
      <vt:lpstr>Yaygın Klavye Türleri</vt:lpstr>
      <vt:lpstr>Klavyenin Tarihi</vt:lpstr>
      <vt:lpstr>Klavyenin İcadı</vt:lpstr>
      <vt:lpstr>Klavyenin Mucidi Kim?-Q Klavye</vt:lpstr>
      <vt:lpstr>Klavyenin Mucidi Kim?-F Klavye</vt:lpstr>
      <vt:lpstr>Q Klavye ve F klavye arasındaki Farklar Nelerdir?</vt:lpstr>
      <vt:lpstr>Fare(Mouse)</vt:lpstr>
      <vt:lpstr>Fare Çeşitleri;</vt:lpstr>
      <vt:lpstr>Fare’nin Tarihsel Gelişimi</vt:lpstr>
      <vt:lpstr>Klavye ve Fare’nin Bağlantı Türleri</vt:lpstr>
      <vt:lpstr>Ses Sistemleri</vt:lpstr>
      <vt:lpstr>Ses sistemleri genellikle şu temel bileşenleri içerir: </vt:lpstr>
      <vt:lpstr>CD/DVD SÜRÜCÜLERİ</vt:lpstr>
      <vt:lpstr>CD Ne Zaman ve Kim Tarafından Bulundu ? </vt:lpstr>
      <vt:lpstr>CD Türleri</vt:lpstr>
      <vt:lpstr>CD’lerin temel özellikleri ;</vt:lpstr>
      <vt:lpstr>CD’nin Tarihsel Gelişimi;</vt:lpstr>
      <vt:lpstr>DVD Nedir?</vt:lpstr>
      <vt:lpstr>DVD Teknik</vt:lpstr>
      <vt:lpstr>DVD Yapısı ve Çalışma Prensibi</vt:lpstr>
      <vt:lpstr>DVD Çalışma Mantığı</vt:lpstr>
      <vt:lpstr>DVD’lerin temel özellikleri;</vt:lpstr>
      <vt:lpstr>DVD’nin Tarihsel Gelişimi</vt:lpstr>
      <vt:lpstr>CD ve DVD Arasındaki Farklar Nelerdir?</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dasdsadas</dc:title>
  <dc:creator>PC</dc:creator>
  <cp:lastModifiedBy>PC</cp:lastModifiedBy>
  <cp:revision>89</cp:revision>
  <dcterms:created xsi:type="dcterms:W3CDTF">2023-12-23T11:33:56Z</dcterms:created>
  <dcterms:modified xsi:type="dcterms:W3CDTF">2023-12-30T15:05:25Z</dcterms:modified>
</cp:coreProperties>
</file>