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6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139168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267046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8076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85550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575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2333144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1477671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136975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133294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1A3C4-2364-4CE6-A6E8-F8DDF4B86B7C}" type="datetimeFigureOut">
              <a:rPr lang="en-US" smtClean="0"/>
              <a:t>19-Jun-21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131090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71A3C4-2364-4CE6-A6E8-F8DDF4B86B7C}" type="datetimeFigureOut">
              <a:rPr lang="en-US" smtClean="0"/>
              <a:t>19-Jun-21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373444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71A3C4-2364-4CE6-A6E8-F8DDF4B86B7C}" type="datetimeFigureOut">
              <a:rPr lang="en-US" smtClean="0"/>
              <a:t>19-Jun-21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210084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71A3C4-2364-4CE6-A6E8-F8DDF4B86B7C}" type="datetimeFigureOut">
              <a:rPr lang="en-US" smtClean="0"/>
              <a:t>19-Jun-21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199469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1A3C4-2364-4CE6-A6E8-F8DDF4B86B7C}" type="datetimeFigureOut">
              <a:rPr lang="en-US" smtClean="0"/>
              <a:t>19-Jun-21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295512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71A3C4-2364-4CE6-A6E8-F8DDF4B86B7C}" type="datetimeFigureOut">
              <a:rPr lang="en-US" smtClean="0"/>
              <a:t>19-Jun-21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233959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71A3C4-2364-4CE6-A6E8-F8DDF4B86B7C}" type="datetimeFigureOut">
              <a:rPr lang="en-US" smtClean="0"/>
              <a:t>19-Jun-21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9E621-C3BD-4FD1-9A93-0318B593150B}" type="slidenum">
              <a:rPr lang="en-US" smtClean="0"/>
              <a:t>‹#›</a:t>
            </a:fld>
            <a:endParaRPr lang="en-US"/>
          </a:p>
        </p:txBody>
      </p:sp>
    </p:spTree>
    <p:extLst>
      <p:ext uri="{BB962C8B-B14F-4D97-AF65-F5344CB8AC3E}">
        <p14:creationId xmlns:p14="http://schemas.microsoft.com/office/powerpoint/2010/main" val="54222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71A3C4-2364-4CE6-A6E8-F8DDF4B86B7C}" type="datetimeFigureOut">
              <a:rPr lang="en-US" smtClean="0"/>
              <a:t>19-Jun-21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59E621-C3BD-4FD1-9A93-0318B593150B}" type="slidenum">
              <a:rPr lang="en-US" smtClean="0"/>
              <a:t>‹#›</a:t>
            </a:fld>
            <a:endParaRPr lang="en-US"/>
          </a:p>
        </p:txBody>
      </p:sp>
    </p:spTree>
    <p:extLst>
      <p:ext uri="{BB962C8B-B14F-4D97-AF65-F5344CB8AC3E}">
        <p14:creationId xmlns:p14="http://schemas.microsoft.com/office/powerpoint/2010/main" val="355750267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0014"/>
            <a:ext cx="9144000" cy="6757986"/>
          </a:xfrm>
        </p:spPr>
        <p:txBody>
          <a:bodyPr>
            <a:normAutofit/>
          </a:bodyPr>
          <a:lstStyle/>
          <a:p>
            <a:pPr>
              <a:lnSpc>
                <a:spcPct val="107000"/>
              </a:lnSpc>
              <a:spcAft>
                <a:spcPts val="800"/>
              </a:spcAft>
            </a:pPr>
            <a:r>
              <a:rPr lang="en-US" sz="4000" dirty="0" smtClean="0">
                <a:latin typeface="Calibri" panose="020F0502020204030204" pitchFamily="34" charset="0"/>
                <a:ea typeface="Calibri" panose="020F0502020204030204" pitchFamily="34" charset="0"/>
                <a:cs typeface="Arial" panose="020B0604020202020204" pitchFamily="34" charset="0"/>
              </a:rPr>
              <a:t>Dereliction </a:t>
            </a:r>
            <a:r>
              <a:rPr lang="en-US" sz="4000" dirty="0">
                <a:latin typeface="Calibri" panose="020F0502020204030204" pitchFamily="34" charset="0"/>
                <a:ea typeface="Calibri" panose="020F0502020204030204" pitchFamily="34" charset="0"/>
                <a:cs typeface="Arial" panose="020B0604020202020204" pitchFamily="34" charset="0"/>
              </a:rPr>
              <a:t>mask wearing and the effect of not wearing </a:t>
            </a:r>
            <a:r>
              <a:rPr lang="en-US" sz="4000" dirty="0" smtClean="0">
                <a:latin typeface="Calibri" panose="020F0502020204030204" pitchFamily="34" charset="0"/>
                <a:ea typeface="Calibri" panose="020F0502020204030204" pitchFamily="34" charset="0"/>
                <a:cs typeface="Arial" panose="020B0604020202020204" pitchFamily="34" charset="0"/>
              </a:rPr>
              <a:t>masks</a:t>
            </a:r>
            <a:br>
              <a:rPr lang="en-US" sz="4000" dirty="0" smtClean="0">
                <a:latin typeface="Calibri" panose="020F0502020204030204" pitchFamily="34" charset="0"/>
                <a:ea typeface="Calibri" panose="020F0502020204030204" pitchFamily="34" charset="0"/>
                <a:cs typeface="Arial" panose="020B0604020202020204" pitchFamily="34" charset="0"/>
              </a:rPr>
            </a:br>
            <a:r>
              <a:rPr lang="en-US" sz="4000" dirty="0" smtClean="0">
                <a:latin typeface="Calibri" panose="020F0502020204030204" pitchFamily="34" charset="0"/>
                <a:ea typeface="Calibri" panose="020F0502020204030204" pitchFamily="34" charset="0"/>
                <a:cs typeface="Arial" panose="020B0604020202020204" pitchFamily="34" charset="0"/>
              </a:rPr>
              <a:t>during the pandemic</a:t>
            </a:r>
            <a:br>
              <a:rPr lang="en-US" sz="4000" dirty="0" smtClean="0">
                <a:latin typeface="Calibri" panose="020F0502020204030204" pitchFamily="34" charset="0"/>
                <a:ea typeface="Calibri" panose="020F0502020204030204" pitchFamily="34" charset="0"/>
                <a:cs typeface="Arial" panose="020B0604020202020204" pitchFamily="34" charset="0"/>
              </a:rPr>
            </a:br>
            <a:r>
              <a:rPr lang="en-US" sz="4000" dirty="0" smtClean="0">
                <a:latin typeface="Calibri" panose="020F0502020204030204" pitchFamily="34" charset="0"/>
                <a:ea typeface="Calibri" panose="020F0502020204030204" pitchFamily="34" charset="0"/>
                <a:cs typeface="Arial" panose="020B0604020202020204" pitchFamily="34" charset="0"/>
              </a:rPr>
              <a:t>Data visualization</a:t>
            </a:r>
            <a:br>
              <a:rPr lang="en-US" sz="4000" dirty="0" smtClean="0">
                <a:latin typeface="Calibri" panose="020F0502020204030204" pitchFamily="34" charset="0"/>
                <a:ea typeface="Calibri" panose="020F0502020204030204" pitchFamily="34" charset="0"/>
                <a:cs typeface="Arial" panose="020B0604020202020204" pitchFamily="34" charset="0"/>
              </a:rPr>
            </a:br>
            <a:r>
              <a:rPr lang="en-US" sz="4000" dirty="0">
                <a:latin typeface="Calibri" panose="020F0502020204030204" pitchFamily="34" charset="0"/>
                <a:ea typeface="Calibri" panose="020F0502020204030204" pitchFamily="34" charset="0"/>
                <a:cs typeface="Arial" panose="020B0604020202020204" pitchFamily="34" charset="0"/>
              </a:rPr>
              <a:t/>
            </a:r>
            <a:br>
              <a:rPr lang="en-US" sz="4000" dirty="0">
                <a:latin typeface="Calibri" panose="020F0502020204030204" pitchFamily="34" charset="0"/>
                <a:ea typeface="Calibri" panose="020F0502020204030204" pitchFamily="34" charset="0"/>
                <a:cs typeface="Arial" panose="020B0604020202020204" pitchFamily="34" charset="0"/>
              </a:rPr>
            </a:br>
            <a:r>
              <a:rPr lang="en-US" sz="4000" dirty="0" smtClean="0">
                <a:latin typeface="Calibri" panose="020F0502020204030204" pitchFamily="34" charset="0"/>
                <a:ea typeface="Calibri" panose="020F0502020204030204" pitchFamily="34" charset="0"/>
                <a:cs typeface="Arial" panose="020B0604020202020204" pitchFamily="34" charset="0"/>
              </a:rPr>
              <a:t/>
            </a:r>
            <a:br>
              <a:rPr lang="en-US" sz="4000" dirty="0" smtClean="0">
                <a:latin typeface="Calibri" panose="020F0502020204030204" pitchFamily="34" charset="0"/>
                <a:ea typeface="Calibri" panose="020F0502020204030204" pitchFamily="34" charset="0"/>
                <a:cs typeface="Arial" panose="020B0604020202020204" pitchFamily="34" charset="0"/>
              </a:rPr>
            </a:br>
            <a:r>
              <a:rPr lang="en-US" dirty="0" smtClean="0">
                <a:latin typeface="Calibri" panose="020F0502020204030204" pitchFamily="34" charset="0"/>
                <a:ea typeface="Calibri" panose="020F0502020204030204" pitchFamily="34" charset="0"/>
                <a:cs typeface="Arial" panose="020B0604020202020204" pitchFamily="34" charset="0"/>
              </a:rPr>
              <a:t/>
            </a:r>
            <a:br>
              <a:rPr lang="en-US" dirty="0" smtClean="0">
                <a:latin typeface="Calibri" panose="020F0502020204030204" pitchFamily="34" charset="0"/>
                <a:ea typeface="Calibri" panose="020F0502020204030204" pitchFamily="34" charset="0"/>
                <a:cs typeface="Arial" panose="020B0604020202020204" pitchFamily="34" charset="0"/>
              </a:rPr>
            </a:br>
            <a:r>
              <a:rPr lang="en-US" sz="4000" dirty="0">
                <a:latin typeface="Calibri" panose="020F0502020204030204" pitchFamily="34" charset="0"/>
                <a:ea typeface="Calibri" panose="020F0502020204030204" pitchFamily="34" charset="0"/>
                <a:cs typeface="Arial" panose="020B0604020202020204" pitchFamily="34" charset="0"/>
              </a:rPr>
              <a:t/>
            </a:r>
            <a:br>
              <a:rPr lang="en-US" sz="4000" dirty="0">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7450" y="3014663"/>
            <a:ext cx="6643688" cy="3480308"/>
          </a:xfrm>
          <a:prstGeom prst="rect">
            <a:avLst/>
          </a:prstGeom>
        </p:spPr>
      </p:pic>
    </p:spTree>
    <p:extLst>
      <p:ext uri="{BB962C8B-B14F-4D97-AF65-F5344CB8AC3E}">
        <p14:creationId xmlns:p14="http://schemas.microsoft.com/office/powerpoint/2010/main" val="385476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42925"/>
            <a:ext cx="10515600" cy="5634038"/>
          </a:xfrm>
        </p:spPr>
        <p:txBody>
          <a:bodyPr>
            <a:normAutofit/>
          </a:bodyPr>
          <a:lstStyle/>
          <a:p>
            <a:r>
              <a:rPr lang="en-US" sz="6600" dirty="0" smtClean="0"/>
              <a:t>Thank you for listening</a:t>
            </a:r>
          </a:p>
          <a:p>
            <a:pPr marL="0" indent="0">
              <a:buNone/>
            </a:pPr>
            <a:r>
              <a:rPr lang="en-US" sz="6600" dirty="0"/>
              <a:t> </a:t>
            </a:r>
            <a:r>
              <a:rPr lang="en-US" sz="6600" dirty="0" smtClean="0"/>
              <a:t>Ahmed Elmaloul </a:t>
            </a:r>
          </a:p>
          <a:p>
            <a:pPr marL="0" indent="0">
              <a:buNone/>
            </a:pPr>
            <a:r>
              <a:rPr lang="en-US" sz="6600" dirty="0" smtClean="0"/>
              <a:t>16030441006 </a:t>
            </a:r>
            <a:r>
              <a:rPr lang="en-US" sz="6600" smtClean="0"/>
              <a:t>Mis </a:t>
            </a:r>
            <a:endParaRPr lang="en-US" sz="6600" dirty="0"/>
          </a:p>
        </p:txBody>
      </p:sp>
    </p:spTree>
    <p:extLst>
      <p:ext uri="{BB962C8B-B14F-4D97-AF65-F5344CB8AC3E}">
        <p14:creationId xmlns:p14="http://schemas.microsoft.com/office/powerpoint/2010/main" val="110818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a:t>Since the begin of </a:t>
            </a:r>
            <a:r>
              <a:rPr lang="en-US" dirty="0" err="1"/>
              <a:t>covid</a:t>
            </a:r>
            <a:r>
              <a:rPr lang="en-US" dirty="0"/>
              <a:t> 19 there are many people did not believe that face masks will protect us from spread the virus and they under-estimate their role and refused to wearing them and many others who do not take serious and they don’t wear it appropriately, whether they leave their under the chain or uncover their noses or even put on their wrists and usually forgot even when they get into the crowded Places.   Masks should cover of both nose and mouth and fit properly under the </a:t>
            </a:r>
            <a:r>
              <a:rPr lang="en-US" dirty="0" smtClean="0"/>
              <a:t>chin.</a:t>
            </a:r>
            <a:endParaRPr lang="en-US" dirty="0"/>
          </a:p>
        </p:txBody>
      </p:sp>
    </p:spTree>
    <p:extLst>
      <p:ext uri="{BB962C8B-B14F-4D97-AF65-F5344CB8AC3E}">
        <p14:creationId xmlns:p14="http://schemas.microsoft.com/office/powerpoint/2010/main" val="314266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panose="020F0502020204030204" pitchFamily="34" charset="0"/>
                <a:ea typeface="Calibri" panose="020F0502020204030204" pitchFamily="34" charset="0"/>
                <a:cs typeface="Arial" panose="020B0604020202020204" pitchFamily="34" charset="0"/>
              </a:rPr>
              <a:t>Whereas the majority of people who use masks do it correctly, that isn't always the case, though. Many people choose to wear their masks down so that only their mouth is covered and their nose is revealed.</a:t>
            </a:r>
            <a:r>
              <a:rPr lang="en-US" dirty="0">
                <a:solidFill>
                  <a:srgbClr val="000000"/>
                </a:solidFill>
                <a:latin typeface="Arial" panose="020B0604020202020204" pitchFamily="34" charset="0"/>
                <a:ea typeface="Calibri" panose="020F0502020204030204" pitchFamily="34" charset="0"/>
              </a:rPr>
              <a:t> </a:t>
            </a:r>
            <a:r>
              <a:rPr lang="tr-TR" dirty="0">
                <a:solidFill>
                  <a:srgbClr val="000000"/>
                </a:solidFill>
                <a:latin typeface="Arial" panose="020B0604020202020204" pitchFamily="34" charset="0"/>
                <a:ea typeface="Calibri" panose="020F0502020204030204" pitchFamily="34" charset="0"/>
              </a:rPr>
              <a:t>However, this defeats one of the mask's primary functions. Several experts' research has shown that the nose is extremely prone to COVID-19 virus.</a:t>
            </a:r>
            <a:r>
              <a:rPr lang="tr-TR" dirty="0">
                <a:latin typeface="Calibri" panose="020F0502020204030204" pitchFamily="34" charset="0"/>
                <a:ea typeface="Calibri" panose="020F050202020403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70249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09613" y="2197100"/>
            <a:ext cx="10515600" cy="4351338"/>
          </a:xfrm>
        </p:spPr>
        <p:txBody>
          <a:bodyPr/>
          <a:lstStyle/>
          <a:p>
            <a:r>
              <a:rPr lang="en-US" dirty="0"/>
              <a:t>The study's goal is </a:t>
            </a:r>
            <a:r>
              <a:rPr lang="en-US" dirty="0" smtClean="0"/>
              <a:t>to figure out the </a:t>
            </a:r>
            <a:r>
              <a:rPr lang="en-US" dirty="0" smtClean="0">
                <a:latin typeface="Times New Roman" panose="02020603050405020304" pitchFamily="18" charset="0"/>
              </a:rPr>
              <a:t>impacts</a:t>
            </a:r>
            <a:r>
              <a:rPr lang="en-US" dirty="0" smtClean="0">
                <a:latin typeface="Times New Roman" panose="02020603050405020304" pitchFamily="18" charset="0"/>
                <a:ea typeface="Calibri" panose="020F0502020204030204" pitchFamily="34" charset="0"/>
              </a:rPr>
              <a:t> of masks wearing during the pandemic</a:t>
            </a:r>
          </a:p>
          <a:p>
            <a:r>
              <a:rPr lang="en-US" dirty="0" smtClean="0">
                <a:latin typeface="Times New Roman" panose="02020603050405020304" pitchFamily="18" charset="0"/>
                <a:ea typeface="Calibri" panose="020F0502020204030204" pitchFamily="34" charset="0"/>
              </a:rPr>
              <a:t>My first graph is about how </a:t>
            </a:r>
            <a:r>
              <a:rPr lang="en-US" dirty="0">
                <a:latin typeface="Times New Roman" panose="02020603050405020304" pitchFamily="18" charset="0"/>
                <a:ea typeface="Calibri" panose="020F0502020204030204" pitchFamily="34" charset="0"/>
              </a:rPr>
              <a:t>many people from various places say they leave the house wearing a mask in chart was contain twenty one of biggest  </a:t>
            </a:r>
            <a:r>
              <a:rPr lang="en-US" dirty="0" smtClean="0">
                <a:latin typeface="Times New Roman" panose="02020603050405020304" pitchFamily="18" charset="0"/>
                <a:ea typeface="Calibri" panose="020F0502020204030204" pitchFamily="34" charset="0"/>
              </a:rPr>
              <a:t>countries</a:t>
            </a:r>
          </a:p>
          <a:p>
            <a:endParaRPr lang="en-US" dirty="0">
              <a:latin typeface="Times New Roman" panose="02020603050405020304" pitchFamily="18" charset="0"/>
              <a:ea typeface="Calibri" panose="020F0502020204030204" pitchFamily="34" charset="0"/>
            </a:endParaRPr>
          </a:p>
          <a:p>
            <a:endParaRPr lang="en-US" dirty="0" smtClean="0">
              <a:solidFill>
                <a:srgbClr val="FF0000"/>
              </a:solidFill>
              <a:latin typeface="Times New Roman" panose="02020603050405020304" pitchFamily="18" charset="0"/>
              <a:ea typeface="Calibri" panose="020F0502020204030204" pitchFamily="34" charset="0"/>
            </a:endParaRPr>
          </a:p>
          <a:p>
            <a:endParaRPr lang="en-US" dirty="0" smtClean="0">
              <a:latin typeface="Times New Roman" panose="02020603050405020304" pitchFamily="18" charset="0"/>
              <a:ea typeface="Calibri" panose="020F0502020204030204" pitchFamily="34" charset="0"/>
            </a:endParaRPr>
          </a:p>
          <a:p>
            <a:r>
              <a:rPr lang="en-US" dirty="0" smtClean="0"/>
              <a:t>            Always                                                   Never</a:t>
            </a:r>
          </a:p>
          <a:p>
            <a:endParaRPr lang="en-US" dirty="0"/>
          </a:p>
        </p:txBody>
      </p:sp>
      <p:sp>
        <p:nvSpPr>
          <p:cNvPr id="5" name="Oval 4"/>
          <p:cNvSpPr/>
          <p:nvPr/>
        </p:nvSpPr>
        <p:spPr>
          <a:xfrm>
            <a:off x="6493829" y="5757925"/>
            <a:ext cx="474555" cy="5218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6" name="Picture 5"/>
          <p:cNvPicPr>
            <a:picLocks noChangeAspect="1"/>
          </p:cNvPicPr>
          <p:nvPr/>
        </p:nvPicPr>
        <p:blipFill>
          <a:blip r:embed="rId2"/>
          <a:stretch>
            <a:fillRect/>
          </a:stretch>
        </p:blipFill>
        <p:spPr>
          <a:xfrm>
            <a:off x="1375895" y="5757925"/>
            <a:ext cx="495768" cy="497833"/>
          </a:xfrm>
          <a:prstGeom prst="rect">
            <a:avLst/>
          </a:prstGeom>
        </p:spPr>
      </p:pic>
    </p:spTree>
    <p:extLst>
      <p:ext uri="{BB962C8B-B14F-4D97-AF65-F5344CB8AC3E}">
        <p14:creationId xmlns:p14="http://schemas.microsoft.com/office/powerpoint/2010/main" val="273917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044" y="785813"/>
            <a:ext cx="9939337" cy="6072187"/>
          </a:xfrm>
        </p:spPr>
      </p:pic>
    </p:spTree>
    <p:extLst>
      <p:ext uri="{BB962C8B-B14F-4D97-AF65-F5344CB8AC3E}">
        <p14:creationId xmlns:p14="http://schemas.microsoft.com/office/powerpoint/2010/main" val="4012700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013"/>
            <a:ext cx="10515600" cy="6076950"/>
          </a:xfrm>
        </p:spPr>
        <p:txBody>
          <a:bodyPr/>
          <a:lstStyle/>
          <a:p>
            <a:pPr marL="0" indent="0">
              <a:buNone/>
            </a:pPr>
            <a:r>
              <a:rPr lang="en-US" dirty="0"/>
              <a:t>Features of overall average survey respondents according to whether or not they are likely to wear a </a:t>
            </a:r>
            <a:r>
              <a:rPr lang="en-US" dirty="0" smtClean="0"/>
              <a:t>mask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1071562"/>
            <a:ext cx="9820275" cy="5629275"/>
          </a:xfrm>
          <a:prstGeom prst="rect">
            <a:avLst/>
          </a:prstGeom>
        </p:spPr>
      </p:pic>
    </p:spTree>
    <p:extLst>
      <p:ext uri="{BB962C8B-B14F-4D97-AF65-F5344CB8AC3E}">
        <p14:creationId xmlns:p14="http://schemas.microsoft.com/office/powerpoint/2010/main" val="333932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064" y="371475"/>
            <a:ext cx="11087100" cy="6486525"/>
          </a:xfrm>
        </p:spPr>
      </p:pic>
    </p:spTree>
    <p:extLst>
      <p:ext uri="{BB962C8B-B14F-4D97-AF65-F5344CB8AC3E}">
        <p14:creationId xmlns:p14="http://schemas.microsoft.com/office/powerpoint/2010/main" val="4844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75" y="242888"/>
            <a:ext cx="11615738" cy="6386512"/>
          </a:xfrm>
        </p:spPr>
      </p:pic>
    </p:spTree>
    <p:extLst>
      <p:ext uri="{BB962C8B-B14F-4D97-AF65-F5344CB8AC3E}">
        <p14:creationId xmlns:p14="http://schemas.microsoft.com/office/powerpoint/2010/main" val="36162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350" y="414339"/>
            <a:ext cx="10597067" cy="6257924"/>
          </a:xfrm>
        </p:spPr>
      </p:pic>
    </p:spTree>
    <p:extLst>
      <p:ext uri="{BB962C8B-B14F-4D97-AF65-F5344CB8AC3E}">
        <p14:creationId xmlns:p14="http://schemas.microsoft.com/office/powerpoint/2010/main" val="24292849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348</TotalTime>
  <Words>229</Words>
  <Application>Microsoft Office PowerPoint</Application>
  <PresentationFormat>Widescreen</PresentationFormat>
  <Paragraphs>14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Dereliction mask wearing and the effect of not wearing masks during the pandemic Data visualization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10</cp:revision>
  <dcterms:created xsi:type="dcterms:W3CDTF">2021-06-19T12:20:26Z</dcterms:created>
  <dcterms:modified xsi:type="dcterms:W3CDTF">2021-06-19T19:15:37Z</dcterms:modified>
</cp:coreProperties>
</file>