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1" r:id="rId4"/>
    <p:sldId id="292" r:id="rId5"/>
    <p:sldId id="262" r:id="rId6"/>
    <p:sldId id="260" r:id="rId7"/>
    <p:sldId id="263" r:id="rId8"/>
    <p:sldId id="264" r:id="rId9"/>
    <p:sldId id="293" r:id="rId10"/>
    <p:sldId id="271" r:id="rId11"/>
    <p:sldId id="272" r:id="rId12"/>
    <p:sldId id="294" r:id="rId13"/>
    <p:sldId id="274" r:id="rId14"/>
    <p:sldId id="258" r:id="rId15"/>
    <p:sldId id="265" r:id="rId16"/>
    <p:sldId id="266" r:id="rId17"/>
    <p:sldId id="267" r:id="rId18"/>
    <p:sldId id="259" r:id="rId19"/>
    <p:sldId id="268" r:id="rId20"/>
    <p:sldId id="269" r:id="rId21"/>
    <p:sldId id="270" r:id="rId22"/>
    <p:sldId id="273" r:id="rId23"/>
    <p:sldId id="275" r:id="rId24"/>
    <p:sldId id="276" r:id="rId25"/>
    <p:sldId id="278" r:id="rId26"/>
    <p:sldId id="279" r:id="rId27"/>
    <p:sldId id="280" r:id="rId28"/>
    <p:sldId id="277" r:id="rId29"/>
    <p:sldId id="281" r:id="rId30"/>
    <p:sldId id="284" r:id="rId31"/>
    <p:sldId id="299" r:id="rId32"/>
    <p:sldId id="282" r:id="rId33"/>
    <p:sldId id="283" r:id="rId34"/>
    <p:sldId id="286" r:id="rId35"/>
    <p:sldId id="285" r:id="rId36"/>
    <p:sldId id="300" r:id="rId37"/>
    <p:sldId id="301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1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0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52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87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5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91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52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06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9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1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3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5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9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6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1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45E8-4DBA-4711-9054-62C4742642B8}" type="datetimeFigureOut">
              <a:rPr lang="tr-TR" smtClean="0"/>
              <a:t>11.11.2019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A1B2-7F95-4A0E-97B2-18E942F47C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yarnpk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Training/react-rout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js/react-redux" TargetMode="External"/><Relationship Id="rId2" Type="http://schemas.openxmlformats.org/officeDocument/2006/relationships/hyperlink" Target="https://github.com/reduxjs/redu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default.asp" TargetMode="External"/><Relationship Id="rId5" Type="http://schemas.openxmlformats.org/officeDocument/2006/relationships/hyperlink" Target="https://codesandbox.io/" TargetMode="External"/><Relationship Id="rId4" Type="http://schemas.openxmlformats.org/officeDocument/2006/relationships/hyperlink" Target="https://playcod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05853"/>
            <a:ext cx="9144000" cy="3089419"/>
          </a:xfrm>
        </p:spPr>
        <p:txBody>
          <a:bodyPr>
            <a:normAutofit/>
          </a:bodyPr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JavascrIpt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React.js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86401" y="4784436"/>
            <a:ext cx="5975927" cy="1200727"/>
          </a:xfrm>
        </p:spPr>
        <p:txBody>
          <a:bodyPr/>
          <a:lstStyle/>
          <a:p>
            <a:r>
              <a:rPr lang="tr-TR" dirty="0" smtClean="0"/>
              <a:t>Ahmet Emre </a:t>
            </a:r>
            <a:r>
              <a:rPr lang="tr-TR" dirty="0" err="1" smtClean="0"/>
              <a:t>Kılınç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71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Node.js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Node.js</a:t>
            </a:r>
            <a:r>
              <a:rPr lang="tr-TR" dirty="0"/>
              <a:t>, açık kaynaklı, sunucu tarafında çalışan ve ağ bağlantılı uygulamalar için geliştirilmiş </a:t>
            </a:r>
            <a:r>
              <a:rPr lang="tr-TR" dirty="0" smtClean="0"/>
              <a:t>bir </a:t>
            </a:r>
            <a:r>
              <a:rPr lang="tr-TR" dirty="0"/>
              <a:t>çalıştırma ortamıdır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Ek </a:t>
            </a:r>
            <a:r>
              <a:rPr lang="tr-TR" dirty="0"/>
              <a:t>bir sunucuya </a:t>
            </a:r>
            <a:r>
              <a:rPr lang="tr-TR" dirty="0" smtClean="0"/>
              <a:t>(</a:t>
            </a:r>
            <a:r>
              <a:rPr lang="tr-TR" dirty="0" err="1" smtClean="0"/>
              <a:t>Apache</a:t>
            </a:r>
            <a:r>
              <a:rPr lang="tr-TR" dirty="0" smtClean="0"/>
              <a:t> HTTP Sunucusu,</a:t>
            </a:r>
            <a:r>
              <a:rPr lang="tr-TR" dirty="0"/>
              <a:t> </a:t>
            </a:r>
            <a:r>
              <a:rPr lang="tr-TR" dirty="0" err="1" smtClean="0"/>
              <a:t>Nginx</a:t>
            </a:r>
            <a:r>
              <a:rPr lang="tr-TR" dirty="0"/>
              <a:t> </a:t>
            </a:r>
            <a:r>
              <a:rPr lang="tr-TR" dirty="0" err="1" smtClean="0"/>
              <a:t>v.s</a:t>
            </a:r>
            <a:r>
              <a:rPr lang="tr-TR" dirty="0"/>
              <a:t>.) </a:t>
            </a:r>
          </a:p>
          <a:p>
            <a:pPr marL="0" indent="0">
              <a:buNone/>
            </a:pPr>
            <a:r>
              <a:rPr lang="tr-TR" dirty="0"/>
              <a:t>gerek kalmadan uygulamanın </a:t>
            </a:r>
          </a:p>
          <a:p>
            <a:pPr marL="0" indent="0">
              <a:buNone/>
            </a:pPr>
            <a:r>
              <a:rPr lang="tr-TR" dirty="0"/>
              <a:t>w</a:t>
            </a:r>
            <a:r>
              <a:rPr lang="tr-TR" dirty="0" smtClean="0"/>
              <a:t>eb </a:t>
            </a:r>
            <a:r>
              <a:rPr lang="tr-TR" dirty="0"/>
              <a:t>sunucusu görevini görür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https://nodejs.org/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5122" name="Picture 2" descr="Image result for Node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484880"/>
            <a:ext cx="4468185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NPM (</a:t>
            </a: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b="1" dirty="0" err="1"/>
              <a:t>Package</a:t>
            </a:r>
            <a:r>
              <a:rPr lang="tr-TR" b="1" dirty="0"/>
              <a:t> Manager</a:t>
            </a:r>
            <a:r>
              <a:rPr lang="tr-TR" dirty="0" smtClean="0"/>
              <a:t>) </a:t>
            </a:r>
            <a:r>
              <a:rPr lang="tr-TR" dirty="0" err="1"/>
              <a:t>javascript</a:t>
            </a:r>
            <a:r>
              <a:rPr lang="tr-TR" dirty="0"/>
              <a:t> betik dili için geliştirilmiş olan ve </a:t>
            </a:r>
            <a:r>
              <a:rPr lang="tr-TR" dirty="0" err="1"/>
              <a:t>Node.js'in</a:t>
            </a:r>
            <a:r>
              <a:rPr lang="tr-TR" dirty="0"/>
              <a:t> standart olarak kabul ettiği bir paket yönetim sistemidir. </a:t>
            </a:r>
            <a:r>
              <a:rPr lang="tr-TR" dirty="0" err="1"/>
              <a:t>npm</a:t>
            </a:r>
            <a:r>
              <a:rPr lang="tr-TR" dirty="0"/>
              <a:t> komut satırından çalıştırılır ve uygulamalar için bağımlılık yönetimi (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) sağlar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https://www.npmjs.com/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94" y="4020344"/>
            <a:ext cx="365791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NPM’e</a:t>
            </a:r>
            <a:r>
              <a:rPr lang="tr-TR" dirty="0" smtClean="0"/>
              <a:t> alternatif komut satırı paket yönetim sistemidir.</a:t>
            </a:r>
          </a:p>
          <a:p>
            <a:pPr lvl="1"/>
            <a:r>
              <a:rPr lang="tr-TR" dirty="0" smtClean="0"/>
              <a:t>Daha hızlı.</a:t>
            </a:r>
          </a:p>
          <a:p>
            <a:pPr lvl="1"/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cache</a:t>
            </a:r>
            <a:r>
              <a:rPr lang="tr-TR" dirty="0" smtClean="0"/>
              <a:t>.</a:t>
            </a:r>
          </a:p>
          <a:p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–g </a:t>
            </a:r>
            <a:r>
              <a:rPr lang="tr-TR" dirty="0" err="1"/>
              <a:t>yarn</a:t>
            </a:r>
            <a:endParaRPr lang="tr-TR" dirty="0"/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://yarnpkg.com/</a:t>
            </a:r>
            <a:endParaRPr lang="tr-TR" dirty="0" smtClean="0"/>
          </a:p>
        </p:txBody>
      </p:sp>
      <p:pic>
        <p:nvPicPr>
          <p:cNvPr id="2050" name="Picture 2" descr="https://blog.zenika.com/wp-content/uploads/2017/03/npm-vs-y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42" y="3132427"/>
            <a:ext cx="5323369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9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gıthub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GitHub</a:t>
            </a:r>
            <a:r>
              <a:rPr lang="tr-TR" dirty="0"/>
              <a:t>, sürüm kontrol sistemi olarak Git kullanan yazılım geliştirme projeleri için web tabanlı bir depolama servisidir. </a:t>
            </a:r>
            <a:r>
              <a:rPr lang="tr-TR" dirty="0" err="1"/>
              <a:t>GitHub</a:t>
            </a:r>
            <a:r>
              <a:rPr lang="tr-TR" dirty="0"/>
              <a:t> özel depolar için ücretli üyelik seçenekleri sunarken, açık kaynaklı projeler için </a:t>
            </a:r>
            <a:r>
              <a:rPr lang="tr-TR" dirty="0" smtClean="0"/>
              <a:t>ücretsizdir.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://github.com/</a:t>
            </a:r>
            <a:endParaRPr lang="tr-TR" dirty="0" smtClean="0"/>
          </a:p>
        </p:txBody>
      </p:sp>
      <p:pic>
        <p:nvPicPr>
          <p:cNvPr id="8194" name="Picture 2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95" y="375983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6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(Tek Sayfa Uygulamaları)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Faydaları nelerdir?</a:t>
            </a:r>
          </a:p>
          <a:p>
            <a:r>
              <a:rPr lang="tr-TR" dirty="0" smtClean="0"/>
              <a:t>Çeşitleri nelerdir?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3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r>
              <a:rPr lang="tr-TR" dirty="0" smtClean="0"/>
              <a:t> (</a:t>
            </a:r>
            <a:r>
              <a:rPr lang="tr-TR" dirty="0" err="1" smtClean="0"/>
              <a:t>Spa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sayfa uygulaması ya da tek sayfalık uygulama (İngilizce: </a:t>
            </a:r>
            <a:r>
              <a:rPr lang="tr-TR" dirty="0" err="1"/>
              <a:t>single-page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, SPA) kullanıcıyla etkileşimde bulunurken sayfayı tamamen yenilemek yerine bulunulan sayfayı dinamik olarak güncelleyerek çalışan web siteleri ya da web tabanlı uygulamalardır</a:t>
            </a:r>
            <a:r>
              <a:rPr lang="tr-TR" dirty="0" smtClean="0"/>
              <a:t>. </a:t>
            </a:r>
          </a:p>
          <a:p>
            <a:pPr lvl="1"/>
            <a:r>
              <a:rPr lang="tr-TR" dirty="0" smtClean="0"/>
              <a:t>Kullanıcı deneyiminin kesintiye uğraması engellenir</a:t>
            </a:r>
          </a:p>
          <a:p>
            <a:pPr lvl="1"/>
            <a:r>
              <a:rPr lang="tr-TR" dirty="0" smtClean="0"/>
              <a:t>Masaüstü uygulamalara yakın kullanıcı deneyimi elde edilir.</a:t>
            </a:r>
          </a:p>
          <a:p>
            <a:pPr lvl="1"/>
            <a:r>
              <a:rPr lang="tr-TR" dirty="0" smtClean="0"/>
              <a:t>Server 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r>
              <a:rPr lang="tr-TR" dirty="0" smtClean="0"/>
              <a:t> yapılmaz.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78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endParaRPr lang="tr-TR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15" y="1967779"/>
            <a:ext cx="4299674" cy="47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5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Sıngle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applıcatıon</a:t>
            </a:r>
            <a:r>
              <a:rPr lang="tr-TR" dirty="0" smtClean="0"/>
              <a:t> </a:t>
            </a:r>
            <a:r>
              <a:rPr lang="tr-TR" dirty="0" err="1" smtClean="0"/>
              <a:t>Framework’leri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AngularJS</a:t>
            </a:r>
            <a:r>
              <a:rPr lang="tr-TR" dirty="0" smtClean="0"/>
              <a:t> -- Google</a:t>
            </a:r>
          </a:p>
          <a:p>
            <a:r>
              <a:rPr lang="tr-TR" dirty="0" err="1" smtClean="0"/>
              <a:t>React</a:t>
            </a:r>
            <a:r>
              <a:rPr lang="tr-TR" dirty="0" smtClean="0"/>
              <a:t> -- Facebook</a:t>
            </a:r>
            <a:endParaRPr lang="tr-TR" dirty="0"/>
          </a:p>
          <a:p>
            <a:r>
              <a:rPr lang="tr-TR" dirty="0"/>
              <a:t>Vue.js</a:t>
            </a:r>
          </a:p>
          <a:p>
            <a:r>
              <a:rPr lang="tr-TR" dirty="0" smtClean="0"/>
              <a:t>Ember.js</a:t>
            </a:r>
          </a:p>
          <a:p>
            <a:r>
              <a:rPr lang="tr-TR" dirty="0" err="1" smtClean="0"/>
              <a:t>Aurelia</a:t>
            </a:r>
            <a:endParaRPr lang="tr-TR" dirty="0"/>
          </a:p>
          <a:p>
            <a:r>
              <a:rPr lang="tr-TR" dirty="0"/>
              <a:t>Meteor.js</a:t>
            </a:r>
          </a:p>
          <a:p>
            <a:endParaRPr lang="tr-TR" dirty="0"/>
          </a:p>
        </p:txBody>
      </p:sp>
      <p:sp>
        <p:nvSpPr>
          <p:cNvPr id="4" name="AutoShape 2" descr="Image result for re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Image result for react"/>
          <p:cNvSpPr>
            <a:spLocks noChangeAspect="1" noChangeArrowheads="1"/>
          </p:cNvSpPr>
          <p:nvPr/>
        </p:nvSpPr>
        <p:spPr bwMode="auto">
          <a:xfrm>
            <a:off x="4666615" y="5484178"/>
            <a:ext cx="105794" cy="1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102" name="Picture 6" descr="Image result for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87" y="1886758"/>
            <a:ext cx="1983174" cy="14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1" y="1808479"/>
            <a:ext cx="1479723" cy="14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ember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71" y="3440601"/>
            <a:ext cx="1433918" cy="143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vu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25" y="3440601"/>
            <a:ext cx="1528199" cy="13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3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React.js nedir?</a:t>
            </a:r>
          </a:p>
          <a:p>
            <a:r>
              <a:rPr lang="tr-TR" dirty="0" err="1" smtClean="0"/>
              <a:t>React-natıve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Temel Bileşenleri nelerdir?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16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Facebook tarafından 2013 </a:t>
            </a:r>
            <a:r>
              <a:rPr lang="tr-TR" dirty="0"/>
              <a:t>yılında </a:t>
            </a:r>
            <a:r>
              <a:rPr lang="tr-TR" dirty="0" smtClean="0"/>
              <a:t>Model-</a:t>
            </a:r>
            <a:r>
              <a:rPr lang="tr-TR" dirty="0" err="1" smtClean="0"/>
              <a:t>View</a:t>
            </a:r>
            <a:r>
              <a:rPr lang="tr-TR" dirty="0" smtClean="0"/>
              <a:t>-Controller prensibiyle geliştirilen açık kaynak kodlu web uygulama çatısıdır.</a:t>
            </a:r>
          </a:p>
          <a:p>
            <a:pPr lvl="1"/>
            <a:r>
              <a:rPr lang="tr-TR" dirty="0" err="1" smtClean="0"/>
              <a:t>Netflix</a:t>
            </a:r>
            <a:endParaRPr lang="tr-TR" dirty="0" smtClean="0"/>
          </a:p>
          <a:p>
            <a:pPr lvl="1"/>
            <a:r>
              <a:rPr lang="tr-TR" dirty="0" err="1" smtClean="0"/>
              <a:t>Yahoo</a:t>
            </a:r>
            <a:endParaRPr lang="tr-TR" dirty="0" smtClean="0"/>
          </a:p>
          <a:p>
            <a:pPr lvl="1"/>
            <a:r>
              <a:rPr lang="tr-TR" dirty="0" smtClean="0"/>
              <a:t>Facebook</a:t>
            </a:r>
          </a:p>
          <a:p>
            <a:pPr lvl="1"/>
            <a:r>
              <a:rPr lang="tr-TR" dirty="0" err="1" smtClean="0"/>
              <a:t>Instagram</a:t>
            </a:r>
            <a:endParaRPr lang="tr-TR" dirty="0" smtClean="0"/>
          </a:p>
          <a:p>
            <a:pPr lvl="1"/>
            <a:r>
              <a:rPr lang="tr-TR" dirty="0" smtClean="0"/>
              <a:t>Sony</a:t>
            </a:r>
          </a:p>
          <a:p>
            <a:pPr lvl="1"/>
            <a:r>
              <a:rPr lang="tr-TR" dirty="0" err="1" smtClean="0"/>
              <a:t>Atlassian</a:t>
            </a:r>
            <a:endParaRPr lang="tr-TR" dirty="0"/>
          </a:p>
        </p:txBody>
      </p:sp>
      <p:pic>
        <p:nvPicPr>
          <p:cNvPr id="2050" name="Picture 2" descr="Image result for re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31209"/>
            <a:ext cx="3413760" cy="24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7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796630"/>
          </a:xfrm>
        </p:spPr>
        <p:txBody>
          <a:bodyPr>
            <a:normAutofit/>
          </a:bodyPr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(Önyüz)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nedir?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48" y="2992220"/>
            <a:ext cx="4895916" cy="33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natıve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Facebook tarafından 2015 </a:t>
            </a:r>
            <a:r>
              <a:rPr lang="tr-TR" dirty="0"/>
              <a:t>yılında </a:t>
            </a:r>
            <a:r>
              <a:rPr lang="tr-TR" dirty="0" err="1" smtClean="0"/>
              <a:t>iOS</a:t>
            </a:r>
            <a:r>
              <a:rPr lang="tr-TR" dirty="0" smtClean="0"/>
              <a:t> ve </a:t>
            </a:r>
            <a:r>
              <a:rPr lang="tr-TR" dirty="0" err="1" smtClean="0"/>
              <a:t>Android</a:t>
            </a:r>
            <a:r>
              <a:rPr lang="tr-TR" dirty="0" smtClean="0"/>
              <a:t> mobil işletim sistemlerine yönelik geliştirilen ve </a:t>
            </a:r>
            <a:r>
              <a:rPr lang="tr-TR" dirty="0" err="1" smtClean="0"/>
              <a:t>React</a:t>
            </a:r>
            <a:r>
              <a:rPr lang="tr-TR" dirty="0" smtClean="0"/>
              <a:t> altyapısı kullanan geliştirme platformudur.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99" y="3613296"/>
            <a:ext cx="5056505" cy="27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5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React.js temel bileşenleri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5822"/>
          </a:xfrm>
        </p:spPr>
        <p:txBody>
          <a:bodyPr numCol="2">
            <a:normAutofit fontScale="92500" lnSpcReduction="10000"/>
          </a:bodyPr>
          <a:lstStyle/>
          <a:p>
            <a:r>
              <a:rPr lang="tr-TR" dirty="0" err="1" smtClean="0"/>
              <a:t>create-react-app</a:t>
            </a:r>
            <a:endParaRPr lang="tr-TR" dirty="0" smtClean="0"/>
          </a:p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endParaRPr lang="tr-TR" dirty="0" smtClean="0"/>
          </a:p>
          <a:p>
            <a:r>
              <a:rPr lang="tr-TR" dirty="0" err="1" smtClean="0"/>
              <a:t>ReactDOM</a:t>
            </a:r>
            <a:r>
              <a:rPr lang="tr-TR" dirty="0" smtClean="0"/>
              <a:t> </a:t>
            </a:r>
            <a:r>
              <a:rPr lang="tr-TR" dirty="0" err="1" smtClean="0"/>
              <a:t>rendering</a:t>
            </a:r>
            <a:endParaRPr lang="tr-TR" dirty="0" smtClean="0"/>
          </a:p>
          <a:p>
            <a:r>
              <a:rPr lang="tr-TR" dirty="0" smtClean="0"/>
              <a:t>JSX &amp; </a:t>
            </a:r>
            <a:r>
              <a:rPr lang="tr-TR" dirty="0" err="1" smtClean="0"/>
              <a:t>Babel</a:t>
            </a:r>
            <a:endParaRPr lang="tr-TR" dirty="0"/>
          </a:p>
          <a:p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err="1"/>
              <a:t>F</a:t>
            </a:r>
            <a:r>
              <a:rPr lang="tr-TR" dirty="0" err="1" smtClean="0"/>
              <a:t>unctional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smtClean="0"/>
              <a:t>Component </a:t>
            </a:r>
            <a:r>
              <a:rPr lang="tr-TR" dirty="0" err="1" smtClean="0"/>
              <a:t>Lifecycle</a:t>
            </a:r>
            <a:endParaRPr lang="tr-TR" dirty="0" smtClean="0"/>
          </a:p>
          <a:p>
            <a:r>
              <a:rPr lang="tr-TR" dirty="0" err="1"/>
              <a:t>Props</a:t>
            </a:r>
            <a:endParaRPr lang="tr-TR" dirty="0"/>
          </a:p>
          <a:p>
            <a:r>
              <a:rPr lang="tr-TR" dirty="0" err="1" smtClean="0"/>
              <a:t>Props.children</a:t>
            </a:r>
            <a:endParaRPr lang="tr-TR" dirty="0" smtClean="0"/>
          </a:p>
          <a:p>
            <a:r>
              <a:rPr lang="tr-TR" dirty="0" err="1" smtClean="0"/>
              <a:t>State</a:t>
            </a:r>
            <a:endParaRPr lang="tr-TR" dirty="0" smtClean="0"/>
          </a:p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handling</a:t>
            </a:r>
            <a:endParaRPr lang="tr-TR" dirty="0" smtClean="0"/>
          </a:p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endParaRPr lang="tr-TR" dirty="0" smtClean="0"/>
          </a:p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Promise</a:t>
            </a:r>
            <a:endParaRPr lang="tr-TR" dirty="0" smtClean="0"/>
          </a:p>
          <a:p>
            <a:r>
              <a:rPr lang="tr-TR" dirty="0" smtClean="0"/>
              <a:t>Routing</a:t>
            </a:r>
          </a:p>
          <a:p>
            <a:r>
              <a:rPr lang="tr-TR" dirty="0" err="1" smtClean="0"/>
              <a:t>Redux</a:t>
            </a:r>
            <a:r>
              <a:rPr lang="tr-TR" dirty="0" smtClean="0"/>
              <a:t> &amp; </a:t>
            </a:r>
            <a:r>
              <a:rPr lang="tr-TR" dirty="0" err="1" smtClean="0"/>
              <a:t>react-redux</a:t>
            </a:r>
            <a:endParaRPr lang="tr-TR" dirty="0" smtClean="0"/>
          </a:p>
          <a:p>
            <a:r>
              <a:rPr lang="tr-TR" dirty="0" err="1" smtClean="0"/>
              <a:t>Webpack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74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Create-react-app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bir </a:t>
            </a:r>
            <a:r>
              <a:rPr lang="tr-TR" dirty="0" err="1" smtClean="0"/>
              <a:t>react</a:t>
            </a:r>
            <a:r>
              <a:rPr lang="tr-TR" dirty="0" smtClean="0"/>
              <a:t> projesi oluşturmaya yarayan bir </a:t>
            </a:r>
            <a:r>
              <a:rPr lang="tr-TR" dirty="0" err="1" smtClean="0"/>
              <a:t>addon’dur</a:t>
            </a:r>
            <a:r>
              <a:rPr lang="tr-TR" dirty="0" smtClean="0"/>
              <a:t>.</a:t>
            </a:r>
          </a:p>
          <a:p>
            <a:r>
              <a:rPr lang="tr-TR" dirty="0" err="1"/>
              <a:t>n</a:t>
            </a:r>
            <a:r>
              <a:rPr lang="tr-TR" dirty="0" err="1" smtClean="0"/>
              <a:t>pm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–g </a:t>
            </a:r>
            <a:r>
              <a:rPr lang="tr-TR" dirty="0" err="1" smtClean="0"/>
              <a:t>create-react-app</a:t>
            </a:r>
            <a:endParaRPr lang="tr-TR" dirty="0" smtClean="0"/>
          </a:p>
          <a:p>
            <a:r>
              <a:rPr lang="tr-TR" dirty="0" err="1"/>
              <a:t>c</a:t>
            </a:r>
            <a:r>
              <a:rPr lang="tr-TR" dirty="0" err="1" smtClean="0"/>
              <a:t>reate-react-app</a:t>
            </a:r>
            <a:r>
              <a:rPr lang="tr-TR" dirty="0" smtClean="0"/>
              <a:t> </a:t>
            </a:r>
            <a:r>
              <a:rPr lang="tr-TR" dirty="0" err="1" smtClean="0"/>
              <a:t>my-first-react-app</a:t>
            </a:r>
            <a:endParaRPr lang="tr-TR" dirty="0" smtClean="0"/>
          </a:p>
          <a:p>
            <a:r>
              <a:rPr lang="tr-TR" dirty="0" smtClean="0"/>
              <a:t>cd </a:t>
            </a:r>
            <a:r>
              <a:rPr lang="tr-TR" dirty="0" err="1" smtClean="0"/>
              <a:t>my-first-react-app</a:t>
            </a:r>
            <a:endParaRPr lang="tr-TR" dirty="0" smtClean="0"/>
          </a:p>
          <a:p>
            <a:r>
              <a:rPr lang="tr-TR" dirty="0" err="1" smtClean="0"/>
              <a:t>npm</a:t>
            </a:r>
            <a:r>
              <a:rPr lang="tr-TR" dirty="0" smtClean="0"/>
              <a:t> start veya </a:t>
            </a:r>
            <a:r>
              <a:rPr lang="tr-TR" dirty="0" err="1" smtClean="0"/>
              <a:t>yarn</a:t>
            </a:r>
            <a:r>
              <a:rPr lang="tr-TR" dirty="0" smtClean="0"/>
              <a:t> start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00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</a:t>
            </a:r>
            <a:r>
              <a:rPr lang="tr-TR" dirty="0" smtClean="0"/>
              <a:t> projelerini oluşturan</a:t>
            </a:r>
          </a:p>
          <a:p>
            <a:pPr marL="0" indent="0">
              <a:buNone/>
            </a:pPr>
            <a:r>
              <a:rPr lang="tr-TR" dirty="0" smtClean="0"/>
              <a:t>bileşenlerdir.</a:t>
            </a:r>
          </a:p>
          <a:p>
            <a:r>
              <a:rPr lang="tr-TR" dirty="0" smtClean="0"/>
              <a:t>2 çeşittir.</a:t>
            </a:r>
          </a:p>
          <a:p>
            <a:pPr lvl="1"/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pPr lvl="1"/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639933"/>
            <a:ext cx="5570537" cy="47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Reactdom</a:t>
            </a:r>
            <a:r>
              <a:rPr lang="tr-TR" dirty="0" smtClean="0"/>
              <a:t> </a:t>
            </a:r>
            <a:r>
              <a:rPr lang="tr-TR" dirty="0" err="1" smtClean="0"/>
              <a:t>renderıng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componentlerini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HTML’de</a:t>
            </a:r>
            <a:r>
              <a:rPr lang="tr-TR" dirty="0" smtClean="0"/>
              <a:t> ilgili</a:t>
            </a:r>
          </a:p>
          <a:p>
            <a:pPr marL="0" indent="0">
              <a:buNone/>
            </a:pPr>
            <a:r>
              <a:rPr lang="tr-TR" dirty="0" smtClean="0"/>
              <a:t>alanlarda göstermeyi</a:t>
            </a:r>
          </a:p>
          <a:p>
            <a:pPr marL="0" indent="0">
              <a:buNone/>
            </a:pPr>
            <a:r>
              <a:rPr lang="tr-TR" dirty="0" smtClean="0"/>
              <a:t>sağlar.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87" y="2781732"/>
            <a:ext cx="7734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JSX, </a:t>
            </a:r>
            <a:r>
              <a:rPr lang="tr-TR" dirty="0" err="1"/>
              <a:t>JavaScript</a:t>
            </a:r>
            <a:r>
              <a:rPr lang="tr-TR" dirty="0"/>
              <a:t> için bir </a:t>
            </a:r>
            <a:r>
              <a:rPr lang="tr-TR" dirty="0" err="1"/>
              <a:t>syntax</a:t>
            </a:r>
            <a:r>
              <a:rPr lang="tr-TR" dirty="0"/>
              <a:t> uzantısıdır</a:t>
            </a:r>
            <a:r>
              <a:rPr lang="tr-TR" dirty="0" smtClean="0"/>
              <a:t>. </a:t>
            </a:r>
            <a:r>
              <a:rPr lang="tr-TR" dirty="0" err="1" smtClean="0"/>
              <a:t>HTML’e</a:t>
            </a:r>
            <a:r>
              <a:rPr lang="tr-TR" dirty="0" smtClean="0"/>
              <a:t> benzer ama HTML değildir. </a:t>
            </a:r>
          </a:p>
          <a:p>
            <a:r>
              <a:rPr lang="tr-TR" dirty="0" smtClean="0"/>
              <a:t>JSX</a:t>
            </a:r>
            <a:r>
              <a:rPr lang="tr-TR" dirty="0"/>
              <a:t>, </a:t>
            </a:r>
            <a:r>
              <a:rPr lang="tr-TR" dirty="0" err="1"/>
              <a:t>React</a:t>
            </a:r>
            <a:r>
              <a:rPr lang="tr-TR" dirty="0"/>
              <a:t> elementleri üretir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className</a:t>
            </a:r>
            <a:endParaRPr lang="tr-TR" dirty="0" smtClean="0"/>
          </a:p>
          <a:p>
            <a:r>
              <a:rPr lang="tr-TR" dirty="0" err="1" smtClean="0"/>
              <a:t>onChange</a:t>
            </a:r>
            <a:r>
              <a:rPr lang="tr-TR" dirty="0" smtClean="0"/>
              <a:t>, </a:t>
            </a:r>
            <a:r>
              <a:rPr lang="tr-TR" dirty="0" err="1" smtClean="0"/>
              <a:t>onClick</a:t>
            </a:r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2050" name="Picture 2" descr="Image result for js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45" y="3306514"/>
            <a:ext cx="5687866" cy="32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6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Functıonal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props</a:t>
            </a:r>
            <a:r>
              <a:rPr lang="tr-TR" dirty="0" smtClean="0"/>
              <a:t> argümanı kabul eden bir </a:t>
            </a:r>
            <a:r>
              <a:rPr lang="tr-TR" dirty="0" err="1"/>
              <a:t>J</a:t>
            </a:r>
            <a:r>
              <a:rPr lang="tr-TR" dirty="0" err="1" smtClean="0"/>
              <a:t>avascript</a:t>
            </a:r>
            <a:r>
              <a:rPr lang="tr-TR" dirty="0" smtClean="0"/>
              <a:t> fonksiyonudur.</a:t>
            </a:r>
          </a:p>
          <a:p>
            <a:r>
              <a:rPr lang="tr-TR" dirty="0" err="1" smtClean="0"/>
              <a:t>State</a:t>
            </a:r>
            <a:r>
              <a:rPr lang="tr-TR" dirty="0" smtClean="0"/>
              <a:t> tutmazlar. (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smtClean="0"/>
              <a:t>16.8’den sonrasında </a:t>
            </a:r>
            <a:r>
              <a:rPr lang="tr-TR" dirty="0" err="1" smtClean="0"/>
              <a:t>useState</a:t>
            </a:r>
            <a:r>
              <a:rPr lang="tr-TR" dirty="0" smtClean="0"/>
              <a:t> ile tutabiliyorlar.)</a:t>
            </a:r>
          </a:p>
          <a:p>
            <a:r>
              <a:rPr lang="tr-TR" dirty="0" err="1" smtClean="0"/>
              <a:t>Lifecycle’ları</a:t>
            </a:r>
            <a:r>
              <a:rPr lang="tr-TR" dirty="0" smtClean="0"/>
              <a:t> yoktur.</a:t>
            </a:r>
            <a:r>
              <a:rPr lang="tr-TR" dirty="0"/>
              <a:t> (</a:t>
            </a:r>
            <a:r>
              <a:rPr lang="tr-TR" dirty="0" err="1"/>
              <a:t>React</a:t>
            </a:r>
            <a:r>
              <a:rPr lang="tr-TR" dirty="0"/>
              <a:t> 16.8’den </a:t>
            </a:r>
            <a:r>
              <a:rPr lang="tr-TR" dirty="0" smtClean="0"/>
              <a:t>sonrasında </a:t>
            </a:r>
            <a:r>
              <a:rPr lang="tr-TR" dirty="0" err="1" smtClean="0"/>
              <a:t>useEffect</a:t>
            </a:r>
            <a:r>
              <a:rPr lang="tr-TR" dirty="0" smtClean="0"/>
              <a:t> </a:t>
            </a:r>
            <a:r>
              <a:rPr lang="tr-TR" dirty="0" err="1" smtClean="0"/>
              <a:t>hook’u</a:t>
            </a:r>
            <a:r>
              <a:rPr lang="tr-TR" dirty="0" smtClean="0"/>
              <a:t> var.)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8" y="4098349"/>
            <a:ext cx="7286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 smtClean="0"/>
              <a:t>components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8356" y="2249487"/>
            <a:ext cx="9905999" cy="3541714"/>
          </a:xfrm>
        </p:spPr>
        <p:txBody>
          <a:bodyPr>
            <a:normAutofit/>
          </a:bodyPr>
          <a:lstStyle/>
          <a:p>
            <a:r>
              <a:rPr lang="tr-TR" dirty="0" err="1" smtClean="0"/>
              <a:t>React.Component’ten</a:t>
            </a:r>
            <a:r>
              <a:rPr lang="tr-TR" dirty="0" smtClean="0"/>
              <a:t> </a:t>
            </a:r>
            <a:r>
              <a:rPr lang="tr-TR" dirty="0" err="1" smtClean="0"/>
              <a:t>extend</a:t>
            </a:r>
            <a:r>
              <a:rPr lang="tr-TR" dirty="0" smtClean="0"/>
              <a:t> eden </a:t>
            </a:r>
            <a:r>
              <a:rPr lang="tr-TR" dirty="0" err="1"/>
              <a:t>J</a:t>
            </a:r>
            <a:r>
              <a:rPr lang="tr-TR" dirty="0" err="1" smtClean="0"/>
              <a:t>avascript</a:t>
            </a:r>
            <a:r>
              <a:rPr lang="tr-TR" dirty="0" smtClean="0"/>
              <a:t> </a:t>
            </a:r>
            <a:r>
              <a:rPr lang="tr-TR" dirty="0" err="1" smtClean="0"/>
              <a:t>class’ıdır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err="1" smtClean="0"/>
              <a:t>render</a:t>
            </a:r>
            <a:r>
              <a:rPr lang="tr-TR" dirty="0" smtClean="0"/>
              <a:t>() </a:t>
            </a:r>
            <a:r>
              <a:rPr lang="tr-TR" dirty="0" err="1" smtClean="0"/>
              <a:t>function’ı</a:t>
            </a:r>
            <a:r>
              <a:rPr lang="tr-TR" dirty="0" smtClean="0"/>
              <a:t> zorunludur ve JSX dönmelidir.</a:t>
            </a:r>
            <a:endParaRPr lang="tr-TR" dirty="0" smtClean="0"/>
          </a:p>
          <a:p>
            <a:r>
              <a:rPr lang="tr-TR" dirty="0" err="1"/>
              <a:t>State</a:t>
            </a:r>
            <a:r>
              <a:rPr lang="tr-TR" dirty="0"/>
              <a:t> vardır. </a:t>
            </a:r>
            <a:r>
              <a:rPr lang="tr-TR" dirty="0" err="1"/>
              <a:t>Lifecycle’ları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hook’ları</a:t>
            </a:r>
            <a:r>
              <a:rPr lang="tr-TR" dirty="0" smtClean="0"/>
              <a:t> vardır.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42" y="4020344"/>
            <a:ext cx="5372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Functıonal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/>
              <a:t> </a:t>
            </a:r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3" name="Picture 2" descr="Image result for react class v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56" y="2305626"/>
            <a:ext cx="6697807" cy="37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7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lıfecycle</a:t>
            </a:r>
            <a:endParaRPr lang="tr-TR" dirty="0"/>
          </a:p>
        </p:txBody>
      </p:sp>
      <p:pic>
        <p:nvPicPr>
          <p:cNvPr id="3074" name="Picture 2" descr="https://cdn-images-1.medium.com/max/2400/1*sn-ftowp0_VVRbeUAFEC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30" y="1939693"/>
            <a:ext cx="9241743" cy="427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9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Front-</a:t>
            </a:r>
            <a:r>
              <a:rPr lang="tr-TR" dirty="0" err="1" smtClean="0"/>
              <a:t>end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Bir </a:t>
            </a:r>
            <a:r>
              <a:rPr lang="tr-TR" dirty="0"/>
              <a:t>web </a:t>
            </a:r>
            <a:r>
              <a:rPr lang="tr-TR" dirty="0" smtClean="0"/>
              <a:t>uygulamasının kullanıcı ara yüzünde olan kısmıdır. 	</a:t>
            </a:r>
          </a:p>
          <a:p>
            <a:pPr lvl="1"/>
            <a:r>
              <a:rPr lang="tr-TR" dirty="0" smtClean="0"/>
              <a:t>Görsel (</a:t>
            </a:r>
            <a:r>
              <a:rPr lang="tr-TR" dirty="0" err="1" smtClean="0"/>
              <a:t>arayüz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Renk</a:t>
            </a:r>
          </a:p>
          <a:p>
            <a:pPr lvl="1"/>
            <a:r>
              <a:rPr lang="tr-TR" dirty="0" smtClean="0"/>
              <a:t>Font</a:t>
            </a:r>
          </a:p>
          <a:p>
            <a:pPr lvl="1"/>
            <a:r>
              <a:rPr lang="tr-TR" dirty="0" err="1" smtClean="0"/>
              <a:t>Navigasyon</a:t>
            </a:r>
            <a:endParaRPr lang="tr-TR" dirty="0" smtClean="0"/>
          </a:p>
          <a:p>
            <a:pPr lvl="1"/>
            <a:r>
              <a:rPr lang="tr-TR" dirty="0" err="1" smtClean="0"/>
              <a:t>Validasyon</a:t>
            </a:r>
            <a:endParaRPr lang="tr-TR" dirty="0" smtClean="0"/>
          </a:p>
          <a:p>
            <a:pPr lvl="1"/>
            <a:r>
              <a:rPr lang="tr-TR" dirty="0" smtClean="0"/>
              <a:t>Geri bildirim</a:t>
            </a:r>
          </a:p>
          <a:p>
            <a:pPr lvl="1"/>
            <a:r>
              <a:rPr lang="tr-TR" dirty="0" smtClean="0"/>
              <a:t>Sunucu ile iletişim</a:t>
            </a:r>
          </a:p>
          <a:p>
            <a:pPr lvl="1"/>
            <a:r>
              <a:rPr lang="tr-TR" dirty="0" smtClean="0"/>
              <a:t>İstemci tarafı iş mantığı</a:t>
            </a:r>
          </a:p>
          <a:p>
            <a:r>
              <a:rPr lang="tr-TR" dirty="0" smtClean="0"/>
              <a:t>HTML, </a:t>
            </a:r>
            <a:r>
              <a:rPr lang="tr-TR" dirty="0" err="1" smtClean="0"/>
              <a:t>Javascript</a:t>
            </a:r>
            <a:r>
              <a:rPr lang="tr-TR" dirty="0" smtClean="0"/>
              <a:t>, CSS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47" y="3179618"/>
            <a:ext cx="5172364" cy="27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PROPS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Component’e</a:t>
            </a:r>
            <a:r>
              <a:rPr lang="tr-TR" dirty="0" smtClean="0"/>
              <a:t> dışarıdan geçilen</a:t>
            </a:r>
          </a:p>
          <a:p>
            <a:pPr marL="0" indent="0">
              <a:buNone/>
            </a:pPr>
            <a:r>
              <a:rPr lang="tr-TR" dirty="0"/>
              <a:t>p</a:t>
            </a:r>
            <a:r>
              <a:rPr lang="tr-TR" dirty="0" smtClean="0"/>
              <a:t>arametreleri tutan 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objesidir.</a:t>
            </a:r>
          </a:p>
          <a:p>
            <a:r>
              <a:rPr lang="tr-TR" dirty="0" smtClean="0"/>
              <a:t>Güncellenmesi durumunda</a:t>
            </a:r>
          </a:p>
          <a:p>
            <a:pPr marL="0" indent="0">
              <a:buNone/>
            </a:pPr>
            <a:r>
              <a:rPr lang="tr-TR" dirty="0" smtClean="0"/>
              <a:t>Component yeniden </a:t>
            </a:r>
            <a:r>
              <a:rPr lang="tr-TR" dirty="0" err="1" smtClean="0"/>
              <a:t>render</a:t>
            </a:r>
            <a:r>
              <a:rPr lang="tr-TR" dirty="0" smtClean="0"/>
              <a:t> edilir.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05" y="2371725"/>
            <a:ext cx="3771900" cy="895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389313"/>
            <a:ext cx="4857750" cy="13620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05" y="4903787"/>
            <a:ext cx="3962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70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PROPS.chıldren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Componentin</a:t>
            </a:r>
            <a:r>
              <a:rPr lang="tr-TR" dirty="0" smtClean="0"/>
              <a:t> kendi izin verdiği</a:t>
            </a:r>
          </a:p>
          <a:p>
            <a:pPr marL="0" indent="0">
              <a:buNone/>
            </a:pPr>
            <a:r>
              <a:rPr lang="tr-TR" dirty="0" smtClean="0"/>
              <a:t>bölgelerdeki kontrolü tamamen </a:t>
            </a:r>
          </a:p>
          <a:p>
            <a:pPr marL="0" indent="0">
              <a:buNone/>
            </a:pPr>
            <a:r>
              <a:rPr lang="tr-TR" dirty="0" smtClean="0"/>
              <a:t>dışarıya bırakmasıdır.</a:t>
            </a:r>
          </a:p>
          <a:p>
            <a:pPr marL="0" indent="0">
              <a:buNone/>
            </a:pPr>
            <a:r>
              <a:rPr lang="tr-TR" dirty="0" smtClean="0"/>
              <a:t>.{</a:t>
            </a:r>
            <a:r>
              <a:rPr lang="tr-TR" dirty="0" err="1" smtClean="0"/>
              <a:t>this.props.children</a:t>
            </a:r>
            <a:r>
              <a:rPr lang="tr-TR" dirty="0" smtClean="0"/>
              <a:t>} üzerinden erişilir.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600469"/>
            <a:ext cx="4676775" cy="73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32" y="4698999"/>
            <a:ext cx="651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Component’in</a:t>
            </a:r>
            <a:r>
              <a:rPr lang="tr-TR" dirty="0" smtClean="0"/>
              <a:t> durumunu tutan</a:t>
            </a:r>
          </a:p>
          <a:p>
            <a:pPr marL="0" indent="0">
              <a:buNone/>
            </a:pPr>
            <a:r>
              <a:rPr lang="tr-TR" dirty="0" err="1" smtClean="0"/>
              <a:t>Javascript</a:t>
            </a:r>
            <a:r>
              <a:rPr lang="tr-TR" dirty="0" smtClean="0"/>
              <a:t> objesidir.</a:t>
            </a:r>
          </a:p>
          <a:p>
            <a:r>
              <a:rPr lang="tr-TR" dirty="0" err="1" smtClean="0"/>
              <a:t>setState</a:t>
            </a:r>
            <a:r>
              <a:rPr lang="tr-TR" dirty="0" smtClean="0"/>
              <a:t>() ile güncellenir.</a:t>
            </a:r>
          </a:p>
          <a:p>
            <a:r>
              <a:rPr lang="tr-TR" dirty="0" smtClean="0"/>
              <a:t>Güncellenmesi durumunda</a:t>
            </a:r>
          </a:p>
          <a:p>
            <a:pPr marL="0" indent="0">
              <a:buNone/>
            </a:pPr>
            <a:r>
              <a:rPr lang="tr-TR" dirty="0" smtClean="0"/>
              <a:t>Component yeniden </a:t>
            </a:r>
            <a:r>
              <a:rPr lang="tr-TR" dirty="0" err="1" smtClean="0"/>
              <a:t>render</a:t>
            </a:r>
            <a:r>
              <a:rPr lang="tr-TR" dirty="0" smtClean="0"/>
              <a:t> edilir.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30" y="2354283"/>
            <a:ext cx="4458086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6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handlıng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HTML’dekine</a:t>
            </a:r>
            <a:r>
              <a:rPr lang="tr-TR" dirty="0" smtClean="0"/>
              <a:t> benzer ancak </a:t>
            </a:r>
            <a:r>
              <a:rPr lang="tr-TR" dirty="0" err="1" smtClean="0"/>
              <a:t>event’ler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err="1" smtClean="0"/>
              <a:t>camelCase</a:t>
            </a:r>
            <a:r>
              <a:rPr lang="tr-TR" dirty="0" smtClean="0"/>
              <a:t> olarak tanımlanır.</a:t>
            </a:r>
          </a:p>
          <a:p>
            <a:pPr marL="0" indent="0">
              <a:buNone/>
            </a:pPr>
            <a:r>
              <a:rPr lang="tr-TR" dirty="0" smtClean="0"/>
              <a:t>HTML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 err="1" smtClean="0">
                <a:sym typeface="Wingdings" panose="05000000000000000000" pitchFamily="2" charset="2"/>
              </a:rPr>
              <a:t>React</a:t>
            </a:r>
            <a:r>
              <a:rPr lang="tr-TR" dirty="0" smtClean="0">
                <a:sym typeface="Wingdings" panose="05000000000000000000" pitchFamily="2" charset="2"/>
              </a:rPr>
              <a:t> 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26" y="4299932"/>
            <a:ext cx="5221576" cy="2400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26" y="3338196"/>
            <a:ext cx="7038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ınlıne</a:t>
            </a:r>
            <a:r>
              <a:rPr lang="tr-TR" dirty="0" smtClean="0"/>
              <a:t> </a:t>
            </a:r>
            <a:r>
              <a:rPr lang="tr-TR" dirty="0" err="1" smtClean="0"/>
              <a:t>stylıng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99" y="2097088"/>
            <a:ext cx="5000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7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Styles</a:t>
            </a:r>
            <a:r>
              <a:rPr lang="tr-TR" dirty="0" smtClean="0"/>
              <a:t> &amp;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css</a:t>
            </a:r>
            <a:r>
              <a:rPr lang="tr-TR" dirty="0" smtClean="0"/>
              <a:t> </a:t>
            </a:r>
            <a:r>
              <a:rPr lang="tr-TR" dirty="0" err="1" smtClean="0"/>
              <a:t>stylesheet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080" y="2836718"/>
            <a:ext cx="2238375" cy="2286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23" y="2722418"/>
            <a:ext cx="5705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promıse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Backend</a:t>
            </a:r>
            <a:r>
              <a:rPr lang="tr-TR" dirty="0" smtClean="0"/>
              <a:t> ve diğer servislerle olan ilişkiyi sağlarlar.</a:t>
            </a:r>
          </a:p>
          <a:p>
            <a:r>
              <a:rPr lang="tr-TR" dirty="0" err="1" smtClean="0"/>
              <a:t>Promise</a:t>
            </a:r>
            <a:r>
              <a:rPr lang="tr-TR" dirty="0" smtClean="0"/>
              <a:t>: İçindeki verinin </a:t>
            </a:r>
            <a:r>
              <a:rPr lang="tr-TR" dirty="0" err="1" smtClean="0"/>
              <a:t>resolve</a:t>
            </a:r>
            <a:r>
              <a:rPr lang="tr-TR" dirty="0" smtClean="0"/>
              <a:t> olmasını bekleyen</a:t>
            </a:r>
          </a:p>
          <a:p>
            <a:pPr marL="0" indent="0">
              <a:buNone/>
            </a:pPr>
            <a:r>
              <a:rPr lang="tr-TR" dirty="0" err="1" smtClean="0"/>
              <a:t>Javascript</a:t>
            </a:r>
            <a:r>
              <a:rPr lang="tr-TR" dirty="0" smtClean="0"/>
              <a:t> objesi.</a:t>
            </a:r>
          </a:p>
        </p:txBody>
      </p:sp>
      <p:pic>
        <p:nvPicPr>
          <p:cNvPr id="1028" name="Picture 4" descr="Image result for promise t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93" y="3925888"/>
            <a:ext cx="7629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08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Ajax</a:t>
            </a:r>
            <a:r>
              <a:rPr lang="tr-TR" dirty="0" smtClean="0"/>
              <a:t> &amp; rest &amp; </a:t>
            </a:r>
            <a:r>
              <a:rPr lang="tr-TR" dirty="0" err="1" smtClean="0"/>
              <a:t>promıse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axios</a:t>
            </a:r>
            <a:r>
              <a:rPr lang="tr-TR" dirty="0" smtClean="0"/>
              <a:t> </a:t>
            </a:r>
            <a:r>
              <a:rPr lang="tr-TR" dirty="0" err="1" smtClean="0"/>
              <a:t>addon’u</a:t>
            </a:r>
            <a:r>
              <a:rPr lang="tr-TR" dirty="0" smtClean="0"/>
              <a:t> rest </a:t>
            </a:r>
            <a:r>
              <a:rPr lang="tr-TR" dirty="0" err="1" smtClean="0"/>
              <a:t>call</a:t>
            </a:r>
            <a:r>
              <a:rPr lang="tr-TR" dirty="0" smtClean="0"/>
              <a:t> yapmayı sağlayan </a:t>
            </a:r>
            <a:r>
              <a:rPr lang="tr-TR" dirty="0" err="1" smtClean="0"/>
              <a:t>addonlardan</a:t>
            </a:r>
            <a:r>
              <a:rPr lang="tr-TR" dirty="0" smtClean="0"/>
              <a:t> birisi.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mport</a:t>
            </a:r>
            <a:r>
              <a:rPr lang="tr-TR" dirty="0" smtClean="0"/>
              <a:t> </a:t>
            </a:r>
            <a:r>
              <a:rPr lang="tr-TR" dirty="0" err="1" smtClean="0"/>
              <a:t>axios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‘</a:t>
            </a:r>
            <a:r>
              <a:rPr lang="tr-TR" dirty="0" err="1" smtClean="0"/>
              <a:t>axios</a:t>
            </a:r>
            <a:r>
              <a:rPr lang="tr-TR" smtClean="0"/>
              <a:t>’;</a:t>
            </a:r>
            <a:endParaRPr lang="tr-TR" dirty="0" smtClean="0"/>
          </a:p>
          <a:p>
            <a:r>
              <a:rPr lang="tr-TR" dirty="0" err="1" smtClean="0"/>
              <a:t>axios.get</a:t>
            </a:r>
            <a:r>
              <a:rPr lang="tr-TR" dirty="0" smtClean="0"/>
              <a:t>().</a:t>
            </a:r>
            <a:r>
              <a:rPr lang="tr-TR" dirty="0" err="1" smtClean="0"/>
              <a:t>then</a:t>
            </a:r>
            <a:r>
              <a:rPr lang="tr-TR" dirty="0" smtClean="0"/>
              <a:t>((</a:t>
            </a:r>
            <a:r>
              <a:rPr lang="tr-TR" dirty="0" err="1" smtClean="0"/>
              <a:t>result</a:t>
            </a:r>
            <a:r>
              <a:rPr lang="tr-TR" dirty="0" smtClean="0"/>
              <a:t>) =&gt; {}).</a:t>
            </a:r>
            <a:r>
              <a:rPr lang="tr-TR" dirty="0" err="1" smtClean="0"/>
              <a:t>catch</a:t>
            </a:r>
            <a:r>
              <a:rPr lang="tr-TR" dirty="0" smtClean="0"/>
              <a:t>((</a:t>
            </a:r>
            <a:r>
              <a:rPr lang="tr-TR" dirty="0" err="1" smtClean="0"/>
              <a:t>err</a:t>
            </a:r>
            <a:r>
              <a:rPr lang="tr-TR" dirty="0" smtClean="0"/>
              <a:t>) =&gt; {});</a:t>
            </a:r>
          </a:p>
          <a:p>
            <a:r>
              <a:rPr lang="tr-TR" dirty="0" smtClean="0">
                <a:hlinkClick r:id="rId2"/>
              </a:rPr>
              <a:t>https://jsonplaceholder.typicode.com/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662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routıng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Routing’i</a:t>
            </a:r>
            <a:r>
              <a:rPr lang="tr-TR" dirty="0" smtClean="0"/>
              <a:t> sağlayan </a:t>
            </a:r>
            <a:r>
              <a:rPr lang="tr-TR" dirty="0" err="1" smtClean="0"/>
              <a:t>addondur</a:t>
            </a:r>
            <a:r>
              <a:rPr lang="tr-TR" dirty="0" smtClean="0"/>
              <a:t>.</a:t>
            </a:r>
          </a:p>
          <a:p>
            <a:r>
              <a:rPr lang="tr-TR" dirty="0">
                <a:hlinkClick r:id="rId2"/>
              </a:rPr>
              <a:t>https://github.com/ReactTraining/react-router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8262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routıng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77" y="319087"/>
            <a:ext cx="4860956" cy="608488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07" y="3968823"/>
            <a:ext cx="3838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1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UI / UX DESIGNER VS FRONT-</a:t>
            </a:r>
            <a:r>
              <a:rPr lang="tr-TR" dirty="0" err="1" smtClean="0"/>
              <a:t>end</a:t>
            </a:r>
            <a:r>
              <a:rPr lang="tr-TR" dirty="0" smtClean="0"/>
              <a:t> DEVELOPER</a:t>
            </a:r>
            <a:endParaRPr lang="tr-TR" dirty="0"/>
          </a:p>
        </p:txBody>
      </p:sp>
      <p:pic>
        <p:nvPicPr>
          <p:cNvPr id="1026" name="Picture 2" descr="Image result for front end developer vs ux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30" y="2097088"/>
            <a:ext cx="72866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66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Redux</a:t>
            </a:r>
            <a:r>
              <a:rPr lang="tr-TR" dirty="0" smtClean="0"/>
              <a:t> &amp; </a:t>
            </a:r>
            <a:r>
              <a:rPr lang="tr-TR" dirty="0" err="1" smtClean="0"/>
              <a:t>react-redux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</a:t>
            </a:r>
            <a:r>
              <a:rPr lang="tr-TR" dirty="0" err="1" smtClean="0"/>
              <a:t>edux</a:t>
            </a:r>
            <a:r>
              <a:rPr lang="tr-TR" dirty="0" smtClean="0"/>
              <a:t> oturum boyunca bilgilerin tutulmasını sağlayan </a:t>
            </a:r>
            <a:r>
              <a:rPr lang="tr-TR" dirty="0" err="1" smtClean="0"/>
              <a:t>addondur</a:t>
            </a:r>
            <a:r>
              <a:rPr lang="tr-TR" dirty="0" smtClean="0"/>
              <a:t>. </a:t>
            </a:r>
            <a:r>
              <a:rPr lang="tr-TR" dirty="0" err="1" smtClean="0"/>
              <a:t>React’tan</a:t>
            </a:r>
            <a:r>
              <a:rPr lang="tr-TR" dirty="0" smtClean="0"/>
              <a:t> bağımsızdır.</a:t>
            </a:r>
          </a:p>
          <a:p>
            <a:r>
              <a:rPr lang="tr-TR" dirty="0" err="1" smtClean="0"/>
              <a:t>react-redux</a:t>
            </a:r>
            <a:r>
              <a:rPr lang="tr-TR" dirty="0" smtClean="0"/>
              <a:t> </a:t>
            </a:r>
            <a:r>
              <a:rPr lang="tr-TR" dirty="0" err="1" smtClean="0"/>
              <a:t>redux’ın</a:t>
            </a:r>
            <a:r>
              <a:rPr lang="tr-TR" dirty="0" smtClean="0"/>
              <a:t> </a:t>
            </a:r>
            <a:r>
              <a:rPr lang="tr-TR" dirty="0" err="1" smtClean="0"/>
              <a:t>react</a:t>
            </a:r>
            <a:r>
              <a:rPr lang="tr-TR" dirty="0" smtClean="0"/>
              <a:t> içinde kullanılmasını sağlar.</a:t>
            </a:r>
          </a:p>
          <a:p>
            <a:r>
              <a:rPr lang="tr-TR" dirty="0">
                <a:hlinkClick r:id="rId2"/>
              </a:rPr>
              <a:t>https://github.com/reduxjs/redux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://github.com/reduxjs/react-redux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6780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webpack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Webpack</a:t>
            </a:r>
            <a:r>
              <a:rPr lang="tr-TR" dirty="0"/>
              <a:t> </a:t>
            </a:r>
            <a:r>
              <a:rPr lang="tr-TR" dirty="0" smtClean="0"/>
              <a:t>bir </a:t>
            </a:r>
            <a:r>
              <a:rPr lang="tr-TR" dirty="0"/>
              <a:t>modül paketleyicisidir. Proje altındaki tüm </a:t>
            </a:r>
            <a:r>
              <a:rPr lang="tr-TR" dirty="0" err="1"/>
              <a:t>javascript</a:t>
            </a:r>
            <a:r>
              <a:rPr lang="tr-TR" dirty="0"/>
              <a:t>, stil, resim vb. dosyaları alarak tek bir dosya altında birleştirir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Kodun </a:t>
            </a:r>
            <a:r>
              <a:rPr lang="tr-TR" dirty="0" err="1" smtClean="0"/>
              <a:t>minify</a:t>
            </a:r>
            <a:r>
              <a:rPr lang="tr-TR" dirty="0" smtClean="0"/>
              <a:t> ve </a:t>
            </a:r>
            <a:r>
              <a:rPr lang="tr-TR" dirty="0" err="1" smtClean="0"/>
              <a:t>uglify</a:t>
            </a:r>
            <a:r>
              <a:rPr lang="tr-TR" dirty="0" smtClean="0"/>
              <a:t> edilmesi için de kullanılır.</a:t>
            </a:r>
            <a:endParaRPr lang="tr-TR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20" y="4020344"/>
            <a:ext cx="5266170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8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HTML, </a:t>
            </a:r>
            <a:r>
              <a:rPr lang="tr-TR" dirty="0" err="1" smtClean="0"/>
              <a:t>Javascrıpt</a:t>
            </a:r>
            <a:r>
              <a:rPr lang="tr-TR" dirty="0" smtClean="0"/>
              <a:t>, </a:t>
            </a:r>
            <a:r>
              <a:rPr lang="tr-TR" dirty="0" err="1" smtClean="0"/>
              <a:t>css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(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Web sayfaları için standart işaretleme dili</a:t>
            </a:r>
          </a:p>
          <a:p>
            <a:r>
              <a:rPr lang="tr-TR" dirty="0" smtClean="0"/>
              <a:t>CSS (</a:t>
            </a:r>
            <a:r>
              <a:rPr lang="tr-TR" dirty="0" err="1"/>
              <a:t>Cascading</a:t>
            </a:r>
            <a:r>
              <a:rPr lang="tr-TR" dirty="0"/>
              <a:t> Style </a:t>
            </a:r>
            <a:r>
              <a:rPr lang="tr-TR" dirty="0" err="1"/>
              <a:t>Sheets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Görünüm biçimlendirmeyi sağlayan dil</a:t>
            </a:r>
          </a:p>
          <a:p>
            <a:r>
              <a:rPr lang="tr-TR" dirty="0" err="1" smtClean="0"/>
              <a:t>Javascript</a:t>
            </a:r>
            <a:endParaRPr lang="tr-TR" dirty="0" smtClean="0"/>
          </a:p>
          <a:p>
            <a:pPr lvl="1"/>
            <a:r>
              <a:rPr lang="tr-TR" dirty="0" smtClean="0"/>
              <a:t>Web browserların kullandığı dil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29" y="3165987"/>
            <a:ext cx="5013482" cy="25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Node.js nedir?</a:t>
            </a:r>
          </a:p>
          <a:p>
            <a:r>
              <a:rPr lang="tr-TR" dirty="0" err="1" smtClean="0"/>
              <a:t>Npm</a:t>
            </a:r>
            <a:r>
              <a:rPr lang="tr-TR" dirty="0" smtClean="0"/>
              <a:t>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56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Javascrıpt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JavaScript</a:t>
            </a:r>
            <a:r>
              <a:rPr lang="tr-TR" dirty="0"/>
              <a:t>, yaygın </a:t>
            </a:r>
            <a:r>
              <a:rPr lang="tr-TR" dirty="0" smtClean="0"/>
              <a:t>olarak web tarayıcılarında</a:t>
            </a:r>
            <a:r>
              <a:rPr lang="tr-TR" dirty="0"/>
              <a:t> kullanılmakta olan dinamik bir programlama dilidir. </a:t>
            </a:r>
            <a:endParaRPr lang="tr-TR" dirty="0" smtClean="0"/>
          </a:p>
          <a:p>
            <a:pPr lvl="1"/>
            <a:r>
              <a:rPr lang="tr-TR" dirty="0" smtClean="0"/>
              <a:t>Tarayıcının </a:t>
            </a:r>
            <a:r>
              <a:rPr lang="tr-TR" dirty="0"/>
              <a:t>kullanıcıyla etkileşimde </a:t>
            </a:r>
            <a:r>
              <a:rPr lang="tr-TR" dirty="0" smtClean="0"/>
              <a:t>bulunması</a:t>
            </a:r>
          </a:p>
          <a:p>
            <a:pPr lvl="1"/>
            <a:r>
              <a:rPr lang="tr-TR" dirty="0" smtClean="0"/>
              <a:t>Tarayıcının </a:t>
            </a:r>
            <a:r>
              <a:rPr lang="tr-TR" dirty="0"/>
              <a:t>kontrol </a:t>
            </a:r>
            <a:r>
              <a:rPr lang="tr-TR" dirty="0" smtClean="0"/>
              <a:t>edilmesi </a:t>
            </a:r>
          </a:p>
          <a:p>
            <a:pPr lvl="1"/>
            <a:r>
              <a:rPr lang="tr-TR" dirty="0" smtClean="0"/>
              <a:t>Asenkron </a:t>
            </a:r>
            <a:r>
              <a:rPr lang="tr-TR" dirty="0"/>
              <a:t>bir şekilde sunucu ile iletişime geçilmesi </a:t>
            </a:r>
            <a:endParaRPr lang="tr-TR" dirty="0" smtClean="0"/>
          </a:p>
          <a:p>
            <a:pPr lvl="1"/>
            <a:r>
              <a:rPr lang="tr-TR" dirty="0" smtClean="0"/>
              <a:t>Web </a:t>
            </a:r>
            <a:r>
              <a:rPr lang="tr-TR" dirty="0"/>
              <a:t>sayfası içeriğinin </a:t>
            </a:r>
            <a:r>
              <a:rPr lang="tr-TR" dirty="0" smtClean="0"/>
              <a:t>değiştirilmesi</a:t>
            </a:r>
            <a:endParaRPr lang="tr-TR" dirty="0"/>
          </a:p>
        </p:txBody>
      </p:sp>
      <p:pic>
        <p:nvPicPr>
          <p:cNvPr id="1028" name="Picture 4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8" y="3158738"/>
            <a:ext cx="3534799" cy="21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1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ECMASCRIPT (ES)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Ecmascript</a:t>
            </a:r>
            <a:r>
              <a:rPr lang="tr-TR" b="1" dirty="0" smtClean="0"/>
              <a:t> (ES)</a:t>
            </a:r>
            <a:r>
              <a:rPr lang="tr-TR" dirty="0" smtClean="0"/>
              <a:t>, </a:t>
            </a:r>
            <a:r>
              <a:rPr lang="tr-TR" dirty="0" err="1"/>
              <a:t>Ecma</a:t>
            </a:r>
            <a:r>
              <a:rPr lang="tr-TR" dirty="0"/>
              <a:t> International tarafından ECMA-262 ve ISO/IEC 16262 standartlarıyla standartlaştırılmış, markalaşmış bir betik dili </a:t>
            </a:r>
            <a:r>
              <a:rPr lang="tr-TR" dirty="0" err="1"/>
              <a:t>spesifikasyonudur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ES5</a:t>
            </a:r>
          </a:p>
          <a:p>
            <a:pPr lvl="1"/>
            <a:r>
              <a:rPr lang="tr-TR" dirty="0" smtClean="0"/>
              <a:t>ES6</a:t>
            </a:r>
          </a:p>
          <a:p>
            <a:pPr lvl="1"/>
            <a:r>
              <a:rPr lang="tr-TR" dirty="0" smtClean="0"/>
              <a:t>ES7</a:t>
            </a:r>
          </a:p>
          <a:p>
            <a:pPr lvl="1"/>
            <a:r>
              <a:rPr lang="tr-TR" dirty="0" smtClean="0"/>
              <a:t>ES8</a:t>
            </a:r>
          </a:p>
          <a:p>
            <a:pPr lvl="1"/>
            <a:r>
              <a:rPr lang="tr-TR" dirty="0" smtClean="0"/>
              <a:t>ES9</a:t>
            </a:r>
            <a:endParaRPr lang="tr-TR" dirty="0"/>
          </a:p>
        </p:txBody>
      </p:sp>
      <p:pic>
        <p:nvPicPr>
          <p:cNvPr id="2050" name="Picture 2" descr="Image result for ecmascript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62" y="3425192"/>
            <a:ext cx="5283402" cy="29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Javascrıpt</a:t>
            </a:r>
            <a:r>
              <a:rPr lang="tr-TR" dirty="0" smtClean="0"/>
              <a:t> </a:t>
            </a:r>
            <a:r>
              <a:rPr lang="tr-TR" dirty="0" err="1" smtClean="0"/>
              <a:t>onlıne</a:t>
            </a:r>
            <a:r>
              <a:rPr lang="tr-TR" dirty="0" smtClean="0"/>
              <a:t> </a:t>
            </a:r>
            <a:r>
              <a:rPr lang="tr-TR" dirty="0" err="1" smtClean="0"/>
              <a:t>edıtorler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jsfiddle.net</a:t>
            </a:r>
            <a:endParaRPr lang="tr-TR" dirty="0" smtClean="0"/>
          </a:p>
          <a:p>
            <a:r>
              <a:rPr lang="tr-TR" dirty="0">
                <a:hlinkClick r:id="rId3"/>
              </a:rPr>
              <a:t>https</a:t>
            </a:r>
            <a:r>
              <a:rPr lang="tr-TR" dirty="0" smtClean="0">
                <a:hlinkClick r:id="rId3"/>
              </a:rPr>
              <a:t>://jsbin.com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https://playcode.io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https://codesandbox.io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https://www.w3schools.com/js/default.asp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777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1624</TotalTime>
  <Words>798</Words>
  <Application>Microsoft Office PowerPoint</Application>
  <PresentationFormat>Geniş ekran</PresentationFormat>
  <Paragraphs>190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6" baseType="lpstr">
      <vt:lpstr>Arial</vt:lpstr>
      <vt:lpstr>Trebuchet MS</vt:lpstr>
      <vt:lpstr>Tw Cen MT</vt:lpstr>
      <vt:lpstr>Wingdings</vt:lpstr>
      <vt:lpstr>Devre</vt:lpstr>
      <vt:lpstr>Front-end JavascrIpt SIngle Page ApplIcatIon React.js</vt:lpstr>
      <vt:lpstr>Front-end (Önyüz)</vt:lpstr>
      <vt:lpstr>Front-end nedir?</vt:lpstr>
      <vt:lpstr>UI / UX DESIGNER VS FRONT-end DEVELOPER</vt:lpstr>
      <vt:lpstr>HTML, Javascrıpt, css</vt:lpstr>
      <vt:lpstr>JavascrIpt</vt:lpstr>
      <vt:lpstr>Javascrıpt nedir?</vt:lpstr>
      <vt:lpstr>ECMASCRIPT (ES)</vt:lpstr>
      <vt:lpstr>Javascrıpt onlıne edıtorler</vt:lpstr>
      <vt:lpstr>Node.js</vt:lpstr>
      <vt:lpstr>NPM</vt:lpstr>
      <vt:lpstr>YARN</vt:lpstr>
      <vt:lpstr>gıthub</vt:lpstr>
      <vt:lpstr>SIngle Page ApplIcatIon (Tek Sayfa Uygulamaları)</vt:lpstr>
      <vt:lpstr>Sıngle page applıcatıon (Spa) nedir?</vt:lpstr>
      <vt:lpstr>Sıngle page applıcatıon</vt:lpstr>
      <vt:lpstr>Sıngle page applıcatıon Framework’leri</vt:lpstr>
      <vt:lpstr>React.js</vt:lpstr>
      <vt:lpstr>React.js Nedir?</vt:lpstr>
      <vt:lpstr>React natıve Nedir?</vt:lpstr>
      <vt:lpstr>React.js temel bileşenleri</vt:lpstr>
      <vt:lpstr>Create-react-app</vt:lpstr>
      <vt:lpstr>React components</vt:lpstr>
      <vt:lpstr>Reactdom renderıng</vt:lpstr>
      <vt:lpstr>JSX</vt:lpstr>
      <vt:lpstr>Functıonal components</vt:lpstr>
      <vt:lpstr>Class components</vt:lpstr>
      <vt:lpstr>Functıonal components vs class components</vt:lpstr>
      <vt:lpstr>React component lıfecycle</vt:lpstr>
      <vt:lpstr>PROPS</vt:lpstr>
      <vt:lpstr>PROPS.chıldren</vt:lpstr>
      <vt:lpstr>state</vt:lpstr>
      <vt:lpstr>Event handlıng</vt:lpstr>
      <vt:lpstr>Styles &amp; classes (ınlıne stylıng)</vt:lpstr>
      <vt:lpstr>Styles &amp; classes (css stylesheet)</vt:lpstr>
      <vt:lpstr>Ajax &amp; rest &amp; promıse</vt:lpstr>
      <vt:lpstr>Ajax &amp; rest &amp; promıse</vt:lpstr>
      <vt:lpstr>React routıng</vt:lpstr>
      <vt:lpstr>React routıng</vt:lpstr>
      <vt:lpstr>Redux &amp; react-redux</vt:lpstr>
      <vt:lpstr>webpack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Single Page Application React.js</dc:title>
  <dc:creator>Ahmet Emre KILINÇ</dc:creator>
  <cp:lastModifiedBy>Ahmet Emre KILINÇ</cp:lastModifiedBy>
  <cp:revision>76</cp:revision>
  <dcterms:created xsi:type="dcterms:W3CDTF">2019-05-31T08:23:45Z</dcterms:created>
  <dcterms:modified xsi:type="dcterms:W3CDTF">2019-11-11T13:31:04Z</dcterms:modified>
</cp:coreProperties>
</file>