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Open Sans" panose="020B0604020202020204" charset="0"/>
      <p:regular r:id="rId13"/>
      <p:bold r:id="rId14"/>
      <p:italic r:id="rId15"/>
      <p:boldItalic r:id="rId16"/>
    </p:embeddedFont>
    <p:embeddedFont>
      <p:font typeface="PT Sans Narrow" panose="020B0604020202020204" charset="-94"/>
      <p:regular r:id="rId17"/>
      <p:bold r:id="rId18"/>
    </p:embeddedFont>
    <p:embeddedFont>
      <p:font typeface="Roboto Mono" panose="020B0604020202020204" charset="0"/>
      <p:regular r:id="rId19"/>
      <p:bold r:id="rId20"/>
      <p:italic r:id="rId21"/>
      <p:boldItalic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3" d="100"/>
          <a:sy n="143" d="100"/>
        </p:scale>
        <p:origin x="68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8be9a7e7ac_1_1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8be9a7e7ac_1_1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38be9a7e7ac_1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38be9a7e7ac_1_8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be9a7e7ac_1_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be9a7e7ac_1_9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8be9a7e7ac_1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8be9a7e7ac_1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8be9a7e7ac_1_1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8be9a7e7ac_1_1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8be9a7e7ac_1_1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8be9a7e7ac_1_1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8be9a7e7ac_1_13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8be9a7e7ac_1_13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8be9a7e7ac_1_1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8be9a7e7ac_1_13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8be9a7e7ac_1_1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8be9a7e7ac_1_14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2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2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2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2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2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2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2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2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2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2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1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11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23;p3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4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0" name="Google Shape;4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4" name="Google Shape;4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47" name="Google Shape;47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48" name="Google Shape;48;p9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49" name="Google Shape;49;p9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50" name="Google Shape;50;p9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lvl="2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lvl="3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lvl="4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lvl="5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lvl="6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lvl="7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lvl="8" algn="r">
              <a:buNone/>
              <a:defRPr sz="1000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tr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docker.com/get-started/docker-overview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github.com/ahmetenestopcu/Docker101.git" TargetMode="External"/><Relationship Id="rId5" Type="http://schemas.openxmlformats.org/officeDocument/2006/relationships/hyperlink" Target="https://youtu.be/DQdB7wFEygo?si=QGPBbPm6I3HLuJoR" TargetMode="External"/><Relationship Id="rId4" Type="http://schemas.openxmlformats.org/officeDocument/2006/relationships/hyperlink" Target="https://docs.docker.com/get-started/introduction/get-docker-desktop/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3"/>
          <p:cNvSpPr txBox="1">
            <a:spLocks noGrp="1"/>
          </p:cNvSpPr>
          <p:nvPr>
            <p:ph type="ctrTitle"/>
          </p:nvPr>
        </p:nvSpPr>
        <p:spPr>
          <a:xfrm>
            <a:off x="1962600" y="1423450"/>
            <a:ext cx="5218800" cy="1022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6FA8DC"/>
                </a:solidFill>
              </a:rPr>
              <a:t>Docker and Containers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67" name="Google Shape;67;p13"/>
          <p:cNvSpPr txBox="1">
            <a:spLocks noGrp="1"/>
          </p:cNvSpPr>
          <p:nvPr>
            <p:ph type="subTitle" idx="1"/>
          </p:nvPr>
        </p:nvSpPr>
        <p:spPr>
          <a:xfrm>
            <a:off x="1565950" y="2990225"/>
            <a:ext cx="61389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/>
              <a:t>Ahmet Enes Topçu - topcua21@itu.edu.tr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8" name="Google Shape;68;p13"/>
          <p:cNvSpPr txBox="1">
            <a:spLocks noGrp="1"/>
          </p:cNvSpPr>
          <p:nvPr>
            <p:ph type="subTitle" idx="1"/>
          </p:nvPr>
        </p:nvSpPr>
        <p:spPr>
          <a:xfrm>
            <a:off x="1565950" y="2445850"/>
            <a:ext cx="6138900" cy="74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6D9EEB"/>
                </a:solidFill>
              </a:rPr>
              <a:t>MLOps - YZV448E</a:t>
            </a:r>
            <a:endParaRPr>
              <a:solidFill>
                <a:srgbClr val="6D9EEB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2"/>
          <p:cNvSpPr txBox="1">
            <a:spLocks noGrp="1"/>
          </p:cNvSpPr>
          <p:nvPr>
            <p:ph type="title"/>
          </p:nvPr>
        </p:nvSpPr>
        <p:spPr>
          <a:xfrm>
            <a:off x="311700" y="25075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960" b="0">
                <a:solidFill>
                  <a:srgbClr val="6FA8DC"/>
                </a:solidFill>
                <a:latin typeface="Arial"/>
                <a:ea typeface="Arial"/>
                <a:cs typeface="Arial"/>
                <a:sym typeface="Arial"/>
              </a:rPr>
              <a:t>Links</a:t>
            </a:r>
            <a:endParaRPr sz="2960" b="0">
              <a:solidFill>
                <a:srgbClr val="6FA8DC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3540">
              <a:solidFill>
                <a:srgbClr val="6FA8DC"/>
              </a:solidFill>
            </a:endParaRPr>
          </a:p>
        </p:txBody>
      </p:sp>
      <p:sp>
        <p:nvSpPr>
          <p:cNvPr id="134" name="Google Shape;134;p22"/>
          <p:cNvSpPr txBox="1">
            <a:spLocks noGrp="1"/>
          </p:cNvSpPr>
          <p:nvPr>
            <p:ph type="body" idx="1"/>
          </p:nvPr>
        </p:nvSpPr>
        <p:spPr>
          <a:xfrm>
            <a:off x="311700" y="896025"/>
            <a:ext cx="6688800" cy="391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b="1"/>
              <a:t>Docker get-started link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3"/>
              </a:rPr>
              <a:t>https://docs.docker.com/get-started/docker-overview/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/>
              <a:t>Download Docker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4"/>
              </a:rPr>
              <a:t>https://docs.docker.com/get-started/introduction/get-docker-desktop/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/>
              <a:t>Comprehensive Youtube Video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5"/>
              </a:rPr>
              <a:t>https://youtu.be/DQdB7wFEygo?si=QGPBbPm6I3HLuJoR</a:t>
            </a: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b="1"/>
              <a:t>Github Repo</a:t>
            </a:r>
            <a:endParaRPr b="1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tr" u="sng">
                <a:solidFill>
                  <a:schemeClr val="hlink"/>
                </a:solidFill>
                <a:hlinkClick r:id="rId6"/>
              </a:rPr>
              <a:t>https://github.com/ahmetenestopcu/Docker101.git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4"/>
          <p:cNvSpPr txBox="1">
            <a:spLocks noGrp="1"/>
          </p:cNvSpPr>
          <p:nvPr>
            <p:ph type="title"/>
          </p:nvPr>
        </p:nvSpPr>
        <p:spPr>
          <a:xfrm>
            <a:off x="311700" y="320700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40">
                <a:solidFill>
                  <a:srgbClr val="6FA8DC"/>
                </a:solidFill>
              </a:rPr>
              <a:t>The "It Works on My Machine" Problem</a:t>
            </a:r>
            <a:endParaRPr sz="3040">
              <a:solidFill>
                <a:srgbClr val="6FA8DC"/>
              </a:solidFill>
            </a:endParaRPr>
          </a:p>
        </p:txBody>
      </p:sp>
      <p:sp>
        <p:nvSpPr>
          <p:cNvPr id="74" name="Google Shape;74;p14"/>
          <p:cNvSpPr txBox="1">
            <a:spLocks noGrp="1"/>
          </p:cNvSpPr>
          <p:nvPr>
            <p:ph type="body" idx="1"/>
          </p:nvPr>
        </p:nvSpPr>
        <p:spPr>
          <a:xfrm>
            <a:off x="548325" y="1385200"/>
            <a:ext cx="3891600" cy="291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Development Environment: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Works perfectly on the developer's laptop.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Testing Environment: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Fails due to a different OS or missing dependencies.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Production Environment: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Crashes because of a slightly different library version.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E06666"/>
                </a:solidFill>
                <a:latin typeface="Arial"/>
                <a:ea typeface="Arial"/>
                <a:cs typeface="Arial"/>
                <a:sym typeface="Arial"/>
              </a:rPr>
              <a:t>This inconsistency leads to delays, bugs, and frustration.</a:t>
            </a:r>
            <a:endParaRPr sz="1200" b="1">
              <a:solidFill>
                <a:srgbClr val="E06666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75" name="Google Shape;75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300" y="1028100"/>
            <a:ext cx="2590325" cy="3590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6FA8DC"/>
                </a:solidFill>
              </a:rPr>
              <a:t>What is a Container?</a:t>
            </a:r>
            <a:endParaRPr sz="3488">
              <a:solidFill>
                <a:srgbClr val="6FA8DC"/>
              </a:solidFill>
            </a:endParaRPr>
          </a:p>
        </p:txBody>
      </p:sp>
      <p:sp>
        <p:nvSpPr>
          <p:cNvPr id="81" name="Google Shape;81;p15"/>
          <p:cNvSpPr txBox="1">
            <a:spLocks noGrp="1"/>
          </p:cNvSpPr>
          <p:nvPr>
            <p:ph type="body" idx="1"/>
          </p:nvPr>
        </p:nvSpPr>
        <p:spPr>
          <a:xfrm>
            <a:off x="386700" y="1424750"/>
            <a:ext cx="4185300" cy="289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standard unit of software that packages up </a:t>
            </a:r>
            <a:r>
              <a:rPr lang="tr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code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and all its </a:t>
            </a:r>
            <a:r>
              <a:rPr lang="tr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dependencies</a:t>
            </a: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The application runs quickly and reliably from one computing environment to another.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111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Char char="❖"/>
            </a:pPr>
            <a:r>
              <a:rPr lang="tr" sz="13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isolates the application from its surroundings.</a:t>
            </a:r>
            <a:endParaRPr sz="13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3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Think of it like a shipping container: it doesn't matter what's inside, it can be shipped and run anywhere.</a:t>
            </a:r>
            <a:endParaRPr sz="1300" b="1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82" name="Google Shape;82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37350" y="1194063"/>
            <a:ext cx="3328500" cy="2755381"/>
          </a:xfrm>
          <a:prstGeom prst="rect">
            <a:avLst/>
          </a:prstGeom>
          <a:noFill/>
          <a:ln>
            <a:noFill/>
          </a:ln>
        </p:spPr>
      </p:pic>
      <p:pic>
        <p:nvPicPr>
          <p:cNvPr id="83" name="Google Shape;83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8178425" y="1119550"/>
            <a:ext cx="779352" cy="515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6"/>
          <p:cNvSpPr txBox="1">
            <a:spLocks noGrp="1"/>
          </p:cNvSpPr>
          <p:nvPr>
            <p:ph type="title"/>
          </p:nvPr>
        </p:nvSpPr>
        <p:spPr>
          <a:xfrm>
            <a:off x="335000" y="285425"/>
            <a:ext cx="4855200" cy="81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3000">
                <a:solidFill>
                  <a:srgbClr val="6FA8DC"/>
                </a:solidFill>
              </a:rPr>
              <a:t>Containers vs. Virtual Machines</a:t>
            </a:r>
            <a:endParaRPr sz="3000">
              <a:solidFill>
                <a:srgbClr val="6FA8DC"/>
              </a:solidFill>
            </a:endParaRPr>
          </a:p>
        </p:txBody>
      </p:sp>
      <p:sp>
        <p:nvSpPr>
          <p:cNvPr id="89" name="Google Shape;89;p16"/>
          <p:cNvSpPr txBox="1">
            <a:spLocks noGrp="1"/>
          </p:cNvSpPr>
          <p:nvPr>
            <p:ph type="body" idx="1"/>
          </p:nvPr>
        </p:nvSpPr>
        <p:spPr>
          <a:xfrm>
            <a:off x="7070800" y="375600"/>
            <a:ext cx="7137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VMS</a:t>
            </a:r>
            <a:endParaRPr/>
          </a:p>
        </p:txBody>
      </p:sp>
      <p:pic>
        <p:nvPicPr>
          <p:cNvPr id="90" name="Google Shape;90;p16" title="unnamed.jpg"/>
          <p:cNvPicPr preferRelativeResize="0"/>
          <p:nvPr/>
        </p:nvPicPr>
        <p:blipFill rotWithShape="1">
          <a:blip r:embed="rId3">
            <a:alphaModFix/>
          </a:blip>
          <a:srcRect l="5385" t="7229" r="5599" b="5882"/>
          <a:stretch/>
        </p:blipFill>
        <p:spPr>
          <a:xfrm>
            <a:off x="416625" y="1139250"/>
            <a:ext cx="5006700" cy="1663900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16"/>
          <p:cNvSpPr txBox="1">
            <a:spLocks noGrp="1"/>
          </p:cNvSpPr>
          <p:nvPr>
            <p:ph type="body" idx="1"/>
          </p:nvPr>
        </p:nvSpPr>
        <p:spPr>
          <a:xfrm>
            <a:off x="6723100" y="2571750"/>
            <a:ext cx="1409100" cy="491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r>
              <a:rPr lang="tr"/>
              <a:t>Containers</a:t>
            </a:r>
            <a:endParaRPr/>
          </a:p>
        </p:txBody>
      </p:sp>
      <p:pic>
        <p:nvPicPr>
          <p:cNvPr id="92" name="Google Shape;92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87675" y="835720"/>
            <a:ext cx="2479950" cy="1605014"/>
          </a:xfrm>
          <a:prstGeom prst="rect">
            <a:avLst/>
          </a:prstGeom>
          <a:noFill/>
          <a:ln>
            <a:noFill/>
          </a:ln>
        </p:spPr>
      </p:pic>
      <p:pic>
        <p:nvPicPr>
          <p:cNvPr id="93" name="Google Shape;93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50475" y="2965625"/>
            <a:ext cx="2154375" cy="18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94" name="Google Shape;94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402375" y="2880600"/>
            <a:ext cx="5353050" cy="200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40">
                <a:solidFill>
                  <a:srgbClr val="6FA8DC"/>
                </a:solidFill>
              </a:rPr>
              <a:t>What is Docker?</a:t>
            </a:r>
            <a:endParaRPr sz="3040">
              <a:solidFill>
                <a:srgbClr val="6FA8DC"/>
              </a:solidFill>
            </a:endParaRPr>
          </a:p>
        </p:txBody>
      </p:sp>
      <p:sp>
        <p:nvSpPr>
          <p:cNvPr id="100" name="Google Shape;100;p17"/>
          <p:cNvSpPr txBox="1">
            <a:spLocks noGrp="1"/>
          </p:cNvSpPr>
          <p:nvPr>
            <p:ph type="body" idx="1"/>
          </p:nvPr>
        </p:nvSpPr>
        <p:spPr>
          <a:xfrm>
            <a:off x="404950" y="1468350"/>
            <a:ext cx="4023900" cy="27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tr" sz="1200" b="1">
                <a:solidFill>
                  <a:srgbClr val="3C78D8"/>
                </a:solidFill>
                <a:latin typeface="Arial"/>
                <a:ea typeface="Arial"/>
                <a:cs typeface="Arial"/>
                <a:sym typeface="Arial"/>
              </a:rPr>
              <a:t>Docker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platform for developing, shipping, and running applications in containers.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provides the tools to build, manage, and run containers easily.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304800" algn="l" rtl="0"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Char char="❖"/>
            </a:pP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It is the most popular containerization technology in the world.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6AA84F"/>
                </a:solidFill>
                <a:latin typeface="Arial"/>
                <a:ea typeface="Arial"/>
                <a:cs typeface="Arial"/>
                <a:sym typeface="Arial"/>
              </a:rPr>
              <a:t>Docker makes it easy to create and use containers.</a:t>
            </a:r>
            <a:endParaRPr sz="1200" b="1">
              <a:solidFill>
                <a:srgbClr val="6AA84F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1" name="Google Shape;101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463850" y="1307813"/>
            <a:ext cx="2990850" cy="2447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40">
                <a:solidFill>
                  <a:srgbClr val="6FA8DC"/>
                </a:solidFill>
              </a:rPr>
              <a:t>Core Docker Concepts: Image &amp; Container</a:t>
            </a:r>
            <a:endParaRPr sz="3040">
              <a:solidFill>
                <a:srgbClr val="6FA8DC"/>
              </a:solidFill>
            </a:endParaRPr>
          </a:p>
        </p:txBody>
      </p:sp>
      <p:sp>
        <p:nvSpPr>
          <p:cNvPr id="107" name="Google Shape;107;p18"/>
          <p:cNvSpPr txBox="1">
            <a:spLocks noGrp="1"/>
          </p:cNvSpPr>
          <p:nvPr>
            <p:ph type="body" idx="1"/>
          </p:nvPr>
        </p:nvSpPr>
        <p:spPr>
          <a:xfrm>
            <a:off x="482625" y="1274075"/>
            <a:ext cx="3542100" cy="175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4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2352" b="1">
                <a:solidFill>
                  <a:srgbClr val="0B5394"/>
                </a:solidFill>
                <a:latin typeface="Arial"/>
                <a:ea typeface="Arial"/>
                <a:cs typeface="Arial"/>
                <a:sym typeface="Arial"/>
              </a:rPr>
              <a:t>Docker Image:</a:t>
            </a:r>
            <a:endParaRPr sz="2352" b="1">
              <a:solidFill>
                <a:srgbClr val="0B5394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564" algn="l" rtl="0"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tr"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read-only template with instructions for creating a container.</a:t>
            </a:r>
            <a:endParaRPr sz="23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56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tr"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Like a "blueprint" or a "recipe".</a:t>
            </a:r>
            <a:endParaRPr sz="23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56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tr"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Contains the application code, libraries, and dependencies.</a:t>
            </a:r>
            <a:endParaRPr sz="23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lvl="0" indent="-299564" algn="l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100000"/>
              <a:buFont typeface="Arial"/>
              <a:buChar char="●"/>
            </a:pPr>
            <a:r>
              <a:rPr lang="tr" sz="2352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Stored in a registry like Docker Hub.</a:t>
            </a:r>
            <a:endParaRPr sz="2352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  <p:pic>
        <p:nvPicPr>
          <p:cNvPr id="108" name="Google Shape;108;p18" title="docker-image-container-cycle-1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864700" y="3030275"/>
            <a:ext cx="4865275" cy="1680750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18"/>
          <p:cNvSpPr txBox="1"/>
          <p:nvPr/>
        </p:nvSpPr>
        <p:spPr>
          <a:xfrm>
            <a:off x="4848250" y="1351925"/>
            <a:ext cx="3403200" cy="12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tr" sz="1100" b="1">
                <a:solidFill>
                  <a:srgbClr val="0B5394"/>
                </a:solidFill>
              </a:rPr>
              <a:t>Docker Container:</a:t>
            </a:r>
            <a:endParaRPr sz="1100" b="1">
              <a:solidFill>
                <a:srgbClr val="0B5394"/>
              </a:solidFill>
            </a:endParaRPr>
          </a:p>
          <a:p>
            <a:pPr marL="457200" lvl="0" indent="-29845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100"/>
              <a:buChar char="●"/>
            </a:pPr>
            <a:r>
              <a:rPr lang="tr" sz="1100"/>
              <a:t>A runnable instance of an image.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/>
              <a:t>The "living" version of the blueprint.</a:t>
            </a:r>
            <a:endParaRPr sz="1100"/>
          </a:p>
          <a:p>
            <a:pPr marL="457200" lvl="0" indent="-29845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100"/>
              <a:buChar char="●"/>
            </a:pPr>
            <a:r>
              <a:rPr lang="tr" sz="1100"/>
              <a:t>You can create, start, stop, and delete multiple containers from the same image.</a:t>
            </a:r>
            <a:endParaRPr sz="11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9"/>
          <p:cNvSpPr txBox="1">
            <a:spLocks noGrp="1"/>
          </p:cNvSpPr>
          <p:nvPr>
            <p:ph type="title"/>
          </p:nvPr>
        </p:nvSpPr>
        <p:spPr>
          <a:xfrm>
            <a:off x="241800" y="876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2940">
                <a:solidFill>
                  <a:srgbClr val="6FA8DC"/>
                </a:solidFill>
              </a:rPr>
              <a:t>The Dockerfile: Building Your Own Image</a:t>
            </a:r>
            <a:endParaRPr sz="2940">
              <a:solidFill>
                <a:srgbClr val="6FA8DC"/>
              </a:solidFill>
            </a:endParaRPr>
          </a:p>
        </p:txBody>
      </p:sp>
      <p:sp>
        <p:nvSpPr>
          <p:cNvPr id="115" name="Google Shape;115;p19"/>
          <p:cNvSpPr txBox="1">
            <a:spLocks noGrp="1"/>
          </p:cNvSpPr>
          <p:nvPr>
            <p:ph type="body" idx="1"/>
          </p:nvPr>
        </p:nvSpPr>
        <p:spPr>
          <a:xfrm>
            <a:off x="312800" y="586525"/>
            <a:ext cx="5196900" cy="1473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A </a:t>
            </a:r>
            <a:r>
              <a:rPr lang="tr" sz="1109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</a:t>
            </a:r>
            <a:r>
              <a:rPr lang="tr" sz="1109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is a text file that contains commands to assemble an image.</a:t>
            </a:r>
            <a:endParaRPr sz="1109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10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Example </a:t>
            </a:r>
            <a:r>
              <a:rPr lang="tr" sz="1109" b="1" dirty="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Dockerfile</a:t>
            </a:r>
            <a:r>
              <a:rPr lang="tr" sz="1109" b="1" dirty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for a simple Python app:</a:t>
            </a:r>
            <a:endParaRPr sz="1109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00" b="1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dirty="0"/>
          </a:p>
        </p:txBody>
      </p:sp>
      <p:pic>
        <p:nvPicPr>
          <p:cNvPr id="116" name="Google Shape;116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12850" y="1323325"/>
            <a:ext cx="4635399" cy="35637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0"/>
          <p:cNvSpPr txBox="1">
            <a:spLocks noGrp="1"/>
          </p:cNvSpPr>
          <p:nvPr>
            <p:ph type="title"/>
          </p:nvPr>
        </p:nvSpPr>
        <p:spPr>
          <a:xfrm>
            <a:off x="311700" y="344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tr" sz="3040">
                <a:solidFill>
                  <a:srgbClr val="6FA8DC"/>
                </a:solidFill>
              </a:rPr>
              <a:t>Basic Docker Commands</a:t>
            </a:r>
            <a:endParaRPr sz="3040">
              <a:solidFill>
                <a:srgbClr val="6FA8DC"/>
              </a:solidFill>
            </a:endParaRPr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700" y="1152425"/>
            <a:ext cx="5463526" cy="35719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>
                <a:solidFill>
                  <a:srgbClr val="6FA8DC"/>
                </a:solidFill>
              </a:rPr>
              <a:t>Why Use Docker? The Benefits</a:t>
            </a:r>
            <a:endParaRPr>
              <a:solidFill>
                <a:srgbClr val="6FA8DC"/>
              </a:solidFill>
            </a:endParaRPr>
          </a:p>
        </p:txBody>
      </p:sp>
      <p:sp>
        <p:nvSpPr>
          <p:cNvPr id="128" name="Google Shape;128;p21"/>
          <p:cNvSpPr txBox="1">
            <a:spLocks noGrp="1"/>
          </p:cNvSpPr>
          <p:nvPr>
            <p:ph type="body" idx="1"/>
          </p:nvPr>
        </p:nvSpPr>
        <p:spPr>
          <a:xfrm>
            <a:off x="350550" y="1429500"/>
            <a:ext cx="7072800" cy="295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Portability: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Runs the same everywhere (Development, Testing, Production).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Efficiency: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Uses fewer resources than VMs, allowing more applications to run on the same hardware.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Isolation: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Applications are isolated from each other and the host system, improving security.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Scalability: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Easy to create and destroy containers to scale applications up or down.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Rapid Deployment: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Speeds up the development and release cycle.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tr" sz="1200" b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Rich Ecosystem:</a:t>
            </a:r>
            <a:r>
              <a:rPr lang="tr" sz="12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Docker Hub provides thousands of pre-built images to start with.</a:t>
            </a:r>
            <a:endParaRPr sz="120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463</Words>
  <Application>Microsoft Office PowerPoint</Application>
  <PresentationFormat>Ekran Gösterisi (16:9)</PresentationFormat>
  <Paragraphs>54</Paragraphs>
  <Slides>10</Slides>
  <Notes>10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10</vt:i4>
      </vt:variant>
    </vt:vector>
  </HeadingPairs>
  <TitlesOfParts>
    <vt:vector size="15" baseType="lpstr">
      <vt:lpstr>PT Sans Narrow</vt:lpstr>
      <vt:lpstr>Open Sans</vt:lpstr>
      <vt:lpstr>Roboto Mono</vt:lpstr>
      <vt:lpstr>Arial</vt:lpstr>
      <vt:lpstr>Tropic</vt:lpstr>
      <vt:lpstr>Docker and Containers</vt:lpstr>
      <vt:lpstr>The "It Works on My Machine" Problem</vt:lpstr>
      <vt:lpstr>What is a Container?</vt:lpstr>
      <vt:lpstr>Containers vs. Virtual Machines</vt:lpstr>
      <vt:lpstr>What is Docker?</vt:lpstr>
      <vt:lpstr>Core Docker Concepts: Image &amp; Container</vt:lpstr>
      <vt:lpstr>The Dockerfile: Building Your Own Image</vt:lpstr>
      <vt:lpstr>Basic Docker Commands</vt:lpstr>
      <vt:lpstr>Why Use Docker? The Benefits</vt:lpstr>
      <vt:lpstr>Links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Docker and Containers</dc:title>
  <cp:lastModifiedBy>Ahmet Enes  TOPÇU</cp:lastModifiedBy>
  <cp:revision>1</cp:revision>
  <dcterms:modified xsi:type="dcterms:W3CDTF">2025-10-12T18:51:21Z</dcterms:modified>
</cp:coreProperties>
</file>