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90" r:id="rId3"/>
    <p:sldId id="279" r:id="rId4"/>
    <p:sldId id="276" r:id="rId5"/>
    <p:sldId id="280" r:id="rId6"/>
    <p:sldId id="281" r:id="rId7"/>
    <p:sldId id="282" r:id="rId8"/>
    <p:sldId id="283" r:id="rId9"/>
    <p:sldId id="284" r:id="rId10"/>
    <p:sldId id="289" r:id="rId11"/>
    <p:sldId id="285" r:id="rId12"/>
    <p:sldId id="288" r:id="rId13"/>
    <p:sldId id="286" r:id="rId14"/>
    <p:sldId id="28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itBZcC2/KM6bPJxAQT8gGDg0L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presProps" Target="presProps.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6"/>
          <p:cNvGrpSpPr/>
          <p:nvPr/>
        </p:nvGrpSpPr>
        <p:grpSpPr>
          <a:xfrm>
            <a:off x="0" y="-8467"/>
            <a:ext cx="12192000" cy="6866467"/>
            <a:chOff x="0" y="-8467"/>
            <a:chExt cx="12192000" cy="6866467"/>
          </a:xfrm>
        </p:grpSpPr>
        <p:cxnSp>
          <p:nvCxnSpPr>
            <p:cNvPr id="24" name="Google Shape;24;p1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6"/>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8235"/>
              </a:schemeClr>
            </a:solidFill>
            <a:ln>
              <a:noFill/>
            </a:ln>
          </p:spPr>
        </p:sp>
        <p:sp>
          <p:nvSpPr>
            <p:cNvPr id="27" name="Google Shape;27;p1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6"/>
            <p:cNvSpPr/>
            <p:nvPr/>
          </p:nvSpPr>
          <p:spPr>
            <a:xfrm>
              <a:off x="8932333" y="3048000"/>
              <a:ext cx="3259667" cy="3810000"/>
            </a:xfrm>
            <a:prstGeom prst="triangle">
              <a:avLst>
                <a:gd name="adj" fmla="val 100000"/>
              </a:avLst>
            </a:prstGeom>
            <a:solidFill>
              <a:schemeClr val="accent2">
                <a:alpha val="7019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29;p1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8235"/>
              </a:srgbClr>
            </a:solidFill>
            <a:ln>
              <a:noFill/>
            </a:ln>
          </p:spPr>
        </p:sp>
        <p:sp>
          <p:nvSpPr>
            <p:cNvPr id="30" name="Google Shape;30;p1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8235"/>
              </a:srgbClr>
            </a:solidFill>
            <a:ln>
              <a:noFill/>
            </a:ln>
          </p:spPr>
        </p:sp>
        <p:sp>
          <p:nvSpPr>
            <p:cNvPr id="31" name="Google Shape;31;p1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137"/>
              </a:schemeClr>
            </a:solidFill>
            <a:ln>
              <a:noFill/>
            </a:ln>
          </p:spPr>
        </p:sp>
        <p:sp>
          <p:nvSpPr>
            <p:cNvPr id="32" name="Google Shape;32;p1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33;p16"/>
            <p:cNvSpPr/>
            <p:nvPr/>
          </p:nvSpPr>
          <p:spPr>
            <a:xfrm rot="10800000">
              <a:off x="0" y="0"/>
              <a:ext cx="842596" cy="5666154"/>
            </a:xfrm>
            <a:prstGeom prst="triangle">
              <a:avLst>
                <a:gd name="adj" fmla="val 100000"/>
              </a:avLst>
            </a:prstGeom>
            <a:solidFill>
              <a:schemeClr val="accent1">
                <a:alpha val="8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4" name="Google Shape;34;p1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4" name="Google Shape;9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5" name="Google Shape;9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2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1" name="Google Shape;10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2" name="Google Shape;10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
        <p:nvSpPr>
          <p:cNvPr id="103" name="Google Shape;103;p2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BFE47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04" name="Google Shape;104;p2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BFE471"/>
                </a:solidFill>
                <a:latin typeface="Arial"/>
                <a:ea typeface="Arial"/>
                <a:cs typeface="Arial"/>
                <a:sym typeface="Arial"/>
              </a:rPr>
              <a:t>”</a:t>
            </a:r>
            <a:endParaRPr sz="1800" b="0" i="0" u="none" strike="noStrike" cap="none" dirty="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9" name="Google Shape;109;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0" name="Google Shape;110;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2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6" name="Google Shape;116;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7" name="Google Shape;117;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
        <p:nvSpPr>
          <p:cNvPr id="118" name="Google Shape;118;p2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BFE47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19" name="Google Shape;119;p2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BFE47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2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5" name="Google Shape;12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6" name="Google Shape;12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1" name="Google Shape;13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2" name="Google Shape;13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7" name="Google Shape;137;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8" name="Google Shape;138;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8" name="Google Shape;48;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0" name="Google Shape;5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4" name="Google Shape;54;p1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1" name="Google Shape;61;p2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2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3" name="Google Shape;63;p2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5" name="Google Shape;65;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4" name="Google Shape;74;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5" name="Google Shape;75;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9" name="Google Shape;79;p2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0" name="Google Shape;8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1" name="Google Shape;8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dirty="0"/>
          </a:p>
        </p:txBody>
      </p:sp>
      <p:sp>
        <p:nvSpPr>
          <p:cNvPr id="86" name="Google Shape;86;p2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8" name="Google Shape;88;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9" name="Google Shape;89;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0" y="-8467"/>
            <a:ext cx="12192000" cy="6866467"/>
            <a:chOff x="0" y="-8467"/>
            <a:chExt cx="12192000" cy="6866467"/>
          </a:xfrm>
        </p:grpSpPr>
        <p:cxnSp>
          <p:nvCxnSpPr>
            <p:cNvPr id="7" name="Google Shape;7;p1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8235"/>
              </a:schemeClr>
            </a:solidFill>
            <a:ln>
              <a:noFill/>
            </a:ln>
          </p:spPr>
        </p:sp>
        <p:sp>
          <p:nvSpPr>
            <p:cNvPr id="10" name="Google Shape;10;p1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5"/>
            <p:cNvSpPr/>
            <p:nvPr/>
          </p:nvSpPr>
          <p:spPr>
            <a:xfrm>
              <a:off x="8932333" y="3048000"/>
              <a:ext cx="3259667" cy="3810000"/>
            </a:xfrm>
            <a:prstGeom prst="triangle">
              <a:avLst>
                <a:gd name="adj" fmla="val 100000"/>
              </a:avLst>
            </a:prstGeom>
            <a:solidFill>
              <a:schemeClr val="accent2">
                <a:alpha val="7019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12;p1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8235"/>
              </a:srgbClr>
            </a:solidFill>
            <a:ln>
              <a:noFill/>
            </a:ln>
          </p:spPr>
        </p:sp>
        <p:sp>
          <p:nvSpPr>
            <p:cNvPr id="13" name="Google Shape;13;p1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8235"/>
              </a:srgbClr>
            </a:solidFill>
            <a:ln>
              <a:noFill/>
            </a:ln>
          </p:spPr>
        </p:sp>
        <p:sp>
          <p:nvSpPr>
            <p:cNvPr id="14" name="Google Shape;14;p1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137"/>
              </a:schemeClr>
            </a:solidFill>
            <a:ln>
              <a:noFill/>
            </a:ln>
          </p:spPr>
        </p:sp>
        <p:sp>
          <p:nvSpPr>
            <p:cNvPr id="15" name="Google Shape;15;p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6;p15"/>
            <p:cNvSpPr/>
            <p:nvPr/>
          </p:nvSpPr>
          <p:spPr>
            <a:xfrm>
              <a:off x="0" y="4013200"/>
              <a:ext cx="448733" cy="2844800"/>
            </a:xfrm>
            <a:prstGeom prst="triangle">
              <a:avLst>
                <a:gd name="adj" fmla="val 0"/>
              </a:avLst>
            </a:prstGeom>
            <a:solidFill>
              <a:schemeClr val="accent1">
                <a:alpha val="8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7" name="Google Shape;1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dirty="0"/>
          </a:p>
        </p:txBody>
      </p:sp>
      <p:sp>
        <p:nvSpPr>
          <p:cNvPr id="20" name="Google Shape;2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dirty="0"/>
          </a:p>
        </p:txBody>
      </p:sp>
      <p:sp>
        <p:nvSpPr>
          <p:cNvPr id="21" name="Google Shape;2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bagci.techproed@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0" y="4125992"/>
            <a:ext cx="9894627" cy="164630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A1DA"/>
              </a:buClr>
              <a:buSzPts val="6000"/>
              <a:buFont typeface="Trebuchet MS"/>
              <a:buNone/>
            </a:pPr>
            <a:r>
              <a:rPr lang="en-US" sz="6000" b="1" dirty="0">
                <a:solidFill>
                  <a:srgbClr val="00A1DA"/>
                </a:solidFill>
              </a:rPr>
              <a:t>Tech</a:t>
            </a:r>
            <a:r>
              <a:rPr lang="en-US" sz="6000" b="1" dirty="0"/>
              <a:t>Pro</a:t>
            </a:r>
            <a:r>
              <a:rPr lang="en-US" sz="6000" b="1" dirty="0">
                <a:solidFill>
                  <a:srgbClr val="1C84E2"/>
                </a:solidFill>
              </a:rPr>
              <a:t>Ed</a:t>
            </a:r>
            <a:r>
              <a:rPr lang="en-US" sz="6000" b="1" dirty="0"/>
              <a:t> </a:t>
            </a:r>
            <a:br>
              <a:rPr lang="en-US" sz="6000" b="1" dirty="0"/>
            </a:br>
            <a:r>
              <a:rPr lang="en-US" sz="6000" b="1" dirty="0"/>
              <a:t>WEB DEVELOPER INTERVIEW QUESTIONS</a:t>
            </a:r>
            <a:endParaRPr sz="6000" b="1" dirty="0"/>
          </a:p>
        </p:txBody>
      </p:sp>
      <p:pic>
        <p:nvPicPr>
          <p:cNvPr id="145" name="Google Shape;145;p1"/>
          <p:cNvPicPr preferRelativeResize="0"/>
          <p:nvPr/>
        </p:nvPicPr>
        <p:blipFill rotWithShape="1">
          <a:blip r:embed="rId3">
            <a:alphaModFix/>
          </a:blip>
          <a:srcRect/>
          <a:stretch/>
        </p:blipFill>
        <p:spPr>
          <a:xfrm>
            <a:off x="2311686" y="0"/>
            <a:ext cx="5712432" cy="28801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3CB6-97DD-480C-9EB0-8048FDEF22F9}"/>
              </a:ext>
            </a:extLst>
          </p:cNvPr>
          <p:cNvSpPr>
            <a:spLocks noGrp="1"/>
          </p:cNvSpPr>
          <p:nvPr>
            <p:ph type="title"/>
          </p:nvPr>
        </p:nvSpPr>
        <p:spPr/>
        <p:txBody>
          <a:bodyPr>
            <a:normAutofit/>
          </a:bodyPr>
          <a:lstStyle/>
          <a:p>
            <a:r>
              <a:rPr lang="en-US" b="1" i="0" dirty="0">
                <a:solidFill>
                  <a:srgbClr val="0070C0"/>
                </a:solidFill>
                <a:effectLst/>
                <a:latin typeface="+mj-lt"/>
              </a:rPr>
              <a:t>null value and undefined value arasındaki fark nedir?</a:t>
            </a:r>
            <a:endParaRPr lang="tr-TR" dirty="0">
              <a:solidFill>
                <a:srgbClr val="0070C0"/>
              </a:solidFill>
              <a:latin typeface="+mj-lt"/>
            </a:endParaRPr>
          </a:p>
        </p:txBody>
      </p:sp>
      <p:sp>
        <p:nvSpPr>
          <p:cNvPr id="3" name="Text Placeholder 2">
            <a:extLst>
              <a:ext uri="{FF2B5EF4-FFF2-40B4-BE49-F238E27FC236}">
                <a16:creationId xmlns:a16="http://schemas.microsoft.com/office/drawing/2014/main" id="{DB791BE3-9170-48C2-9F45-24327C6C68DB}"/>
              </a:ext>
            </a:extLst>
          </p:cNvPr>
          <p:cNvSpPr>
            <a:spLocks noGrp="1"/>
          </p:cNvSpPr>
          <p:nvPr>
            <p:ph type="body" idx="1"/>
          </p:nvPr>
        </p:nvSpPr>
        <p:spPr/>
        <p:txBody>
          <a:bodyPr>
            <a:normAutofit/>
          </a:bodyPr>
          <a:lstStyle/>
          <a:p>
            <a:r>
              <a:rPr lang="tr-TR" sz="4000" dirty="0">
                <a:latin typeface="+mn-lt"/>
              </a:rPr>
              <a:t>Tanımsız, bir değişkenin bildirildiği ancak henüz bir değer atanmadığı anlamına gelir. Öte yandan, null bir atama değeridir.</a:t>
            </a:r>
          </a:p>
        </p:txBody>
      </p:sp>
    </p:spTree>
    <p:extLst>
      <p:ext uri="{BB962C8B-B14F-4D97-AF65-F5344CB8AC3E}">
        <p14:creationId xmlns:p14="http://schemas.microsoft.com/office/powerpoint/2010/main" val="110014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A159-691C-49A6-9AC7-5CA22A86C43D}"/>
              </a:ext>
            </a:extLst>
          </p:cNvPr>
          <p:cNvSpPr>
            <a:spLocks noGrp="1"/>
          </p:cNvSpPr>
          <p:nvPr>
            <p:ph type="title"/>
          </p:nvPr>
        </p:nvSpPr>
        <p:spPr>
          <a:xfrm>
            <a:off x="677334" y="609600"/>
            <a:ext cx="8596668" cy="982894"/>
          </a:xfrm>
        </p:spPr>
        <p:txBody>
          <a:bodyPr/>
          <a:lstStyle/>
          <a:p>
            <a:pPr algn="l" fontAlgn="base"/>
            <a:r>
              <a:rPr lang="tr-TR" b="1" i="0" dirty="0">
                <a:solidFill>
                  <a:srgbClr val="0070C0"/>
                </a:solidFill>
                <a:effectLst/>
                <a:latin typeface="+mj-lt"/>
              </a:rPr>
              <a:t>Multi-threading</a:t>
            </a:r>
            <a:r>
              <a:rPr lang="en-US" b="1" i="0" dirty="0">
                <a:solidFill>
                  <a:srgbClr val="0070C0"/>
                </a:solidFill>
                <a:effectLst/>
                <a:latin typeface="+mj-lt"/>
              </a:rPr>
              <a:t> nedir</a:t>
            </a:r>
            <a:r>
              <a:rPr lang="tr-TR" b="1" i="0" dirty="0">
                <a:solidFill>
                  <a:srgbClr val="0070C0"/>
                </a:solidFill>
                <a:effectLst/>
                <a:latin typeface="+mj-lt"/>
              </a:rPr>
              <a:t>?</a:t>
            </a:r>
          </a:p>
        </p:txBody>
      </p:sp>
      <p:sp>
        <p:nvSpPr>
          <p:cNvPr id="3" name="Text Placeholder 2">
            <a:extLst>
              <a:ext uri="{FF2B5EF4-FFF2-40B4-BE49-F238E27FC236}">
                <a16:creationId xmlns:a16="http://schemas.microsoft.com/office/drawing/2014/main" id="{E8C1FCDA-82A2-4DA0-A48B-5BEB97EB980D}"/>
              </a:ext>
            </a:extLst>
          </p:cNvPr>
          <p:cNvSpPr>
            <a:spLocks noGrp="1"/>
          </p:cNvSpPr>
          <p:nvPr>
            <p:ph type="body" idx="1"/>
          </p:nvPr>
        </p:nvSpPr>
        <p:spPr>
          <a:xfrm>
            <a:off x="44521" y="1698252"/>
            <a:ext cx="9288599" cy="3880773"/>
          </a:xfrm>
        </p:spPr>
        <p:txBody>
          <a:bodyPr>
            <a:normAutofit/>
          </a:bodyPr>
          <a:lstStyle/>
          <a:p>
            <a:r>
              <a:rPr lang="tr-TR" sz="3200" dirty="0">
                <a:solidFill>
                  <a:schemeClr val="tx1"/>
                </a:solidFill>
                <a:latin typeface="+mn-lt"/>
              </a:rPr>
              <a:t>Çoklu iş parçacığı, CPU performansını artırma işlemidir. Genel olarak, bir programın aynı anda birden fazla kullanıcı tarafından yönetilebilmesi veya aynı kullanıcının birden çok talebini yönetebilmesidir. Çoklu iş parçacığı, işletim sistemi tarafından desteklenebilen birden çok işlem yürütülerek yapılır.</a:t>
            </a:r>
          </a:p>
        </p:txBody>
      </p:sp>
    </p:spTree>
    <p:extLst>
      <p:ext uri="{BB962C8B-B14F-4D97-AF65-F5344CB8AC3E}">
        <p14:creationId xmlns:p14="http://schemas.microsoft.com/office/powerpoint/2010/main" val="280570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8714-E32F-4399-9F0B-139F0B188A59}"/>
              </a:ext>
            </a:extLst>
          </p:cNvPr>
          <p:cNvSpPr>
            <a:spLocks noGrp="1"/>
          </p:cNvSpPr>
          <p:nvPr>
            <p:ph type="title"/>
          </p:nvPr>
        </p:nvSpPr>
        <p:spPr/>
        <p:txBody>
          <a:bodyPr>
            <a:normAutofit/>
          </a:bodyPr>
          <a:lstStyle/>
          <a:p>
            <a:r>
              <a:rPr lang="en-US" sz="4000" b="1" i="0" dirty="0">
                <a:solidFill>
                  <a:srgbClr val="0070C0"/>
                </a:solidFill>
                <a:effectLst/>
                <a:latin typeface="+mj-lt"/>
              </a:rPr>
              <a:t>Recursive function(</a:t>
            </a:r>
            <a:r>
              <a:rPr lang="en-US" sz="4000" b="1" i="0" dirty="0" err="1">
                <a:solidFill>
                  <a:srgbClr val="0070C0"/>
                </a:solidFill>
                <a:effectLst/>
                <a:latin typeface="+mj-lt"/>
              </a:rPr>
              <a:t>Özyenilemeli</a:t>
            </a:r>
            <a:r>
              <a:rPr lang="en-US" sz="4000" b="1" i="0" dirty="0">
                <a:solidFill>
                  <a:srgbClr val="0070C0"/>
                </a:solidFill>
                <a:effectLst/>
                <a:latin typeface="+mj-lt"/>
              </a:rPr>
              <a:t> </a:t>
            </a:r>
            <a:r>
              <a:rPr lang="en-US" sz="4000" b="1" i="0" dirty="0" err="1">
                <a:solidFill>
                  <a:srgbClr val="0070C0"/>
                </a:solidFill>
                <a:effectLst/>
                <a:latin typeface="+mj-lt"/>
              </a:rPr>
              <a:t>fonksiyon</a:t>
            </a:r>
            <a:r>
              <a:rPr lang="en-US" sz="4000" b="1" i="0" dirty="0">
                <a:solidFill>
                  <a:srgbClr val="0070C0"/>
                </a:solidFill>
                <a:effectLst/>
                <a:latin typeface="+mj-lt"/>
              </a:rPr>
              <a:t>) nedir ?</a:t>
            </a:r>
            <a:endParaRPr lang="tr-TR" sz="4000" b="1" dirty="0">
              <a:solidFill>
                <a:srgbClr val="0070C0"/>
              </a:solidFill>
              <a:latin typeface="+mj-lt"/>
            </a:endParaRPr>
          </a:p>
        </p:txBody>
      </p:sp>
      <p:sp>
        <p:nvSpPr>
          <p:cNvPr id="3" name="Text Placeholder 2">
            <a:extLst>
              <a:ext uri="{FF2B5EF4-FFF2-40B4-BE49-F238E27FC236}">
                <a16:creationId xmlns:a16="http://schemas.microsoft.com/office/drawing/2014/main" id="{45FB8ACF-C20F-4861-95AB-98E57EBBC6B3}"/>
              </a:ext>
            </a:extLst>
          </p:cNvPr>
          <p:cNvSpPr>
            <a:spLocks noGrp="1"/>
          </p:cNvSpPr>
          <p:nvPr>
            <p:ph type="body" idx="1"/>
          </p:nvPr>
        </p:nvSpPr>
        <p:spPr/>
        <p:txBody>
          <a:bodyPr>
            <a:normAutofit/>
          </a:bodyPr>
          <a:lstStyle/>
          <a:p>
            <a:pPr marL="137160" indent="0">
              <a:buNone/>
            </a:pPr>
            <a:r>
              <a:rPr lang="tr-TR" sz="3200" dirty="0">
                <a:solidFill>
                  <a:schemeClr val="tx1"/>
                </a:solidFill>
                <a:latin typeface="+mn-lt"/>
              </a:rPr>
              <a:t>Kendini doğrudan veya dolaylı olarak çağıran bir işlev. Özyineleme, işlevi özyinelemeli olarak çağırmak yerine bir değer döndüren bir parametre kümesine ulaşana kadar devam eder. Özyinelemeli bir işlev, belirli sorunları oldukça hızlı bir şekilde çözebilir.</a:t>
            </a:r>
          </a:p>
        </p:txBody>
      </p:sp>
    </p:spTree>
    <p:extLst>
      <p:ext uri="{BB962C8B-B14F-4D97-AF65-F5344CB8AC3E}">
        <p14:creationId xmlns:p14="http://schemas.microsoft.com/office/powerpoint/2010/main" val="283922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8F98-98B8-4523-A01A-0E7B642009EF}"/>
              </a:ext>
            </a:extLst>
          </p:cNvPr>
          <p:cNvSpPr>
            <a:spLocks noGrp="1"/>
          </p:cNvSpPr>
          <p:nvPr>
            <p:ph type="title"/>
          </p:nvPr>
        </p:nvSpPr>
        <p:spPr>
          <a:xfrm>
            <a:off x="534256" y="609600"/>
            <a:ext cx="9133726" cy="1320800"/>
          </a:xfrm>
        </p:spPr>
        <p:txBody>
          <a:bodyPr>
            <a:noAutofit/>
          </a:bodyPr>
          <a:lstStyle/>
          <a:p>
            <a:r>
              <a:rPr lang="en-US" sz="4000" b="1" i="0" dirty="0">
                <a:solidFill>
                  <a:srgbClr val="0070C0"/>
                </a:solidFill>
                <a:effectLst/>
                <a:latin typeface="+mj-lt"/>
              </a:rPr>
              <a:t>model-view-controller (MVC) </a:t>
            </a:r>
            <a:r>
              <a:rPr lang="en-US" sz="4000" b="1" i="0" dirty="0" err="1">
                <a:solidFill>
                  <a:srgbClr val="0070C0"/>
                </a:solidFill>
                <a:effectLst/>
                <a:latin typeface="+mj-lt"/>
              </a:rPr>
              <a:t>mimar</a:t>
            </a:r>
            <a:r>
              <a:rPr lang="en-US" sz="4000" b="1" dirty="0" err="1">
                <a:solidFill>
                  <a:srgbClr val="0070C0"/>
                </a:solidFill>
                <a:latin typeface="+mj-lt"/>
              </a:rPr>
              <a:t>isini</a:t>
            </a:r>
            <a:r>
              <a:rPr lang="en-US" sz="4000" b="1" dirty="0">
                <a:solidFill>
                  <a:srgbClr val="0070C0"/>
                </a:solidFill>
                <a:latin typeface="+mj-lt"/>
              </a:rPr>
              <a:t> </a:t>
            </a:r>
            <a:r>
              <a:rPr lang="en-US" sz="4000" b="1" dirty="0" err="1">
                <a:solidFill>
                  <a:srgbClr val="0070C0"/>
                </a:solidFill>
                <a:latin typeface="+mj-lt"/>
              </a:rPr>
              <a:t>açıklar</a:t>
            </a:r>
            <a:r>
              <a:rPr lang="en-US" sz="4000" b="1" dirty="0">
                <a:solidFill>
                  <a:srgbClr val="0070C0"/>
                </a:solidFill>
                <a:latin typeface="+mj-lt"/>
              </a:rPr>
              <a:t> </a:t>
            </a:r>
            <a:r>
              <a:rPr lang="en-US" sz="4000" b="1">
                <a:solidFill>
                  <a:srgbClr val="0070C0"/>
                </a:solidFill>
                <a:latin typeface="+mj-lt"/>
              </a:rPr>
              <a:t>mısınız</a:t>
            </a:r>
            <a:r>
              <a:rPr lang="en-US" sz="4000" b="1" i="0">
                <a:solidFill>
                  <a:srgbClr val="0070C0"/>
                </a:solidFill>
                <a:effectLst/>
                <a:latin typeface="+mj-lt"/>
              </a:rPr>
              <a:t>?</a:t>
            </a:r>
            <a:br>
              <a:rPr lang="en-US" sz="4000" b="1" i="0" dirty="0">
                <a:solidFill>
                  <a:srgbClr val="0070C0"/>
                </a:solidFill>
                <a:effectLst/>
                <a:latin typeface="+mj-lt"/>
              </a:rPr>
            </a:br>
            <a:endParaRPr lang="tr-TR" sz="4000" dirty="0">
              <a:solidFill>
                <a:srgbClr val="0070C0"/>
              </a:solidFill>
              <a:latin typeface="+mj-lt"/>
            </a:endParaRPr>
          </a:p>
        </p:txBody>
      </p:sp>
      <p:sp>
        <p:nvSpPr>
          <p:cNvPr id="3" name="Text Placeholder 2">
            <a:extLst>
              <a:ext uri="{FF2B5EF4-FFF2-40B4-BE49-F238E27FC236}">
                <a16:creationId xmlns:a16="http://schemas.microsoft.com/office/drawing/2014/main" id="{2B5DAFB5-D698-4122-8AD3-31CF7A828226}"/>
              </a:ext>
            </a:extLst>
          </p:cNvPr>
          <p:cNvSpPr>
            <a:spLocks noGrp="1"/>
          </p:cNvSpPr>
          <p:nvPr>
            <p:ph type="body" idx="1"/>
          </p:nvPr>
        </p:nvSpPr>
        <p:spPr/>
        <p:txBody>
          <a:bodyPr>
            <a:normAutofit/>
          </a:bodyPr>
          <a:lstStyle/>
          <a:p>
            <a:r>
              <a:rPr lang="tr-TR" sz="3200" dirty="0">
                <a:latin typeface="+mn-lt"/>
              </a:rPr>
              <a:t>Verileri kullanıcı arayüzünden ayırır. MVC mimarisi çoğunlukla GUI uygulamaları için kullanılır. Model katmanı verileri içerir, görünüm katmanı verileri kullanıcıya gönderir ve denetleyici, kullanıcı girdisine göre modelde değişiklikler yapan kişidir.</a:t>
            </a:r>
          </a:p>
        </p:txBody>
      </p:sp>
    </p:spTree>
    <p:extLst>
      <p:ext uri="{BB962C8B-B14F-4D97-AF65-F5344CB8AC3E}">
        <p14:creationId xmlns:p14="http://schemas.microsoft.com/office/powerpoint/2010/main" val="271811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CE2D-9A4F-491F-96C0-27127C3E004A}"/>
              </a:ext>
            </a:extLst>
          </p:cNvPr>
          <p:cNvSpPr>
            <a:spLocks noGrp="1"/>
          </p:cNvSpPr>
          <p:nvPr>
            <p:ph type="title"/>
          </p:nvPr>
        </p:nvSpPr>
        <p:spPr>
          <a:xfrm>
            <a:off x="2727857" y="2768600"/>
            <a:ext cx="6736285" cy="1320800"/>
          </a:xfrm>
        </p:spPr>
        <p:txBody>
          <a:bodyPr/>
          <a:lstStyle/>
          <a:p>
            <a:r>
              <a:rPr lang="en-US" dirty="0"/>
              <a:t>TEŞEKKÜRLER</a:t>
            </a:r>
            <a:endParaRPr lang="tr-TR" dirty="0"/>
          </a:p>
        </p:txBody>
      </p:sp>
    </p:spTree>
    <p:extLst>
      <p:ext uri="{BB962C8B-B14F-4D97-AF65-F5344CB8AC3E}">
        <p14:creationId xmlns:p14="http://schemas.microsoft.com/office/powerpoint/2010/main" val="23921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9C16-B930-436E-A6C3-ABB7C4227F47}"/>
              </a:ext>
            </a:extLst>
          </p:cNvPr>
          <p:cNvSpPr>
            <a:spLocks noGrp="1"/>
          </p:cNvSpPr>
          <p:nvPr>
            <p:ph type="title"/>
          </p:nvPr>
        </p:nvSpPr>
        <p:spPr>
          <a:xfrm>
            <a:off x="924675" y="2054831"/>
            <a:ext cx="8835774" cy="2517168"/>
          </a:xfrm>
        </p:spPr>
        <p:txBody>
          <a:bodyPr/>
          <a:lstStyle/>
          <a:p>
            <a:r>
              <a:rPr lang="en-US" dirty="0"/>
              <a:t>TANIŞMA!</a:t>
            </a:r>
            <a:br>
              <a:rPr lang="en-US" dirty="0"/>
            </a:br>
            <a:r>
              <a:rPr lang="en-US" dirty="0"/>
              <a:t>DERSİN AMACI NEDİR?</a:t>
            </a:r>
            <a:br>
              <a:rPr lang="en-US" dirty="0"/>
            </a:br>
            <a:r>
              <a:rPr lang="en-US" dirty="0"/>
              <a:t>DERSİMİZDE NELER OLACAK?</a:t>
            </a:r>
            <a:br>
              <a:rPr lang="en-US" dirty="0"/>
            </a:br>
            <a:r>
              <a:rPr lang="en-US" dirty="0"/>
              <a:t>İLETİŞİM BİLGİLERİM!</a:t>
            </a:r>
            <a:endParaRPr lang="tr-TR" dirty="0"/>
          </a:p>
        </p:txBody>
      </p:sp>
      <p:sp>
        <p:nvSpPr>
          <p:cNvPr id="4" name="TextBox 3">
            <a:extLst>
              <a:ext uri="{FF2B5EF4-FFF2-40B4-BE49-F238E27FC236}">
                <a16:creationId xmlns:a16="http://schemas.microsoft.com/office/drawing/2014/main" id="{5BF18723-D68B-4402-91AB-CA15305ECF46}"/>
              </a:ext>
            </a:extLst>
          </p:cNvPr>
          <p:cNvSpPr txBox="1"/>
          <p:nvPr/>
        </p:nvSpPr>
        <p:spPr>
          <a:xfrm>
            <a:off x="780837" y="4571999"/>
            <a:ext cx="6102848" cy="584775"/>
          </a:xfrm>
          <a:prstGeom prst="rect">
            <a:avLst/>
          </a:prstGeom>
          <a:noFill/>
        </p:spPr>
        <p:txBody>
          <a:bodyPr wrap="square">
            <a:spAutoFit/>
          </a:bodyPr>
          <a:lstStyle/>
          <a:p>
            <a:pPr marL="137160" indent="0">
              <a:buNone/>
            </a:pPr>
            <a:r>
              <a:rPr lang="en-US" sz="3200" dirty="0">
                <a:solidFill>
                  <a:srgbClr val="0070C0"/>
                </a:solidFill>
                <a:hlinkClick r:id="rId2">
                  <a:extLst>
                    <a:ext uri="{A12FA001-AC4F-418D-AE19-62706E023703}">
                      <ahyp:hlinkClr xmlns:ahyp="http://schemas.microsoft.com/office/drawing/2018/hyperlinkcolor" val="tx"/>
                    </a:ext>
                  </a:extLst>
                </a:hlinkClick>
              </a:rPr>
              <a:t>abagci.techproed@gmail.com</a:t>
            </a:r>
            <a:r>
              <a:rPr lang="en-US" sz="3200" dirty="0">
                <a:solidFill>
                  <a:srgbClr val="0070C0"/>
                </a:solidFill>
              </a:rPr>
              <a:t>  </a:t>
            </a:r>
            <a:endParaRPr lang="tr-TR" sz="3200" dirty="0">
              <a:solidFill>
                <a:srgbClr val="0070C0"/>
              </a:solidFill>
            </a:endParaRPr>
          </a:p>
        </p:txBody>
      </p:sp>
    </p:spTree>
    <p:extLst>
      <p:ext uri="{BB962C8B-B14F-4D97-AF65-F5344CB8AC3E}">
        <p14:creationId xmlns:p14="http://schemas.microsoft.com/office/powerpoint/2010/main" val="207752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C559-2C57-4B9A-9B8C-0B75C2F26AC7}"/>
              </a:ext>
            </a:extLst>
          </p:cNvPr>
          <p:cNvSpPr>
            <a:spLocks noGrp="1"/>
          </p:cNvSpPr>
          <p:nvPr>
            <p:ph type="title"/>
          </p:nvPr>
        </p:nvSpPr>
        <p:spPr>
          <a:xfrm>
            <a:off x="184936" y="270552"/>
            <a:ext cx="9750174" cy="1784280"/>
          </a:xfrm>
        </p:spPr>
        <p:txBody>
          <a:bodyPr>
            <a:noAutofit/>
          </a:bodyPr>
          <a:lstStyle/>
          <a:p>
            <a:r>
              <a:rPr lang="tr-TR" sz="4000" b="1" i="0" dirty="0">
                <a:solidFill>
                  <a:srgbClr val="0070C0"/>
                </a:solidFill>
                <a:effectLst/>
                <a:latin typeface="+mj-lt"/>
              </a:rPr>
              <a:t>Bana özellikle gurur duyduğunuz bir projeden bahsedin. İyi sonuç veren ne yaptın?</a:t>
            </a:r>
            <a:endParaRPr lang="tr-TR" sz="4000" dirty="0">
              <a:solidFill>
                <a:srgbClr val="0070C0"/>
              </a:solidFill>
              <a:latin typeface="+mj-lt"/>
            </a:endParaRPr>
          </a:p>
        </p:txBody>
      </p:sp>
      <p:sp>
        <p:nvSpPr>
          <p:cNvPr id="3" name="Text Placeholder 2">
            <a:extLst>
              <a:ext uri="{FF2B5EF4-FFF2-40B4-BE49-F238E27FC236}">
                <a16:creationId xmlns:a16="http://schemas.microsoft.com/office/drawing/2014/main" id="{9FCA16A7-7B28-44B1-8AE9-0DE46FBD4AF8}"/>
              </a:ext>
            </a:extLst>
          </p:cNvPr>
          <p:cNvSpPr>
            <a:spLocks noGrp="1"/>
          </p:cNvSpPr>
          <p:nvPr>
            <p:ph type="body" idx="1"/>
          </p:nvPr>
        </p:nvSpPr>
        <p:spPr>
          <a:xfrm>
            <a:off x="677334" y="2180116"/>
            <a:ext cx="8596668" cy="4148765"/>
          </a:xfrm>
        </p:spPr>
        <p:txBody>
          <a:bodyPr>
            <a:normAutofit/>
          </a:bodyPr>
          <a:lstStyle/>
          <a:p>
            <a:pPr marL="137160" indent="0">
              <a:buNone/>
            </a:pPr>
            <a:r>
              <a:rPr lang="en-US" sz="3200" dirty="0" err="1">
                <a:latin typeface="+mn-lt"/>
              </a:rPr>
              <a:t>Öncelikle</a:t>
            </a:r>
            <a:r>
              <a:rPr lang="tr-TR" sz="3200" dirty="0">
                <a:latin typeface="+mn-lt"/>
              </a:rPr>
              <a:t>, </a:t>
            </a:r>
            <a:r>
              <a:rPr lang="en-US" sz="3200" dirty="0" err="1">
                <a:latin typeface="+mn-lt"/>
              </a:rPr>
              <a:t>yazılımcı</a:t>
            </a:r>
            <a:r>
              <a:rPr lang="tr-TR" sz="3200" dirty="0">
                <a:latin typeface="+mn-lt"/>
              </a:rPr>
              <a:t> adayını</a:t>
            </a:r>
            <a:r>
              <a:rPr lang="en-US" sz="3200" dirty="0">
                <a:latin typeface="+mn-lt"/>
              </a:rPr>
              <a:t>n</a:t>
            </a:r>
            <a:r>
              <a:rPr lang="tr-TR" sz="3200" dirty="0">
                <a:latin typeface="+mn-lt"/>
              </a:rPr>
              <a:t> </a:t>
            </a:r>
            <a:r>
              <a:rPr lang="en-US" sz="3200" dirty="0" err="1">
                <a:latin typeface="+mn-lt"/>
              </a:rPr>
              <a:t>mülakata</a:t>
            </a:r>
            <a:r>
              <a:rPr lang="tr-TR" sz="3200" dirty="0">
                <a:latin typeface="+mn-lt"/>
              </a:rPr>
              <a:t> yavaşça girmesini sağlamak</a:t>
            </a:r>
            <a:r>
              <a:rPr lang="en-US" sz="3200" dirty="0">
                <a:latin typeface="+mn-lt"/>
              </a:rPr>
              <a:t> </a:t>
            </a:r>
            <a:r>
              <a:rPr lang="en-US" sz="3200" dirty="0" err="1">
                <a:latin typeface="+mn-lt"/>
              </a:rPr>
              <a:t>amaçlanır</a:t>
            </a:r>
            <a:r>
              <a:rPr lang="tr-TR" sz="3200" dirty="0">
                <a:latin typeface="+mn-lt"/>
              </a:rPr>
              <a:t>. </a:t>
            </a:r>
            <a:endParaRPr lang="en-US" sz="3200" dirty="0">
              <a:latin typeface="+mn-lt"/>
            </a:endParaRPr>
          </a:p>
          <a:p>
            <a:r>
              <a:rPr lang="en-US" sz="3200" dirty="0">
                <a:latin typeface="+mn-lt"/>
              </a:rPr>
              <a:t>Burada geliştirdiğimiz projeden bahsedin</a:t>
            </a:r>
          </a:p>
          <a:p>
            <a:r>
              <a:rPr lang="en-US" sz="3200" dirty="0">
                <a:latin typeface="+mn-lt"/>
              </a:rPr>
              <a:t>Projeyi değerlendirin</a:t>
            </a:r>
          </a:p>
          <a:p>
            <a:r>
              <a:rPr lang="en-US" sz="3200" dirty="0">
                <a:latin typeface="+mn-lt"/>
              </a:rPr>
              <a:t>Mutlaka ama mutlaka takım arkdaşlarınızdan bahsedin.</a:t>
            </a:r>
            <a:endParaRPr lang="tr-TR" sz="3200" dirty="0">
              <a:latin typeface="+mn-lt"/>
            </a:endParaRPr>
          </a:p>
        </p:txBody>
      </p:sp>
    </p:spTree>
    <p:extLst>
      <p:ext uri="{BB962C8B-B14F-4D97-AF65-F5344CB8AC3E}">
        <p14:creationId xmlns:p14="http://schemas.microsoft.com/office/powerpoint/2010/main" val="121626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2B4139-F35D-4F11-86E4-6DC0EEFD643F}"/>
              </a:ext>
            </a:extLst>
          </p:cNvPr>
          <p:cNvSpPr>
            <a:spLocks noGrp="1"/>
          </p:cNvSpPr>
          <p:nvPr>
            <p:ph type="ctrTitle"/>
          </p:nvPr>
        </p:nvSpPr>
        <p:spPr>
          <a:xfrm>
            <a:off x="595902" y="452445"/>
            <a:ext cx="8969339" cy="1646302"/>
          </a:xfrm>
        </p:spPr>
        <p:txBody>
          <a:bodyPr wrap="square" anchor="b">
            <a:normAutofit/>
          </a:bodyPr>
          <a:lstStyle/>
          <a:p>
            <a:pPr marL="137160" indent="0" algn="l" fontAlgn="base">
              <a:lnSpc>
                <a:spcPct val="90000"/>
              </a:lnSpc>
              <a:buNone/>
            </a:pPr>
            <a:r>
              <a:rPr lang="tr-TR" b="1" i="0" dirty="0">
                <a:solidFill>
                  <a:srgbClr val="0070C0"/>
                </a:solidFill>
                <a:effectLst/>
              </a:rPr>
              <a:t>En sevdiğiniz dil hangisi ve neden?</a:t>
            </a:r>
          </a:p>
        </p:txBody>
      </p:sp>
      <p:sp>
        <p:nvSpPr>
          <p:cNvPr id="10" name="Subtitle 2">
            <a:extLst>
              <a:ext uri="{FF2B5EF4-FFF2-40B4-BE49-F238E27FC236}">
                <a16:creationId xmlns:a16="http://schemas.microsoft.com/office/drawing/2014/main" id="{BCEF4523-9B9D-451E-9662-81199172BB14}"/>
              </a:ext>
            </a:extLst>
          </p:cNvPr>
          <p:cNvSpPr>
            <a:spLocks noGrp="1"/>
          </p:cNvSpPr>
          <p:nvPr>
            <p:ph type="subTitle" idx="1"/>
          </p:nvPr>
        </p:nvSpPr>
        <p:spPr>
          <a:xfrm>
            <a:off x="729465" y="2321961"/>
            <a:ext cx="8835776" cy="4253500"/>
          </a:xfrm>
        </p:spPr>
        <p:txBody>
          <a:bodyPr>
            <a:normAutofit fontScale="92500" lnSpcReduction="10000"/>
          </a:bodyPr>
          <a:lstStyle/>
          <a:p>
            <a:pPr algn="l"/>
            <a:r>
              <a:rPr lang="tr-TR" sz="2800" dirty="0">
                <a:solidFill>
                  <a:schemeClr val="tx1"/>
                </a:solidFill>
                <a:latin typeface="+mn-lt"/>
              </a:rPr>
              <a:t>	</a:t>
            </a:r>
            <a:r>
              <a:rPr lang="tr-TR" sz="3200" dirty="0">
                <a:solidFill>
                  <a:schemeClr val="tx1"/>
                </a:solidFill>
                <a:latin typeface="+mn-lt"/>
              </a:rPr>
              <a:t>Full Stack Web Geliştiricileri çok sayıda dille çalışır. </a:t>
            </a:r>
            <a:r>
              <a:rPr lang="en-US" sz="3200" dirty="0">
                <a:solidFill>
                  <a:schemeClr val="tx1"/>
                </a:solidFill>
                <a:latin typeface="+mn-lt"/>
              </a:rPr>
              <a:t>Sadece</a:t>
            </a:r>
            <a:r>
              <a:rPr lang="tr-TR" sz="3200" dirty="0">
                <a:solidFill>
                  <a:schemeClr val="tx1"/>
                </a:solidFill>
                <a:latin typeface="+mn-lt"/>
              </a:rPr>
              <a:t> bir kodlama diline sahip olmak </a:t>
            </a:r>
            <a:r>
              <a:rPr lang="en-US" sz="3200" dirty="0">
                <a:solidFill>
                  <a:schemeClr val="tx1"/>
                </a:solidFill>
                <a:latin typeface="+mn-lt"/>
              </a:rPr>
              <a:t>beklenmeyen </a:t>
            </a:r>
            <a:r>
              <a:rPr lang="tr-TR" sz="3200" dirty="0">
                <a:solidFill>
                  <a:schemeClr val="tx1"/>
                </a:solidFill>
                <a:latin typeface="+mn-lt"/>
              </a:rPr>
              <a:t>bir </a:t>
            </a:r>
            <a:r>
              <a:rPr lang="en-US" sz="3200" dirty="0">
                <a:solidFill>
                  <a:schemeClr val="tx1"/>
                </a:solidFill>
                <a:latin typeface="+mn-lt"/>
              </a:rPr>
              <a:t>durum </a:t>
            </a:r>
            <a:r>
              <a:rPr lang="tr-TR" sz="3200" dirty="0">
                <a:solidFill>
                  <a:schemeClr val="tx1"/>
                </a:solidFill>
                <a:latin typeface="+mn-lt"/>
              </a:rPr>
              <a:t>olabilir. İdeal olarak, bir adayın sevdiği birkaç dile sahip olması, tercihen bazıları ile frontend’i tasarlayabileceği ve bazıları ile</a:t>
            </a:r>
            <a:r>
              <a:rPr lang="en-US" sz="3200" dirty="0">
                <a:solidFill>
                  <a:schemeClr val="tx1"/>
                </a:solidFill>
                <a:latin typeface="+mn-lt"/>
              </a:rPr>
              <a:t> </a:t>
            </a:r>
            <a:r>
              <a:rPr lang="tr-TR" sz="3200" dirty="0">
                <a:solidFill>
                  <a:schemeClr val="tx1"/>
                </a:solidFill>
                <a:latin typeface="+mn-lt"/>
              </a:rPr>
              <a:t>de  backend’i tasarlayabileceği diller olması gerekir. Bir aday bunu iyi açıklayabilmeli ve HTML, CSS, Python vb. gibi en çok kullanılanları dahil etmeyi unutmamalıdır.</a:t>
            </a:r>
            <a:endParaRPr lang="tr-TR" sz="2800" dirty="0">
              <a:solidFill>
                <a:schemeClr val="tx1"/>
              </a:solidFill>
              <a:latin typeface="+mn-lt"/>
            </a:endParaRPr>
          </a:p>
        </p:txBody>
      </p:sp>
    </p:spTree>
    <p:extLst>
      <p:ext uri="{BB962C8B-B14F-4D97-AF65-F5344CB8AC3E}">
        <p14:creationId xmlns:p14="http://schemas.microsoft.com/office/powerpoint/2010/main" val="19212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D445-B329-4DC8-A93B-03BF9BA998F4}"/>
              </a:ext>
            </a:extLst>
          </p:cNvPr>
          <p:cNvSpPr>
            <a:spLocks noGrp="1"/>
          </p:cNvSpPr>
          <p:nvPr>
            <p:ph type="title"/>
          </p:nvPr>
        </p:nvSpPr>
        <p:spPr>
          <a:xfrm>
            <a:off x="677333" y="609599"/>
            <a:ext cx="8949551" cy="1393861"/>
          </a:xfrm>
        </p:spPr>
        <p:txBody>
          <a:bodyPr>
            <a:normAutofit fontScale="90000"/>
          </a:bodyPr>
          <a:lstStyle/>
          <a:p>
            <a:r>
              <a:rPr lang="tr-TR" sz="4000" b="1" dirty="0">
                <a:solidFill>
                  <a:srgbClr val="0070C0"/>
                </a:solidFill>
                <a:latin typeface="+mj-lt"/>
              </a:rPr>
              <a:t>Sektördeki yeni trendler hakkında kendinizi nasal güncel tutuyorsunuz?</a:t>
            </a:r>
          </a:p>
        </p:txBody>
      </p:sp>
      <p:sp>
        <p:nvSpPr>
          <p:cNvPr id="3" name="Text Placeholder 2">
            <a:extLst>
              <a:ext uri="{FF2B5EF4-FFF2-40B4-BE49-F238E27FC236}">
                <a16:creationId xmlns:a16="http://schemas.microsoft.com/office/drawing/2014/main" id="{B6B67B46-6F16-4FA7-9E0F-0A9371502AE4}"/>
              </a:ext>
            </a:extLst>
          </p:cNvPr>
          <p:cNvSpPr>
            <a:spLocks noGrp="1"/>
          </p:cNvSpPr>
          <p:nvPr>
            <p:ph type="body" idx="1"/>
          </p:nvPr>
        </p:nvSpPr>
        <p:spPr>
          <a:xfrm>
            <a:off x="348560" y="2003460"/>
            <a:ext cx="9196131" cy="4376792"/>
          </a:xfrm>
        </p:spPr>
        <p:txBody>
          <a:bodyPr>
            <a:normAutofit fontScale="92500" lnSpcReduction="20000"/>
          </a:bodyPr>
          <a:lstStyle/>
          <a:p>
            <a:pPr marL="137160" indent="0">
              <a:buNone/>
            </a:pPr>
            <a:r>
              <a:rPr lang="tr-TR" sz="3200" dirty="0">
                <a:latin typeface="+mn-lt"/>
              </a:rPr>
              <a:t>Bu, teknolojiye katılımınızı anlamak için tipik bir sorudur. Sürekli öğrenmeye katılımınızı göstermenin iyi bir yolu, ziyaret ettiğiniz topluluk buluşmaları hakkında konuşmaktır. Düzenli olarak katıldığınız web seminerleri ve forumlar hakkında da konuşabilirsiniz. Becerilerinizi uyguladığınız kişisel projeleriniz varsa, bu</a:t>
            </a:r>
            <a:r>
              <a:rPr lang="en-US" sz="3200" dirty="0">
                <a:latin typeface="+mn-lt"/>
              </a:rPr>
              <a:t> </a:t>
            </a:r>
            <a:r>
              <a:rPr lang="tr-TR" sz="3200" dirty="0">
                <a:latin typeface="+mn-lt"/>
              </a:rPr>
              <a:t>projelerden bahsetmelisiniz</a:t>
            </a:r>
            <a:r>
              <a:rPr lang="en-US" sz="3200" dirty="0">
                <a:latin typeface="+mn-lt"/>
              </a:rPr>
              <a:t>.</a:t>
            </a:r>
          </a:p>
          <a:p>
            <a:pPr marL="137160" indent="0">
              <a:buNone/>
            </a:pPr>
            <a:endParaRPr lang="en-US" sz="3200" dirty="0">
              <a:latin typeface="+mn-lt"/>
            </a:endParaRPr>
          </a:p>
          <a:p>
            <a:r>
              <a:rPr lang="en-US" sz="3200" dirty="0">
                <a:latin typeface="+mn-lt"/>
              </a:rPr>
              <a:t>Meetup toplantıları….</a:t>
            </a:r>
          </a:p>
          <a:p>
            <a:r>
              <a:rPr lang="en-US" sz="3200" dirty="0">
                <a:latin typeface="+mn-lt"/>
              </a:rPr>
              <a:t>Amazon google oracle vs online meetingler…</a:t>
            </a:r>
          </a:p>
          <a:p>
            <a:pPr marL="137160" indent="0">
              <a:buNone/>
            </a:pPr>
            <a:endParaRPr lang="tr-TR" sz="3200" dirty="0">
              <a:latin typeface="+mn-lt"/>
            </a:endParaRPr>
          </a:p>
        </p:txBody>
      </p:sp>
    </p:spTree>
    <p:extLst>
      <p:ext uri="{BB962C8B-B14F-4D97-AF65-F5344CB8AC3E}">
        <p14:creationId xmlns:p14="http://schemas.microsoft.com/office/powerpoint/2010/main" val="421836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8D30-1B83-457F-9455-972B2C21AFBA}"/>
              </a:ext>
            </a:extLst>
          </p:cNvPr>
          <p:cNvSpPr>
            <a:spLocks noGrp="1"/>
          </p:cNvSpPr>
          <p:nvPr>
            <p:ph type="title"/>
          </p:nvPr>
        </p:nvSpPr>
        <p:spPr/>
        <p:txBody>
          <a:bodyPr>
            <a:normAutofit/>
          </a:bodyPr>
          <a:lstStyle/>
          <a:p>
            <a:r>
              <a:rPr lang="tr-TR" sz="4400" b="1" i="0" dirty="0">
                <a:solidFill>
                  <a:srgbClr val="0070C0"/>
                </a:solidFill>
                <a:effectLst/>
                <a:latin typeface="+mj-lt"/>
              </a:rPr>
              <a:t>En son öğrendiğiniz şey nedir?</a:t>
            </a:r>
            <a:endParaRPr lang="tr-TR" sz="4400" b="1" dirty="0">
              <a:solidFill>
                <a:srgbClr val="0070C0"/>
              </a:solidFill>
              <a:latin typeface="+mj-lt"/>
            </a:endParaRPr>
          </a:p>
        </p:txBody>
      </p:sp>
      <p:sp>
        <p:nvSpPr>
          <p:cNvPr id="3" name="Text Placeholder 2">
            <a:extLst>
              <a:ext uri="{FF2B5EF4-FFF2-40B4-BE49-F238E27FC236}">
                <a16:creationId xmlns:a16="http://schemas.microsoft.com/office/drawing/2014/main" id="{3E56DDC9-C774-413A-AE72-68D57F63E69B}"/>
              </a:ext>
            </a:extLst>
          </p:cNvPr>
          <p:cNvSpPr>
            <a:spLocks noGrp="1"/>
          </p:cNvSpPr>
          <p:nvPr>
            <p:ph type="body" idx="1"/>
          </p:nvPr>
        </p:nvSpPr>
        <p:spPr>
          <a:xfrm>
            <a:off x="677334" y="1526854"/>
            <a:ext cx="8596668" cy="5044611"/>
          </a:xfrm>
        </p:spPr>
        <p:txBody>
          <a:bodyPr>
            <a:normAutofit fontScale="92500" lnSpcReduction="20000"/>
          </a:bodyPr>
          <a:lstStyle/>
          <a:p>
            <a:pPr marL="137160" indent="0">
              <a:buNone/>
            </a:pPr>
            <a:r>
              <a:rPr lang="tr-TR" sz="3200" dirty="0">
                <a:latin typeface="+mn-lt"/>
              </a:rPr>
              <a:t>Bu soru, son sorunuzda verdiğiniz bilgilerin gerçekliğini araştırmak için kullanılır. Sektördeki en son gelişmelerden haberdar olmanız ve neler olup bittiğine dair nabzınızı tutmanız önemlidir. Son zamanlarda test ettiğiniz bir web sitesinden veya yakın zamanda okuduğunuz ciddi bir hata hakkında</a:t>
            </a:r>
            <a:r>
              <a:rPr lang="en-US" sz="3200" dirty="0">
                <a:latin typeface="+mn-lt"/>
              </a:rPr>
              <a:t>ki çalışmanızdan </a:t>
            </a:r>
            <a:r>
              <a:rPr lang="tr-TR" sz="3200" dirty="0">
                <a:latin typeface="+mn-lt"/>
              </a:rPr>
              <a:t>bahsedebilirsiniz. Unutulmaması gereken bir nokta, görüşmeciye asla son 6 ayda hiçbir şey öğrenmemiş olduğunuz izlenimini vermeyin. Bu, hızla değişen bir teknoloji oyunudur ve mevcut </a:t>
            </a:r>
            <a:r>
              <a:rPr lang="en-US" sz="3200" dirty="0">
                <a:latin typeface="+mn-lt"/>
              </a:rPr>
              <a:t>değişimlerle</a:t>
            </a:r>
            <a:r>
              <a:rPr lang="tr-TR" sz="3200" dirty="0">
                <a:latin typeface="+mn-lt"/>
              </a:rPr>
              <a:t> güncel olmak mutlak bir zorunluluktur.</a:t>
            </a:r>
          </a:p>
        </p:txBody>
      </p:sp>
    </p:spTree>
    <p:extLst>
      <p:ext uri="{BB962C8B-B14F-4D97-AF65-F5344CB8AC3E}">
        <p14:creationId xmlns:p14="http://schemas.microsoft.com/office/powerpoint/2010/main" val="299536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8864-2F93-4A54-8C17-C65EC689BED2}"/>
              </a:ext>
            </a:extLst>
          </p:cNvPr>
          <p:cNvSpPr>
            <a:spLocks noGrp="1"/>
          </p:cNvSpPr>
          <p:nvPr>
            <p:ph type="title"/>
          </p:nvPr>
        </p:nvSpPr>
        <p:spPr>
          <a:xfrm>
            <a:off x="184935" y="609600"/>
            <a:ext cx="10078947" cy="1320800"/>
          </a:xfrm>
        </p:spPr>
        <p:txBody>
          <a:bodyPr>
            <a:normAutofit/>
          </a:bodyPr>
          <a:lstStyle/>
          <a:p>
            <a:r>
              <a:rPr lang="tr-TR" sz="4000" b="1" dirty="0">
                <a:solidFill>
                  <a:srgbClr val="0070C0"/>
                </a:solidFill>
                <a:latin typeface="+mj-lt"/>
              </a:rPr>
              <a:t>Sıfırdan bir proje geliştirmek için hangi teknolojilere ve dillere ihtiyacınız var?</a:t>
            </a:r>
          </a:p>
        </p:txBody>
      </p:sp>
      <p:sp>
        <p:nvSpPr>
          <p:cNvPr id="3" name="Text Placeholder 2">
            <a:extLst>
              <a:ext uri="{FF2B5EF4-FFF2-40B4-BE49-F238E27FC236}">
                <a16:creationId xmlns:a16="http://schemas.microsoft.com/office/drawing/2014/main" id="{9CD0EDC1-4A10-4090-8C65-A54C28476E87}"/>
              </a:ext>
            </a:extLst>
          </p:cNvPr>
          <p:cNvSpPr>
            <a:spLocks noGrp="1"/>
          </p:cNvSpPr>
          <p:nvPr>
            <p:ph type="body" idx="1"/>
          </p:nvPr>
        </p:nvSpPr>
        <p:spPr>
          <a:xfrm>
            <a:off x="677334" y="2160589"/>
            <a:ext cx="8596668" cy="4240211"/>
          </a:xfrm>
        </p:spPr>
        <p:txBody>
          <a:bodyPr>
            <a:normAutofit lnSpcReduction="10000"/>
          </a:bodyPr>
          <a:lstStyle/>
          <a:p>
            <a:r>
              <a:rPr lang="tr-TR" sz="3200">
                <a:latin typeface="+mn-lt"/>
              </a:rPr>
              <a:t>Bu soru sizin seviyenizi anlamanızı sağlayacak seçici bir sorudur. Projenin içeriğine göre projeyi en hızlı ve projenin bakımının daha az maaliyetli olması için gerekli olan dilleri ve teknolojileri düşünmelisiniz. Aynı zamanda burada kendi yeteneklerinizden de bahsederek proje hakkında daha derin analiz yaparak düşünceleriniz ifade etmelisiniz.</a:t>
            </a:r>
          </a:p>
        </p:txBody>
      </p:sp>
    </p:spTree>
    <p:extLst>
      <p:ext uri="{BB962C8B-B14F-4D97-AF65-F5344CB8AC3E}">
        <p14:creationId xmlns:p14="http://schemas.microsoft.com/office/powerpoint/2010/main" val="81992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2D97-3A80-4DE4-926F-0C4CEEEABD2F}"/>
              </a:ext>
            </a:extLst>
          </p:cNvPr>
          <p:cNvSpPr>
            <a:spLocks noGrp="1"/>
          </p:cNvSpPr>
          <p:nvPr>
            <p:ph type="title"/>
          </p:nvPr>
        </p:nvSpPr>
        <p:spPr>
          <a:xfrm>
            <a:off x="677334" y="609599"/>
            <a:ext cx="8596668" cy="1461571"/>
          </a:xfrm>
        </p:spPr>
        <p:txBody>
          <a:bodyPr>
            <a:normAutofit fontScale="90000"/>
          </a:bodyPr>
          <a:lstStyle/>
          <a:p>
            <a:r>
              <a:rPr lang="tr-TR" b="1" dirty="0">
                <a:solidFill>
                  <a:srgbClr val="0070C0"/>
                </a:solidFill>
                <a:latin typeface="+mj-lt"/>
              </a:rPr>
              <a:t>Üzerinde çalıştığınız bir proje ve içerdiği teknolojilere bir örnek verin. Bu seçimleri nas</a:t>
            </a:r>
            <a:r>
              <a:rPr lang="en-US" b="1" dirty="0">
                <a:solidFill>
                  <a:srgbClr val="0070C0"/>
                </a:solidFill>
                <a:latin typeface="+mj-lt"/>
              </a:rPr>
              <a:t>ı</a:t>
            </a:r>
            <a:r>
              <a:rPr lang="tr-TR" b="1" dirty="0">
                <a:solidFill>
                  <a:srgbClr val="0070C0"/>
                </a:solidFill>
                <a:latin typeface="+mj-lt"/>
              </a:rPr>
              <a:t>l yaptınız?</a:t>
            </a:r>
          </a:p>
        </p:txBody>
      </p:sp>
      <p:sp>
        <p:nvSpPr>
          <p:cNvPr id="3" name="Text Placeholder 2">
            <a:extLst>
              <a:ext uri="{FF2B5EF4-FFF2-40B4-BE49-F238E27FC236}">
                <a16:creationId xmlns:a16="http://schemas.microsoft.com/office/drawing/2014/main" id="{0BBABE03-6CE6-4BF9-AD43-FFD34A57B3F8}"/>
              </a:ext>
            </a:extLst>
          </p:cNvPr>
          <p:cNvSpPr>
            <a:spLocks noGrp="1"/>
          </p:cNvSpPr>
          <p:nvPr>
            <p:ph type="body" idx="1"/>
          </p:nvPr>
        </p:nvSpPr>
        <p:spPr>
          <a:xfrm>
            <a:off x="677334" y="2160589"/>
            <a:ext cx="8596668" cy="4697411"/>
          </a:xfrm>
        </p:spPr>
        <p:txBody>
          <a:bodyPr>
            <a:normAutofit fontScale="92500"/>
          </a:bodyPr>
          <a:lstStyle/>
          <a:p>
            <a:r>
              <a:rPr lang="tr-TR" sz="2800" dirty="0">
                <a:solidFill>
                  <a:schemeClr val="tx1"/>
                </a:solidFill>
                <a:latin typeface="+mn-lt"/>
              </a:rPr>
              <a:t>Geliştirmiş olduğunuz uygulama hakkında detaylı bilgiler vermelisiniz. Bu bilgiler şu şekilde olmalıdır.</a:t>
            </a:r>
          </a:p>
          <a:p>
            <a:r>
              <a:rPr lang="tr-TR" sz="2800" dirty="0">
                <a:solidFill>
                  <a:schemeClr val="tx1"/>
                </a:solidFill>
                <a:latin typeface="+mn-lt"/>
              </a:rPr>
              <a:t>Projede hangi dilleri kullandınız? Nedenini açıklayın.</a:t>
            </a:r>
          </a:p>
          <a:p>
            <a:r>
              <a:rPr lang="tr-TR" sz="2800" dirty="0">
                <a:solidFill>
                  <a:schemeClr val="tx1"/>
                </a:solidFill>
                <a:latin typeface="+mn-lt"/>
              </a:rPr>
              <a:t>Projede hangi frameworkleri kullandınız?</a:t>
            </a:r>
          </a:p>
          <a:p>
            <a:r>
              <a:rPr lang="tr-TR" sz="2800" dirty="0">
                <a:solidFill>
                  <a:schemeClr val="tx1"/>
                </a:solidFill>
                <a:latin typeface="+mn-lt"/>
              </a:rPr>
              <a:t>Projede hangi API mimarisini kullandınız (SOAP or RESTFUL )</a:t>
            </a:r>
          </a:p>
          <a:p>
            <a:r>
              <a:rPr lang="tr-TR" sz="2800" dirty="0">
                <a:solidFill>
                  <a:schemeClr val="tx1"/>
                </a:solidFill>
                <a:latin typeface="+mn-lt"/>
              </a:rPr>
              <a:t>Verilerinizi hangi veritabanı kullanarak depoladınız? (MSSQL, MYSQL,POSTGRESQL vs)</a:t>
            </a:r>
          </a:p>
          <a:p>
            <a:r>
              <a:rPr lang="tr-TR" sz="2800" dirty="0">
                <a:solidFill>
                  <a:schemeClr val="tx1"/>
                </a:solidFill>
                <a:latin typeface="+mn-lt"/>
              </a:rPr>
              <a:t>Detaylı bilgiler vermeye özen gösterin</a:t>
            </a:r>
          </a:p>
        </p:txBody>
      </p:sp>
    </p:spTree>
    <p:extLst>
      <p:ext uri="{BB962C8B-B14F-4D97-AF65-F5344CB8AC3E}">
        <p14:creationId xmlns:p14="http://schemas.microsoft.com/office/powerpoint/2010/main" val="22279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3116-5BF2-4059-B0FE-00E38DA57AE3}"/>
              </a:ext>
            </a:extLst>
          </p:cNvPr>
          <p:cNvSpPr>
            <a:spLocks noGrp="1"/>
          </p:cNvSpPr>
          <p:nvPr>
            <p:ph type="title"/>
          </p:nvPr>
        </p:nvSpPr>
        <p:spPr>
          <a:xfrm>
            <a:off x="245818" y="198634"/>
            <a:ext cx="9679017" cy="1712359"/>
          </a:xfrm>
        </p:spPr>
        <p:txBody>
          <a:bodyPr>
            <a:normAutofit fontScale="90000"/>
          </a:bodyPr>
          <a:lstStyle/>
          <a:p>
            <a:r>
              <a:rPr lang="tr-TR" b="1" dirty="0">
                <a:solidFill>
                  <a:srgbClr val="0070C0"/>
                </a:solidFill>
                <a:latin typeface="+mj-lt"/>
              </a:rPr>
              <a:t>Meslektaşlarınızın kodunu verimsiz bulduğunuzda bir deneyimle ilişkilendirebilir misiniz? </a:t>
            </a:r>
            <a:r>
              <a:rPr lang="tr-TR" b="1" noProof="1">
                <a:solidFill>
                  <a:srgbClr val="0070C0"/>
                </a:solidFill>
                <a:latin typeface="+mj-lt"/>
              </a:rPr>
              <a:t>Geribildiriminiz</a:t>
            </a:r>
            <a:r>
              <a:rPr lang="en-US" b="1" noProof="1">
                <a:solidFill>
                  <a:srgbClr val="0070C0"/>
                </a:solidFill>
                <a:latin typeface="+mj-lt"/>
              </a:rPr>
              <a:t>i nasıl gerçekleştirdiniz</a:t>
            </a:r>
            <a:r>
              <a:rPr lang="tr-TR" b="1" dirty="0">
                <a:solidFill>
                  <a:srgbClr val="0070C0"/>
                </a:solidFill>
                <a:latin typeface="+mj-lt"/>
              </a:rPr>
              <a:t>?</a:t>
            </a:r>
          </a:p>
        </p:txBody>
      </p:sp>
      <p:sp>
        <p:nvSpPr>
          <p:cNvPr id="3" name="Text Placeholder 2">
            <a:extLst>
              <a:ext uri="{FF2B5EF4-FFF2-40B4-BE49-F238E27FC236}">
                <a16:creationId xmlns:a16="http://schemas.microsoft.com/office/drawing/2014/main" id="{4216C020-D91C-4ED2-BB4D-9E963DE00C5C}"/>
              </a:ext>
            </a:extLst>
          </p:cNvPr>
          <p:cNvSpPr>
            <a:spLocks noGrp="1"/>
          </p:cNvSpPr>
          <p:nvPr>
            <p:ph type="body" idx="1"/>
          </p:nvPr>
        </p:nvSpPr>
        <p:spPr>
          <a:xfrm>
            <a:off x="677334" y="2160589"/>
            <a:ext cx="8596668" cy="4188840"/>
          </a:xfrm>
        </p:spPr>
        <p:txBody>
          <a:bodyPr>
            <a:normAutofit/>
          </a:bodyPr>
          <a:lstStyle/>
          <a:p>
            <a:pPr marL="137160" indent="0">
              <a:buNone/>
            </a:pPr>
            <a:r>
              <a:rPr lang="tr-TR" sz="2800" dirty="0">
                <a:solidFill>
                  <a:schemeClr val="tx1"/>
                </a:solidFill>
                <a:latin typeface="+mn-lt"/>
              </a:rPr>
              <a:t>Bu, bir adayın kalite standartlarının belirlenmesine yardımcı olur ve aynı zamanda takımının</a:t>
            </a:r>
            <a:r>
              <a:rPr lang="en-US" sz="2800" dirty="0">
                <a:solidFill>
                  <a:schemeClr val="tx1"/>
                </a:solidFill>
                <a:latin typeface="+mn-lt"/>
              </a:rPr>
              <a:t> iletişim</a:t>
            </a:r>
            <a:r>
              <a:rPr lang="tr-TR" sz="2800" dirty="0">
                <a:solidFill>
                  <a:schemeClr val="tx1"/>
                </a:solidFill>
                <a:latin typeface="+mn-lt"/>
              </a:rPr>
              <a:t> becerileri hakkında bir izlenim verir. Yüksek kalite güvence standartlarına sahip olduğunuzu göstermeli ve kusurları veya bu nedenle başkalarına hataları gösterme konusunda rahatlık göstermelisiniz. Bununla birlikte, olumlu geribildirim vermekte iyi olduğunuzu, kızgınlık yaratmadan işi hallettiğinizi tasvir etmeye odaklanmalısınız.</a:t>
            </a:r>
          </a:p>
        </p:txBody>
      </p:sp>
    </p:spTree>
    <p:extLst>
      <p:ext uri="{BB962C8B-B14F-4D97-AF65-F5344CB8AC3E}">
        <p14:creationId xmlns:p14="http://schemas.microsoft.com/office/powerpoint/2010/main" val="870742568"/>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663</Words>
  <Application>Microsoft Office PowerPoint</Application>
  <PresentationFormat>Widescreen</PresentationFormat>
  <Paragraphs>37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Trebuchet MS</vt:lpstr>
      <vt:lpstr>Facet</vt:lpstr>
      <vt:lpstr>TechProEd  WEB DEVELOPER INTERVIEW QUESTIONS</vt:lpstr>
      <vt:lpstr>TANIŞMA! DERSİN AMACI NEDİR? DERSİMİZDE NELER OLACAK? İLETİŞİM BİLGİLERİM!</vt:lpstr>
      <vt:lpstr>Bana özellikle gurur duyduğunuz bir projeden bahsedin. İyi sonuç veren ne yaptın?</vt:lpstr>
      <vt:lpstr>En sevdiğiniz dil hangisi ve neden?</vt:lpstr>
      <vt:lpstr>Sektördeki yeni trendler hakkında kendinizi nasal güncel tutuyorsunuz?</vt:lpstr>
      <vt:lpstr>En son öğrendiğiniz şey nedir?</vt:lpstr>
      <vt:lpstr>Sıfırdan bir proje geliştirmek için hangi teknolojilere ve dillere ihtiyacınız var?</vt:lpstr>
      <vt:lpstr>Üzerinde çalıştığınız bir proje ve içerdiği teknolojilere bir örnek verin. Bu seçimleri nasıl yaptınız?</vt:lpstr>
      <vt:lpstr>Meslektaşlarınızın kodunu verimsiz bulduğunuzda bir deneyimle ilişkilendirebilir misiniz? Geribildiriminizi nasıl gerçekleştirdiniz?</vt:lpstr>
      <vt:lpstr>null value and undefined value arasındaki fark nedir?</vt:lpstr>
      <vt:lpstr>Multi-threading nedir?</vt:lpstr>
      <vt:lpstr>Recursive function(Özyenilemeli fonksiyon) nedir ?</vt:lpstr>
      <vt:lpstr>model-view-controller (MVC) mimarisini açıklar mısınız?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TechProEd  WEB DEVELOPER INTERVIEW QUESTIONS</dc:title>
  <dc:creator>Abdullah Bağcı</dc:creator>
  <cp:lastModifiedBy>Abdullah Bağcı</cp:lastModifiedBy>
  <cp:revision>18</cp:revision>
  <dcterms:created xsi:type="dcterms:W3CDTF">2020-12-12T10:29:00Z</dcterms:created>
  <dcterms:modified xsi:type="dcterms:W3CDTF">2020-12-12T19:23:44Z</dcterms:modified>
</cp:coreProperties>
</file>