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9" r:id="rId15"/>
    <p:sldId id="270" r:id="rId16"/>
    <p:sldId id="267" r:id="rId17"/>
    <p:sldId id="268" r:id="rId18"/>
    <p:sldId id="273" r:id="rId19"/>
    <p:sldId id="274" r:id="rId20"/>
    <p:sldId id="275" r:id="rId21"/>
    <p:sldId id="288" r:id="rId22"/>
    <p:sldId id="277" r:id="rId23"/>
    <p:sldId id="302" r:id="rId24"/>
    <p:sldId id="278" r:id="rId25"/>
    <p:sldId id="279" r:id="rId26"/>
    <p:sldId id="280" r:id="rId27"/>
    <p:sldId id="282" r:id="rId28"/>
    <p:sldId id="285" r:id="rId29"/>
    <p:sldId id="286" r:id="rId30"/>
    <p:sldId id="287" r:id="rId31"/>
    <p:sldId id="290" r:id="rId32"/>
    <p:sldId id="291" r:id="rId33"/>
    <p:sldId id="292" r:id="rId34"/>
    <p:sldId id="299" r:id="rId35"/>
    <p:sldId id="289" r:id="rId36"/>
    <p:sldId id="293" r:id="rId37"/>
    <p:sldId id="300" r:id="rId38"/>
    <p:sldId id="294" r:id="rId39"/>
    <p:sldId id="301" r:id="rId40"/>
    <p:sldId id="295" r:id="rId41"/>
    <p:sldId id="296" r:id="rId42"/>
    <p:sldId id="327" r:id="rId43"/>
    <p:sldId id="297" r:id="rId44"/>
    <p:sldId id="303" r:id="rId45"/>
    <p:sldId id="339" r:id="rId46"/>
    <p:sldId id="298" r:id="rId47"/>
    <p:sldId id="304" r:id="rId48"/>
    <p:sldId id="352" r:id="rId49"/>
    <p:sldId id="305" r:id="rId50"/>
    <p:sldId id="324" r:id="rId51"/>
    <p:sldId id="323" r:id="rId52"/>
    <p:sldId id="325" r:id="rId53"/>
    <p:sldId id="306" r:id="rId54"/>
    <p:sldId id="307" r:id="rId55"/>
    <p:sldId id="326" r:id="rId56"/>
    <p:sldId id="321" r:id="rId57"/>
    <p:sldId id="358" r:id="rId58"/>
    <p:sldId id="357" r:id="rId59"/>
    <p:sldId id="308" r:id="rId60"/>
    <p:sldId id="328" r:id="rId61"/>
    <p:sldId id="329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30" r:id="rId70"/>
    <p:sldId id="316" r:id="rId71"/>
    <p:sldId id="331" r:id="rId72"/>
    <p:sldId id="332" r:id="rId73"/>
    <p:sldId id="317" r:id="rId74"/>
    <p:sldId id="318" r:id="rId75"/>
    <p:sldId id="319" r:id="rId76"/>
    <p:sldId id="359" r:id="rId77"/>
    <p:sldId id="372" r:id="rId78"/>
    <p:sldId id="373" r:id="rId79"/>
    <p:sldId id="360" r:id="rId80"/>
    <p:sldId id="395" r:id="rId81"/>
    <p:sldId id="361" r:id="rId82"/>
    <p:sldId id="362" r:id="rId83"/>
    <p:sldId id="320" r:id="rId84"/>
    <p:sldId id="333" r:id="rId85"/>
    <p:sldId id="334" r:id="rId86"/>
    <p:sldId id="335" r:id="rId87"/>
    <p:sldId id="336" r:id="rId88"/>
    <p:sldId id="396" r:id="rId89"/>
    <p:sldId id="337" r:id="rId90"/>
    <p:sldId id="338" r:id="rId91"/>
    <p:sldId id="351" r:id="rId92"/>
    <p:sldId id="341" r:id="rId93"/>
    <p:sldId id="342" r:id="rId94"/>
    <p:sldId id="343" r:id="rId95"/>
    <p:sldId id="344" r:id="rId96"/>
    <p:sldId id="353" r:id="rId97"/>
    <p:sldId id="354" r:id="rId98"/>
    <p:sldId id="345" r:id="rId99"/>
    <p:sldId id="355" r:id="rId100"/>
    <p:sldId id="356" r:id="rId101"/>
    <p:sldId id="397" r:id="rId102"/>
    <p:sldId id="346" r:id="rId103"/>
    <p:sldId id="347" r:id="rId104"/>
    <p:sldId id="348" r:id="rId105"/>
    <p:sldId id="349" r:id="rId106"/>
    <p:sldId id="350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4" r:id="rId115"/>
    <p:sldId id="375" r:id="rId116"/>
    <p:sldId id="376" r:id="rId117"/>
    <p:sldId id="377" r:id="rId118"/>
    <p:sldId id="378" r:id="rId119"/>
    <p:sldId id="379" r:id="rId120"/>
    <p:sldId id="415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2" r:id="rId133"/>
    <p:sldId id="391" r:id="rId134"/>
    <p:sldId id="393" r:id="rId135"/>
    <p:sldId id="394" r:id="rId136"/>
    <p:sldId id="401" r:id="rId137"/>
    <p:sldId id="400" r:id="rId138"/>
    <p:sldId id="403" r:id="rId139"/>
    <p:sldId id="416" r:id="rId140"/>
    <p:sldId id="417" r:id="rId141"/>
    <p:sldId id="402" r:id="rId142"/>
    <p:sldId id="404" r:id="rId143"/>
    <p:sldId id="405" r:id="rId144"/>
    <p:sldId id="411" r:id="rId145"/>
    <p:sldId id="412" r:id="rId146"/>
    <p:sldId id="406" r:id="rId147"/>
    <p:sldId id="407" r:id="rId148"/>
    <p:sldId id="408" r:id="rId149"/>
    <p:sldId id="409" r:id="rId150"/>
    <p:sldId id="410" r:id="rId151"/>
    <p:sldId id="413" r:id="rId152"/>
    <p:sldId id="414" r:id="rId15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4660"/>
  </p:normalViewPr>
  <p:slideViewPr>
    <p:cSldViewPr snapToGrid="0">
      <p:cViewPr varScale="1">
        <p:scale>
          <a:sx n="43" d="100"/>
          <a:sy n="43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4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3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5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mage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55" name="Image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56" name="1056335080_2112x2816.jpeg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age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531205463_2542x1430.jpeg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0" name="WhatsApp Image 2020-02-15 at 10.42.14 PM.jpeg" descr="WhatsApp Image 2020-02-15 at 10.42.14 PM.jpeg"/>
          <p:cNvPicPr>
            <a:picLocks noChangeAspect="1"/>
          </p:cNvPicPr>
          <p:nvPr/>
        </p:nvPicPr>
        <p:blipFill>
          <a:blip r:embed="rId3">
            <a:alphaModFix amt="14477"/>
            <a:extLst/>
          </a:blip>
          <a:stretch>
            <a:fillRect/>
          </a:stretch>
        </p:blipFill>
        <p:spPr>
          <a:xfrm>
            <a:off x="39551" y="206379"/>
            <a:ext cx="24304898" cy="131041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9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0" name="545882547_1308x1744.jpeg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1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1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2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1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4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jpe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9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2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5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2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58536" y="2010109"/>
            <a:ext cx="20778440" cy="972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SQL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tr-TR" sz="6600" dirty="0">
                <a:solidFill>
                  <a:srgbClr val="FF0000"/>
                </a:solidFill>
              </a:rPr>
              <a:t>S</a:t>
            </a:r>
            <a:r>
              <a:rPr lang="tr-TR" sz="6600" dirty="0"/>
              <a:t>tructured </a:t>
            </a:r>
            <a:r>
              <a:rPr lang="tr-TR" sz="6600" dirty="0">
                <a:solidFill>
                  <a:srgbClr val="FF0000"/>
                </a:solidFill>
              </a:rPr>
              <a:t>Q</a:t>
            </a:r>
            <a:r>
              <a:rPr lang="tr-TR" sz="6600" dirty="0"/>
              <a:t>uery </a:t>
            </a:r>
            <a:r>
              <a:rPr lang="tr-TR" sz="6600" dirty="0" smtClean="0">
                <a:solidFill>
                  <a:srgbClr val="FF0000"/>
                </a:solidFill>
              </a:rPr>
              <a:t>L</a:t>
            </a:r>
            <a:r>
              <a:rPr lang="tr-TR" sz="6600" dirty="0" smtClean="0"/>
              <a:t>anguage</a:t>
            </a:r>
            <a:endParaRPr lang="en-US" sz="6600" dirty="0" smtClean="0"/>
          </a:p>
          <a:p>
            <a:r>
              <a:rPr lang="tr-TR" sz="6600" dirty="0"/>
              <a:t>Yapılandırılmış Sorgu Dili</a:t>
            </a:r>
            <a:endParaRPr lang="en-US" sz="6600" b="1" dirty="0" smtClean="0"/>
          </a:p>
          <a:p>
            <a:endParaRPr lang="en-US" sz="8800" b="1" noProof="1" smtClean="0"/>
          </a:p>
          <a:p>
            <a:r>
              <a:rPr lang="en-US" sz="6600" b="1" noProof="1" smtClean="0"/>
              <a:t>DERS 01</a:t>
            </a:r>
          </a:p>
          <a:p>
            <a:r>
              <a:rPr lang="en-US" sz="6600" b="1" noProof="1" smtClean="0"/>
              <a:t>SQL’E GIRIS</a:t>
            </a:r>
            <a:endParaRPr lang="en-US" sz="6600" b="1" noProof="1"/>
          </a:p>
          <a:p>
            <a:endParaRPr lang="en-US" sz="6600" b="1" noProof="1"/>
          </a:p>
          <a:p>
            <a:r>
              <a:rPr lang="en-US" sz="2400" b="1" noProof="1" smtClean="0"/>
              <a:t/>
            </a:r>
            <a:br>
              <a:rPr lang="en-US" sz="2400" b="1" noProof="1" smtClean="0"/>
            </a:br>
            <a:r>
              <a:rPr lang="en-US" sz="4400" b="1" noProof="1" smtClean="0"/>
              <a:t>Mehmet Bulutluoz</a:t>
            </a:r>
            <a:br>
              <a:rPr lang="en-US" sz="4400" b="1" noProof="1" smtClean="0"/>
            </a:br>
            <a:r>
              <a:rPr lang="en-US" sz="4400" b="1" noProof="1" smtClean="0"/>
              <a:t>Elektronik muh.</a:t>
            </a:r>
            <a:endParaRPr lang="en-US" sz="4400" noProof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88435" y="1282701"/>
            <a:ext cx="20392423" cy="1036754"/>
          </a:xfrm>
        </p:spPr>
        <p:txBody>
          <a:bodyPr>
            <a:normAutofit/>
          </a:bodyPr>
          <a:lstStyle/>
          <a:p>
            <a:r>
              <a:rPr lang="en-US" sz="6600" noProof="1" smtClean="0"/>
              <a:t>Tablolar</a:t>
            </a:r>
            <a:r>
              <a:rPr lang="en-US" sz="6600" dirty="0" smtClean="0"/>
              <a:t> (tables)</a:t>
            </a:r>
            <a:endParaRPr lang="tr-TR" sz="6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94" y="3470712"/>
            <a:ext cx="15331857" cy="37853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833" y="7569227"/>
            <a:ext cx="210437" cy="96951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45" y="8628929"/>
            <a:ext cx="313150" cy="216449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2449" y="7586764"/>
            <a:ext cx="313151" cy="320666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5990" y="7569227"/>
            <a:ext cx="313151" cy="320666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005" y="7586764"/>
            <a:ext cx="313151" cy="320666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627085" y="4388625"/>
            <a:ext cx="4075109" cy="286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680"/>
              </a:spcAft>
            </a:pPr>
            <a:r>
              <a:rPr lang="en-US" sz="2800" b="1" dirty="0">
                <a:solidFill>
                  <a:srgbClr val="EE220C"/>
                </a:solidFill>
                <a:latin typeface="Arial"/>
              </a:rPr>
              <a:t>Row </a:t>
            </a:r>
            <a:r>
              <a:rPr lang="en-US" sz="2800" b="1" i="1" dirty="0">
                <a:solidFill>
                  <a:srgbClr val="FF9300"/>
                </a:solidFill>
                <a:latin typeface="Arial"/>
              </a:rPr>
              <a:t>(Record)</a:t>
            </a:r>
            <a:r>
              <a:rPr lang="en-US" sz="2800" b="1" dirty="0">
                <a:solidFill>
                  <a:srgbClr val="FF9300"/>
                </a:solidFill>
                <a:latin typeface="Arial"/>
              </a:rPr>
              <a:t> </a:t>
            </a:r>
            <a:r>
              <a:rPr lang="en-US" sz="2800" b="1" dirty="0" smtClean="0">
                <a:solidFill>
                  <a:srgbClr val="0076BA"/>
                </a:solidFill>
                <a:latin typeface="Arial"/>
              </a:rPr>
              <a:t>====&gt;</a:t>
            </a:r>
            <a:endParaRPr lang="en-US" sz="2800" b="1" dirty="0">
              <a:solidFill>
                <a:srgbClr val="0076BA"/>
              </a:solidFill>
              <a:latin typeface="Arial"/>
            </a:endParaRPr>
          </a:p>
          <a:p>
            <a:pPr algn="just">
              <a:spcBef>
                <a:spcPts val="1200"/>
              </a:spcBef>
              <a:spcAft>
                <a:spcPts val="1680"/>
              </a:spcAft>
            </a:pPr>
            <a:r>
              <a:rPr lang="en-US" sz="2800" b="1" dirty="0">
                <a:solidFill>
                  <a:srgbClr val="EE220C"/>
                </a:solidFill>
                <a:latin typeface="Arial"/>
              </a:rPr>
              <a:t>Row </a:t>
            </a:r>
            <a:r>
              <a:rPr lang="en-US" sz="2800" b="1" i="1" dirty="0">
                <a:solidFill>
                  <a:srgbClr val="FF9300"/>
                </a:solidFill>
                <a:latin typeface="Arial"/>
              </a:rPr>
              <a:t>(Record)</a:t>
            </a:r>
            <a:r>
              <a:rPr lang="en-US" sz="2800" b="1" dirty="0">
                <a:solidFill>
                  <a:srgbClr val="FF9300"/>
                </a:solidFill>
                <a:latin typeface="Arial"/>
              </a:rPr>
              <a:t> </a:t>
            </a:r>
            <a:r>
              <a:rPr lang="en-US" sz="2800" b="1" dirty="0">
                <a:solidFill>
                  <a:srgbClr val="0076BA"/>
                </a:solidFill>
                <a:latin typeface="Arial"/>
              </a:rPr>
              <a:t>====&gt;</a:t>
            </a:r>
          </a:p>
          <a:p>
            <a:pPr algn="just">
              <a:spcBef>
                <a:spcPts val="1200"/>
              </a:spcBef>
              <a:spcAft>
                <a:spcPts val="1190"/>
              </a:spcAft>
            </a:pPr>
            <a:r>
              <a:rPr lang="en-US" sz="2800" b="1" dirty="0">
                <a:solidFill>
                  <a:srgbClr val="EE220C"/>
                </a:solidFill>
                <a:latin typeface="Arial"/>
              </a:rPr>
              <a:t>Row </a:t>
            </a:r>
            <a:r>
              <a:rPr lang="en-US" sz="2800" b="1" i="1" dirty="0">
                <a:solidFill>
                  <a:srgbClr val="FF9300"/>
                </a:solidFill>
                <a:latin typeface="Arial"/>
              </a:rPr>
              <a:t>(Record)</a:t>
            </a:r>
            <a:r>
              <a:rPr lang="en-US" sz="2800" b="1" dirty="0">
                <a:solidFill>
                  <a:srgbClr val="FF9300"/>
                </a:solidFill>
                <a:latin typeface="Arial"/>
              </a:rPr>
              <a:t> </a:t>
            </a:r>
            <a:r>
              <a:rPr lang="en-US" sz="2800" b="1" dirty="0">
                <a:solidFill>
                  <a:srgbClr val="0076BA"/>
                </a:solidFill>
                <a:latin typeface="Arial"/>
              </a:rPr>
              <a:t>====&gt;</a:t>
            </a:r>
          </a:p>
          <a:p>
            <a:pPr algn="just">
              <a:spcBef>
                <a:spcPts val="1200"/>
              </a:spcBef>
            </a:pPr>
            <a:r>
              <a:rPr lang="en-US" sz="2800" b="1" dirty="0">
                <a:solidFill>
                  <a:srgbClr val="EE220C"/>
                </a:solidFill>
                <a:latin typeface="Arial"/>
              </a:rPr>
              <a:t>Row </a:t>
            </a:r>
            <a:r>
              <a:rPr lang="en-US" sz="2800" b="1" i="1" dirty="0">
                <a:solidFill>
                  <a:srgbClr val="FF9300"/>
                </a:solidFill>
                <a:latin typeface="Arial"/>
              </a:rPr>
              <a:t>(Record)</a:t>
            </a:r>
            <a:r>
              <a:rPr lang="en-US" sz="2800" b="1" dirty="0">
                <a:solidFill>
                  <a:srgbClr val="FF9300"/>
                </a:solidFill>
                <a:latin typeface="Arial"/>
              </a:rPr>
              <a:t> </a:t>
            </a:r>
            <a:r>
              <a:rPr lang="en-US" sz="2800" b="1" dirty="0">
                <a:solidFill>
                  <a:srgbClr val="0076BA"/>
                </a:solidFill>
                <a:latin typeface="Arial"/>
              </a:rPr>
              <a:t>====&gt;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681080" y="3668059"/>
            <a:ext cx="2722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1200"/>
              </a:spcBef>
              <a:spcAft>
                <a:spcPts val="1680"/>
              </a:spcAft>
            </a:pPr>
            <a:r>
              <a:rPr lang="en-US" sz="2800" b="1" dirty="0" smtClean="0">
                <a:solidFill>
                  <a:srgbClr val="EE220C"/>
                </a:solidFill>
                <a:latin typeface="Arial"/>
              </a:rPr>
              <a:t>Headers</a:t>
            </a:r>
            <a:r>
              <a:rPr lang="en-US" sz="2800" b="1" dirty="0" smtClean="0">
                <a:solidFill>
                  <a:srgbClr val="0076BA"/>
                </a:solidFill>
                <a:latin typeface="Arial"/>
              </a:rPr>
              <a:t>====&gt;</a:t>
            </a:r>
            <a:endParaRPr lang="en-US" sz="2800" b="1" dirty="0">
              <a:solidFill>
                <a:srgbClr val="0076B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191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GROUP BY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CLAUSE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4263" y="7346538"/>
            <a:ext cx="65" cy="21610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0153" rIns="0" bIns="-3015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145030" y="2822700"/>
            <a:ext cx="12650602" cy="295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2000"/>
              </a:lnSpc>
            </a:pP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2)</a:t>
            </a:r>
            <a:r>
              <a:rPr lang="en-US" sz="3200" dirty="0" smtClean="0">
                <a:latin typeface="Arial"/>
              </a:rPr>
              <a:t> Urun ismine gore urunu alan toplam kisi sayisi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urun_adi,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</a:t>
            </a:r>
            <a:r>
              <a:rPr lang="en-US" sz="3200" dirty="0" smtClean="0">
                <a:latin typeface="Arial"/>
              </a:rPr>
              <a:t>(isim)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latin typeface="Arial"/>
              </a:rPr>
              <a:t>Urunu_Alan_Kisi_Sayisi</a:t>
            </a:r>
            <a:endParaRPr lang="en-US" sz="3200" dirty="0">
              <a:solidFill>
                <a:srgbClr val="1D1C1D"/>
              </a:solidFill>
              <a:latin typeface="Consolas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manav                          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>
                <a:latin typeface="Arial"/>
              </a:rPr>
              <a:t>urun_adi; </a:t>
            </a:r>
            <a:endParaRPr lang="tr-TR" sz="3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01" y="1753439"/>
            <a:ext cx="3868614" cy="549995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6147" y="2927185"/>
            <a:ext cx="4580944" cy="2265485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2005811" y="7726546"/>
            <a:ext cx="15789821" cy="295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2000"/>
              </a:lnSpc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3</a:t>
            </a: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)</a:t>
            </a:r>
            <a:r>
              <a:rPr lang="en-US" sz="3200" dirty="0" smtClean="0">
                <a:latin typeface="Arial"/>
              </a:rPr>
              <a:t> Alinan kilo miktarina gore musteri sayisi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urun_miktar,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</a:t>
            </a:r>
            <a:r>
              <a:rPr lang="en-US" sz="3200" dirty="0" smtClean="0">
                <a:latin typeface="Arial"/>
              </a:rPr>
              <a:t>(isim)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latin typeface="Arial"/>
              </a:rPr>
              <a:t>Urun_Miktarini_Alan_Kisi_Sayisi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manav                          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 smtClean="0">
                <a:latin typeface="Arial"/>
              </a:rPr>
              <a:t>urun_miktar; </a:t>
            </a:r>
            <a:endParaRPr lang="tr-TR" sz="3200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594" y="7726546"/>
            <a:ext cx="4804050" cy="22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39439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47746" y="1630967"/>
            <a:ext cx="20778440" cy="972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SQL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tr-TR" sz="6600" dirty="0">
                <a:solidFill>
                  <a:srgbClr val="FF0000"/>
                </a:solidFill>
              </a:rPr>
              <a:t>S</a:t>
            </a:r>
            <a:r>
              <a:rPr lang="tr-TR" sz="6600" dirty="0"/>
              <a:t>tructured </a:t>
            </a:r>
            <a:r>
              <a:rPr lang="tr-TR" sz="6600" dirty="0">
                <a:solidFill>
                  <a:srgbClr val="FF0000"/>
                </a:solidFill>
              </a:rPr>
              <a:t>Q</a:t>
            </a:r>
            <a:r>
              <a:rPr lang="tr-TR" sz="6600" dirty="0"/>
              <a:t>uery </a:t>
            </a:r>
            <a:r>
              <a:rPr lang="tr-TR" sz="6600" dirty="0" smtClean="0">
                <a:solidFill>
                  <a:srgbClr val="FF0000"/>
                </a:solidFill>
              </a:rPr>
              <a:t>L</a:t>
            </a:r>
            <a:r>
              <a:rPr lang="tr-TR" sz="6600" dirty="0" smtClean="0"/>
              <a:t>anguage</a:t>
            </a:r>
            <a:endParaRPr lang="en-US" sz="6600" dirty="0" smtClean="0"/>
          </a:p>
          <a:p>
            <a:r>
              <a:rPr lang="tr-TR" sz="6600" dirty="0"/>
              <a:t>Yapılandırılmış Sorgu Dili</a:t>
            </a:r>
            <a:endParaRPr lang="en-US" sz="6600" b="1" dirty="0" smtClean="0"/>
          </a:p>
          <a:p>
            <a:endParaRPr lang="en-US" sz="8800" b="1" noProof="1" smtClean="0"/>
          </a:p>
          <a:p>
            <a:r>
              <a:rPr lang="en-US" sz="6600" b="1" noProof="1" smtClean="0"/>
              <a:t>DERS 08</a:t>
            </a:r>
          </a:p>
          <a:p>
            <a:r>
              <a:rPr lang="en-US" sz="6600" b="1" noProof="1" smtClean="0"/>
              <a:t>GROUP BY , HAVING</a:t>
            </a:r>
          </a:p>
          <a:p>
            <a:r>
              <a:rPr lang="en-US" sz="6600" b="1" noProof="1" smtClean="0"/>
              <a:t>UNION,UNION ALL,INTERSECT,MINUS</a:t>
            </a:r>
            <a:endParaRPr lang="en-US" sz="6600" b="1" noProof="1"/>
          </a:p>
          <a:p>
            <a:r>
              <a:rPr lang="en-US" sz="2400" b="1" noProof="1" smtClean="0"/>
              <a:t/>
            </a:r>
            <a:br>
              <a:rPr lang="en-US" sz="2400" b="1" noProof="1" smtClean="0"/>
            </a:br>
            <a:r>
              <a:rPr lang="en-US" sz="4400" b="1" noProof="1" smtClean="0"/>
              <a:t>Mehmet Bulutluoz</a:t>
            </a:r>
            <a:br>
              <a:rPr lang="en-US" sz="4400" b="1" noProof="1" smtClean="0"/>
            </a:br>
            <a:r>
              <a:rPr lang="en-US" sz="4400" b="1" noProof="1" smtClean="0"/>
              <a:t>Elektronik muh.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4031780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GROUP BY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CLAUSE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4263" y="7346538"/>
            <a:ext cx="65" cy="21610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0153" rIns="0" bIns="-3015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494263" y="2149634"/>
            <a:ext cx="6304156" cy="4534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personel </a:t>
            </a:r>
          </a:p>
          <a:p>
            <a:pPr algn="l">
              <a:lnSpc>
                <a:spcPct val="124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id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 smtClean="0">
                <a:latin typeface="Arial"/>
              </a:rPr>
              <a:t>(9),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isim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sehir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maas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 smtClean="0">
                <a:latin typeface="Arial"/>
              </a:rPr>
              <a:t>(20),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sirket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 smtClean="0">
                <a:latin typeface="Arial"/>
              </a:rPr>
              <a:t>(20)</a:t>
            </a:r>
          </a:p>
          <a:p>
            <a:pPr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);</a:t>
            </a:r>
            <a:endParaRPr lang="en-US" sz="32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6985553" y="2746908"/>
            <a:ext cx="171233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(123456789, </a:t>
            </a:r>
            <a:r>
              <a:rPr lang="en-US" sz="3200" dirty="0" smtClean="0">
                <a:latin typeface="Arial"/>
              </a:rPr>
              <a:t>‘Ali Yilmaz', ‘Istanbul', 5500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‘Honda');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(234567890, </a:t>
            </a:r>
            <a:r>
              <a:rPr lang="en-US" sz="3200" dirty="0" smtClean="0">
                <a:latin typeface="Arial"/>
              </a:rPr>
              <a:t>‘Veli Sahin', </a:t>
            </a:r>
            <a:r>
              <a:rPr lang="en-US" sz="3200" dirty="0">
                <a:latin typeface="Arial"/>
              </a:rPr>
              <a:t>‘Istanbul'</a:t>
            </a:r>
            <a:r>
              <a:rPr lang="en-US" sz="3200" dirty="0" smtClean="0">
                <a:latin typeface="Arial"/>
              </a:rPr>
              <a:t>, 4500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‘Toyota');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(345678901, </a:t>
            </a:r>
            <a:r>
              <a:rPr lang="en-US" sz="3200" dirty="0" smtClean="0">
                <a:latin typeface="Arial"/>
              </a:rPr>
              <a:t>‘Mehmet Ozturk', ‘Ankara', 3500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'Honda'); 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(456789012, </a:t>
            </a:r>
            <a:r>
              <a:rPr lang="en-US" sz="3200" dirty="0" smtClean="0">
                <a:latin typeface="Arial"/>
              </a:rPr>
              <a:t>'Mehmet Ozturk', ‘Izmir', 6000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‘Ford');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(567890123, </a:t>
            </a:r>
            <a:r>
              <a:rPr lang="en-US" sz="3200" dirty="0" smtClean="0">
                <a:latin typeface="Arial"/>
              </a:rPr>
              <a:t>'Mehmet Ozturk', </a:t>
            </a:r>
            <a:r>
              <a:rPr lang="en-US" sz="3200" dirty="0">
                <a:latin typeface="Arial"/>
              </a:rPr>
              <a:t>‘Ankara'</a:t>
            </a:r>
            <a:r>
              <a:rPr lang="en-US" sz="3200" dirty="0" smtClean="0">
                <a:latin typeface="Arial"/>
              </a:rPr>
              <a:t>, </a:t>
            </a:r>
            <a:r>
              <a:rPr lang="en-US" sz="3200" dirty="0">
                <a:latin typeface="Arial"/>
              </a:rPr>
              <a:t>7000, </a:t>
            </a:r>
            <a:r>
              <a:rPr lang="en-US" sz="3200" dirty="0" smtClean="0">
                <a:latin typeface="Arial"/>
              </a:rPr>
              <a:t>‘Tofas');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(456789012, </a:t>
            </a:r>
            <a:r>
              <a:rPr lang="en-US" sz="3200" dirty="0" smtClean="0">
                <a:latin typeface="Arial"/>
              </a:rPr>
              <a:t>'Veli Sahin', </a:t>
            </a:r>
            <a:r>
              <a:rPr lang="en-US" sz="3200" dirty="0">
                <a:latin typeface="Arial"/>
              </a:rPr>
              <a:t>‘Ankara'</a:t>
            </a:r>
            <a:r>
              <a:rPr lang="en-US" sz="3200" dirty="0" smtClean="0">
                <a:latin typeface="Arial"/>
              </a:rPr>
              <a:t>, 4500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‘Ford');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(123456710, </a:t>
            </a:r>
            <a:r>
              <a:rPr lang="en-US" sz="3200" dirty="0" smtClean="0">
                <a:latin typeface="Arial"/>
              </a:rPr>
              <a:t>‘Hatice Sahin', ‘Bursa', </a:t>
            </a:r>
            <a:r>
              <a:rPr lang="en-US" sz="3200" dirty="0">
                <a:latin typeface="Arial"/>
              </a:rPr>
              <a:t>4</a:t>
            </a:r>
            <a:r>
              <a:rPr lang="en-US" sz="3200" dirty="0" smtClean="0">
                <a:latin typeface="Arial"/>
              </a:rPr>
              <a:t>500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'Honda');</a:t>
            </a:r>
            <a:endParaRPr lang="en-US" sz="32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889554" y="6762062"/>
            <a:ext cx="9713970" cy="295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2000"/>
              </a:lnSpc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1)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Isme gore toplam maaslari bulun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isim,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SUM</a:t>
            </a:r>
            <a:r>
              <a:rPr lang="en-US" sz="3200" dirty="0" smtClean="0">
                <a:latin typeface="Arial"/>
              </a:rPr>
              <a:t>(maas)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latin typeface="Arial"/>
              </a:rPr>
              <a:t>toplam_maas          </a:t>
            </a:r>
            <a:endParaRPr lang="en-US" sz="3200" dirty="0">
              <a:solidFill>
                <a:srgbClr val="1D1C1D"/>
              </a:solidFill>
              <a:latin typeface="Consolas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                          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 smtClean="0">
                <a:latin typeface="Arial"/>
              </a:rPr>
              <a:t>isim; </a:t>
            </a:r>
            <a:endParaRPr lang="tr-TR" sz="3200" dirty="0"/>
          </a:p>
        </p:txBody>
      </p:sp>
      <p:sp>
        <p:nvSpPr>
          <p:cNvPr id="10" name="Dikdörtgen 9"/>
          <p:cNvSpPr/>
          <p:nvPr/>
        </p:nvSpPr>
        <p:spPr>
          <a:xfrm>
            <a:off x="889553" y="9668909"/>
            <a:ext cx="10127852" cy="295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2000"/>
              </a:lnSpc>
            </a:pP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2)</a:t>
            </a:r>
            <a:r>
              <a:rPr lang="en-US" sz="3200" dirty="0" smtClean="0">
                <a:latin typeface="Arial"/>
              </a:rPr>
              <a:t> sehre gore toplam personel sayisini bulun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sehir,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</a:t>
            </a:r>
            <a:r>
              <a:rPr lang="en-US" sz="3200" dirty="0" smtClean="0">
                <a:latin typeface="Arial"/>
              </a:rPr>
              <a:t>(isim)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latin typeface="Arial"/>
              </a:rPr>
              <a:t>calisan_sayisi          </a:t>
            </a:r>
            <a:endParaRPr lang="en-US" sz="3200" dirty="0">
              <a:solidFill>
                <a:srgbClr val="1D1C1D"/>
              </a:solidFill>
              <a:latin typeface="Consolas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                          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 smtClean="0">
                <a:latin typeface="Arial"/>
              </a:rPr>
              <a:t>sehir; </a:t>
            </a:r>
            <a:endParaRPr lang="tr-TR" sz="3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200" y="6683696"/>
            <a:ext cx="7745229" cy="486896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577" y="6762061"/>
            <a:ext cx="3311909" cy="25453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462" y="9481221"/>
            <a:ext cx="3395024" cy="27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07843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GROUP BY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CLAUSE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655556" y="2475929"/>
            <a:ext cx="13609355" cy="3524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2000"/>
              </a:lnSpc>
            </a:pP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3)</a:t>
            </a:r>
            <a:r>
              <a:rPr lang="en-US" sz="3200" dirty="0" smtClean="0">
                <a:latin typeface="Arial"/>
              </a:rPr>
              <a:t> Sirketlere gore maasi 5000 liradan fazla olan personel sayisini bulun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sirket,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 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>
                <a:latin typeface="Arial"/>
              </a:rPr>
              <a:t>*</a:t>
            </a:r>
            <a:r>
              <a:rPr lang="en-US" sz="3200" dirty="0" smtClean="0">
                <a:latin typeface="Arial"/>
              </a:rPr>
              <a:t>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latin typeface="Arial"/>
              </a:rPr>
              <a:t>calisan_sayisi          </a:t>
            </a:r>
            <a:endParaRPr lang="en-US" sz="3200" dirty="0">
              <a:solidFill>
                <a:srgbClr val="1D1C1D"/>
              </a:solidFill>
              <a:latin typeface="Consolas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200" dirty="0" smtClean="0">
                <a:latin typeface="Arial"/>
              </a:rPr>
              <a:t> maas&gt;5000                        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 smtClean="0">
                <a:latin typeface="Arial"/>
              </a:rPr>
              <a:t>sirket; </a:t>
            </a:r>
            <a:endParaRPr lang="tr-TR" sz="3200" dirty="0"/>
          </a:p>
        </p:txBody>
      </p:sp>
      <p:sp>
        <p:nvSpPr>
          <p:cNvPr id="7" name="Dikdörtgen 6"/>
          <p:cNvSpPr/>
          <p:nvPr/>
        </p:nvSpPr>
        <p:spPr>
          <a:xfrm>
            <a:off x="1655556" y="7405625"/>
            <a:ext cx="16595560" cy="295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2000"/>
              </a:lnSpc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4</a:t>
            </a: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)</a:t>
            </a:r>
            <a:r>
              <a:rPr lang="en-US" sz="3200" dirty="0" smtClean="0">
                <a:latin typeface="Arial"/>
              </a:rPr>
              <a:t> Her sirket icin Min ve Max maasi bulun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sirket,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MIN </a:t>
            </a:r>
            <a:r>
              <a:rPr lang="en-US" sz="3200" dirty="0" smtClean="0">
                <a:latin typeface="Arial"/>
              </a:rPr>
              <a:t>(maas)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latin typeface="Arial"/>
              </a:rPr>
              <a:t>en_az_maas,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MAX </a:t>
            </a:r>
            <a:r>
              <a:rPr lang="en-US" sz="3200" dirty="0">
                <a:latin typeface="Arial"/>
              </a:rPr>
              <a:t>(maas)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latin typeface="Arial"/>
              </a:rPr>
              <a:t>en_fazla_maas       </a:t>
            </a:r>
            <a:endParaRPr lang="en-US" sz="3200" dirty="0">
              <a:solidFill>
                <a:srgbClr val="1D1C1D"/>
              </a:solidFill>
              <a:latin typeface="Consolas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 smtClean="0">
                <a:latin typeface="Arial"/>
              </a:rPr>
              <a:t>sirket; </a:t>
            </a:r>
            <a:endParaRPr lang="tr-TR" sz="32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911" y="3566757"/>
            <a:ext cx="3521322" cy="243385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012" y="7644625"/>
            <a:ext cx="5422983" cy="31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17899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HAVING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CLAUSE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32621" y="2508927"/>
            <a:ext cx="21977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848100"/>
            <a:r>
              <a:rPr lang="en-US" sz="4000" dirty="0" smtClean="0">
                <a:solidFill>
                  <a:srgbClr val="EE220C"/>
                </a:solidFill>
                <a:latin typeface="Arial"/>
              </a:rPr>
              <a:t>HAVING,</a:t>
            </a:r>
            <a:r>
              <a:rPr lang="en-US" sz="4000" dirty="0" smtClean="0">
                <a:latin typeface="Arial"/>
              </a:rPr>
              <a:t> AGGREGATE FUNCTION’lar ile birlikte kullanilan FILTRELEME komutudur.</a:t>
            </a:r>
            <a:endParaRPr lang="en-US" sz="4000" dirty="0"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25443" y="4112805"/>
            <a:ext cx="4943707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24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2400" dirty="0">
                <a:latin typeface="Arial"/>
              </a:rPr>
              <a:t>personel </a:t>
            </a:r>
          </a:p>
          <a:p>
            <a:pPr algn="l">
              <a:lnSpc>
                <a:spcPct val="124000"/>
              </a:lnSpc>
            </a:pPr>
            <a:r>
              <a:rPr lang="en-US" sz="2400" dirty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>
                <a:latin typeface="Arial"/>
              </a:rPr>
              <a:t>id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400" dirty="0">
                <a:latin typeface="Arial"/>
              </a:rPr>
              <a:t>(9),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>
                <a:latin typeface="Arial"/>
              </a:rPr>
              <a:t>isim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400" dirty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>
                <a:latin typeface="Arial"/>
              </a:rPr>
              <a:t>sehir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400" dirty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>
                <a:latin typeface="Arial"/>
              </a:rPr>
              <a:t>maas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400" dirty="0">
                <a:latin typeface="Arial"/>
              </a:rPr>
              <a:t>(20),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>
                <a:latin typeface="Arial"/>
              </a:rPr>
              <a:t>sirket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400" dirty="0">
                <a:latin typeface="Arial"/>
              </a:rPr>
              <a:t>(20)</a:t>
            </a:r>
          </a:p>
          <a:p>
            <a:pPr algn="l">
              <a:lnSpc>
                <a:spcPct val="109000"/>
              </a:lnSpc>
            </a:pPr>
            <a:r>
              <a:rPr lang="en-US" sz="2400" dirty="0">
                <a:latin typeface="Arial"/>
              </a:rPr>
              <a:t>);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6556916" y="3996876"/>
            <a:ext cx="171233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(123456789, </a:t>
            </a:r>
            <a:r>
              <a:rPr lang="en-US" sz="3200" dirty="0" smtClean="0">
                <a:latin typeface="Arial"/>
              </a:rPr>
              <a:t>‘Ali Yilmaz', ‘Istanbul', 5500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‘Honda');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(234567890, </a:t>
            </a:r>
            <a:r>
              <a:rPr lang="en-US" sz="3200" dirty="0" smtClean="0">
                <a:latin typeface="Arial"/>
              </a:rPr>
              <a:t>‘Veli Sahin', </a:t>
            </a:r>
            <a:r>
              <a:rPr lang="en-US" sz="3200" dirty="0">
                <a:latin typeface="Arial"/>
              </a:rPr>
              <a:t>‘Istanbul'</a:t>
            </a:r>
            <a:r>
              <a:rPr lang="en-US" sz="3200" dirty="0" smtClean="0">
                <a:latin typeface="Arial"/>
              </a:rPr>
              <a:t>, 4500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‘Toyota');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(345678901, </a:t>
            </a:r>
            <a:r>
              <a:rPr lang="en-US" sz="3200" dirty="0" smtClean="0">
                <a:latin typeface="Arial"/>
              </a:rPr>
              <a:t>‘Mehmet Ozturk', ‘Ankara', 3500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'Honda'); 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(456789012, </a:t>
            </a:r>
            <a:r>
              <a:rPr lang="en-US" sz="3200" dirty="0" smtClean="0">
                <a:latin typeface="Arial"/>
              </a:rPr>
              <a:t>'</a:t>
            </a:r>
            <a:r>
              <a:rPr lang="en-US" sz="3200" dirty="0">
                <a:latin typeface="Arial"/>
              </a:rPr>
              <a:t> Mehmet Ozturk </a:t>
            </a:r>
            <a:r>
              <a:rPr lang="en-US" sz="3200" dirty="0" smtClean="0">
                <a:latin typeface="Arial"/>
              </a:rPr>
              <a:t>', ‘Izmir', 6000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‘Ford');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(567890123, </a:t>
            </a:r>
            <a:r>
              <a:rPr lang="en-US" sz="3200" dirty="0" smtClean="0">
                <a:latin typeface="Arial"/>
              </a:rPr>
              <a:t>'</a:t>
            </a:r>
            <a:r>
              <a:rPr lang="en-US" sz="3200" dirty="0">
                <a:latin typeface="Arial"/>
              </a:rPr>
              <a:t> Mehmet Ozturk 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‘Ankara'</a:t>
            </a:r>
            <a:r>
              <a:rPr lang="en-US" sz="3200" dirty="0" smtClean="0">
                <a:latin typeface="Arial"/>
              </a:rPr>
              <a:t>, </a:t>
            </a:r>
            <a:r>
              <a:rPr lang="en-US" sz="3200" dirty="0">
                <a:latin typeface="Arial"/>
              </a:rPr>
              <a:t>7000, </a:t>
            </a:r>
            <a:r>
              <a:rPr lang="en-US" sz="3200" dirty="0" smtClean="0">
                <a:latin typeface="Arial"/>
              </a:rPr>
              <a:t>‘Tofas');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(456789012, </a:t>
            </a:r>
            <a:r>
              <a:rPr lang="en-US" sz="3200" dirty="0" smtClean="0">
                <a:latin typeface="Arial"/>
              </a:rPr>
              <a:t>'</a:t>
            </a:r>
            <a:r>
              <a:rPr lang="en-US" sz="3200" dirty="0">
                <a:latin typeface="Arial"/>
              </a:rPr>
              <a:t> Veli Sahin 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‘Ankara'</a:t>
            </a:r>
            <a:r>
              <a:rPr lang="en-US" sz="3200" dirty="0" smtClean="0">
                <a:latin typeface="Arial"/>
              </a:rPr>
              <a:t>, 4500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‘Ford');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personel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(123456710, </a:t>
            </a:r>
            <a:r>
              <a:rPr lang="en-US" sz="3200" dirty="0" smtClean="0">
                <a:latin typeface="Arial"/>
              </a:rPr>
              <a:t>‘Hatice Sahin', ‘Bursa', </a:t>
            </a:r>
            <a:r>
              <a:rPr lang="en-US" sz="3200" dirty="0">
                <a:latin typeface="Arial"/>
              </a:rPr>
              <a:t>4</a:t>
            </a:r>
            <a:r>
              <a:rPr lang="en-US" sz="3200" dirty="0" smtClean="0">
                <a:latin typeface="Arial"/>
              </a:rPr>
              <a:t>500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'Honda');</a:t>
            </a:r>
            <a:endParaRPr lang="en-US" sz="32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144395" y="8396423"/>
            <a:ext cx="12571605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1)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Her sirketin </a:t>
            </a:r>
            <a:r>
              <a:rPr lang="en-US" sz="3200" dirty="0">
                <a:solidFill>
                  <a:srgbClr val="EE220C"/>
                </a:solidFill>
                <a:latin typeface="Arial"/>
              </a:rPr>
              <a:t>MIN 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maaslarini eger 2000’den buyukse goster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sirket,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MIN </a:t>
            </a:r>
            <a:r>
              <a:rPr lang="en-US" sz="3200" dirty="0" smtClean="0">
                <a:latin typeface="Arial"/>
              </a:rPr>
              <a:t>(maas)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latin typeface="Arial"/>
              </a:rPr>
              <a:t>en_az_maas     </a:t>
            </a:r>
            <a:endParaRPr lang="en-US" sz="3200" dirty="0">
              <a:solidFill>
                <a:srgbClr val="1D1C1D"/>
              </a:solidFill>
              <a:latin typeface="Consolas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 smtClean="0">
                <a:latin typeface="Arial"/>
              </a:rPr>
              <a:t>sirket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HAVING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MIN </a:t>
            </a:r>
            <a:r>
              <a:rPr lang="en-US" sz="3200" dirty="0">
                <a:latin typeface="Arial"/>
              </a:rPr>
              <a:t>(maas) </a:t>
            </a:r>
            <a:r>
              <a:rPr lang="en-US" sz="3200" dirty="0" smtClean="0">
                <a:latin typeface="Arial"/>
              </a:rPr>
              <a:t>&gt;</a:t>
            </a:r>
            <a:r>
              <a:rPr lang="en-US" sz="3200" dirty="0">
                <a:latin typeface="Arial"/>
              </a:rPr>
              <a:t>2</a:t>
            </a:r>
            <a:r>
              <a:rPr lang="en-US" sz="3200" dirty="0" smtClean="0">
                <a:latin typeface="Arial"/>
              </a:rPr>
              <a:t>000;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507" y="8396423"/>
            <a:ext cx="3434234" cy="34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0430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545838" y="2820813"/>
            <a:ext cx="14311196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2)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Toplam geliri 10000 liradan fazla olan isimleri gosteren sorgu yaziniz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isim</a:t>
            </a:r>
            <a:r>
              <a:rPr lang="en-US" sz="3200" dirty="0" smtClean="0">
                <a:latin typeface="Arial"/>
              </a:rPr>
              <a:t>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SUM </a:t>
            </a:r>
            <a:r>
              <a:rPr lang="en-US" sz="3200" dirty="0" smtClean="0">
                <a:latin typeface="Arial"/>
              </a:rPr>
              <a:t>(maas)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toplam_maas </a:t>
            </a:r>
            <a:r>
              <a:rPr lang="en-US" sz="3200" dirty="0" smtClean="0">
                <a:latin typeface="Arial"/>
              </a:rPr>
              <a:t>    </a:t>
            </a:r>
            <a:endParaRPr lang="en-US" sz="3200" dirty="0">
              <a:solidFill>
                <a:srgbClr val="1D1C1D"/>
              </a:solidFill>
              <a:latin typeface="Consolas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 smtClean="0">
                <a:latin typeface="Arial"/>
              </a:rPr>
              <a:t>isim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HAVING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SUM </a:t>
            </a:r>
            <a:r>
              <a:rPr lang="en-US" sz="3200" dirty="0">
                <a:latin typeface="Arial"/>
              </a:rPr>
              <a:t>(maas) </a:t>
            </a:r>
            <a:r>
              <a:rPr lang="en-US" sz="3200" dirty="0" smtClean="0">
                <a:latin typeface="Arial"/>
              </a:rPr>
              <a:t>&gt;10000;</a:t>
            </a:r>
            <a:endParaRPr lang="tr-TR" sz="3200" dirty="0"/>
          </a:p>
        </p:txBody>
      </p:sp>
      <p:sp>
        <p:nvSpPr>
          <p:cNvPr id="5" name="Dikdörtgen 4"/>
          <p:cNvSpPr/>
          <p:nvPr/>
        </p:nvSpPr>
        <p:spPr>
          <a:xfrm>
            <a:off x="2968769" y="142309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HAVING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CLAUSE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545837" y="7366793"/>
            <a:ext cx="21202651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3</a:t>
            </a: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)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Eger bir sehirde calisan personel sayisi 1’den coksa sehir ismini ve personel sayisini veren sorgu yaziniz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sehir</a:t>
            </a:r>
            <a:r>
              <a:rPr lang="en-US" sz="3200" dirty="0" smtClean="0">
                <a:latin typeface="Arial"/>
              </a:rPr>
              <a:t>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 </a:t>
            </a:r>
            <a:r>
              <a:rPr lang="en-US" sz="3200" dirty="0" smtClean="0">
                <a:latin typeface="Arial"/>
              </a:rPr>
              <a:t>(isim)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toplam_personel_sayisi </a:t>
            </a:r>
            <a:r>
              <a:rPr lang="en-US" sz="3200" dirty="0" smtClean="0">
                <a:latin typeface="Arial"/>
              </a:rPr>
              <a:t>    </a:t>
            </a:r>
            <a:endParaRPr lang="en-US" sz="3200" dirty="0">
              <a:solidFill>
                <a:srgbClr val="1D1C1D"/>
              </a:solidFill>
              <a:latin typeface="Consolas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 smtClean="0">
                <a:latin typeface="Arial"/>
              </a:rPr>
              <a:t>sehir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HAVING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COUNT </a:t>
            </a:r>
            <a:r>
              <a:rPr lang="en-US" sz="3200" dirty="0" smtClean="0">
                <a:latin typeface="Arial"/>
              </a:rPr>
              <a:t>(isim) &gt;1;</a:t>
            </a:r>
            <a:endParaRPr lang="tr-TR" sz="3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018" y="3822955"/>
            <a:ext cx="5388700" cy="181956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4925" y="9818754"/>
            <a:ext cx="5187020" cy="20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97210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HAVING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CLAUSE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679651" y="2884002"/>
            <a:ext cx="21202651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4)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Eger bir sehirde alinan MAX maas 5000’den dusukse sehir ismini ve MAX maasi veren sorgu yaziniz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sehir</a:t>
            </a:r>
            <a:r>
              <a:rPr lang="en-US" sz="3200" dirty="0" smtClean="0">
                <a:latin typeface="Arial"/>
              </a:rPr>
              <a:t>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MAX </a:t>
            </a:r>
            <a:r>
              <a:rPr lang="en-US" sz="3200" dirty="0" smtClean="0">
                <a:latin typeface="Arial"/>
              </a:rPr>
              <a:t>(maas)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max_maas</a:t>
            </a:r>
            <a:r>
              <a:rPr lang="en-US" sz="3200" dirty="0" smtClean="0">
                <a:latin typeface="Arial"/>
              </a:rPr>
              <a:t>  </a:t>
            </a:r>
            <a:endParaRPr lang="en-US" sz="3200" dirty="0">
              <a:solidFill>
                <a:srgbClr val="1D1C1D"/>
              </a:solidFill>
              <a:latin typeface="Consolas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 smtClean="0">
                <a:latin typeface="Arial"/>
              </a:rPr>
              <a:t>sehir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HAVING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MAX </a:t>
            </a:r>
            <a:r>
              <a:rPr lang="en-US" sz="3200" dirty="0">
                <a:latin typeface="Arial"/>
              </a:rPr>
              <a:t>(maas) </a:t>
            </a:r>
            <a:r>
              <a:rPr lang="en-US" sz="3200" dirty="0" smtClean="0">
                <a:latin typeface="Arial"/>
              </a:rPr>
              <a:t>&lt;5000;</a:t>
            </a:r>
            <a:endParaRPr lang="tr-TR" sz="3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573" y="6908640"/>
            <a:ext cx="3591004" cy="19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1235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080281" y="1119956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UNION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273782" y="3613547"/>
            <a:ext cx="4511556" cy="394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2800" dirty="0" smtClean="0">
                <a:latin typeface="Arial"/>
              </a:rPr>
              <a:t>personel </a:t>
            </a:r>
          </a:p>
          <a:p>
            <a:pPr algn="l">
              <a:lnSpc>
                <a:spcPct val="124000"/>
              </a:lnSpc>
            </a:pPr>
            <a:r>
              <a:rPr lang="en-US" sz="2800" dirty="0" smtClean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id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800" dirty="0" smtClean="0">
                <a:latin typeface="Arial"/>
              </a:rPr>
              <a:t>(9),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isim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8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sehir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8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maas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800" dirty="0" smtClean="0">
                <a:latin typeface="Arial"/>
              </a:rPr>
              <a:t>(20),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sirket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800" dirty="0" smtClean="0">
                <a:latin typeface="Arial"/>
              </a:rPr>
              <a:t>(20)</a:t>
            </a:r>
          </a:p>
          <a:p>
            <a:pPr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);</a:t>
            </a:r>
            <a:endParaRPr lang="en-US" sz="28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785338" y="3944518"/>
            <a:ext cx="152945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(123456789, </a:t>
            </a:r>
            <a:r>
              <a:rPr lang="en-US" sz="2800" dirty="0" smtClean="0">
                <a:latin typeface="Arial"/>
              </a:rPr>
              <a:t>‘Ali Yilmaz', ‘Istanbul', 5500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‘Honda');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(234567890, </a:t>
            </a:r>
            <a:r>
              <a:rPr lang="en-US" sz="2800" dirty="0" smtClean="0">
                <a:latin typeface="Arial"/>
              </a:rPr>
              <a:t>‘Veli Sahin', </a:t>
            </a:r>
            <a:r>
              <a:rPr lang="en-US" sz="2800" dirty="0">
                <a:latin typeface="Arial"/>
              </a:rPr>
              <a:t>‘Istanbul'</a:t>
            </a:r>
            <a:r>
              <a:rPr lang="en-US" sz="2800" dirty="0" smtClean="0">
                <a:latin typeface="Arial"/>
              </a:rPr>
              <a:t>, 4500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‘Toyota');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(345678901, </a:t>
            </a:r>
            <a:r>
              <a:rPr lang="en-US" sz="2800" dirty="0" smtClean="0">
                <a:latin typeface="Arial"/>
              </a:rPr>
              <a:t>‘Mehmet Ozturk', ‘Ankara', 3500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'Honda'); 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(456789012, </a:t>
            </a:r>
            <a:r>
              <a:rPr lang="en-US" sz="2800" dirty="0" smtClean="0">
                <a:latin typeface="Arial"/>
              </a:rPr>
              <a:t>'Mehmet Ozturk', ‘Izmir', 6000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‘Ford');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(567890123, </a:t>
            </a:r>
            <a:r>
              <a:rPr lang="en-US" sz="2800" dirty="0" smtClean="0">
                <a:latin typeface="Arial"/>
              </a:rPr>
              <a:t>'Mehmet Ozturk', </a:t>
            </a:r>
            <a:r>
              <a:rPr lang="en-US" sz="2800" dirty="0">
                <a:latin typeface="Arial"/>
              </a:rPr>
              <a:t>‘Ankara'</a:t>
            </a:r>
            <a:r>
              <a:rPr lang="en-US" sz="2800" dirty="0" smtClean="0">
                <a:latin typeface="Arial"/>
              </a:rPr>
              <a:t>, </a:t>
            </a:r>
            <a:r>
              <a:rPr lang="en-US" sz="2800" dirty="0">
                <a:latin typeface="Arial"/>
              </a:rPr>
              <a:t>7000, </a:t>
            </a:r>
            <a:r>
              <a:rPr lang="en-US" sz="2800" dirty="0" smtClean="0">
                <a:latin typeface="Arial"/>
              </a:rPr>
              <a:t>‘Tofas');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(456789012, </a:t>
            </a:r>
            <a:r>
              <a:rPr lang="en-US" sz="2800" dirty="0" smtClean="0">
                <a:latin typeface="Arial"/>
              </a:rPr>
              <a:t>'Veli </a:t>
            </a:r>
            <a:r>
              <a:rPr lang="en-US" sz="2800" dirty="0">
                <a:latin typeface="Arial"/>
              </a:rPr>
              <a:t>Sahin </a:t>
            </a:r>
            <a:r>
              <a:rPr lang="en-US" sz="2800" dirty="0" smtClean="0">
                <a:latin typeface="Arial"/>
              </a:rPr>
              <a:t>', </a:t>
            </a:r>
            <a:r>
              <a:rPr lang="en-US" sz="2800" dirty="0">
                <a:latin typeface="Arial"/>
              </a:rPr>
              <a:t>‘Ankara'</a:t>
            </a:r>
            <a:r>
              <a:rPr lang="en-US" sz="2800" dirty="0" smtClean="0">
                <a:latin typeface="Arial"/>
              </a:rPr>
              <a:t>, 4500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‘Ford');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(123456710, </a:t>
            </a:r>
            <a:r>
              <a:rPr lang="en-US" sz="2800" dirty="0" smtClean="0">
                <a:latin typeface="Arial"/>
              </a:rPr>
              <a:t>‘Hatice Sahin', ‘Bursa', </a:t>
            </a:r>
            <a:r>
              <a:rPr lang="en-US" sz="2800" dirty="0">
                <a:latin typeface="Arial"/>
              </a:rPr>
              <a:t>4</a:t>
            </a:r>
            <a:r>
              <a:rPr lang="en-US" sz="2800" dirty="0" smtClean="0">
                <a:latin typeface="Arial"/>
              </a:rPr>
              <a:t>500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'Honda');</a:t>
            </a:r>
            <a:endParaRPr lang="en-US" sz="28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273782" y="2121954"/>
            <a:ext cx="221165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848100" algn="l"/>
            <a:r>
              <a:rPr lang="en-US" sz="4000" dirty="0" smtClean="0">
                <a:latin typeface="Arial"/>
              </a:rPr>
              <a:t>Iki farkli sorgulamanin sonucunu birlestiren islemdir. Secilen 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Field SAYISI </a:t>
            </a:r>
            <a:r>
              <a:rPr lang="en-US" sz="4000" dirty="0" smtClean="0">
                <a:latin typeface="Arial"/>
              </a:rPr>
              <a:t>ve 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DATA TYPE</a:t>
            </a:r>
            <a:r>
              <a:rPr lang="en-US" sz="4000" dirty="0" smtClean="0">
                <a:latin typeface="Arial"/>
              </a:rPr>
              <a:t>’i ayni olmalidir.</a:t>
            </a:r>
            <a:endParaRPr lang="en-US" sz="40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273782" y="7825114"/>
            <a:ext cx="21477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848100"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1) </a:t>
            </a:r>
            <a:r>
              <a:rPr lang="en-US" sz="4000" dirty="0" smtClean="0">
                <a:latin typeface="Arial"/>
              </a:rPr>
              <a:t>Maasi 3000’den fazla olan sehir ve isci isimlerini gosteren sorguyu yaziniz</a:t>
            </a:r>
            <a:endParaRPr lang="en-US" sz="40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036956" y="8620226"/>
            <a:ext cx="10898460" cy="3918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500"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sehir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</a:t>
            </a:r>
            <a:r>
              <a:rPr lang="en-US" sz="3200" dirty="0" smtClean="0">
                <a:latin typeface="Arial"/>
              </a:rPr>
              <a:t> isci_veya_sehir_ismi ,maas  </a:t>
            </a:r>
          </a:p>
          <a:p>
            <a:pPr indent="63500" algn="l">
              <a:lnSpc>
                <a:spcPct val="111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</a:t>
            </a:r>
            <a:endParaRPr lang="en-US" sz="3200" dirty="0"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maas &gt;4000</a:t>
            </a:r>
            <a:endParaRPr lang="en-US" sz="3200" dirty="0"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017100"/>
                </a:solidFill>
                <a:latin typeface="Arial"/>
              </a:rPr>
              <a:t>UNION</a:t>
            </a: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</a:t>
            </a:r>
            <a:r>
              <a:rPr lang="en-US" sz="3200" dirty="0">
                <a:latin typeface="Arial"/>
              </a:rPr>
              <a:t> isci_veya_sehir_ismi</a:t>
            </a:r>
            <a:r>
              <a:rPr lang="en-US" sz="3200" dirty="0" smtClean="0">
                <a:latin typeface="Arial"/>
              </a:rPr>
              <a:t> , maas</a:t>
            </a:r>
            <a:endParaRPr lang="en-US" sz="3200" dirty="0"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personel</a:t>
            </a: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maas &gt; 4000</a:t>
            </a:r>
            <a:r>
              <a:rPr lang="en-US" sz="3200" dirty="0">
                <a:latin typeface="Arial"/>
              </a:rPr>
              <a:t>;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708" y="6153755"/>
            <a:ext cx="3431788" cy="62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8372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06875" y="2708984"/>
            <a:ext cx="21477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848100" algn="l"/>
            <a:r>
              <a:rPr lang="en-US" sz="4000" dirty="0">
                <a:solidFill>
                  <a:srgbClr val="C00000"/>
                </a:solidFill>
                <a:latin typeface="Arial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) </a:t>
            </a:r>
            <a:r>
              <a:rPr lang="en-US" sz="4000" dirty="0" smtClean="0">
                <a:latin typeface="Arial"/>
              </a:rPr>
              <a:t>Mehmet Ozturk ismindeki personelin aldigi maaslari ve Istanbul’daki personelin maaslarini bir tabloda gosteren sorgu yaziniz</a:t>
            </a:r>
            <a:endParaRPr lang="en-US" sz="4000" dirty="0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898248" y="4262380"/>
            <a:ext cx="14159506" cy="3918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500"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sehir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</a:t>
            </a:r>
            <a:r>
              <a:rPr lang="en-US" sz="3200" dirty="0" smtClean="0">
                <a:latin typeface="Arial"/>
              </a:rPr>
              <a:t> isci_veya_sehir_ismi ,maas</a:t>
            </a:r>
          </a:p>
          <a:p>
            <a:pPr indent="63500" algn="l">
              <a:lnSpc>
                <a:spcPct val="111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</a:t>
            </a:r>
            <a:endParaRPr lang="en-US" sz="3200" dirty="0"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sehir=‘Istanbul’</a:t>
            </a:r>
            <a:endParaRPr lang="en-US" sz="3200" dirty="0"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017100"/>
                </a:solidFill>
                <a:latin typeface="Arial"/>
              </a:rPr>
              <a:t>UNION</a:t>
            </a: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</a:t>
            </a:r>
            <a:r>
              <a:rPr lang="en-US" sz="3200" dirty="0">
                <a:latin typeface="Arial"/>
              </a:rPr>
              <a:t> isci_veya_sehir_ismi</a:t>
            </a:r>
            <a:r>
              <a:rPr lang="en-US" sz="3200" dirty="0" smtClean="0">
                <a:latin typeface="Arial"/>
              </a:rPr>
              <a:t> , maas </a:t>
            </a:r>
          </a:p>
          <a:p>
            <a:pPr algn="l">
              <a:lnSpc>
                <a:spcPct val="111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personel</a:t>
            </a: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isim = ‘Mehmet Ozturk’;</a:t>
            </a:r>
            <a:endParaRPr lang="en-US" sz="32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080281" y="1119956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UNION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45195" y="8754446"/>
            <a:ext cx="21477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848100"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NOT :  </a:t>
            </a:r>
            <a:r>
              <a:rPr lang="en-US" sz="4000" dirty="0" smtClean="0">
                <a:latin typeface="Arial"/>
              </a:rPr>
              <a:t>2.sorgunun sonuna ORDER BY komutunu kullanirsaniz tum </a:t>
            </a:r>
            <a:r>
              <a:rPr lang="en-US" sz="4000" dirty="0" err="1" smtClean="0">
                <a:latin typeface="Arial"/>
              </a:rPr>
              <a:t>tabloyu</a:t>
            </a:r>
            <a:r>
              <a:rPr lang="en-US" sz="4000" dirty="0" smtClean="0">
                <a:latin typeface="Arial"/>
              </a:rPr>
              <a:t> istediginiz siralamaya gore siralar</a:t>
            </a:r>
            <a:endParaRPr lang="en-US" sz="40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898248" y="10286745"/>
            <a:ext cx="3637984" cy="638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1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ORDER BY </a:t>
            </a:r>
            <a:r>
              <a:rPr lang="en-US" sz="3200" dirty="0" smtClean="0">
                <a:latin typeface="Arial"/>
              </a:rPr>
              <a:t>maas;</a:t>
            </a:r>
            <a:endParaRPr lang="en-US" sz="3200" dirty="0"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667" y="4032423"/>
            <a:ext cx="5035707" cy="437423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3667" y="9444611"/>
            <a:ext cx="3372780" cy="29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27364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73783" y="2695553"/>
            <a:ext cx="21477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848100"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3) </a:t>
            </a:r>
            <a:r>
              <a:rPr lang="en-US" sz="4000" dirty="0" smtClean="0">
                <a:latin typeface="Arial"/>
              </a:rPr>
              <a:t>Sehirlerde odenen ucreti 3000’den fazla olan ve personelden ucreti 5000’den az olanlari bir tabloda gosteren sorguyu yaziniz</a:t>
            </a:r>
            <a:endParaRPr lang="en-US" sz="4000" dirty="0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032063" y="4628090"/>
            <a:ext cx="9899742" cy="3918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500"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sehir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</a:t>
            </a:r>
            <a:r>
              <a:rPr lang="en-US" sz="3200" dirty="0" smtClean="0">
                <a:latin typeface="Arial"/>
              </a:rPr>
              <a:t> isci_veya_sehir_ismi , maas </a:t>
            </a:r>
          </a:p>
          <a:p>
            <a:pPr indent="63500" algn="l">
              <a:lnSpc>
                <a:spcPct val="111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</a:t>
            </a:r>
            <a:endParaRPr lang="en-US" sz="3200" dirty="0"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maas&gt;3000</a:t>
            </a:r>
            <a:endParaRPr lang="en-US" sz="3200" dirty="0"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017100"/>
                </a:solidFill>
                <a:latin typeface="Arial"/>
              </a:rPr>
              <a:t>UNION</a:t>
            </a: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</a:t>
            </a:r>
            <a:r>
              <a:rPr lang="en-US" sz="3200" dirty="0">
                <a:latin typeface="Arial"/>
              </a:rPr>
              <a:t> isci_veya_sehir_ismi</a:t>
            </a:r>
            <a:r>
              <a:rPr lang="en-US" sz="3200" dirty="0" smtClean="0">
                <a:latin typeface="Arial"/>
              </a:rPr>
              <a:t> , maas </a:t>
            </a:r>
          </a:p>
          <a:p>
            <a:pPr algn="l">
              <a:lnSpc>
                <a:spcPct val="111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personel</a:t>
            </a:r>
          </a:p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maas&lt;5000;</a:t>
            </a:r>
            <a:endParaRPr lang="en-US" sz="32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124886" y="129837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UNION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44" y="4400507"/>
            <a:ext cx="4315871" cy="71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190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21" y="2536681"/>
            <a:ext cx="18407436" cy="9783850"/>
          </a:xfrm>
          <a:prstGeom prst="rect">
            <a:avLst/>
          </a:prstGeom>
        </p:spPr>
      </p:pic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1667846" y="1246125"/>
            <a:ext cx="20392423" cy="1036754"/>
          </a:xfrm>
        </p:spPr>
        <p:txBody>
          <a:bodyPr>
            <a:normAutofit fontScale="90000"/>
          </a:bodyPr>
          <a:lstStyle/>
          <a:p>
            <a:r>
              <a:rPr lang="en-US" sz="6600" noProof="1" smtClean="0"/>
              <a:t>Relatioanal databases (iliskili tablolar)</a:t>
            </a:r>
            <a:endParaRPr lang="tr-TR" sz="6600" dirty="0"/>
          </a:p>
        </p:txBody>
      </p:sp>
    </p:spTree>
    <p:extLst>
      <p:ext uri="{BB962C8B-B14F-4D97-AF65-F5344CB8AC3E}">
        <p14:creationId xmlns:p14="http://schemas.microsoft.com/office/powerpoint/2010/main" val="538992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193259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UNION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91197" y="3483099"/>
            <a:ext cx="7195242" cy="3795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2400" dirty="0" smtClean="0">
                <a:latin typeface="Arial"/>
              </a:rPr>
              <a:t>personel </a:t>
            </a:r>
          </a:p>
          <a:p>
            <a:pPr algn="l">
              <a:lnSpc>
                <a:spcPct val="124000"/>
              </a:lnSpc>
            </a:pPr>
            <a:r>
              <a:rPr lang="en-US" sz="2400" dirty="0" smtClean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id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400" dirty="0" smtClean="0">
                <a:latin typeface="Arial"/>
              </a:rPr>
              <a:t>(9),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isim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4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sehir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4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maas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400" dirty="0" smtClean="0">
                <a:latin typeface="Arial"/>
              </a:rPr>
              <a:t>(20),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sirket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400" dirty="0" smtClean="0">
                <a:latin typeface="Arial"/>
              </a:rPr>
              <a:t>(20),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>
                <a:solidFill>
                  <a:srgbClr val="CB297B"/>
                </a:solidFill>
                <a:latin typeface="Arial"/>
              </a:rPr>
              <a:t>CONSTRAINT</a:t>
            </a:r>
            <a:r>
              <a:rPr lang="en-US" sz="2400" dirty="0" smtClean="0">
                <a:latin typeface="Arial"/>
              </a:rPr>
              <a:t> personel_pk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PRIMARY KEY </a:t>
            </a:r>
            <a:r>
              <a:rPr lang="en-US" sz="2400" dirty="0" smtClean="0">
                <a:latin typeface="Arial"/>
              </a:rPr>
              <a:t>(id)</a:t>
            </a:r>
          </a:p>
          <a:p>
            <a:pPr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);</a:t>
            </a:r>
            <a:endParaRPr lang="en-US" sz="24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839742" y="4066131"/>
            <a:ext cx="131410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(123456789, </a:t>
            </a:r>
            <a:r>
              <a:rPr lang="en-US" sz="2400" dirty="0" smtClean="0">
                <a:latin typeface="Arial"/>
              </a:rPr>
              <a:t>‘Ali Yilmaz', ‘Istanbul', 5500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smtClean="0">
                <a:latin typeface="Arial"/>
              </a:rPr>
              <a:t>‘Honda');</a:t>
            </a:r>
            <a:endParaRPr lang="en-US" sz="2400" dirty="0">
              <a:latin typeface="Arial"/>
            </a:endParaRPr>
          </a:p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(234567890, </a:t>
            </a:r>
            <a:r>
              <a:rPr lang="en-US" sz="2400" dirty="0" smtClean="0">
                <a:latin typeface="Arial"/>
              </a:rPr>
              <a:t>‘Veli Sahin', </a:t>
            </a:r>
            <a:r>
              <a:rPr lang="en-US" sz="2400" dirty="0">
                <a:latin typeface="Arial"/>
              </a:rPr>
              <a:t>‘Istanbul'</a:t>
            </a:r>
            <a:r>
              <a:rPr lang="en-US" sz="2400" dirty="0" smtClean="0">
                <a:latin typeface="Arial"/>
              </a:rPr>
              <a:t>, 4500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smtClean="0">
                <a:latin typeface="Arial"/>
              </a:rPr>
              <a:t>‘Toyota');</a:t>
            </a:r>
            <a:endParaRPr lang="en-US" sz="2400" dirty="0">
              <a:latin typeface="Arial"/>
            </a:endParaRPr>
          </a:p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(345678901, </a:t>
            </a:r>
            <a:r>
              <a:rPr lang="en-US" sz="2400" dirty="0" smtClean="0">
                <a:latin typeface="Arial"/>
              </a:rPr>
              <a:t>‘Mehmet Ozturk', ‘Ankara', 3500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smtClean="0">
                <a:latin typeface="Arial"/>
              </a:rPr>
              <a:t>'Honda'); </a:t>
            </a:r>
          </a:p>
          <a:p>
            <a:pPr algn="l"/>
            <a:r>
              <a:rPr lang="en-US" sz="24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(456789012, </a:t>
            </a:r>
            <a:r>
              <a:rPr lang="en-US" sz="2400" dirty="0" smtClean="0">
                <a:latin typeface="Arial"/>
              </a:rPr>
              <a:t>'Mehmet Ozturk', ‘Izmir', 6000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smtClean="0">
                <a:latin typeface="Arial"/>
              </a:rPr>
              <a:t>‘Ford');</a:t>
            </a:r>
            <a:endParaRPr lang="en-US" sz="2400" dirty="0">
              <a:latin typeface="Arial"/>
            </a:endParaRPr>
          </a:p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(567890123, </a:t>
            </a:r>
            <a:r>
              <a:rPr lang="en-US" sz="2400" dirty="0" smtClean="0">
                <a:latin typeface="Arial"/>
              </a:rPr>
              <a:t>'Mehmet Ozturk', </a:t>
            </a:r>
            <a:r>
              <a:rPr lang="en-US" sz="2400" dirty="0">
                <a:latin typeface="Arial"/>
              </a:rPr>
              <a:t>‘Ankara'</a:t>
            </a:r>
            <a:r>
              <a:rPr lang="en-US" sz="2400" dirty="0" smtClean="0">
                <a:latin typeface="Arial"/>
              </a:rPr>
              <a:t>, </a:t>
            </a:r>
            <a:r>
              <a:rPr lang="en-US" sz="2400" dirty="0">
                <a:latin typeface="Arial"/>
              </a:rPr>
              <a:t>7000, </a:t>
            </a:r>
            <a:r>
              <a:rPr lang="en-US" sz="2400" dirty="0" smtClean="0">
                <a:latin typeface="Arial"/>
              </a:rPr>
              <a:t>‘Tofas');</a:t>
            </a:r>
            <a:endParaRPr lang="en-US" sz="2400" dirty="0">
              <a:latin typeface="Arial"/>
            </a:endParaRPr>
          </a:p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 smtClean="0">
                <a:latin typeface="Arial"/>
              </a:rPr>
              <a:t>(456715012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smtClean="0">
                <a:latin typeface="Arial"/>
              </a:rPr>
              <a:t>'Veli Sahin', </a:t>
            </a:r>
            <a:r>
              <a:rPr lang="en-US" sz="2400" dirty="0">
                <a:latin typeface="Arial"/>
              </a:rPr>
              <a:t>‘Ankara'</a:t>
            </a:r>
            <a:r>
              <a:rPr lang="en-US" sz="2400" dirty="0" smtClean="0">
                <a:latin typeface="Arial"/>
              </a:rPr>
              <a:t>, 4500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smtClean="0">
                <a:latin typeface="Arial"/>
              </a:rPr>
              <a:t>‘Ford');</a:t>
            </a:r>
            <a:endParaRPr lang="en-US" sz="2400" dirty="0">
              <a:latin typeface="Arial"/>
            </a:endParaRPr>
          </a:p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(123456710, </a:t>
            </a:r>
            <a:r>
              <a:rPr lang="en-US" sz="2400" dirty="0" smtClean="0">
                <a:latin typeface="Arial"/>
              </a:rPr>
              <a:t>‘Hatice Sahin', ‘Bursa', </a:t>
            </a:r>
            <a:r>
              <a:rPr lang="en-US" sz="2400" dirty="0">
                <a:latin typeface="Arial"/>
              </a:rPr>
              <a:t>4</a:t>
            </a:r>
            <a:r>
              <a:rPr lang="en-US" sz="2400" dirty="0" smtClean="0">
                <a:latin typeface="Arial"/>
              </a:rPr>
              <a:t>500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smtClean="0">
                <a:latin typeface="Arial"/>
              </a:rPr>
              <a:t>'Honda');</a:t>
            </a:r>
            <a:endParaRPr lang="en-US" sz="24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586016" y="9078316"/>
            <a:ext cx="13522198" cy="350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2800" dirty="0" smtClean="0">
                <a:latin typeface="Arial"/>
              </a:rPr>
              <a:t>personel_bilgi </a:t>
            </a:r>
          </a:p>
          <a:p>
            <a:pPr algn="l">
              <a:lnSpc>
                <a:spcPct val="124000"/>
              </a:lnSpc>
            </a:pPr>
            <a:r>
              <a:rPr lang="en-US" sz="2800" dirty="0" smtClean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id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800" dirty="0" smtClean="0">
                <a:latin typeface="Arial"/>
              </a:rPr>
              <a:t>(9),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tel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char</a:t>
            </a:r>
            <a:r>
              <a:rPr lang="en-US" sz="2800" dirty="0" smtClean="0">
                <a:latin typeface="Arial"/>
              </a:rPr>
              <a:t>(10)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UNIQUE</a:t>
            </a:r>
            <a:r>
              <a:rPr lang="en-US" sz="2800" dirty="0" smtClean="0">
                <a:latin typeface="Arial"/>
              </a:rPr>
              <a:t> 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cocuk_sayisi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800" dirty="0" smtClean="0">
                <a:latin typeface="Arial"/>
              </a:rPr>
              <a:t>(2),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>
                <a:solidFill>
                  <a:srgbClr val="CB297B"/>
                </a:solidFill>
                <a:latin typeface="Arial"/>
              </a:rPr>
              <a:t>CONSTRAINT</a:t>
            </a:r>
            <a:r>
              <a:rPr lang="en-US" sz="2800" dirty="0" smtClean="0">
                <a:latin typeface="Arial"/>
              </a:rPr>
              <a:t> personel_bilgi_fk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FOREIGN KEY </a:t>
            </a:r>
            <a:r>
              <a:rPr lang="en-US" sz="2800" dirty="0" smtClean="0">
                <a:latin typeface="Arial"/>
              </a:rPr>
              <a:t>(id)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REFERENCES </a:t>
            </a:r>
            <a:r>
              <a:rPr lang="en-US" sz="2800" dirty="0" smtClean="0">
                <a:latin typeface="Arial"/>
              </a:rPr>
              <a:t>personel(id) </a:t>
            </a:r>
          </a:p>
          <a:p>
            <a:pPr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); </a:t>
            </a:r>
            <a:endParaRPr lang="en-US" sz="28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9494887" y="8322727"/>
            <a:ext cx="136898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(123456789, </a:t>
            </a:r>
            <a:r>
              <a:rPr lang="en-US" sz="2800" dirty="0" smtClean="0">
                <a:latin typeface="Arial"/>
              </a:rPr>
              <a:t>‘5302345678' , 5);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(234567890, </a:t>
            </a:r>
            <a:r>
              <a:rPr lang="en-US" sz="2800" dirty="0" smtClean="0">
                <a:latin typeface="Arial"/>
              </a:rPr>
              <a:t>‘5422345678', 4);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(345678901, </a:t>
            </a:r>
            <a:r>
              <a:rPr lang="en-US" sz="2800" dirty="0" smtClean="0">
                <a:latin typeface="Arial"/>
              </a:rPr>
              <a:t>‘5354561245', 3); 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(456789012, </a:t>
            </a:r>
            <a:r>
              <a:rPr lang="en-US" sz="2800" dirty="0" smtClean="0">
                <a:latin typeface="Arial"/>
              </a:rPr>
              <a:t>'5411452659', 3);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(567890123, </a:t>
            </a:r>
            <a:r>
              <a:rPr lang="en-US" sz="2800" dirty="0" smtClean="0">
                <a:latin typeface="Arial"/>
              </a:rPr>
              <a:t>'5551253698', 2);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(456789012, </a:t>
            </a:r>
            <a:r>
              <a:rPr lang="en-US" sz="2800" dirty="0" smtClean="0">
                <a:latin typeface="Arial"/>
              </a:rPr>
              <a:t>'5524578574', 2);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(123456710, </a:t>
            </a:r>
            <a:r>
              <a:rPr lang="en-US" sz="2800" dirty="0" smtClean="0">
                <a:latin typeface="Arial"/>
              </a:rPr>
              <a:t>‘5537488585', 1);</a:t>
            </a:r>
            <a:endParaRPr lang="en-US" sz="28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232935" y="2853465"/>
            <a:ext cx="21019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/>
              </a:rPr>
              <a:t>Personel isminde bir tablo olusturun.Icinde id,isim,sehir,maas ve sirket field’lari olsun. Id’yi 2.yontemle PK yapin</a:t>
            </a:r>
            <a:endParaRPr lang="tr-TR" sz="2800" dirty="0"/>
          </a:p>
        </p:txBody>
      </p:sp>
      <p:sp>
        <p:nvSpPr>
          <p:cNvPr id="10" name="Dikdörtgen 9"/>
          <p:cNvSpPr/>
          <p:nvPr/>
        </p:nvSpPr>
        <p:spPr>
          <a:xfrm>
            <a:off x="1391197" y="7520873"/>
            <a:ext cx="219733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latin typeface="Arial"/>
              </a:rPr>
              <a:t>Personel_bilgi isminde bir tablo olusturun.Icinde id,tel ve cocuk sayisi field’lari olsun. Id’yi FK yapin ve personel tablosu ile relation kurun</a:t>
            </a:r>
            <a:endParaRPr lang="tr-TR" sz="2800" dirty="0"/>
          </a:p>
        </p:txBody>
      </p:sp>
      <p:sp>
        <p:nvSpPr>
          <p:cNvPr id="11" name="Dikdörtgen 10"/>
          <p:cNvSpPr/>
          <p:nvPr/>
        </p:nvSpPr>
        <p:spPr>
          <a:xfrm>
            <a:off x="7774089" y="2087224"/>
            <a:ext cx="73341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Arial"/>
              </a:rPr>
              <a:t>2 </a:t>
            </a:r>
            <a:r>
              <a:rPr lang="en-US" sz="4400" dirty="0" smtClean="0">
                <a:solidFill>
                  <a:srgbClr val="C00000"/>
                </a:solidFill>
                <a:latin typeface="Arial"/>
              </a:rPr>
              <a:t>T</a:t>
            </a:r>
            <a:r>
              <a:rPr lang="en-US" sz="4400" dirty="0" smtClean="0">
                <a:latin typeface="Arial"/>
              </a:rPr>
              <a:t>ablodan </a:t>
            </a:r>
            <a:r>
              <a:rPr lang="en-US" sz="4400" dirty="0" smtClean="0">
                <a:solidFill>
                  <a:srgbClr val="C00000"/>
                </a:solidFill>
                <a:latin typeface="Arial"/>
              </a:rPr>
              <a:t>D</a:t>
            </a:r>
            <a:r>
              <a:rPr lang="en-US" sz="4400" dirty="0" smtClean="0">
                <a:latin typeface="Arial"/>
              </a:rPr>
              <a:t>ata </a:t>
            </a:r>
            <a:r>
              <a:rPr lang="en-US" sz="4400" dirty="0">
                <a:solidFill>
                  <a:srgbClr val="C00000"/>
                </a:solidFill>
                <a:latin typeface="Arial"/>
              </a:rPr>
              <a:t>B</a:t>
            </a:r>
            <a:r>
              <a:rPr lang="en-US" sz="4400" dirty="0" smtClean="0">
                <a:latin typeface="Arial"/>
              </a:rPr>
              <a:t>irlestirme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014933539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3124886" y="129837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UNION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687" y="3574433"/>
            <a:ext cx="6935436" cy="432838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350" y="8021271"/>
            <a:ext cx="4953773" cy="4328380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1246091" y="2393014"/>
            <a:ext cx="22545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Arial"/>
              </a:rPr>
              <a:t>id’si 12345678 olan personelin </a:t>
            </a:r>
            <a:r>
              <a:rPr lang="en-US" sz="4000" dirty="0" smtClean="0">
                <a:latin typeface="Arial"/>
              </a:rPr>
              <a:t> Personel tablosundan sehir ve maasini, personel_bilgi tablosundan da tel ve cocuk sayisini yazdirin  </a:t>
            </a:r>
            <a:endParaRPr lang="tr-TR" sz="3600" dirty="0"/>
          </a:p>
        </p:txBody>
      </p:sp>
      <p:sp>
        <p:nvSpPr>
          <p:cNvPr id="11" name="Dikdörtgen 10"/>
          <p:cNvSpPr/>
          <p:nvPr/>
        </p:nvSpPr>
        <p:spPr>
          <a:xfrm>
            <a:off x="1076678" y="10366830"/>
            <a:ext cx="167259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b="1" dirty="0" smtClean="0">
                <a:solidFill>
                  <a:srgbClr val="C00000"/>
                </a:solidFill>
                <a:latin typeface="Arial"/>
              </a:rPr>
              <a:t>NOT : Union islemi yaparken </a:t>
            </a:r>
          </a:p>
          <a:p>
            <a:pPr marL="457200" indent="-457200" algn="l">
              <a:buAutoNum type="arabicParenR"/>
            </a:pPr>
            <a:r>
              <a:rPr lang="en-US" sz="4000" dirty="0" smtClean="0">
                <a:latin typeface="Arial"/>
              </a:rPr>
              <a:t>Her 2 QUERY’den elde edeceginiz tablolarin sutun sayilari esit olmali</a:t>
            </a:r>
          </a:p>
          <a:p>
            <a:pPr marL="457200" indent="-457200" algn="l">
              <a:buAutoNum type="arabicParenR"/>
            </a:pPr>
            <a:r>
              <a:rPr lang="en-US" sz="4000" dirty="0" smtClean="0">
                <a:latin typeface="Arial"/>
              </a:rPr>
              <a:t>Alt alta gelecek sutunlarin data type’lari ayni olmali</a:t>
            </a:r>
            <a:endParaRPr lang="tr-TR" sz="4000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904" y="7902813"/>
            <a:ext cx="5188194" cy="2042161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1246091" y="4552001"/>
            <a:ext cx="115027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sehir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AS</a:t>
            </a:r>
            <a:r>
              <a:rPr lang="tr-TR" sz="3200" dirty="0"/>
              <a:t> Sehir_tel ,maas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AS</a:t>
            </a:r>
            <a:r>
              <a:rPr lang="tr-TR" sz="3200" dirty="0"/>
              <a:t> cocuk_sayisi_veya_tel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personel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/>
              <a:t> id='123456789'</a:t>
            </a:r>
          </a:p>
          <a:p>
            <a:pPr algn="l"/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UNION</a:t>
            </a:r>
            <a:r>
              <a:rPr lang="tr-TR" sz="3200" dirty="0"/>
              <a:t> </a:t>
            </a:r>
          </a:p>
          <a:p>
            <a:pPr algn="l"/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tel,cocuk_sayisi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personel_bilgi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/>
              <a:t> id= '123456789';</a:t>
            </a:r>
          </a:p>
        </p:txBody>
      </p:sp>
    </p:spTree>
    <p:extLst>
      <p:ext uri="{BB962C8B-B14F-4D97-AF65-F5344CB8AC3E}">
        <p14:creationId xmlns:p14="http://schemas.microsoft.com/office/powerpoint/2010/main" val="1241737436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UNION ALL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932789" y="2897429"/>
            <a:ext cx="15688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B297B"/>
                </a:solidFill>
                <a:latin typeface="Arial"/>
              </a:rPr>
              <a:t>1)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Personel tablosundada maasi </a:t>
            </a:r>
            <a:r>
              <a:rPr lang="en-US" sz="3200" dirty="0" smtClean="0">
                <a:latin typeface="Arial"/>
              </a:rPr>
              <a:t>5000’den az olan tum isimleri ve maaslari bulunuz</a:t>
            </a:r>
            <a:endParaRPr lang="tr-TR" sz="3200" dirty="0"/>
          </a:p>
        </p:txBody>
      </p:sp>
      <p:sp>
        <p:nvSpPr>
          <p:cNvPr id="13" name="Dikdörtgen 12"/>
          <p:cNvSpPr/>
          <p:nvPr/>
        </p:nvSpPr>
        <p:spPr>
          <a:xfrm>
            <a:off x="1965761" y="4326258"/>
            <a:ext cx="4929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 smtClean="0"/>
              <a:t>isim,maas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/>
              <a:t> </a:t>
            </a:r>
            <a:r>
              <a:rPr lang="en-US" sz="3200" dirty="0" smtClean="0"/>
              <a:t>maas&lt;5000</a:t>
            </a:r>
            <a:r>
              <a:rPr lang="tr-TR" sz="3200" dirty="0" smtClean="0"/>
              <a:t>;</a:t>
            </a:r>
            <a:endParaRPr lang="tr-TR" sz="3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33" y="3939585"/>
            <a:ext cx="2860798" cy="262371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216" y="4380666"/>
            <a:ext cx="6775938" cy="43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38121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634840" y="1107862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UNION ALL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842668" y="2209293"/>
            <a:ext cx="9846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B297B"/>
                </a:solidFill>
                <a:latin typeface="Arial"/>
              </a:rPr>
              <a:t>2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3200" dirty="0" smtClean="0">
                <a:latin typeface="Arial"/>
              </a:rPr>
              <a:t>Ayni sorguyu UNION ile iki kere yazarak calistirin</a:t>
            </a:r>
            <a:endParaRPr lang="tr-TR" sz="3200" dirty="0"/>
          </a:p>
        </p:txBody>
      </p:sp>
      <p:sp>
        <p:nvSpPr>
          <p:cNvPr id="6" name="Dikdörtgen 5"/>
          <p:cNvSpPr/>
          <p:nvPr/>
        </p:nvSpPr>
        <p:spPr>
          <a:xfrm>
            <a:off x="4075914" y="3188840"/>
            <a:ext cx="49295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2800" dirty="0"/>
              <a:t> </a:t>
            </a:r>
            <a:r>
              <a:rPr lang="en-US" sz="2800" dirty="0" smtClean="0"/>
              <a:t>sehir,maas</a:t>
            </a:r>
            <a:endParaRPr lang="tr-TR" sz="2800" dirty="0"/>
          </a:p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2800" dirty="0"/>
              <a:t> </a:t>
            </a:r>
            <a:r>
              <a:rPr lang="tr-TR" sz="2800" dirty="0" smtClean="0"/>
              <a:t>personel</a:t>
            </a:r>
            <a:endParaRPr lang="tr-TR" sz="2800" dirty="0"/>
          </a:p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2800" dirty="0"/>
              <a:t> </a:t>
            </a:r>
            <a:r>
              <a:rPr lang="en-US" sz="2800" dirty="0" smtClean="0"/>
              <a:t>maas&lt;5000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UNION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2800" dirty="0"/>
              <a:t> </a:t>
            </a:r>
            <a:r>
              <a:rPr lang="en-US" sz="2800" dirty="0"/>
              <a:t>sehir,maas</a:t>
            </a:r>
            <a:endParaRPr lang="tr-TR" sz="2800" dirty="0"/>
          </a:p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2800" dirty="0"/>
              <a:t> personel</a:t>
            </a:r>
          </a:p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2800" dirty="0"/>
              <a:t> </a:t>
            </a:r>
            <a:r>
              <a:rPr lang="en-US" sz="2800" dirty="0"/>
              <a:t>maas&lt;5000</a:t>
            </a:r>
            <a:r>
              <a:rPr lang="tr-TR" sz="2800" dirty="0" smtClean="0"/>
              <a:t>;</a:t>
            </a:r>
            <a:endParaRPr lang="tr-TR" sz="2800" dirty="0"/>
          </a:p>
        </p:txBody>
      </p:sp>
      <p:sp>
        <p:nvSpPr>
          <p:cNvPr id="9" name="Dikdörtgen 8"/>
          <p:cNvSpPr/>
          <p:nvPr/>
        </p:nvSpPr>
        <p:spPr>
          <a:xfrm>
            <a:off x="1638394" y="7487578"/>
            <a:ext cx="10712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B297B"/>
                </a:solidFill>
                <a:latin typeface="Arial"/>
              </a:rPr>
              <a:t>3) </a:t>
            </a:r>
            <a:r>
              <a:rPr lang="en-US" sz="3200" dirty="0" smtClean="0">
                <a:latin typeface="Arial"/>
              </a:rPr>
              <a:t>Ayni sorguyu UNION ALL ile iki kere yazarak calistirin</a:t>
            </a:r>
            <a:endParaRPr lang="tr-TR" sz="3200" dirty="0"/>
          </a:p>
        </p:txBody>
      </p:sp>
      <p:sp>
        <p:nvSpPr>
          <p:cNvPr id="11" name="Dikdörtgen 10"/>
          <p:cNvSpPr/>
          <p:nvPr/>
        </p:nvSpPr>
        <p:spPr>
          <a:xfrm>
            <a:off x="4075914" y="8400773"/>
            <a:ext cx="49295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2800" dirty="0"/>
              <a:t> </a:t>
            </a:r>
            <a:r>
              <a:rPr lang="en-US" sz="2800" dirty="0" smtClean="0"/>
              <a:t>sehir,maas</a:t>
            </a:r>
            <a:endParaRPr lang="tr-TR" sz="2800" dirty="0"/>
          </a:p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2800" dirty="0"/>
              <a:t> </a:t>
            </a:r>
            <a:r>
              <a:rPr lang="tr-TR" sz="2800" dirty="0" smtClean="0"/>
              <a:t>personel</a:t>
            </a:r>
            <a:endParaRPr lang="tr-TR" sz="2800" dirty="0"/>
          </a:p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2800" dirty="0"/>
              <a:t> </a:t>
            </a:r>
            <a:r>
              <a:rPr lang="en-US" sz="2800" dirty="0" smtClean="0"/>
              <a:t>maas&lt;5000</a:t>
            </a:r>
            <a:r>
              <a:rPr lang="tr-TR" sz="2800" dirty="0" smtClean="0"/>
              <a:t>;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UNION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2800" dirty="0"/>
              <a:t> </a:t>
            </a:r>
            <a:r>
              <a:rPr lang="en-US" sz="2800" dirty="0"/>
              <a:t>sehir,maas</a:t>
            </a:r>
            <a:endParaRPr lang="tr-TR" sz="2800" dirty="0"/>
          </a:p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2800" dirty="0"/>
              <a:t> personel</a:t>
            </a:r>
          </a:p>
          <a:p>
            <a:pPr algn="l"/>
            <a:r>
              <a:rPr lang="tr-TR" sz="28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2800" dirty="0"/>
              <a:t> </a:t>
            </a:r>
            <a:r>
              <a:rPr lang="en-US" sz="2800" dirty="0"/>
              <a:t>maas&lt;5000</a:t>
            </a:r>
            <a:r>
              <a:rPr lang="tr-TR" sz="2800" dirty="0" smtClean="0"/>
              <a:t>;</a:t>
            </a:r>
            <a:endParaRPr lang="tr-TR" sz="2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037" y="3535699"/>
            <a:ext cx="2743040" cy="334612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694" y="6881819"/>
            <a:ext cx="2727813" cy="56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83898"/>
      </p:ext>
    </p:extLst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634840" y="1107862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UNION ALL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802888" y="2845335"/>
            <a:ext cx="22703883" cy="709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1750"/>
              </a:spcAft>
            </a:pPr>
            <a:r>
              <a:rPr lang="en-US" sz="4000" dirty="0">
                <a:solidFill>
                  <a:srgbClr val="CB297B"/>
                </a:solidFill>
                <a:latin typeface="Arial"/>
              </a:rPr>
              <a:t>UNION </a:t>
            </a:r>
            <a:r>
              <a:rPr lang="en-US" sz="4000" dirty="0" smtClean="0">
                <a:latin typeface="Arial"/>
              </a:rPr>
              <a:t>islemi 2 veya daha cok </a:t>
            </a:r>
            <a:r>
              <a:rPr lang="en-US" sz="40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en-US" sz="4000" dirty="0" smtClean="0">
                <a:solidFill>
                  <a:srgbClr val="336699"/>
                </a:solidFill>
                <a:latin typeface="Arial"/>
              </a:rPr>
              <a:t>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isleminin sonuc </a:t>
            </a:r>
            <a:r>
              <a:rPr lang="en-US" sz="4000" dirty="0">
                <a:solidFill>
                  <a:srgbClr val="CB297B"/>
                </a:solidFill>
                <a:latin typeface="Arial"/>
              </a:rPr>
              <a:t>KUMELERINI</a:t>
            </a:r>
            <a:r>
              <a:rPr lang="en-US" sz="4000" dirty="0" smtClean="0">
                <a:solidFill>
                  <a:srgbClr val="336699"/>
                </a:solidFill>
                <a:latin typeface="Arial"/>
              </a:rPr>
              <a:t>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birlestirmek icin kullanilir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,</a:t>
            </a:r>
          </a:p>
          <a:p>
            <a:pPr algn="l"/>
            <a:r>
              <a:rPr lang="en-US" sz="4000" dirty="0" smtClean="0">
                <a:latin typeface="Arial"/>
              </a:rPr>
              <a:t>Ayni kayit birden fazla olursa, sadece bir tanesini alir.</a:t>
            </a:r>
          </a:p>
          <a:p>
            <a:pPr algn="l"/>
            <a:endParaRPr lang="en-US" sz="4000" dirty="0">
              <a:latin typeface="Arial"/>
            </a:endParaRPr>
          </a:p>
          <a:p>
            <a:pPr algn="l"/>
            <a:r>
              <a:rPr lang="en-US" sz="4000" dirty="0" smtClean="0">
                <a:solidFill>
                  <a:srgbClr val="CB297B"/>
                </a:solidFill>
                <a:latin typeface="Arial"/>
              </a:rPr>
              <a:t>UNION ALL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ise tekrarli elemanlari, tekrar sayisinca yazar.</a:t>
            </a:r>
          </a:p>
          <a:p>
            <a:pPr algn="l"/>
            <a:endParaRPr lang="en-US" sz="4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algn="l"/>
            <a:endParaRPr lang="en-US" sz="4000" dirty="0" smtClean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NOT : </a:t>
            </a:r>
            <a:r>
              <a:rPr lang="en-US" sz="4000" dirty="0">
                <a:solidFill>
                  <a:srgbClr val="C00000"/>
                </a:solidFill>
                <a:latin typeface="Arial"/>
              </a:rPr>
              <a:t>UNION ALL 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ile birlestirmelerde de </a:t>
            </a:r>
          </a:p>
          <a:p>
            <a:pPr algn="l"/>
            <a:endParaRPr lang="en-US" sz="4000" dirty="0" smtClean="0">
              <a:solidFill>
                <a:srgbClr val="C00000"/>
              </a:solidFill>
              <a:latin typeface="Arial"/>
            </a:endParaRPr>
          </a:p>
          <a:p>
            <a:pPr marL="457200" indent="-457200" algn="l">
              <a:buAutoNum type="arabicParenR"/>
            </a:pPr>
            <a:r>
              <a:rPr lang="en-US" sz="4000" dirty="0">
                <a:latin typeface="Arial"/>
              </a:rPr>
              <a:t>Her 2 QUERY’den elde edeceginiz tablolarin sutun sayilari esit olmali</a:t>
            </a:r>
          </a:p>
          <a:p>
            <a:pPr marL="457200" indent="-457200" algn="l">
              <a:buAutoNum type="arabicParenR"/>
            </a:pPr>
            <a:r>
              <a:rPr lang="en-US" sz="4000" dirty="0">
                <a:latin typeface="Arial"/>
              </a:rPr>
              <a:t>Alt alta gelecek sutunlarin data type’lari ayni olmali</a:t>
            </a:r>
            <a:endParaRPr lang="tr-TR" sz="4000" dirty="0"/>
          </a:p>
          <a:p>
            <a:pPr algn="l"/>
            <a:endParaRPr lang="en-US" sz="4000" dirty="0" smtClean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741608"/>
      </p:ext>
    </p:extLst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UNION ALL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010162" y="2985352"/>
            <a:ext cx="1499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B297B"/>
                </a:solidFill>
                <a:latin typeface="Arial"/>
              </a:rPr>
              <a:t>1) </a:t>
            </a:r>
            <a:r>
              <a:rPr lang="en-US" sz="3200" dirty="0">
                <a:latin typeface="Arial"/>
              </a:rPr>
              <a:t>T</a:t>
            </a:r>
            <a:r>
              <a:rPr lang="en-US" sz="3200" dirty="0" smtClean="0">
                <a:latin typeface="Arial"/>
              </a:rPr>
              <a:t>abloda personel maasi 4000’den cok olan tum sehirleri ve maaslari yazdirin</a:t>
            </a:r>
            <a:endParaRPr lang="tr-TR" sz="3200" dirty="0"/>
          </a:p>
        </p:txBody>
      </p:sp>
      <p:sp>
        <p:nvSpPr>
          <p:cNvPr id="13" name="Dikdörtgen 12"/>
          <p:cNvSpPr/>
          <p:nvPr/>
        </p:nvSpPr>
        <p:spPr>
          <a:xfrm>
            <a:off x="3836597" y="3814480"/>
            <a:ext cx="4929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 smtClean="0"/>
              <a:t>sehir,maas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/>
              <a:t> </a:t>
            </a:r>
            <a:r>
              <a:rPr lang="en-US" sz="3200" dirty="0" smtClean="0"/>
              <a:t>maas</a:t>
            </a:r>
            <a:r>
              <a:rPr lang="en-US" sz="3200" dirty="0"/>
              <a:t>&gt;</a:t>
            </a:r>
            <a:r>
              <a:rPr lang="en-US" sz="3200" dirty="0" smtClean="0"/>
              <a:t>4000</a:t>
            </a:r>
            <a:r>
              <a:rPr lang="tr-TR" sz="3200" dirty="0" smtClean="0"/>
              <a:t>;</a:t>
            </a:r>
            <a:endParaRPr lang="tr-TR" sz="3200" dirty="0"/>
          </a:p>
        </p:txBody>
      </p:sp>
      <p:sp>
        <p:nvSpPr>
          <p:cNvPr id="10" name="Dikdörtgen 9"/>
          <p:cNvSpPr/>
          <p:nvPr/>
        </p:nvSpPr>
        <p:spPr>
          <a:xfrm>
            <a:off x="3771417" y="5625358"/>
            <a:ext cx="14520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B297B"/>
                </a:solidFill>
                <a:latin typeface="Arial"/>
              </a:rPr>
              <a:t>2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3200" dirty="0">
                <a:latin typeface="Arial"/>
              </a:rPr>
              <a:t>T</a:t>
            </a:r>
            <a:r>
              <a:rPr lang="en-US" sz="3200" dirty="0" smtClean="0">
                <a:latin typeface="Arial"/>
              </a:rPr>
              <a:t>abloda personel maasi 5000’den az olan tum isimleri ve maaslari yazdirin</a:t>
            </a:r>
            <a:endParaRPr lang="tr-TR" sz="3200" dirty="0"/>
          </a:p>
        </p:txBody>
      </p:sp>
      <p:sp>
        <p:nvSpPr>
          <p:cNvPr id="12" name="Dikdörtgen 11"/>
          <p:cNvSpPr/>
          <p:nvPr/>
        </p:nvSpPr>
        <p:spPr>
          <a:xfrm>
            <a:off x="5709202" y="9291665"/>
            <a:ext cx="9460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B297B"/>
                </a:solidFill>
                <a:latin typeface="Arial"/>
              </a:rPr>
              <a:t>3) </a:t>
            </a:r>
            <a:r>
              <a:rPr lang="en-US" sz="3200" dirty="0" smtClean="0">
                <a:latin typeface="Arial"/>
              </a:rPr>
              <a:t>Iki sorguyu UNION ve UNION ALL ile birlestirin</a:t>
            </a:r>
            <a:endParaRPr lang="tr-TR" sz="3200" dirty="0"/>
          </a:p>
        </p:txBody>
      </p:sp>
      <p:pic>
        <p:nvPicPr>
          <p:cNvPr id="28" name="Resim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364" y="1359983"/>
            <a:ext cx="6571151" cy="4151844"/>
          </a:xfrm>
          <a:prstGeom prst="rect">
            <a:avLst/>
          </a:prstGeom>
        </p:spPr>
      </p:pic>
      <p:sp>
        <p:nvSpPr>
          <p:cNvPr id="34" name="Dikdörtgen 33"/>
          <p:cNvSpPr/>
          <p:nvPr/>
        </p:nvSpPr>
        <p:spPr>
          <a:xfrm>
            <a:off x="8766150" y="6323375"/>
            <a:ext cx="4929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 smtClean="0"/>
              <a:t>isim,maas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/>
              <a:t> </a:t>
            </a:r>
            <a:r>
              <a:rPr lang="en-US" sz="3200" dirty="0" smtClean="0"/>
              <a:t>maas&lt;5000</a:t>
            </a:r>
            <a:r>
              <a:rPr lang="tr-TR" sz="3200" dirty="0" smtClean="0"/>
              <a:t>;</a:t>
            </a:r>
            <a:endParaRPr lang="tr-TR" sz="3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3814479"/>
            <a:ext cx="2596911" cy="436582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348" y="6475325"/>
            <a:ext cx="2860944" cy="282933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3265" y="6323375"/>
            <a:ext cx="3141257" cy="57470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2525" y="5625358"/>
            <a:ext cx="3285380" cy="64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83961"/>
      </p:ext>
    </p:extLst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INTERSECT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28635" y="2741510"/>
            <a:ext cx="1421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B297B"/>
                </a:solidFill>
                <a:latin typeface="Arial"/>
              </a:rPr>
              <a:t>1)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Personel tablosundan Istanbul veya Ankara’da calisanlarin id’lerini yazdir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3836597" y="3814480"/>
            <a:ext cx="74484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 smtClean="0"/>
              <a:t>id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/>
              <a:t> </a:t>
            </a:r>
            <a:r>
              <a:rPr lang="en-US" sz="3200" dirty="0" smtClean="0"/>
              <a:t>sehir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 </a:t>
            </a:r>
            <a:r>
              <a:rPr lang="en-US" sz="3200" dirty="0" smtClean="0"/>
              <a:t>(‘Istanbul’,’Ankara’)</a:t>
            </a:r>
            <a:r>
              <a:rPr lang="tr-TR" sz="3200" dirty="0" smtClean="0"/>
              <a:t>;</a:t>
            </a:r>
            <a:endParaRPr lang="tr-TR" sz="3200" dirty="0"/>
          </a:p>
        </p:txBody>
      </p:sp>
      <p:sp>
        <p:nvSpPr>
          <p:cNvPr id="10" name="Dikdörtgen 9"/>
          <p:cNvSpPr/>
          <p:nvPr/>
        </p:nvSpPr>
        <p:spPr>
          <a:xfrm>
            <a:off x="2847783" y="5561370"/>
            <a:ext cx="1369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B297B"/>
                </a:solidFill>
                <a:latin typeface="Arial"/>
              </a:rPr>
              <a:t>2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3200" dirty="0" smtClean="0">
                <a:latin typeface="Arial"/>
              </a:rPr>
              <a:t>Personel_bilgi tablosundan 2 veya 3 cocugu olanlarin id lerini yazdirin</a:t>
            </a:r>
            <a:endParaRPr lang="tr-TR" sz="3200" dirty="0"/>
          </a:p>
        </p:txBody>
      </p:sp>
      <p:sp>
        <p:nvSpPr>
          <p:cNvPr id="12" name="Dikdörtgen 11"/>
          <p:cNvSpPr/>
          <p:nvPr/>
        </p:nvSpPr>
        <p:spPr>
          <a:xfrm>
            <a:off x="7158857" y="8680624"/>
            <a:ext cx="7587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B297B"/>
                </a:solidFill>
                <a:latin typeface="Arial"/>
              </a:rPr>
              <a:t>3) </a:t>
            </a:r>
            <a:r>
              <a:rPr lang="en-US" sz="3200" dirty="0" smtClean="0">
                <a:latin typeface="Arial"/>
              </a:rPr>
              <a:t>Iki sorguyu INTERSECT ile birlestirin</a:t>
            </a:r>
            <a:endParaRPr lang="tr-TR" sz="3200" dirty="0"/>
          </a:p>
        </p:txBody>
      </p:sp>
      <p:sp>
        <p:nvSpPr>
          <p:cNvPr id="34" name="Dikdörtgen 33"/>
          <p:cNvSpPr/>
          <p:nvPr/>
        </p:nvSpPr>
        <p:spPr>
          <a:xfrm>
            <a:off x="8766150" y="6323375"/>
            <a:ext cx="7403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 smtClean="0"/>
              <a:t>id</a:t>
            </a:r>
            <a:endParaRPr lang="tr-TR" sz="3200" dirty="0" smtClean="0"/>
          </a:p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 smtClean="0"/>
              <a:t> personel</a:t>
            </a:r>
            <a:r>
              <a:rPr lang="en-US" sz="3200" dirty="0" smtClean="0"/>
              <a:t>_bilgi</a:t>
            </a:r>
            <a:endParaRPr lang="tr-TR" sz="3200" dirty="0" smtClean="0"/>
          </a:p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 smtClean="0"/>
              <a:t> </a:t>
            </a:r>
            <a:r>
              <a:rPr lang="en-US" sz="3200" dirty="0" smtClean="0"/>
              <a:t>cocuk_sayisi IN (2,3)</a:t>
            </a:r>
            <a:r>
              <a:rPr lang="tr-TR" sz="3200" dirty="0" smtClean="0"/>
              <a:t>;</a:t>
            </a:r>
            <a:endParaRPr lang="tr-TR" sz="3200" dirty="0"/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956" y="2440048"/>
            <a:ext cx="7061809" cy="226303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" y="3731529"/>
            <a:ext cx="2083197" cy="416639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597" y="6447607"/>
            <a:ext cx="1983911" cy="364783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0633" y="9265399"/>
            <a:ext cx="2237535" cy="25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11313"/>
      </p:ext>
    </p:extLst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INTERSECT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99266" y="2560032"/>
            <a:ext cx="138196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1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Maasi 4800’den az olanlar veya 5000’den cok olanlarin id’lerini listeleyin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2847783" y="5561370"/>
            <a:ext cx="1369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B297B"/>
                </a:solidFill>
                <a:latin typeface="Arial"/>
              </a:rPr>
              <a:t>2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3200" dirty="0" smtClean="0">
                <a:latin typeface="Arial"/>
              </a:rPr>
              <a:t>Personel_bilgi tablosundan 2 veya 3 cocugu olanlarin id lerini yazdirin</a:t>
            </a:r>
            <a:endParaRPr lang="tr-TR" sz="3200" dirty="0"/>
          </a:p>
        </p:txBody>
      </p:sp>
      <p:sp>
        <p:nvSpPr>
          <p:cNvPr id="12" name="Dikdörtgen 11"/>
          <p:cNvSpPr/>
          <p:nvPr/>
        </p:nvSpPr>
        <p:spPr>
          <a:xfrm>
            <a:off x="7158857" y="8680624"/>
            <a:ext cx="7587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B297B"/>
                </a:solidFill>
                <a:latin typeface="Arial"/>
              </a:rPr>
              <a:t>3) </a:t>
            </a:r>
            <a:r>
              <a:rPr lang="en-US" sz="3200" dirty="0" smtClean="0">
                <a:latin typeface="Arial"/>
              </a:rPr>
              <a:t>Iki sorguyu INTERSECT ile birlestirin</a:t>
            </a:r>
            <a:endParaRPr lang="tr-TR" sz="3200" dirty="0"/>
          </a:p>
        </p:txBody>
      </p:sp>
      <p:sp>
        <p:nvSpPr>
          <p:cNvPr id="34" name="Dikdörtgen 33"/>
          <p:cNvSpPr/>
          <p:nvPr/>
        </p:nvSpPr>
        <p:spPr>
          <a:xfrm>
            <a:off x="8082838" y="6519711"/>
            <a:ext cx="7403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 smtClean="0"/>
              <a:t>id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r>
              <a:rPr lang="en-US" sz="3200" dirty="0" smtClean="0"/>
              <a:t>_bilgi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cocuk_sayisi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(2,3)</a:t>
            </a:r>
            <a:r>
              <a:rPr lang="tr-TR" sz="3200" dirty="0" smtClean="0">
                <a:solidFill>
                  <a:schemeClr val="tx1"/>
                </a:solidFill>
              </a:rPr>
              <a:t>;</a:t>
            </a:r>
            <a:endParaRPr lang="tr-TR" sz="3200" dirty="0">
              <a:solidFill>
                <a:schemeClr val="tx1"/>
              </a:solidFill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956" y="2440048"/>
            <a:ext cx="7061809" cy="226303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372708" y="3810761"/>
            <a:ext cx="944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tr-TR" sz="3200" dirty="0" smtClean="0"/>
              <a:t>i</a:t>
            </a:r>
            <a:r>
              <a:rPr lang="en-US" sz="3200" dirty="0" smtClean="0"/>
              <a:t>d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personel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/>
              <a:t> maas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NOT BETWEEN </a:t>
            </a:r>
            <a:r>
              <a:rPr lang="tr-TR" sz="3200" dirty="0"/>
              <a:t>4800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AND </a:t>
            </a:r>
            <a:r>
              <a:rPr lang="tr-TR" sz="3200" dirty="0"/>
              <a:t>5500</a:t>
            </a:r>
            <a:r>
              <a:rPr lang="tr-TR" sz="2800" dirty="0"/>
              <a:t>;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11" y="3810760"/>
            <a:ext cx="1926572" cy="442539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07" y="6337462"/>
            <a:ext cx="1629507" cy="293650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4397" y="9407769"/>
            <a:ext cx="1786548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19995"/>
      </p:ext>
    </p:extLst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INTERSECT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99266" y="2560032"/>
            <a:ext cx="13819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3)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Honda,Ford ve Tofas’ta calisan ortak isimde personel varsa listeleyin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721475" y="3571563"/>
            <a:ext cx="744843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 smtClean="0"/>
              <a:t>isim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endParaRPr lang="tr-TR" sz="3200" dirty="0"/>
          </a:p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sirket=‘Honda’</a:t>
            </a:r>
          </a:p>
          <a:p>
            <a:pPr algn="l"/>
            <a:endParaRPr lang="en-US" sz="3200" dirty="0">
              <a:solidFill>
                <a:schemeClr val="tx1"/>
              </a:solidFill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INTERSECT</a:t>
            </a:r>
            <a:endParaRPr lang="en-US" sz="3200" dirty="0" smtClean="0">
              <a:solidFill>
                <a:schemeClr val="tx1"/>
              </a:solidFill>
              <a:latin typeface="Arial"/>
            </a:endParaRPr>
          </a:p>
          <a:p>
            <a:pPr algn="l"/>
            <a:endParaRPr lang="en-US" sz="3200" dirty="0" smtClean="0">
              <a:solidFill>
                <a:schemeClr val="tx1"/>
              </a:solidFill>
              <a:latin typeface="Arial"/>
            </a:endParaRP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/>
              <a:t>isim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personel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sirket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=‘Ford’</a:t>
            </a:r>
            <a:endParaRPr lang="en-US" sz="3200" dirty="0">
              <a:solidFill>
                <a:schemeClr val="tx1"/>
              </a:solidFill>
              <a:latin typeface="Arial"/>
            </a:endParaRPr>
          </a:p>
          <a:p>
            <a:pPr algn="l"/>
            <a:endParaRPr lang="en-US" sz="3200" dirty="0" smtClean="0">
              <a:solidFill>
                <a:schemeClr val="tx1"/>
              </a:solidFill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INTERSECT</a:t>
            </a:r>
            <a:endParaRPr lang="en-US" sz="3200" dirty="0">
              <a:solidFill>
                <a:schemeClr val="tx1"/>
              </a:solidFill>
              <a:latin typeface="Arial"/>
            </a:endParaRPr>
          </a:p>
          <a:p>
            <a:pPr algn="l"/>
            <a:endParaRPr lang="en-US" sz="3200" dirty="0">
              <a:solidFill>
                <a:schemeClr val="tx1"/>
              </a:solidFill>
              <a:latin typeface="Arial"/>
            </a:endParaRP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/>
              <a:t>isim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personel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sirket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=‘Tofas’;</a:t>
            </a:r>
            <a:endParaRPr lang="en-US" sz="3200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956" y="2440048"/>
            <a:ext cx="7061809" cy="2263031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37" y="3966073"/>
            <a:ext cx="2525225" cy="16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9904"/>
      </p:ext>
    </p:extLst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MINUS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OPERATOR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19219" y="2353846"/>
            <a:ext cx="138196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1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5000’den az maas alip Honda’da calismayanlari yazdirin 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008200" y="2980790"/>
            <a:ext cx="74484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 smtClean="0"/>
              <a:t>isim,sirket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endParaRPr lang="tr-TR" sz="3200" dirty="0"/>
          </a:p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maas&lt;5000</a:t>
            </a:r>
          </a:p>
          <a:p>
            <a:pPr algn="l"/>
            <a:endParaRPr lang="en-US" sz="3200" dirty="0">
              <a:solidFill>
                <a:schemeClr val="tx1"/>
              </a:solidFill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MINUS</a:t>
            </a:r>
            <a:endParaRPr lang="en-US" sz="3200" dirty="0" smtClean="0">
              <a:solidFill>
                <a:schemeClr val="tx1"/>
              </a:solidFill>
              <a:latin typeface="Arial"/>
            </a:endParaRPr>
          </a:p>
          <a:p>
            <a:pPr algn="l"/>
            <a:endParaRPr lang="en-US" sz="3200" dirty="0" smtClean="0">
              <a:solidFill>
                <a:schemeClr val="tx1"/>
              </a:solidFill>
              <a:latin typeface="Arial"/>
            </a:endParaRP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en-US" sz="3200" dirty="0" smtClean="0"/>
              <a:t>isim,sirket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personel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sirket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=‘Honda’</a:t>
            </a:r>
            <a:endParaRPr lang="en-US" sz="32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19219" y="7431319"/>
            <a:ext cx="18150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2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Ismi Mehmet Ozturk olup Istanbul’da calismayanlarin isimlerini ve sehirlerini  listeleyin</a:t>
            </a:r>
            <a:endParaRPr lang="tr-TR" sz="3200" dirty="0">
              <a:solidFill>
                <a:schemeClr val="tx1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188" y="2852419"/>
            <a:ext cx="4091723" cy="1740386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21160240" y="3491779"/>
            <a:ext cx="1699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EE220C"/>
                </a:solidFill>
                <a:latin typeface="Arial"/>
              </a:rPr>
              <a:t>SELECT 2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380" y="3491779"/>
            <a:ext cx="2805113" cy="1751169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008200" y="8081462"/>
            <a:ext cx="80150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isim,sehir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personel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/>
              <a:t> isim='Mehmet Ozturk'</a:t>
            </a:r>
          </a:p>
          <a:p>
            <a:pPr algn="l"/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MINUS</a:t>
            </a:r>
          </a:p>
          <a:p>
            <a:pPr algn="l"/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isim,sirket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personel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/>
              <a:t> sehir='Istanbul';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3231" y="9151656"/>
            <a:ext cx="3559053" cy="21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21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ritabanı İlişki Türleri | Kod5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407" y="4050729"/>
            <a:ext cx="1391722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van 1"/>
          <p:cNvSpPr>
            <a:spLocks noGrp="1"/>
          </p:cNvSpPr>
          <p:nvPr>
            <p:ph type="title"/>
          </p:nvPr>
        </p:nvSpPr>
        <p:spPr>
          <a:xfrm>
            <a:off x="1667846" y="1246125"/>
            <a:ext cx="20392423" cy="1036754"/>
          </a:xfrm>
        </p:spPr>
        <p:txBody>
          <a:bodyPr>
            <a:normAutofit fontScale="90000"/>
          </a:bodyPr>
          <a:lstStyle/>
          <a:p>
            <a:r>
              <a:rPr lang="en-US" sz="6600" noProof="1" smtClean="0"/>
              <a:t>Relational databases (iliskili tablolar)</a:t>
            </a:r>
            <a:endParaRPr lang="tr-TR" sz="6600" dirty="0"/>
          </a:p>
        </p:txBody>
      </p:sp>
      <p:sp>
        <p:nvSpPr>
          <p:cNvPr id="3" name="Dikdörtgen 2"/>
          <p:cNvSpPr/>
          <p:nvPr/>
        </p:nvSpPr>
        <p:spPr>
          <a:xfrm>
            <a:off x="1374532" y="3280221"/>
            <a:ext cx="20979049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1" noProof="1" smtClean="0">
                <a:solidFill>
                  <a:srgbClr val="EE220C"/>
                </a:solidFill>
                <a:latin typeface="Arial"/>
              </a:rPr>
              <a:t>SQL tablolar </a:t>
            </a:r>
            <a:r>
              <a:rPr lang="en-US" sz="4400" noProof="1" smtClean="0">
                <a:solidFill>
                  <a:schemeClr val="tx1"/>
                </a:solidFill>
                <a:latin typeface="Arial"/>
              </a:rPr>
              <a:t>datalari iliskili tablolarda depolar.</a:t>
            </a:r>
          </a:p>
          <a:p>
            <a:pPr algn="l"/>
            <a:endParaRPr lang="en-US" sz="5400" noProof="1" smtClean="0">
              <a:solidFill>
                <a:schemeClr val="tx1"/>
              </a:solidFill>
              <a:latin typeface="Arial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Arial"/>
              </a:rPr>
              <a:t>Tablolar arasi iliskiler net olmalidir.</a:t>
            </a:r>
          </a:p>
          <a:p>
            <a:pPr algn="l"/>
            <a:endParaRPr lang="en-US" sz="5400" noProof="1" smtClean="0">
              <a:solidFill>
                <a:schemeClr val="tx1"/>
              </a:solidFill>
              <a:latin typeface="Arial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Arial"/>
              </a:rPr>
              <a:t>Tablolar arasi gecis kolay olmalidir</a:t>
            </a:r>
          </a:p>
          <a:p>
            <a:pPr algn="l"/>
            <a:endParaRPr lang="en-US" sz="5400" noProof="1" smtClean="0">
              <a:solidFill>
                <a:schemeClr val="tx1"/>
              </a:solidFill>
              <a:latin typeface="Arial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chemeClr val="tx1"/>
                </a:solidFill>
                <a:latin typeface="Arial"/>
              </a:rPr>
              <a:t>Tablolarin ve iliskilerin butunune </a:t>
            </a:r>
          </a:p>
          <a:p>
            <a:pPr algn="l"/>
            <a:r>
              <a:rPr lang="en-US" sz="4400" noProof="1" smtClean="0">
                <a:solidFill>
                  <a:schemeClr val="tx1"/>
                </a:solidFill>
                <a:latin typeface="Arial"/>
              </a:rPr>
              <a:t>SCHEMA denir </a:t>
            </a:r>
          </a:p>
          <a:p>
            <a:pPr algn="l"/>
            <a:endParaRPr lang="en-US" sz="5400" noProof="1" smtClean="0">
              <a:solidFill>
                <a:schemeClr val="tx1"/>
              </a:solidFill>
              <a:latin typeface="Arial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1" noProof="1" smtClean="0">
                <a:solidFill>
                  <a:schemeClr val="tx1"/>
                </a:solidFill>
                <a:latin typeface="Arial"/>
              </a:rPr>
              <a:t>Relational Databases</a:t>
            </a:r>
            <a:r>
              <a:rPr lang="en-US" sz="4400" b="1" noProof="1" smtClean="0">
                <a:solidFill>
                  <a:srgbClr val="EE220C"/>
                </a:solidFill>
                <a:latin typeface="Arial"/>
              </a:rPr>
              <a:t>, SQL Databases </a:t>
            </a:r>
            <a:r>
              <a:rPr lang="en-US" sz="4400" b="1" noProof="1" smtClean="0">
                <a:latin typeface="Arial"/>
              </a:rPr>
              <a:t>(Structured </a:t>
            </a:r>
            <a:r>
              <a:rPr lang="en-US" sz="4400" b="1" noProof="1" smtClean="0">
                <a:solidFill>
                  <a:schemeClr val="tx1"/>
                </a:solidFill>
                <a:latin typeface="Arial"/>
              </a:rPr>
              <a:t>Query</a:t>
            </a:r>
            <a:r>
              <a:rPr lang="en-US" sz="4400" b="1" noProof="1" smtClean="0">
                <a:solidFill>
                  <a:srgbClr val="450B05"/>
                </a:solidFill>
                <a:latin typeface="Arial"/>
              </a:rPr>
              <a:t> </a:t>
            </a:r>
            <a:r>
              <a:rPr lang="en-US" sz="4400" b="1" noProof="1" smtClean="0">
                <a:latin typeface="Arial"/>
              </a:rPr>
              <a:t>Language) olarak da adlandirilir</a:t>
            </a:r>
            <a:endParaRPr lang="en-US" sz="4400" b="1" noProof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6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47746" y="1630967"/>
            <a:ext cx="20778440" cy="1083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SQL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tr-TR" sz="6600" dirty="0">
                <a:solidFill>
                  <a:srgbClr val="FF0000"/>
                </a:solidFill>
              </a:rPr>
              <a:t>S</a:t>
            </a:r>
            <a:r>
              <a:rPr lang="tr-TR" sz="6600" dirty="0"/>
              <a:t>tructured </a:t>
            </a:r>
            <a:r>
              <a:rPr lang="tr-TR" sz="6600" dirty="0">
                <a:solidFill>
                  <a:srgbClr val="FF0000"/>
                </a:solidFill>
              </a:rPr>
              <a:t>Q</a:t>
            </a:r>
            <a:r>
              <a:rPr lang="tr-TR" sz="6600" dirty="0"/>
              <a:t>uery </a:t>
            </a:r>
            <a:r>
              <a:rPr lang="tr-TR" sz="6600" dirty="0" smtClean="0">
                <a:solidFill>
                  <a:srgbClr val="FF0000"/>
                </a:solidFill>
              </a:rPr>
              <a:t>L</a:t>
            </a:r>
            <a:r>
              <a:rPr lang="tr-TR" sz="6600" dirty="0" smtClean="0"/>
              <a:t>anguage</a:t>
            </a:r>
            <a:endParaRPr lang="en-US" sz="6600" dirty="0" smtClean="0"/>
          </a:p>
          <a:p>
            <a:r>
              <a:rPr lang="tr-TR" sz="6600" dirty="0"/>
              <a:t>Yapılandırılmış Sorgu Dili</a:t>
            </a:r>
            <a:endParaRPr lang="en-US" sz="6600" b="1" dirty="0" smtClean="0"/>
          </a:p>
          <a:p>
            <a:endParaRPr lang="en-US" sz="8800" b="1" noProof="1" smtClean="0"/>
          </a:p>
          <a:p>
            <a:r>
              <a:rPr lang="en-US" sz="6600" b="1" noProof="1" smtClean="0"/>
              <a:t>DERS 09</a:t>
            </a:r>
          </a:p>
          <a:p>
            <a:r>
              <a:rPr lang="en-US" sz="6600" b="1" noProof="1" smtClean="0"/>
              <a:t>JOINS</a:t>
            </a:r>
          </a:p>
          <a:p>
            <a:r>
              <a:rPr lang="en-US" sz="6600" b="1" noProof="1" smtClean="0"/>
              <a:t>LIKE, NOT LIKE CONDITIONS</a:t>
            </a:r>
            <a:endParaRPr lang="en-US" sz="6600" b="1" noProof="1"/>
          </a:p>
          <a:p>
            <a:endParaRPr lang="en-US" sz="2400" b="1" noProof="1" smtClean="0"/>
          </a:p>
          <a:p>
            <a:endParaRPr lang="en-US" sz="2400" b="1" noProof="1"/>
          </a:p>
          <a:p>
            <a:endParaRPr lang="en-US" sz="2400" b="1" noProof="1" smtClean="0"/>
          </a:p>
          <a:p>
            <a:r>
              <a:rPr lang="en-US" sz="2400" b="1" noProof="1" smtClean="0"/>
              <a:t/>
            </a:r>
            <a:br>
              <a:rPr lang="en-US" sz="2400" b="1" noProof="1" smtClean="0"/>
            </a:br>
            <a:r>
              <a:rPr lang="en-US" sz="4400" b="1" noProof="1" smtClean="0"/>
              <a:t>Mehmet Bulutluoz</a:t>
            </a:r>
            <a:br>
              <a:rPr lang="en-US" sz="4400" b="1" noProof="1" smtClean="0"/>
            </a:br>
            <a:r>
              <a:rPr lang="en-US" sz="4400" b="1" noProof="1" smtClean="0"/>
              <a:t>Elektronik muh.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690731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JOINS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569061" y="2610988"/>
            <a:ext cx="2158087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Arial"/>
              </a:rPr>
              <a:t>2 </a:t>
            </a:r>
            <a:r>
              <a:rPr lang="en-US" sz="4400" dirty="0">
                <a:solidFill>
                  <a:srgbClr val="C00000"/>
                </a:solidFill>
                <a:latin typeface="Arial"/>
              </a:rPr>
              <a:t>T</a:t>
            </a:r>
            <a:r>
              <a:rPr lang="en-US" sz="4400" dirty="0" smtClean="0">
                <a:solidFill>
                  <a:srgbClr val="C00000"/>
                </a:solidFill>
                <a:latin typeface="Arial"/>
              </a:rPr>
              <a:t>ablo</a:t>
            </a:r>
            <a:r>
              <a:rPr lang="en-US" sz="4400" dirty="0" smtClean="0">
                <a:solidFill>
                  <a:schemeClr val="tx1"/>
                </a:solidFill>
                <a:latin typeface="Arial"/>
              </a:rPr>
              <a:t>daki datalari Birlestirmek icin kullanilir.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Arial"/>
              </a:rPr>
              <a:t>Su ana kadar gordugumuz Union,Intersect ve Minus sorgu sonuclari icin kullanilir Tablolar icin ise </a:t>
            </a:r>
            <a:r>
              <a:rPr lang="en-US" sz="4400" dirty="0" smtClean="0">
                <a:solidFill>
                  <a:srgbClr val="C00000"/>
                </a:solidFill>
                <a:latin typeface="Arial"/>
              </a:rPr>
              <a:t>JOIN</a:t>
            </a:r>
            <a:r>
              <a:rPr lang="en-US" sz="4400" dirty="0" smtClean="0">
                <a:solidFill>
                  <a:schemeClr val="tx1"/>
                </a:solidFill>
                <a:latin typeface="Arial"/>
              </a:rPr>
              <a:t> kullanilir</a:t>
            </a:r>
          </a:p>
          <a:p>
            <a:pPr algn="l"/>
            <a:endParaRPr lang="en-US" sz="4400" dirty="0">
              <a:solidFill>
                <a:schemeClr val="tx1"/>
              </a:solidFill>
              <a:latin typeface="Arial"/>
            </a:endParaRP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Arial"/>
              </a:rPr>
              <a:t>5 Cesit Join vardir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Arial"/>
              </a:rPr>
              <a:t>1) INNER JOIN iki Tablodaki ortak datalari gosterir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2) LEFT JOIN Ilk datada olan tum recordlari gosterir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Arial"/>
              </a:rPr>
              <a:t>3) RIGHT JOIN Ikinci tabloda olan tum recordlari gosterir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Arial"/>
              </a:rPr>
              <a:t>4) FULL JOIN Iki tablodaki tum recordlari gosterir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Arial"/>
              </a:rPr>
              <a:t>5) SELF JOIN Bir tablonun kendi icinde Join edilmesi ile olusur.</a:t>
            </a:r>
            <a:endParaRPr lang="en-US" sz="440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218113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INNER JOINS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524001" y="2949589"/>
            <a:ext cx="6014224" cy="33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600" dirty="0" smtClean="0">
                <a:latin typeface="Arial"/>
              </a:rPr>
              <a:t>sirketler </a:t>
            </a:r>
          </a:p>
          <a:p>
            <a:pPr algn="l">
              <a:lnSpc>
                <a:spcPct val="124000"/>
              </a:lnSpc>
            </a:pPr>
            <a:r>
              <a:rPr lang="en-US" sz="3600" dirty="0" smtClean="0">
                <a:latin typeface="Arial"/>
              </a:rPr>
              <a:t>(</a:t>
            </a:r>
          </a:p>
          <a:p>
            <a:pPr marL="154500" algn="l">
              <a:lnSpc>
                <a:spcPct val="108000"/>
              </a:lnSpc>
            </a:pPr>
            <a:r>
              <a:rPr lang="en-US" sz="3600" dirty="0" smtClean="0">
                <a:latin typeface="Arial"/>
              </a:rPr>
              <a:t>sirket_id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600" dirty="0" smtClean="0">
                <a:latin typeface="Arial"/>
              </a:rPr>
              <a:t>(9), </a:t>
            </a:r>
          </a:p>
          <a:p>
            <a:pPr marL="154500" algn="l">
              <a:lnSpc>
                <a:spcPct val="108000"/>
              </a:lnSpc>
            </a:pPr>
            <a:r>
              <a:rPr lang="en-US" sz="3600" dirty="0" smtClean="0">
                <a:latin typeface="Arial"/>
              </a:rPr>
              <a:t>sirket_isim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600" dirty="0" smtClean="0">
                <a:latin typeface="Arial"/>
              </a:rPr>
              <a:t>(20)</a:t>
            </a:r>
          </a:p>
          <a:p>
            <a:pPr algn="l">
              <a:lnSpc>
                <a:spcPct val="115000"/>
              </a:lnSpc>
            </a:pPr>
            <a:r>
              <a:rPr lang="en-US" sz="3600" dirty="0" smtClean="0">
                <a:latin typeface="Arial"/>
              </a:rPr>
              <a:t>);</a:t>
            </a:r>
            <a:endParaRPr lang="en-US" sz="3600" dirty="0"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524001" y="7750817"/>
            <a:ext cx="6014224" cy="3516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9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600" dirty="0" smtClean="0">
                <a:latin typeface="Arial"/>
              </a:rPr>
              <a:t>siparisler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latin typeface="Arial"/>
              </a:rPr>
              <a:t>(</a:t>
            </a:r>
          </a:p>
          <a:p>
            <a:pPr algn="l"/>
            <a:r>
              <a:rPr lang="en-US" sz="3600" dirty="0" smtClean="0">
                <a:latin typeface="Arial"/>
              </a:rPr>
              <a:t>siparis_id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600" dirty="0">
                <a:latin typeface="Arial"/>
              </a:rPr>
              <a:t>(9</a:t>
            </a:r>
            <a:r>
              <a:rPr lang="en-US" sz="3600" dirty="0" smtClean="0">
                <a:latin typeface="Arial"/>
              </a:rPr>
              <a:t>),</a:t>
            </a:r>
          </a:p>
          <a:p>
            <a:pPr algn="l"/>
            <a:r>
              <a:rPr lang="en-US" sz="3600" dirty="0" smtClean="0">
                <a:latin typeface="Arial"/>
              </a:rPr>
              <a:t>sirket_id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600" dirty="0">
                <a:latin typeface="Arial"/>
              </a:rPr>
              <a:t>(9), </a:t>
            </a:r>
            <a:endParaRPr lang="en-US" sz="3600" dirty="0" smtClean="0">
              <a:latin typeface="Arial"/>
            </a:endParaRPr>
          </a:p>
          <a:p>
            <a:pPr algn="l"/>
            <a:r>
              <a:rPr lang="en-US" sz="3600" dirty="0" smtClean="0">
                <a:latin typeface="Arial"/>
              </a:rPr>
              <a:t>siparis_tarihi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date</a:t>
            </a:r>
          </a:p>
          <a:p>
            <a:pPr algn="l">
              <a:lnSpc>
                <a:spcPct val="109000"/>
              </a:lnSpc>
            </a:pPr>
            <a:r>
              <a:rPr lang="en-US" sz="3600" dirty="0">
                <a:latin typeface="Arial"/>
              </a:rPr>
              <a:t>);</a:t>
            </a:r>
          </a:p>
        </p:txBody>
      </p:sp>
      <p:sp>
        <p:nvSpPr>
          <p:cNvPr id="5" name="Dikdörtgen 4"/>
          <p:cNvSpPr/>
          <p:nvPr/>
        </p:nvSpPr>
        <p:spPr>
          <a:xfrm>
            <a:off x="8348547" y="2950551"/>
            <a:ext cx="93064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3200" dirty="0">
                <a:latin typeface="Arial"/>
              </a:rPr>
              <a:t>sirketler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 smtClean="0">
                <a:latin typeface="Arial"/>
              </a:rPr>
              <a:t>(100, </a:t>
            </a:r>
            <a:r>
              <a:rPr lang="en-US" sz="3200" dirty="0">
                <a:latin typeface="Arial"/>
              </a:rPr>
              <a:t>'Toyota');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3200" dirty="0">
                <a:latin typeface="Arial"/>
              </a:rPr>
              <a:t>sirketler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(101, 'Honda</a:t>
            </a:r>
            <a:r>
              <a:rPr lang="en-US" sz="3200" dirty="0" smtClean="0">
                <a:latin typeface="Arial"/>
              </a:rPr>
              <a:t>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3200" dirty="0">
                <a:latin typeface="Arial"/>
              </a:rPr>
              <a:t>sirketler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(102, 'Ford</a:t>
            </a:r>
            <a:r>
              <a:rPr lang="en-US" sz="3200" dirty="0" smtClean="0">
                <a:latin typeface="Arial"/>
              </a:rPr>
              <a:t>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3200" dirty="0">
                <a:latin typeface="Arial"/>
              </a:rPr>
              <a:t>sirketler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(103, 'Hyundai</a:t>
            </a:r>
            <a:r>
              <a:rPr lang="en-US" sz="3200" dirty="0" smtClean="0">
                <a:latin typeface="Arial"/>
              </a:rPr>
              <a:t>');</a:t>
            </a:r>
            <a:endParaRPr lang="en-US" sz="32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188642" y="8077701"/>
            <a:ext cx="123455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1300"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siparisler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(11, 101, '17-Apr-2020</a:t>
            </a:r>
            <a:r>
              <a:rPr lang="en-US" sz="3200" dirty="0" smtClean="0">
                <a:latin typeface="Arial"/>
              </a:rPr>
              <a:t>');</a:t>
            </a:r>
          </a:p>
          <a:p>
            <a:pPr marL="1221300"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3200" dirty="0">
                <a:latin typeface="Arial"/>
              </a:rPr>
              <a:t>siparisler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(22, 102, '18-Apr-2020</a:t>
            </a:r>
            <a:r>
              <a:rPr lang="en-US" sz="3200" dirty="0" smtClean="0">
                <a:latin typeface="Arial"/>
              </a:rPr>
              <a:t>');</a:t>
            </a:r>
          </a:p>
          <a:p>
            <a:pPr marL="1221300"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3200" dirty="0">
                <a:latin typeface="Arial"/>
              </a:rPr>
              <a:t>siparisler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(33, 103, '19-Apr-2020');</a:t>
            </a:r>
          </a:p>
          <a:p>
            <a:pPr marL="1221300"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siparisler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(44, 104, '20-Apr-2020');</a:t>
            </a:r>
          </a:p>
          <a:p>
            <a:pPr marL="1221300"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siparisler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(55, 105, '21-Apr-2020');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349" y="2364093"/>
            <a:ext cx="3792779" cy="323501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1348" y="7746402"/>
            <a:ext cx="5265175" cy="32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81087"/>
      </p:ext>
    </p:extLst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INNER JOINS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401336" y="3882054"/>
            <a:ext cx="17165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SORU)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Iki Tabloda sirket_id’si ayni olanlarin sirket_ismi, siparis_id ve siparis_tarihleri ile yeni bir tablo olusturun</a:t>
            </a:r>
            <a:endParaRPr lang="tr-TR" sz="3600" dirty="0">
              <a:solidFill>
                <a:schemeClr val="tx1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401336" y="5547486"/>
            <a:ext cx="16529825" cy="195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2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latin typeface="Arial"/>
              </a:rPr>
              <a:t>.sirket_isim, siparisler.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smtClean="0">
                <a:latin typeface="Arial"/>
              </a:rPr>
              <a:t>siparis_id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smtClean="0">
                <a:latin typeface="Arial"/>
              </a:rPr>
              <a:t>siparisler.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smtClean="0">
                <a:latin typeface="Arial"/>
              </a:rPr>
              <a:t>siparis_tarihi </a:t>
            </a:r>
          </a:p>
          <a:p>
            <a:pPr algn="l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INNER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JOIN </a:t>
            </a:r>
            <a:r>
              <a:rPr lang="en-US" sz="3600" dirty="0" smtClean="0">
                <a:latin typeface="Arial"/>
              </a:rPr>
              <a:t>siparisler </a:t>
            </a:r>
          </a:p>
          <a:p>
            <a:pPr algn="l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ON</a:t>
            </a:r>
            <a:r>
              <a:rPr lang="en-US" sz="3600" dirty="0" smtClean="0">
                <a:solidFill>
                  <a:srgbClr val="017100"/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latin typeface="Arial"/>
              </a:rPr>
              <a:t>.sirket_id </a:t>
            </a:r>
            <a:r>
              <a:rPr lang="en-US" sz="3600" dirty="0">
                <a:latin typeface="Arial"/>
              </a:rPr>
              <a:t>=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siparisler</a:t>
            </a:r>
            <a:r>
              <a:rPr lang="en-US" sz="3600" dirty="0" smtClean="0">
                <a:latin typeface="Arial"/>
              </a:rPr>
              <a:t>.sirket_id</a:t>
            </a:r>
            <a:r>
              <a:rPr lang="en-US" sz="3600" dirty="0">
                <a:latin typeface="Arial"/>
              </a:rPr>
              <a:t>;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779" y="1932216"/>
            <a:ext cx="2720897" cy="2822661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16321834" y="2868663"/>
            <a:ext cx="186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"/>
              </a:rPr>
              <a:t>TABLE 1</a:t>
            </a:r>
            <a:endParaRPr lang="tr-TR" sz="2800" dirty="0">
              <a:solidFill>
                <a:srgbClr val="C00000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22027542" y="2868663"/>
            <a:ext cx="186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"/>
              </a:rPr>
              <a:t>TABLE 2</a:t>
            </a:r>
            <a:endParaRPr lang="tr-TR" sz="2800" dirty="0">
              <a:solidFill>
                <a:srgbClr val="C00000"/>
              </a:solidFill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1643661" y="9466198"/>
            <a:ext cx="209122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NOT : 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1)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Select’ten sonra tabloda gormek istediginiz sutunlari yazarken </a:t>
            </a:r>
            <a:r>
              <a:rPr lang="en-US" sz="3600" dirty="0" smtClean="0">
                <a:solidFill>
                  <a:srgbClr val="C00000"/>
                </a:solidFill>
                <a:latin typeface="Arial"/>
              </a:rPr>
              <a:t>Tablo_adi.field_adi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 seklinde yazin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2)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From’dan sonra tablo ismi yazarken </a:t>
            </a:r>
            <a:r>
              <a:rPr lang="en-US" sz="3600" dirty="0" smtClean="0">
                <a:solidFill>
                  <a:srgbClr val="C00000"/>
                </a:solidFill>
                <a:latin typeface="Arial"/>
              </a:rPr>
              <a:t>1.Tablo ismi + INNER JOIN + 2.Tablo ismi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 yazmaliyiz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3) </a:t>
            </a:r>
            <a:r>
              <a:rPr lang="en-US" sz="3600" dirty="0" err="1" smtClean="0">
                <a:solidFill>
                  <a:schemeClr val="tx1"/>
                </a:solidFill>
                <a:latin typeface="Arial"/>
              </a:rPr>
              <a:t>Join’i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 hangi kurala gore yapacaginizi belirtmelisiniz. Bunun icin </a:t>
            </a:r>
            <a:r>
              <a:rPr lang="en-US" sz="3600" dirty="0" smtClean="0">
                <a:solidFill>
                  <a:srgbClr val="C00000"/>
                </a:solidFill>
                <a:latin typeface="Arial"/>
              </a:rPr>
              <a:t>ON+ kuralimiz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yazilmali</a:t>
            </a:r>
          </a:p>
          <a:p>
            <a:pPr algn="l"/>
            <a:endParaRPr lang="tr-TR" sz="2400" dirty="0">
              <a:solidFill>
                <a:schemeClr val="tx1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072" y="6232615"/>
            <a:ext cx="6484327" cy="270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79817"/>
      </p:ext>
    </p:extLst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LEFT JOINS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590907" y="5415755"/>
            <a:ext cx="16529825" cy="195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2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latin typeface="Arial"/>
              </a:rPr>
              <a:t>.sirket_isim, siparisler.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smtClean="0">
                <a:latin typeface="Arial"/>
              </a:rPr>
              <a:t>siparis_id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smtClean="0">
                <a:latin typeface="Arial"/>
              </a:rPr>
              <a:t>siparisler.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smtClean="0">
                <a:latin typeface="Arial"/>
              </a:rPr>
              <a:t>siparis_tarihi </a:t>
            </a:r>
          </a:p>
          <a:p>
            <a:pPr algn="l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LEFT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JOIN </a:t>
            </a:r>
            <a:r>
              <a:rPr lang="en-US" sz="3600" dirty="0" smtClean="0">
                <a:latin typeface="Arial"/>
              </a:rPr>
              <a:t>siparisler </a:t>
            </a:r>
          </a:p>
          <a:p>
            <a:pPr algn="l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ON</a:t>
            </a:r>
            <a:r>
              <a:rPr lang="en-US" sz="3600" dirty="0" smtClean="0">
                <a:solidFill>
                  <a:srgbClr val="017100"/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latin typeface="Arial"/>
              </a:rPr>
              <a:t>.sirket_id </a:t>
            </a:r>
            <a:r>
              <a:rPr lang="en-US" sz="3600" dirty="0">
                <a:latin typeface="Arial"/>
              </a:rPr>
              <a:t>=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siparisler</a:t>
            </a:r>
            <a:r>
              <a:rPr lang="en-US" sz="3600" dirty="0" smtClean="0">
                <a:latin typeface="Arial"/>
              </a:rPr>
              <a:t>.sirket_id</a:t>
            </a:r>
            <a:r>
              <a:rPr lang="en-US" sz="3600" dirty="0">
                <a:latin typeface="Arial"/>
              </a:rPr>
              <a:t>;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7623882" y="3587468"/>
            <a:ext cx="186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"/>
              </a:rPr>
              <a:t>TABLE 1</a:t>
            </a:r>
            <a:endParaRPr lang="tr-TR" sz="2800" dirty="0">
              <a:solidFill>
                <a:srgbClr val="C00000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3720848" y="3494818"/>
            <a:ext cx="186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"/>
              </a:rPr>
              <a:t>TABLE 2</a:t>
            </a:r>
            <a:endParaRPr lang="tr-TR" sz="2800" dirty="0">
              <a:solidFill>
                <a:srgbClr val="C00000"/>
              </a:solidFill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1412487" y="8705722"/>
            <a:ext cx="2198277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NOT : 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1)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Left Join’de ilk tablodaki tum record’lar gosterilir.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2)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Ilk tablodaki datalara 2.tablodan gelen ek datalar varsa bu ek datalar ortak datalar icin gosterilir ancak ortak olmayan datalar icin o kisimlar bos kalir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3)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Ilk yazdiginiz Tablonun tamamini aldigi icin hangi </a:t>
            </a:r>
            <a:r>
              <a:rPr lang="en-US" sz="3600" dirty="0" err="1" smtClean="0">
                <a:solidFill>
                  <a:schemeClr val="tx1"/>
                </a:solidFill>
                <a:latin typeface="Arial"/>
              </a:rPr>
              <a:t>tabloyu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 istedigimize karar verip once onu yazmaliyiz </a:t>
            </a:r>
          </a:p>
          <a:p>
            <a:pPr algn="l"/>
            <a:endParaRPr lang="tr-TR" sz="2400" dirty="0">
              <a:solidFill>
                <a:schemeClr val="tx1"/>
              </a:solidFill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784" y="2817320"/>
            <a:ext cx="3548802" cy="2221162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745" y="6392657"/>
            <a:ext cx="5995255" cy="307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57051"/>
      </p:ext>
    </p:extLst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RIGHT JOINS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590907" y="5415755"/>
            <a:ext cx="16529825" cy="195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2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latin typeface="Arial"/>
              </a:rPr>
              <a:t>.sirket_isim, siparisler.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smtClean="0">
                <a:latin typeface="Arial"/>
              </a:rPr>
              <a:t>siparis_id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smtClean="0">
                <a:latin typeface="Arial"/>
              </a:rPr>
              <a:t>siparisler.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smtClean="0">
                <a:latin typeface="Arial"/>
              </a:rPr>
              <a:t>siparis_tarihi </a:t>
            </a:r>
          </a:p>
          <a:p>
            <a:pPr algn="l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RIGHT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JOIN </a:t>
            </a:r>
            <a:r>
              <a:rPr lang="en-US" sz="3600" dirty="0" smtClean="0">
                <a:latin typeface="Arial"/>
              </a:rPr>
              <a:t>siparisler </a:t>
            </a:r>
          </a:p>
          <a:p>
            <a:pPr algn="l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ON</a:t>
            </a:r>
            <a:r>
              <a:rPr lang="en-US" sz="3600" dirty="0" smtClean="0">
                <a:solidFill>
                  <a:srgbClr val="017100"/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latin typeface="Arial"/>
              </a:rPr>
              <a:t>.sirket_id </a:t>
            </a:r>
            <a:r>
              <a:rPr lang="en-US" sz="3600" dirty="0">
                <a:latin typeface="Arial"/>
              </a:rPr>
              <a:t>=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siparisler</a:t>
            </a:r>
            <a:r>
              <a:rPr lang="en-US" sz="3600" dirty="0" smtClean="0">
                <a:latin typeface="Arial"/>
              </a:rPr>
              <a:t>.sirket_id</a:t>
            </a:r>
            <a:r>
              <a:rPr lang="en-US" sz="3600" dirty="0">
                <a:latin typeface="Arial"/>
              </a:rPr>
              <a:t>;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7623882" y="3587468"/>
            <a:ext cx="186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"/>
              </a:rPr>
              <a:t>TABLE 1</a:t>
            </a:r>
            <a:endParaRPr lang="tr-TR" sz="2800" dirty="0">
              <a:solidFill>
                <a:srgbClr val="C00000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3720848" y="3494818"/>
            <a:ext cx="186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"/>
              </a:rPr>
              <a:t>TABLE 2</a:t>
            </a:r>
            <a:endParaRPr lang="tr-TR" sz="2800" dirty="0">
              <a:solidFill>
                <a:srgbClr val="C00000"/>
              </a:solidFill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1289395" y="9521164"/>
            <a:ext cx="219827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NOT : 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1)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Right Join’de ikinci tablodaki tum record’lar gosterilir.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2)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Ikinci tablodaki datalara 1.tablodan gelen ek datalar varsa bu ek datalar ortak datalar icin gosterilir ancak ortak olmayan datalar icin o kisimlar bos kalir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911" y="2584499"/>
            <a:ext cx="3503342" cy="238342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163" y="6107189"/>
            <a:ext cx="5597038" cy="34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60621"/>
      </p:ext>
    </p:extLst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FULL JOINS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412487" y="3207814"/>
            <a:ext cx="16529825" cy="195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2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latin typeface="Arial"/>
              </a:rPr>
              <a:t>.sirket_isim, siparisler.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smtClean="0">
                <a:latin typeface="Arial"/>
              </a:rPr>
              <a:t>siparis_id</a:t>
            </a:r>
            <a:r>
              <a:rPr lang="en-US" sz="3600" dirty="0">
                <a:latin typeface="Arial"/>
              </a:rPr>
              <a:t>, </a:t>
            </a:r>
            <a:r>
              <a:rPr lang="en-US" sz="3600" dirty="0" smtClean="0">
                <a:latin typeface="Arial"/>
              </a:rPr>
              <a:t>siparisler.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smtClean="0">
                <a:latin typeface="Arial"/>
              </a:rPr>
              <a:t>siparis_tarihi </a:t>
            </a:r>
          </a:p>
          <a:p>
            <a:pPr algn="l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FULL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JOIN </a:t>
            </a:r>
            <a:r>
              <a:rPr lang="en-US" sz="3600" dirty="0" smtClean="0">
                <a:latin typeface="Arial"/>
              </a:rPr>
              <a:t>siparisler </a:t>
            </a:r>
          </a:p>
          <a:p>
            <a:pPr algn="l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ON</a:t>
            </a:r>
            <a:r>
              <a:rPr lang="en-US" sz="3600" dirty="0" smtClean="0">
                <a:solidFill>
                  <a:srgbClr val="017100"/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sirketler</a:t>
            </a:r>
            <a:r>
              <a:rPr lang="en-US" sz="3600" dirty="0" smtClean="0">
                <a:latin typeface="Arial"/>
              </a:rPr>
              <a:t>.sirket_id </a:t>
            </a:r>
            <a:r>
              <a:rPr lang="en-US" sz="3600" dirty="0">
                <a:latin typeface="Arial"/>
              </a:rPr>
              <a:t>=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siparisler</a:t>
            </a:r>
            <a:r>
              <a:rPr lang="en-US" sz="3600" dirty="0" smtClean="0">
                <a:latin typeface="Arial"/>
              </a:rPr>
              <a:t>.sirket_id</a:t>
            </a:r>
            <a:r>
              <a:rPr lang="en-US" sz="3600" dirty="0">
                <a:latin typeface="Arial"/>
              </a:rPr>
              <a:t>;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1412487" y="6854619"/>
            <a:ext cx="21982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NOT : 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1)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FULL Join’de iki tabloda var olan tum record’lar gosterilir.</a:t>
            </a:r>
          </a:p>
          <a:p>
            <a:pPr algn="l"/>
            <a:r>
              <a:rPr lang="en-US" sz="3600" dirty="0" smtClean="0">
                <a:solidFill>
                  <a:srgbClr val="C00000"/>
                </a:solidFill>
                <a:latin typeface="Arial"/>
              </a:rPr>
              <a:t>2) </a:t>
            </a:r>
            <a:r>
              <a:rPr lang="en-US" sz="3600" dirty="0" smtClean="0">
                <a:solidFill>
                  <a:schemeClr val="tx1"/>
                </a:solidFill>
                <a:latin typeface="Arial"/>
              </a:rPr>
              <a:t>Bir tabloda olup otekinde olmayan data’lar bos kalir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210" y="5642829"/>
            <a:ext cx="5923451" cy="41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67637"/>
      </p:ext>
    </p:extLst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42438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SELF JOINS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880839" y="2953004"/>
            <a:ext cx="6014224" cy="399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personel</a:t>
            </a:r>
          </a:p>
          <a:p>
            <a:pPr algn="l">
              <a:lnSpc>
                <a:spcPct val="124000"/>
              </a:lnSpc>
            </a:pP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id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 smtClean="0">
                <a:latin typeface="Arial"/>
              </a:rPr>
              <a:t>(2),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isim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 smtClean="0">
                <a:latin typeface="Arial"/>
              </a:rPr>
              <a:t>(20),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title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 smtClean="0">
                <a:latin typeface="Arial"/>
              </a:rPr>
              <a:t>(60),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yonetici_id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 smtClean="0">
                <a:latin typeface="Arial"/>
              </a:rPr>
              <a:t>(2)</a:t>
            </a:r>
          </a:p>
          <a:p>
            <a:pPr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);</a:t>
            </a:r>
            <a:endParaRPr lang="en-US" sz="3200" dirty="0"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829437" y="3772099"/>
            <a:ext cx="129279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rgbClr val="0076BA"/>
                </a:solidFill>
                <a:latin typeface="Arial"/>
              </a:rPr>
              <a:t>personel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(1, 'Ali Can', 'SDET', 2);</a:t>
            </a:r>
          </a:p>
          <a:p>
            <a:pPr marR="497574"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3200" dirty="0">
                <a:solidFill>
                  <a:srgbClr val="0076BA"/>
                </a:solidFill>
                <a:latin typeface="Arial"/>
              </a:rPr>
              <a:t>personel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(2, '</a:t>
            </a:r>
            <a:r>
              <a:rPr lang="en-US" sz="3200" dirty="0" err="1">
                <a:latin typeface="Arial"/>
              </a:rPr>
              <a:t>Veli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Cem', </a:t>
            </a:r>
            <a:r>
              <a:rPr lang="en-US" sz="3200" dirty="0">
                <a:latin typeface="Arial"/>
              </a:rPr>
              <a:t>'QA', 3);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rgbClr val="0076BA"/>
                </a:solidFill>
                <a:latin typeface="Arial"/>
              </a:rPr>
              <a:t>personel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(3, </a:t>
            </a:r>
            <a:r>
              <a:rPr lang="en-US" sz="3200" dirty="0" smtClean="0">
                <a:latin typeface="Arial"/>
              </a:rPr>
              <a:t>'Ayse Gul', </a:t>
            </a:r>
            <a:r>
              <a:rPr lang="en-US" sz="3200" dirty="0">
                <a:latin typeface="Arial"/>
              </a:rPr>
              <a:t>'QA Lead', 4);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rgbClr val="0076BA"/>
                </a:solidFill>
                <a:latin typeface="Arial"/>
              </a:rPr>
              <a:t>personel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(4, '</a:t>
            </a:r>
            <a:r>
              <a:rPr lang="en-US" sz="3200" dirty="0" err="1">
                <a:latin typeface="Arial"/>
              </a:rPr>
              <a:t>Fatma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Can', </a:t>
            </a:r>
            <a:r>
              <a:rPr lang="en-US" sz="3200" dirty="0">
                <a:latin typeface="Arial"/>
              </a:rPr>
              <a:t>'CEO', 5);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530821" y="7166254"/>
            <a:ext cx="154802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"/>
              </a:rPr>
              <a:t>Her personelin yanina yonetici ismini yazdiran bir tablo olusturun</a:t>
            </a:r>
            <a:endParaRPr lang="tr-TR" sz="3600" dirty="0"/>
          </a:p>
        </p:txBody>
      </p:sp>
      <p:sp>
        <p:nvSpPr>
          <p:cNvPr id="6" name="Dikdörtgen 5"/>
          <p:cNvSpPr/>
          <p:nvPr/>
        </p:nvSpPr>
        <p:spPr>
          <a:xfrm>
            <a:off x="1530821" y="8690597"/>
            <a:ext cx="1219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p1.isim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>
                <a:latin typeface="Arial"/>
              </a:rPr>
              <a:t>personel_ismi, </a:t>
            </a:r>
            <a:r>
              <a:rPr lang="en-US" sz="3200" dirty="0" smtClean="0">
                <a:latin typeface="Arial"/>
              </a:rPr>
              <a:t>p2.isim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latin typeface="Arial"/>
              </a:rPr>
              <a:t>yonetici_ismi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personel </a:t>
            </a:r>
            <a:r>
              <a:rPr lang="en-US" sz="3200" dirty="0" smtClean="0">
                <a:latin typeface="Arial"/>
              </a:rPr>
              <a:t>p1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INNER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JOIN </a:t>
            </a:r>
            <a:r>
              <a:rPr lang="en-US" sz="3200" dirty="0">
                <a:latin typeface="Arial"/>
              </a:rPr>
              <a:t>personel </a:t>
            </a:r>
            <a:r>
              <a:rPr lang="en-US" sz="3200" dirty="0" smtClean="0">
                <a:latin typeface="Arial"/>
              </a:rPr>
              <a:t>p2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ON </a:t>
            </a:r>
            <a:r>
              <a:rPr lang="en-US" sz="3200" dirty="0">
                <a:latin typeface="Arial"/>
              </a:rPr>
              <a:t>p1.yonetici_id = p2.id;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974" y="8599993"/>
            <a:ext cx="4510087" cy="252416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217" y="3456967"/>
            <a:ext cx="5092124" cy="280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00487"/>
      </p:ext>
    </p:extLst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626093" y="1341490"/>
            <a:ext cx="5481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96412" y="4075773"/>
            <a:ext cx="648361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600" dirty="0" smtClean="0">
                <a:latin typeface="Arial"/>
              </a:rPr>
              <a:t>musteriler</a:t>
            </a:r>
          </a:p>
          <a:p>
            <a:pPr algn="l"/>
            <a:r>
              <a:rPr lang="en-US" sz="3600" dirty="0" smtClean="0">
                <a:latin typeface="Arial"/>
              </a:rPr>
              <a:t>(</a:t>
            </a:r>
          </a:p>
          <a:p>
            <a:pPr algn="l">
              <a:lnSpc>
                <a:spcPct val="105000"/>
              </a:lnSpc>
            </a:pPr>
            <a:r>
              <a:rPr lang="en-US" sz="3600" dirty="0" smtClean="0">
                <a:latin typeface="Arial"/>
              </a:rPr>
              <a:t>id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600" dirty="0" smtClean="0">
                <a:latin typeface="Arial"/>
              </a:rPr>
              <a:t>(10)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UNIQUE</a:t>
            </a:r>
            <a:r>
              <a:rPr lang="en-US" sz="3600" dirty="0" smtClean="0">
                <a:latin typeface="Arial"/>
              </a:rPr>
              <a:t>,</a:t>
            </a:r>
          </a:p>
          <a:p>
            <a:pPr algn="l">
              <a:lnSpc>
                <a:spcPct val="105000"/>
              </a:lnSpc>
            </a:pPr>
            <a:r>
              <a:rPr lang="en-US" sz="3600" dirty="0" smtClean="0">
                <a:latin typeface="Arial"/>
              </a:rPr>
              <a:t>isim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600" dirty="0" smtClean="0">
                <a:latin typeface="Arial"/>
              </a:rPr>
              <a:t>(50)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NOT NULL</a:t>
            </a:r>
            <a:r>
              <a:rPr lang="en-US" sz="3600" dirty="0" smtClean="0">
                <a:latin typeface="Arial"/>
              </a:rPr>
              <a:t>, </a:t>
            </a:r>
          </a:p>
          <a:p>
            <a:pPr algn="l">
              <a:lnSpc>
                <a:spcPct val="105000"/>
              </a:lnSpc>
            </a:pPr>
            <a:r>
              <a:rPr lang="en-US" sz="3600" dirty="0" smtClean="0">
                <a:latin typeface="Arial"/>
              </a:rPr>
              <a:t>gelir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600" dirty="0" smtClean="0">
                <a:latin typeface="Arial"/>
              </a:rPr>
              <a:t>(6)</a:t>
            </a:r>
          </a:p>
          <a:p>
            <a:pPr algn="l">
              <a:lnSpc>
                <a:spcPct val="105000"/>
              </a:lnSpc>
            </a:pPr>
            <a:r>
              <a:rPr lang="en-US" sz="3600" dirty="0" smtClean="0">
                <a:latin typeface="Arial"/>
              </a:rPr>
              <a:t>);</a:t>
            </a:r>
            <a:endParaRPr lang="en-US" sz="36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512061" y="4020959"/>
            <a:ext cx="15470459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400"/>
              </a:spcAft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musteriler</a:t>
            </a:r>
            <a:r>
              <a:rPr lang="en-US" sz="3200" dirty="0" smtClean="0">
                <a:latin typeface="Arial"/>
              </a:rPr>
              <a:t> (id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isim, </a:t>
            </a:r>
            <a:r>
              <a:rPr lang="en-US" sz="3200" dirty="0">
                <a:latin typeface="Arial"/>
              </a:rPr>
              <a:t>gelir</a:t>
            </a:r>
            <a:r>
              <a:rPr lang="en-US" sz="3200" dirty="0" smtClean="0">
                <a:latin typeface="Arial"/>
              </a:rPr>
              <a:t>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(1001, 'Ali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62000);</a:t>
            </a:r>
          </a:p>
          <a:p>
            <a:pPr algn="l">
              <a:lnSpc>
                <a:spcPct val="115000"/>
              </a:lnSpc>
              <a:spcAft>
                <a:spcPts val="1400"/>
              </a:spcAft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musteriler</a:t>
            </a:r>
            <a:r>
              <a:rPr lang="en-US" sz="3200" dirty="0" smtClean="0">
                <a:latin typeface="Arial"/>
              </a:rPr>
              <a:t> (id</a:t>
            </a:r>
            <a:r>
              <a:rPr lang="en-US" sz="3200" dirty="0">
                <a:latin typeface="Arial"/>
              </a:rPr>
              <a:t>, isim</a:t>
            </a:r>
            <a:r>
              <a:rPr lang="en-US" sz="3200" dirty="0" smtClean="0">
                <a:latin typeface="Arial"/>
              </a:rPr>
              <a:t>, </a:t>
            </a:r>
            <a:r>
              <a:rPr lang="en-US" sz="3200" dirty="0">
                <a:latin typeface="Arial"/>
              </a:rPr>
              <a:t>gelir</a:t>
            </a:r>
            <a:r>
              <a:rPr lang="en-US" sz="3200" dirty="0" smtClean="0">
                <a:latin typeface="Arial"/>
              </a:rPr>
              <a:t>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(1002, '</a:t>
            </a:r>
            <a:r>
              <a:rPr lang="en-US" sz="3200" dirty="0" err="1">
                <a:latin typeface="Arial"/>
              </a:rPr>
              <a:t>Ayse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57500);</a:t>
            </a:r>
          </a:p>
          <a:p>
            <a:pPr algn="l">
              <a:lnSpc>
                <a:spcPct val="115000"/>
              </a:lnSpc>
              <a:spcAft>
                <a:spcPts val="1400"/>
              </a:spcAft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musteriler</a:t>
            </a:r>
            <a:r>
              <a:rPr lang="en-US" sz="3200" dirty="0" smtClean="0">
                <a:latin typeface="Arial"/>
              </a:rPr>
              <a:t> (id</a:t>
            </a:r>
            <a:r>
              <a:rPr lang="en-US" sz="3200" dirty="0">
                <a:latin typeface="Arial"/>
              </a:rPr>
              <a:t>, isim</a:t>
            </a:r>
            <a:r>
              <a:rPr lang="en-US" sz="3200" dirty="0" smtClean="0">
                <a:latin typeface="Arial"/>
              </a:rPr>
              <a:t>, </a:t>
            </a:r>
            <a:r>
              <a:rPr lang="en-US" sz="3200" dirty="0">
                <a:latin typeface="Arial"/>
              </a:rPr>
              <a:t>gelir</a:t>
            </a:r>
            <a:r>
              <a:rPr lang="en-US" sz="3200" dirty="0" smtClean="0">
                <a:latin typeface="Arial"/>
              </a:rPr>
              <a:t>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(1003, '</a:t>
            </a:r>
            <a:r>
              <a:rPr lang="en-US" sz="3200" dirty="0" err="1">
                <a:latin typeface="Arial"/>
              </a:rPr>
              <a:t>Feride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71000);</a:t>
            </a:r>
          </a:p>
          <a:p>
            <a:pPr indent="-5867400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musteriler</a:t>
            </a:r>
            <a:r>
              <a:rPr lang="en-US" sz="3200" dirty="0" smtClean="0">
                <a:latin typeface="Arial"/>
              </a:rPr>
              <a:t> (id</a:t>
            </a:r>
            <a:r>
              <a:rPr lang="en-US" sz="3200" dirty="0">
                <a:latin typeface="Arial"/>
              </a:rPr>
              <a:t>, isim</a:t>
            </a:r>
            <a:r>
              <a:rPr lang="en-US" sz="3200" dirty="0" smtClean="0">
                <a:latin typeface="Arial"/>
              </a:rPr>
              <a:t>, </a:t>
            </a:r>
            <a:r>
              <a:rPr lang="en-US" sz="3200" dirty="0">
                <a:latin typeface="Arial"/>
              </a:rPr>
              <a:t>gelir</a:t>
            </a:r>
            <a:r>
              <a:rPr lang="en-US" sz="3200" dirty="0" smtClean="0">
                <a:latin typeface="Arial"/>
              </a:rPr>
              <a:t>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(1004, '</a:t>
            </a:r>
            <a:r>
              <a:rPr lang="en-US" sz="3200" dirty="0" err="1">
                <a:latin typeface="Arial"/>
              </a:rPr>
              <a:t>Fatma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42000</a:t>
            </a:r>
            <a:r>
              <a:rPr lang="en-US" sz="3200" dirty="0" smtClean="0">
                <a:latin typeface="Arial"/>
              </a:rPr>
              <a:t>);</a:t>
            </a:r>
          </a:p>
          <a:p>
            <a:pPr indent="-5867400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musteriler (id, isim, gelir)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</a:t>
            </a:r>
            <a:r>
              <a:rPr lang="en-US" sz="3200" dirty="0" smtClean="0">
                <a:latin typeface="Arial"/>
              </a:rPr>
              <a:t>1005, </a:t>
            </a:r>
            <a:r>
              <a:rPr lang="en-US" sz="3200" dirty="0">
                <a:latin typeface="Arial"/>
              </a:rPr>
              <a:t>'</a:t>
            </a:r>
            <a:r>
              <a:rPr lang="en-US" sz="3200" dirty="0" err="1">
                <a:latin typeface="Arial"/>
              </a:rPr>
              <a:t>Kasim</a:t>
            </a:r>
            <a:r>
              <a:rPr lang="en-US" sz="3200" dirty="0" smtClean="0">
                <a:latin typeface="Arial"/>
              </a:rPr>
              <a:t>', 44000);</a:t>
            </a:r>
            <a:endParaRPr lang="en-US" sz="32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338147" y="2319834"/>
            <a:ext cx="21365735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1000"/>
              </a:lnSpc>
            </a:pPr>
            <a:r>
              <a:rPr lang="en-US" sz="4000" dirty="0">
                <a:solidFill>
                  <a:srgbClr val="CB297B"/>
                </a:solidFill>
                <a:latin typeface="Arial"/>
              </a:rPr>
              <a:t>LIKE </a:t>
            </a:r>
            <a:r>
              <a:rPr lang="en-US" sz="4000" dirty="0">
                <a:latin typeface="Arial"/>
              </a:rPr>
              <a:t>condition </a:t>
            </a:r>
            <a:r>
              <a:rPr lang="en-US" sz="4000" dirty="0">
                <a:solidFill>
                  <a:srgbClr val="336699"/>
                </a:solidFill>
                <a:latin typeface="Arial"/>
              </a:rPr>
              <a:t>WHERE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ile kullanilarak </a:t>
            </a:r>
            <a:r>
              <a:rPr lang="en-US" sz="4000" dirty="0" smtClean="0">
                <a:solidFill>
                  <a:srgbClr val="336699"/>
                </a:solidFill>
                <a:latin typeface="Arial"/>
              </a:rPr>
              <a:t>SELECT</a:t>
            </a:r>
            <a:r>
              <a:rPr lang="en-US" sz="4000" dirty="0">
                <a:latin typeface="Arial"/>
              </a:rPr>
              <a:t>, </a:t>
            </a:r>
            <a:r>
              <a:rPr lang="en-US" sz="4000" dirty="0">
                <a:solidFill>
                  <a:srgbClr val="336699"/>
                </a:solidFill>
                <a:latin typeface="Arial"/>
              </a:rPr>
              <a:t>INSERT</a:t>
            </a:r>
            <a:r>
              <a:rPr lang="en-US" sz="4000" dirty="0">
                <a:latin typeface="Arial"/>
              </a:rPr>
              <a:t>, </a:t>
            </a:r>
            <a:r>
              <a:rPr lang="en-US" sz="4000" dirty="0">
                <a:solidFill>
                  <a:srgbClr val="336699"/>
                </a:solidFill>
                <a:latin typeface="Arial"/>
              </a:rPr>
              <a:t>UPDATE</a:t>
            </a:r>
            <a:r>
              <a:rPr lang="en-US" sz="4000" dirty="0">
                <a:latin typeface="Arial"/>
              </a:rPr>
              <a:t>, </a:t>
            </a:r>
            <a:r>
              <a:rPr lang="en-US" sz="4000" dirty="0" smtClean="0">
                <a:latin typeface="Arial"/>
              </a:rPr>
              <a:t>veya </a:t>
            </a:r>
            <a:r>
              <a:rPr lang="en-US" sz="4000" dirty="0">
                <a:solidFill>
                  <a:srgbClr val="336699"/>
                </a:solidFill>
                <a:latin typeface="Arial"/>
              </a:rPr>
              <a:t>DELETE </a:t>
            </a:r>
            <a:r>
              <a:rPr lang="en-US" sz="4000" dirty="0">
                <a:latin typeface="Arial"/>
              </a:rPr>
              <a:t>statement </a:t>
            </a:r>
            <a:r>
              <a:rPr lang="en-US" sz="4000" dirty="0" smtClean="0">
                <a:latin typeface="Arial"/>
              </a:rPr>
              <a:t> ile calisan 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wildcard</a:t>
            </a:r>
            <a:r>
              <a:rPr lang="en-US" sz="4000" dirty="0" smtClean="0">
                <a:latin typeface="Arial"/>
              </a:rPr>
              <a:t>s’a izin verir.. </a:t>
            </a:r>
            <a:r>
              <a:rPr lang="en-US" sz="4000" dirty="0" err="1" smtClean="0">
                <a:latin typeface="Arial"/>
              </a:rPr>
              <a:t>Ve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bize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pattern matching </a:t>
            </a:r>
            <a:r>
              <a:rPr lang="en-US" sz="4000" dirty="0" err="1" smtClean="0">
                <a:solidFill>
                  <a:schemeClr val="tx1"/>
                </a:solidFill>
                <a:latin typeface="Arial"/>
              </a:rPr>
              <a:t>yapma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al"/>
              </a:rPr>
              <a:t>imkani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Arial"/>
              </a:rPr>
              <a:t>verir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.</a:t>
            </a:r>
            <a:endParaRPr lang="en-US" sz="4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96412" y="9131393"/>
            <a:ext cx="17555062" cy="1302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 algn="l">
              <a:spcAft>
                <a:spcPts val="770"/>
              </a:spcAft>
              <a:buAutoNum type="arabicParenR"/>
            </a:pPr>
            <a:r>
              <a:rPr lang="en-US" sz="3600" dirty="0" smtClean="0">
                <a:solidFill>
                  <a:srgbClr val="C00000"/>
                </a:solidFill>
                <a:latin typeface="Arial"/>
              </a:rPr>
              <a:t>%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=&gt;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0 veya birden fazla karakter belirtir</a:t>
            </a:r>
          </a:p>
          <a:p>
            <a:pPr algn="l">
              <a:spcAft>
                <a:spcPts val="770"/>
              </a:spcAft>
            </a:pPr>
            <a:r>
              <a:rPr lang="en-US" sz="3600" dirty="0" smtClean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3600" dirty="0" smtClean="0">
                <a:latin typeface="Arial"/>
              </a:rPr>
              <a:t>Ismi A harfi ile baslayan musterilerin tum bilgilerini yazdiran QUERY yazin</a:t>
            </a:r>
            <a:endParaRPr lang="en-US" sz="3600" dirty="0">
              <a:latin typeface="Arial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184560" y="10590432"/>
            <a:ext cx="6327501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musteriler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isim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LIKE </a:t>
            </a:r>
            <a:r>
              <a:rPr lang="en-US" sz="3600" dirty="0">
                <a:latin typeface="Arial"/>
              </a:rPr>
              <a:t>'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A%</a:t>
            </a:r>
            <a:r>
              <a:rPr lang="en-US" sz="3600" dirty="0">
                <a:latin typeface="Arial"/>
              </a:rPr>
              <a:t>';</a:t>
            </a:r>
            <a:endParaRPr lang="en-US" sz="3600" dirty="0" smtClean="0"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933" y="7505523"/>
            <a:ext cx="3909572" cy="440093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4070" y="10590432"/>
            <a:ext cx="2606919" cy="17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78535"/>
      </p:ext>
    </p:extLst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319494" y="3147987"/>
            <a:ext cx="207781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: </a:t>
            </a:r>
            <a:r>
              <a:rPr lang="en-US" sz="4000" dirty="0">
                <a:latin typeface="Arial"/>
              </a:rPr>
              <a:t>Ismi </a:t>
            </a:r>
            <a:r>
              <a:rPr lang="en-US" sz="4000" dirty="0" smtClean="0">
                <a:latin typeface="Arial"/>
              </a:rPr>
              <a:t> e harfi </a:t>
            </a:r>
            <a:r>
              <a:rPr lang="en-US" sz="4000" dirty="0">
                <a:latin typeface="Arial"/>
              </a:rPr>
              <a:t>ile </a:t>
            </a:r>
            <a:r>
              <a:rPr lang="en-US" sz="4000" dirty="0" smtClean="0">
                <a:latin typeface="Arial"/>
              </a:rPr>
              <a:t>biten </a:t>
            </a:r>
            <a:r>
              <a:rPr lang="en-US" sz="4000" dirty="0">
                <a:latin typeface="Arial"/>
              </a:rPr>
              <a:t>musterilerin </a:t>
            </a:r>
            <a:r>
              <a:rPr lang="en-US" sz="4000" dirty="0" smtClean="0">
                <a:latin typeface="Arial"/>
              </a:rPr>
              <a:t>isimlerini ve gelir’lerini yazdiran </a:t>
            </a:r>
            <a:r>
              <a:rPr lang="en-US" sz="4000" dirty="0">
                <a:latin typeface="Arial"/>
              </a:rPr>
              <a:t>QUERY yazin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572214" y="4537561"/>
            <a:ext cx="6642124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isim,gelir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musteriler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 </a:t>
            </a:r>
            <a:endParaRPr lang="en-US" sz="3600" dirty="0" smtClean="0">
              <a:solidFill>
                <a:srgbClr val="CB297B"/>
              </a:solidFill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 smtClean="0">
                <a:latin typeface="Arial"/>
              </a:rPr>
              <a:t>isim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LIKE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'%e'</a:t>
            </a:r>
            <a:r>
              <a:rPr lang="en-US" sz="3600" dirty="0" smtClean="0">
                <a:latin typeface="Arial"/>
              </a:rPr>
              <a:t>;</a:t>
            </a:r>
            <a:endParaRPr lang="en-US" sz="36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626093" y="1341490"/>
            <a:ext cx="5481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319493" y="7579927"/>
            <a:ext cx="20982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: </a:t>
            </a:r>
            <a:r>
              <a:rPr lang="en-US" sz="4000" dirty="0" smtClean="0">
                <a:latin typeface="Arial"/>
              </a:rPr>
              <a:t>Isminin icinde  er olan </a:t>
            </a:r>
            <a:r>
              <a:rPr lang="en-US" sz="4000" dirty="0">
                <a:latin typeface="Arial"/>
              </a:rPr>
              <a:t>musterilerin isimlerini ve gelir’lerini yazdiran QUERY yazin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572214" y="9489643"/>
            <a:ext cx="7345509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>
                <a:latin typeface="Arial"/>
              </a:rPr>
              <a:t>isim,gelir</a:t>
            </a: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musteriler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 </a:t>
            </a:r>
            <a:endParaRPr lang="en-US" sz="3600" dirty="0" smtClean="0">
              <a:solidFill>
                <a:srgbClr val="CB297B"/>
              </a:solidFill>
              <a:latin typeface="Arial"/>
            </a:endParaRP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>
                <a:latin typeface="Arial"/>
              </a:rPr>
              <a:t>isim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LIKE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'%</a:t>
            </a:r>
            <a:r>
              <a:rPr lang="en-US" sz="3600" dirty="0" err="1" smtClean="0">
                <a:solidFill>
                  <a:srgbClr val="CB297B"/>
                </a:solidFill>
                <a:latin typeface="Arial"/>
              </a:rPr>
              <a:t>er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%'</a:t>
            </a:r>
            <a:r>
              <a:rPr lang="en-US" sz="3600" dirty="0" smtClean="0">
                <a:latin typeface="Arial"/>
              </a:rPr>
              <a:t>;</a:t>
            </a:r>
            <a:endParaRPr lang="en-US" sz="3600" dirty="0"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192" y="4040439"/>
            <a:ext cx="3458675" cy="293857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620" y="9548153"/>
            <a:ext cx="2582280" cy="15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01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127764" y="1231204"/>
            <a:ext cx="194839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Cok Kullanilan Relational </a:t>
            </a:r>
            <a:r>
              <a:rPr lang="en-US" sz="6000" b="1" dirty="0">
                <a:solidFill>
                  <a:schemeClr val="tx1"/>
                </a:solidFill>
                <a:latin typeface="Arial"/>
              </a:rPr>
              <a:t>Databases(SQL </a:t>
            </a:r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Database)</a:t>
            </a:r>
            <a:endParaRPr lang="tr-TR" sz="6000" dirty="0">
              <a:solidFill>
                <a:schemeClr val="tx1"/>
              </a:solidFill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6572953" y="3304063"/>
            <a:ext cx="175214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EE220C"/>
                </a:solidFill>
                <a:latin typeface="Arial"/>
              </a:rPr>
              <a:t>SQL Server </a:t>
            </a:r>
            <a:r>
              <a:rPr lang="en-US" sz="4400" b="1" dirty="0">
                <a:latin typeface="Arial"/>
              </a:rPr>
              <a:t>: </a:t>
            </a:r>
            <a:r>
              <a:rPr lang="en-US" sz="4400" b="1" dirty="0" smtClean="0">
                <a:latin typeface="Arial"/>
              </a:rPr>
              <a:t>Microsoft tarafindan gelistirilmistir</a:t>
            </a:r>
          </a:p>
          <a:p>
            <a:pPr algn="l"/>
            <a:endParaRPr lang="en-US" sz="4400" b="1" dirty="0" smtClean="0">
              <a:latin typeface="Arial"/>
            </a:endParaRPr>
          </a:p>
          <a:p>
            <a:pPr algn="l"/>
            <a:r>
              <a:rPr lang="en-US" sz="3600" b="1" dirty="0" smtClean="0">
                <a:solidFill>
                  <a:srgbClr val="0076BA"/>
                </a:solidFill>
                <a:latin typeface="Arial"/>
              </a:rPr>
              <a:t>Negatif:</a:t>
            </a:r>
            <a:r>
              <a:rPr lang="en-US" sz="3600" b="1" dirty="0" smtClean="0">
                <a:solidFill>
                  <a:srgbClr val="333333"/>
                </a:solidFill>
                <a:latin typeface="Arial"/>
              </a:rPr>
              <a:t> Pahali</a:t>
            </a:r>
            <a:r>
              <a:rPr lang="en-US" sz="36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3600" b="1" dirty="0" smtClean="0">
                <a:solidFill>
                  <a:srgbClr val="333333"/>
                </a:solidFill>
                <a:latin typeface="Arial"/>
              </a:rPr>
              <a:t>– Kurumsal Kullanicilar icin binlerce dolar odenmesi gereklidir</a:t>
            </a:r>
            <a:endParaRPr lang="en-US" sz="3600" b="1" dirty="0">
              <a:solidFill>
                <a:srgbClr val="333333"/>
              </a:solidFill>
              <a:latin typeface="Arial"/>
            </a:endParaRPr>
          </a:p>
          <a:p>
            <a:pPr algn="l"/>
            <a:r>
              <a:rPr lang="en-US" sz="3600" b="1" dirty="0">
                <a:solidFill>
                  <a:srgbClr val="0076BA"/>
                </a:solidFill>
                <a:latin typeface="Arial"/>
              </a:rPr>
              <a:t>Pozitif</a:t>
            </a:r>
            <a:r>
              <a:rPr lang="en-US" sz="3600" b="1" dirty="0" smtClean="0">
                <a:latin typeface="Arial"/>
              </a:rPr>
              <a:t> : </a:t>
            </a:r>
            <a:r>
              <a:rPr lang="en-US" sz="3600" b="1" dirty="0">
                <a:solidFill>
                  <a:srgbClr val="333333"/>
                </a:solidFill>
                <a:latin typeface="Arial"/>
              </a:rPr>
              <a:t>Z</a:t>
            </a:r>
            <a:r>
              <a:rPr lang="en-US" sz="3600" b="1" dirty="0" smtClean="0">
                <a:solidFill>
                  <a:srgbClr val="333333"/>
                </a:solidFill>
                <a:latin typeface="Arial"/>
              </a:rPr>
              <a:t>engin bir </a:t>
            </a:r>
            <a:r>
              <a:rPr lang="en-US" sz="3600" b="1" dirty="0" smtClean="0">
                <a:solidFill>
                  <a:srgbClr val="EE220C"/>
                </a:solidFill>
                <a:latin typeface="Arial"/>
              </a:rPr>
              <a:t>user interface’</a:t>
            </a:r>
            <a:r>
              <a:rPr lang="en-US" sz="3600" b="1" dirty="0" smtClean="0">
                <a:solidFill>
                  <a:schemeClr val="tx1"/>
                </a:solidFill>
                <a:latin typeface="Arial"/>
              </a:rPr>
              <a:t>e sahip ve cok buyuk datalarin kullanilmasinda sorunsuz calisir.</a:t>
            </a:r>
            <a:endParaRPr lang="en-US" sz="4400" b="1" dirty="0">
              <a:latin typeface="Arial"/>
            </a:endParaRPr>
          </a:p>
        </p:txBody>
      </p:sp>
      <p:pic>
        <p:nvPicPr>
          <p:cNvPr id="1028" name="Picture 4" descr="NOAH Konferansı'nda MySQL'in kurucusu Michael Widenius ile tanıştık -  Webrazz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98" y="7495971"/>
            <a:ext cx="4912449" cy="30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SQL Server. Hoş geldiniz. Uzun zamandır SQL Server… | by Furkan  Güngör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17" y="3288639"/>
            <a:ext cx="5205036" cy="316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Dikdörtgen 24"/>
          <p:cNvSpPr/>
          <p:nvPr/>
        </p:nvSpPr>
        <p:spPr>
          <a:xfrm>
            <a:off x="6572953" y="7377638"/>
            <a:ext cx="1752148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EE220C"/>
                </a:solidFill>
                <a:latin typeface="Arial"/>
              </a:rPr>
              <a:t>MySQL Server </a:t>
            </a:r>
            <a:r>
              <a:rPr lang="en-US" sz="4400" b="1" dirty="0">
                <a:latin typeface="Arial"/>
              </a:rPr>
              <a:t>: Isvecli MySQL firmasi tarafindan gelistirildi. 2010’da Oracle satin aldi </a:t>
            </a:r>
            <a:endParaRPr lang="en-US" sz="4400" b="1" dirty="0" smtClean="0">
              <a:latin typeface="Arial"/>
            </a:endParaRPr>
          </a:p>
          <a:p>
            <a:pPr algn="l"/>
            <a:endParaRPr lang="en-US" sz="4400" b="1" dirty="0">
              <a:latin typeface="Arial"/>
            </a:endParaRPr>
          </a:p>
          <a:p>
            <a:pPr algn="l"/>
            <a:r>
              <a:rPr lang="en-US" sz="4000" b="1" dirty="0">
                <a:solidFill>
                  <a:srgbClr val="0076BA"/>
                </a:solidFill>
                <a:latin typeface="Arial"/>
              </a:rPr>
              <a:t>Negatif:</a:t>
            </a:r>
            <a:r>
              <a:rPr lang="en-US" sz="4000" b="1" dirty="0">
                <a:solidFill>
                  <a:srgbClr val="333333"/>
                </a:solidFill>
                <a:latin typeface="Arial"/>
              </a:rPr>
              <a:t> </a:t>
            </a:r>
            <a:r>
              <a:rPr lang="en-US" sz="4000" b="1" dirty="0" smtClean="0">
                <a:solidFill>
                  <a:srgbClr val="333333"/>
                </a:solidFill>
                <a:latin typeface="Arial"/>
              </a:rPr>
              <a:t>Eszamanli cok fazla islem girildiginde calismayi durdurabilir.</a:t>
            </a:r>
          </a:p>
          <a:p>
            <a:pPr algn="l"/>
            <a:r>
              <a:rPr lang="en-US" sz="4000" b="1" dirty="0">
                <a:solidFill>
                  <a:srgbClr val="0076BA"/>
                </a:solidFill>
                <a:latin typeface="Arial"/>
              </a:rPr>
              <a:t>Pozitif</a:t>
            </a:r>
            <a:r>
              <a:rPr lang="en-US" sz="4000" b="1" dirty="0" smtClean="0">
                <a:solidFill>
                  <a:srgbClr val="333333"/>
                </a:solidFill>
                <a:latin typeface="Arial"/>
              </a:rPr>
              <a:t>: Acik kaynak. Online destek ve ucretsiz cok fazla dokuman var</a:t>
            </a:r>
            <a:endParaRPr lang="en-US" sz="4000" b="1" dirty="0">
              <a:solidFill>
                <a:srgbClr val="33333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8995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626093" y="1341490"/>
            <a:ext cx="5481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184560" y="2607484"/>
            <a:ext cx="22782134" cy="1426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2) _ 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=&gt;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sadece bir karakteri gosterir.</a:t>
            </a:r>
          </a:p>
          <a:p>
            <a:pPr algn="l">
              <a:spcAft>
                <a:spcPts val="770"/>
              </a:spcAft>
            </a:pP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 smtClean="0">
                <a:latin typeface="Arial"/>
              </a:rPr>
              <a:t>Ismi 5 harfli olup son 4 harfi atma olan musterilerin tum bilgilerini yazdiran QUERY yazin</a:t>
            </a:r>
            <a:endParaRPr lang="en-US" sz="4000" dirty="0">
              <a:latin typeface="Arial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915530" y="4769495"/>
            <a:ext cx="7386732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musteriler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>
                <a:latin typeface="Arial"/>
              </a:rPr>
              <a:t>isim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LIKE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'_</a:t>
            </a:r>
            <a:r>
              <a:rPr lang="en-US" sz="3600" dirty="0" err="1">
                <a:solidFill>
                  <a:srgbClr val="CB297B"/>
                </a:solidFill>
                <a:latin typeface="Arial"/>
              </a:rPr>
              <a:t>atma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</a:t>
            </a:r>
            <a:r>
              <a:rPr lang="en-US" sz="3600" dirty="0" smtClean="0">
                <a:latin typeface="Arial"/>
              </a:rPr>
              <a:t>;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028442" y="6733503"/>
            <a:ext cx="2252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 smtClean="0">
                <a:latin typeface="Arial"/>
              </a:rPr>
              <a:t>Ikinci harfi a olan musterilerin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081561" y="7848048"/>
            <a:ext cx="7009685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>
                <a:latin typeface="Arial"/>
              </a:rPr>
              <a:t>*</a:t>
            </a: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musteriler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 </a:t>
            </a:r>
            <a:endParaRPr lang="en-US" sz="3600" dirty="0" smtClean="0">
              <a:solidFill>
                <a:srgbClr val="CB297B"/>
              </a:solidFill>
              <a:latin typeface="Arial"/>
            </a:endParaRP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>
                <a:latin typeface="Arial"/>
              </a:rPr>
              <a:t>isim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LIKE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'_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a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%'</a:t>
            </a:r>
            <a:r>
              <a:rPr lang="en-US" sz="3600" dirty="0" smtClean="0">
                <a:latin typeface="Arial"/>
              </a:rPr>
              <a:t>;</a:t>
            </a:r>
            <a:endParaRPr lang="en-US" sz="3600" dirty="0">
              <a:latin typeface="Arial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028442" y="9785220"/>
            <a:ext cx="2252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 smtClean="0">
                <a:latin typeface="Arial"/>
              </a:rPr>
              <a:t>Ucuncu harfi s olan musterilerin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2081561" y="10648252"/>
            <a:ext cx="7449301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>
                <a:latin typeface="Arial"/>
              </a:rPr>
              <a:t>*</a:t>
            </a: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musteriler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 </a:t>
            </a:r>
            <a:endParaRPr lang="en-US" sz="3600" dirty="0" smtClean="0">
              <a:solidFill>
                <a:srgbClr val="CB297B"/>
              </a:solidFill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>
                <a:latin typeface="Arial"/>
              </a:rPr>
              <a:t>isim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LIKE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'__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%'</a:t>
            </a:r>
            <a:r>
              <a:rPr lang="en-US" sz="3600" dirty="0" smtClean="0">
                <a:latin typeface="Arial"/>
              </a:rPr>
              <a:t>;</a:t>
            </a:r>
            <a:endParaRPr lang="en-US" sz="3600" dirty="0">
              <a:latin typeface="Arial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311" y="4680903"/>
            <a:ext cx="3236320" cy="142038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908" y="7717747"/>
            <a:ext cx="3059723" cy="191232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395" y="10460918"/>
            <a:ext cx="3142270" cy="19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05378"/>
      </p:ext>
    </p:extLst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626093" y="1341490"/>
            <a:ext cx="5481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2081561" y="4063779"/>
            <a:ext cx="7414131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musteriler</a:t>
            </a: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>
                <a:latin typeface="Arial"/>
              </a:rPr>
              <a:t>isim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LIKE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'__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_'</a:t>
            </a:r>
            <a:r>
              <a:rPr lang="en-US" sz="3600" dirty="0" smtClean="0">
                <a:latin typeface="Arial"/>
              </a:rPr>
              <a:t>;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028441" y="6142680"/>
            <a:ext cx="2252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 smtClean="0">
                <a:latin typeface="Arial"/>
              </a:rPr>
              <a:t>Ilk harfi F olan en az 4 harfli musterilerin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081561" y="7465838"/>
            <a:ext cx="8592301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>
                <a:latin typeface="Arial"/>
              </a:rPr>
              <a:t>*</a:t>
            </a: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musteriler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 </a:t>
            </a:r>
            <a:endParaRPr lang="en-US" sz="3600" dirty="0" smtClean="0">
              <a:solidFill>
                <a:srgbClr val="CB297B"/>
              </a:solidFill>
              <a:latin typeface="Arial"/>
            </a:endParaRP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>
                <a:latin typeface="Arial"/>
              </a:rPr>
              <a:t>isim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 LIKE 'F_%_%_%'</a:t>
            </a:r>
            <a:r>
              <a:rPr lang="en-US" sz="3600" dirty="0" smtClean="0">
                <a:latin typeface="Arial"/>
              </a:rPr>
              <a:t>;</a:t>
            </a:r>
            <a:endParaRPr lang="en-US" sz="3600" dirty="0">
              <a:latin typeface="Arial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028442" y="9785220"/>
            <a:ext cx="2252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 smtClean="0">
                <a:latin typeface="Arial"/>
              </a:rPr>
              <a:t>Ikinci harfi a,4.harfi m  olan musterilerin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2081561" y="10696435"/>
            <a:ext cx="8310947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>
                <a:latin typeface="Arial"/>
              </a:rPr>
              <a:t>*</a:t>
            </a: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musteriler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 </a:t>
            </a:r>
            <a:endParaRPr lang="en-US" sz="3600" dirty="0" smtClean="0">
              <a:solidFill>
                <a:srgbClr val="CB297B"/>
              </a:solidFill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>
                <a:latin typeface="Arial"/>
              </a:rPr>
              <a:t>isim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 LIKE '_</a:t>
            </a:r>
            <a:r>
              <a:rPr lang="en-US" sz="3600" dirty="0" err="1" smtClean="0">
                <a:solidFill>
                  <a:srgbClr val="CB297B"/>
                </a:solidFill>
                <a:latin typeface="Arial"/>
              </a:rPr>
              <a:t>a_m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%'</a:t>
            </a:r>
            <a:r>
              <a:rPr lang="en-US" sz="3600" dirty="0" smtClean="0">
                <a:latin typeface="Arial"/>
              </a:rPr>
              <a:t>;</a:t>
            </a:r>
            <a:endParaRPr lang="en-US" sz="3600" dirty="0">
              <a:latin typeface="Arial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1028442" y="2646749"/>
            <a:ext cx="2252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 smtClean="0">
                <a:latin typeface="Arial"/>
              </a:rPr>
              <a:t>Ucuncu harfi s olan ismi 4 harfli musterilerin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487" y="3957510"/>
            <a:ext cx="3256085" cy="156989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291" y="7279467"/>
            <a:ext cx="3725740" cy="230242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486" y="10654224"/>
            <a:ext cx="3256085" cy="14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36816"/>
      </p:ext>
    </p:extLst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027537" y="1319188"/>
            <a:ext cx="5481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586004" y="2585182"/>
            <a:ext cx="128372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3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) [  ]  REGEXP_LIKE 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=&gt;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sadece bir karakteri gosterir.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953751" y="3942974"/>
            <a:ext cx="7761248" cy="3268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9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kelimeler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(10)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UNIQUE</a:t>
            </a:r>
            <a:r>
              <a:rPr lang="en-US" sz="3200" dirty="0">
                <a:latin typeface="Arial"/>
              </a:rPr>
              <a:t>, </a:t>
            </a:r>
            <a:endParaRPr lang="en-US" sz="3200" dirty="0" smtClean="0">
              <a:latin typeface="Arial"/>
            </a:endParaRP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kelime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NOT NULL</a:t>
            </a:r>
            <a:r>
              <a:rPr lang="en-US" sz="3200" dirty="0">
                <a:latin typeface="Arial"/>
              </a:rPr>
              <a:t>, </a:t>
            </a:r>
            <a:endParaRPr lang="en-US" sz="3200" dirty="0" smtClean="0">
              <a:latin typeface="Arial"/>
            </a:endParaRP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Harf_sayisi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(6)</a:t>
            </a:r>
          </a:p>
          <a:p>
            <a:pPr algn="l">
              <a:lnSpc>
                <a:spcPct val="109000"/>
              </a:lnSpc>
            </a:pPr>
            <a:r>
              <a:rPr lang="en-US" sz="3200" dirty="0">
                <a:latin typeface="Arial"/>
              </a:rPr>
              <a:t>);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9998927" y="3924487"/>
            <a:ext cx="1219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kelimeler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(1001, 'hot', 3);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3200" dirty="0">
                <a:latin typeface="Arial"/>
              </a:rPr>
              <a:t>kelimeler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(1002, 'hat', 3);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kelimeler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(1003, 'hit', 3);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kelimeler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(1004, 'hbt', 3);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kelimeler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(1008, 'hct', 3);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kelimeler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(1005, 'adem', 4);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kelimeler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(1006, </a:t>
            </a:r>
            <a:r>
              <a:rPr lang="en-US" sz="3200" dirty="0" smtClean="0">
                <a:latin typeface="Arial"/>
              </a:rPr>
              <a:t>'selim', 5);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kelimeler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(1007, 'yusuf', 5);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231301" y="10467693"/>
            <a:ext cx="12192000" cy="17820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REGEXP_LIKE (kelime, 'h[</a:t>
            </a:r>
            <a:r>
              <a:rPr lang="en-US" sz="3600" dirty="0" err="1" smtClean="0">
                <a:solidFill>
                  <a:srgbClr val="CB297B"/>
                </a:solidFill>
                <a:latin typeface="Arial"/>
              </a:rPr>
              <a:t>ai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]t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')</a:t>
            </a:r>
            <a:r>
              <a:rPr lang="en-US" sz="3600" dirty="0" smtClean="0">
                <a:latin typeface="Arial"/>
              </a:rPr>
              <a:t>;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344213" y="8782646"/>
            <a:ext cx="22522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 smtClean="0">
                <a:latin typeface="Arial"/>
              </a:rPr>
              <a:t>Ilk harfi h,son harfi t olup 2.harfi a veya i olan 3 harfli kelimelerin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</p:spTree>
    <p:extLst>
      <p:ext uri="{BB962C8B-B14F-4D97-AF65-F5344CB8AC3E}">
        <p14:creationId xmlns:p14="http://schemas.microsoft.com/office/powerpoint/2010/main" val="2993200874"/>
      </p:ext>
    </p:extLst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626093" y="1341490"/>
            <a:ext cx="5481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095349" y="5510067"/>
            <a:ext cx="2252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 err="1" smtClean="0">
                <a:latin typeface="Arial"/>
              </a:rPr>
              <a:t>Icinde</a:t>
            </a:r>
            <a:r>
              <a:rPr lang="en-US" sz="4000" dirty="0" smtClean="0">
                <a:latin typeface="Arial"/>
              </a:rPr>
              <a:t> m </a:t>
            </a:r>
            <a:r>
              <a:rPr lang="en-US" sz="4000" dirty="0" err="1" smtClean="0">
                <a:latin typeface="Arial"/>
              </a:rPr>
              <a:t>veya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>
                <a:latin typeface="Arial"/>
              </a:rPr>
              <a:t>i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olan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kelimelerin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1095349" y="8561784"/>
            <a:ext cx="2252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 smtClean="0">
                <a:latin typeface="Arial"/>
              </a:rPr>
              <a:t>a </a:t>
            </a:r>
            <a:r>
              <a:rPr lang="en-US" sz="4000" dirty="0" err="1" smtClean="0">
                <a:latin typeface="Arial"/>
              </a:rPr>
              <a:t>veya</a:t>
            </a:r>
            <a:r>
              <a:rPr lang="en-US" sz="4000" dirty="0" smtClean="0">
                <a:latin typeface="Arial"/>
              </a:rPr>
              <a:t> s </a:t>
            </a:r>
            <a:r>
              <a:rPr lang="en-US" sz="4000" dirty="0" err="1" smtClean="0">
                <a:latin typeface="Arial"/>
              </a:rPr>
              <a:t>ile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baslayan</a:t>
            </a:r>
            <a:r>
              <a:rPr lang="en-US" sz="4000" dirty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kelimelerin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1095349" y="2357153"/>
            <a:ext cx="22522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>
                <a:latin typeface="Arial"/>
              </a:rPr>
              <a:t>Ilk harfi h,son harfi t olup 2.harfi a </a:t>
            </a:r>
            <a:r>
              <a:rPr lang="en-US" sz="4000" dirty="0" smtClean="0">
                <a:latin typeface="Arial"/>
              </a:rPr>
              <a:t>ile k arasinda </a:t>
            </a:r>
            <a:r>
              <a:rPr lang="en-US" sz="4000" dirty="0">
                <a:latin typeface="Arial"/>
              </a:rPr>
              <a:t>olan 3 harfli kelimelerin tum bilgilerini yazdiran QUERY yazin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2298208" y="3704316"/>
            <a:ext cx="12192000" cy="17820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REGEXP_LIKE (kelime, 'h[a-k]t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')</a:t>
            </a:r>
            <a:r>
              <a:rPr lang="en-US" sz="3600" dirty="0" smtClean="0">
                <a:latin typeface="Arial"/>
              </a:rPr>
              <a:t>;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2298207" y="6498855"/>
            <a:ext cx="12859731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REGEXP_LIKE (kelime, '[mi](*)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')</a:t>
            </a:r>
            <a:r>
              <a:rPr lang="en-US" sz="3600" dirty="0" smtClean="0">
                <a:latin typeface="Arial"/>
              </a:rPr>
              <a:t>;   [a|n] de </a:t>
            </a:r>
            <a:r>
              <a:rPr lang="en-US" sz="3600" dirty="0" err="1" smtClean="0">
                <a:latin typeface="Arial"/>
              </a:rPr>
              <a:t>olur</a:t>
            </a:r>
            <a:endParaRPr lang="en-US" sz="3600" dirty="0" smtClean="0">
              <a:latin typeface="Arial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298208" y="9244257"/>
            <a:ext cx="12192000" cy="17820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REGEXP_LIKE (kelime, '^[a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s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]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')</a:t>
            </a:r>
            <a:r>
              <a:rPr lang="en-US" sz="3600" dirty="0" smtClean="0">
                <a:latin typeface="Arial"/>
              </a:rPr>
              <a:t>;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289" y="3018872"/>
            <a:ext cx="3286125" cy="247186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0504" y="6394446"/>
            <a:ext cx="3399693" cy="21855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0504" y="9604761"/>
            <a:ext cx="3399693" cy="16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2416"/>
      </p:ext>
    </p:extLst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407583" y="2986174"/>
            <a:ext cx="2252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SORU  : </a:t>
            </a:r>
            <a:r>
              <a:rPr lang="en-US" sz="4000" dirty="0" smtClean="0">
                <a:latin typeface="Arial"/>
              </a:rPr>
              <a:t>m </a:t>
            </a:r>
            <a:r>
              <a:rPr lang="en-US" sz="4000" dirty="0" err="1" smtClean="0">
                <a:latin typeface="Arial"/>
              </a:rPr>
              <a:t>veya</a:t>
            </a:r>
            <a:r>
              <a:rPr lang="en-US" sz="4000" dirty="0" smtClean="0">
                <a:latin typeface="Arial"/>
              </a:rPr>
              <a:t> f </a:t>
            </a:r>
            <a:r>
              <a:rPr lang="en-US" sz="4000" dirty="0" err="1" smtClean="0">
                <a:latin typeface="Arial"/>
              </a:rPr>
              <a:t>ile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biten</a:t>
            </a:r>
            <a:r>
              <a:rPr lang="en-US" sz="4000" dirty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kelimelerin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610442" y="3668647"/>
            <a:ext cx="12192000" cy="17820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REGEXP_LIKE (kelime,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'[</a:t>
            </a:r>
            <a:r>
              <a:rPr lang="en-US" sz="3600" dirty="0" err="1" smtClean="0">
                <a:solidFill>
                  <a:srgbClr val="CB297B"/>
                </a:solidFill>
                <a:latin typeface="Arial"/>
              </a:rPr>
              <a:t>ea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]$')</a:t>
            </a:r>
            <a:r>
              <a:rPr lang="en-US" sz="3600" dirty="0" smtClean="0">
                <a:latin typeface="Arial"/>
              </a:rPr>
              <a:t>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8626093" y="1341490"/>
            <a:ext cx="5481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69" y="3842971"/>
            <a:ext cx="3388613" cy="20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53627"/>
      </p:ext>
    </p:extLst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96071" y="2737131"/>
            <a:ext cx="2252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1  </a:t>
            </a:r>
            <a:r>
              <a:rPr lang="en-US" sz="4000" dirty="0">
                <a:solidFill>
                  <a:srgbClr val="C00000"/>
                </a:solidFill>
                <a:latin typeface="Arial"/>
              </a:rPr>
              <a:t>: </a:t>
            </a:r>
            <a:r>
              <a:rPr lang="en-US" sz="4000" dirty="0" smtClean="0">
                <a:latin typeface="Arial"/>
              </a:rPr>
              <a:t> ilk harfi h </a:t>
            </a:r>
            <a:r>
              <a:rPr lang="en-US" sz="4000" dirty="0" err="1" smtClean="0">
                <a:latin typeface="Arial"/>
              </a:rPr>
              <a:t>olmayan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kelimelerin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342813" y="4066374"/>
            <a:ext cx="7517879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NOT LIKE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'h%'</a:t>
            </a:r>
            <a:r>
              <a:rPr lang="en-US" sz="3600" dirty="0" smtClean="0">
                <a:latin typeface="Arial"/>
              </a:rPr>
              <a:t>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696288" y="1341490"/>
            <a:ext cx="73410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LIKE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96070" y="7307475"/>
            <a:ext cx="22157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400" dirty="0">
                <a:solidFill>
                  <a:srgbClr val="C00000"/>
                </a:solidFill>
                <a:latin typeface="Arial"/>
              </a:rPr>
              <a:t>SORU </a:t>
            </a:r>
            <a:r>
              <a:rPr lang="en-US" sz="4400" dirty="0" smtClean="0">
                <a:solidFill>
                  <a:srgbClr val="C00000"/>
                </a:solidFill>
                <a:latin typeface="Arial"/>
              </a:rPr>
              <a:t>2  </a:t>
            </a:r>
            <a:r>
              <a:rPr lang="en-US" sz="4400" dirty="0">
                <a:solidFill>
                  <a:srgbClr val="C00000"/>
                </a:solidFill>
                <a:latin typeface="Arial"/>
              </a:rPr>
              <a:t>: </a:t>
            </a:r>
            <a:r>
              <a:rPr lang="en-US" sz="4400" dirty="0" smtClean="0">
                <a:latin typeface="Arial"/>
              </a:rPr>
              <a:t>a harfi </a:t>
            </a:r>
            <a:r>
              <a:rPr lang="en-US" sz="4400" dirty="0" err="1" smtClean="0">
                <a:latin typeface="Arial"/>
              </a:rPr>
              <a:t>icermeyen</a:t>
            </a:r>
            <a:r>
              <a:rPr lang="en-US" sz="4400" dirty="0" smtClean="0">
                <a:latin typeface="Arial"/>
              </a:rPr>
              <a:t> </a:t>
            </a:r>
            <a:r>
              <a:rPr lang="en-US" sz="4400" dirty="0" err="1" smtClean="0">
                <a:latin typeface="Arial"/>
              </a:rPr>
              <a:t>kelimelerin</a:t>
            </a:r>
            <a:r>
              <a:rPr lang="en-US" sz="4400" dirty="0" smtClean="0">
                <a:latin typeface="Arial"/>
              </a:rPr>
              <a:t> </a:t>
            </a:r>
            <a:r>
              <a:rPr lang="en-US" sz="4400" dirty="0">
                <a:latin typeface="Arial"/>
              </a:rPr>
              <a:t>tum bilgilerini yazdiran QUERY yazin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320" y="3824995"/>
            <a:ext cx="4544041" cy="266715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499" y="8144807"/>
            <a:ext cx="3876306" cy="4032749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2342813" y="9453148"/>
            <a:ext cx="7517879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NOT LIKE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'%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a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%'</a:t>
            </a:r>
            <a:r>
              <a:rPr lang="en-US" sz="3600" dirty="0" smtClean="0">
                <a:latin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9578969"/>
      </p:ext>
    </p:extLst>
  </p:cSld>
  <p:clrMapOvr>
    <a:masterClrMapping/>
  </p:clrMapOvr>
  <p:transition spd="med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96071" y="2737131"/>
            <a:ext cx="2252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3  </a:t>
            </a:r>
            <a:r>
              <a:rPr lang="en-US" sz="4000" dirty="0">
                <a:solidFill>
                  <a:srgbClr val="C00000"/>
                </a:solidFill>
                <a:latin typeface="Arial"/>
              </a:rPr>
              <a:t>: </a:t>
            </a:r>
            <a:r>
              <a:rPr lang="en-US" sz="4000" dirty="0" err="1" smtClean="0">
                <a:latin typeface="Arial"/>
              </a:rPr>
              <a:t>ikinci</a:t>
            </a:r>
            <a:r>
              <a:rPr lang="en-US" sz="4000" dirty="0" smtClean="0">
                <a:latin typeface="Arial"/>
              </a:rPr>
              <a:t> ve ucuncu harfi ‘de’ </a:t>
            </a:r>
            <a:r>
              <a:rPr lang="en-US" sz="4000" dirty="0" err="1" smtClean="0">
                <a:latin typeface="Arial"/>
              </a:rPr>
              <a:t>olmayan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kelimelerin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>
                <a:latin typeface="Arial"/>
              </a:rPr>
              <a:t>tum bilgilerini yazdiran QUERY yazin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342813" y="4385347"/>
            <a:ext cx="7517879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NOT LIKE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'_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de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%'</a:t>
            </a:r>
            <a:r>
              <a:rPr lang="en-US" sz="3600" dirty="0" smtClean="0">
                <a:latin typeface="Arial"/>
              </a:rPr>
              <a:t>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696288" y="1341490"/>
            <a:ext cx="73410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LIKE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96070" y="7307475"/>
            <a:ext cx="22157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4400" dirty="0">
                <a:solidFill>
                  <a:srgbClr val="C00000"/>
                </a:solidFill>
                <a:latin typeface="Arial"/>
              </a:rPr>
              <a:t>SORU 4</a:t>
            </a:r>
            <a:r>
              <a:rPr lang="en-US" sz="4400" dirty="0" smtClean="0">
                <a:solidFill>
                  <a:srgbClr val="C00000"/>
                </a:solidFill>
                <a:latin typeface="Arial"/>
              </a:rPr>
              <a:t>  </a:t>
            </a:r>
            <a:r>
              <a:rPr lang="en-US" sz="4400" dirty="0">
                <a:solidFill>
                  <a:srgbClr val="C00000"/>
                </a:solidFill>
                <a:latin typeface="Arial"/>
              </a:rPr>
              <a:t>: </a:t>
            </a:r>
            <a:r>
              <a:rPr lang="en-US" sz="4400" dirty="0" smtClean="0">
                <a:latin typeface="Arial"/>
              </a:rPr>
              <a:t>2. harfi e,i veya o </a:t>
            </a:r>
            <a:r>
              <a:rPr lang="en-US" sz="4400" dirty="0" err="1" smtClean="0">
                <a:latin typeface="Arial"/>
              </a:rPr>
              <a:t>olmayan</a:t>
            </a:r>
            <a:r>
              <a:rPr lang="en-US" sz="4400" dirty="0" smtClean="0">
                <a:latin typeface="Arial"/>
              </a:rPr>
              <a:t> </a:t>
            </a:r>
            <a:r>
              <a:rPr lang="en-US" sz="4400" dirty="0" err="1" smtClean="0">
                <a:latin typeface="Arial"/>
              </a:rPr>
              <a:t>kelimelerin</a:t>
            </a:r>
            <a:r>
              <a:rPr lang="en-US" sz="4400" dirty="0" smtClean="0">
                <a:latin typeface="Arial"/>
              </a:rPr>
              <a:t> </a:t>
            </a:r>
            <a:r>
              <a:rPr lang="en-US" sz="4400" dirty="0">
                <a:latin typeface="Arial"/>
              </a:rPr>
              <a:t>tum bilgilerini yazdiran QUERY yazin</a:t>
            </a:r>
          </a:p>
        </p:txBody>
      </p:sp>
      <p:sp>
        <p:nvSpPr>
          <p:cNvPr id="9" name="Dikdörtgen 8"/>
          <p:cNvSpPr/>
          <p:nvPr/>
        </p:nvSpPr>
        <p:spPr>
          <a:xfrm>
            <a:off x="2342813" y="9453148"/>
            <a:ext cx="11892171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latin typeface="Arial"/>
              </a:rPr>
              <a:t>*</a:t>
            </a:r>
            <a:endParaRPr lang="en-US" sz="3600" dirty="0">
              <a:latin typeface="Arial"/>
            </a:endParaRP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kelimeler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 NOT REGEXP_LIKE (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kelime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,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'[_</a:t>
            </a:r>
            <a:r>
              <a:rPr lang="en-US" sz="3600" dirty="0" err="1" smtClean="0">
                <a:solidFill>
                  <a:srgbClr val="CB297B"/>
                </a:solidFill>
                <a:latin typeface="Arial"/>
              </a:rPr>
              <a:t>eio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]'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)</a:t>
            </a:r>
            <a:r>
              <a:rPr lang="en-US" sz="3600" dirty="0" smtClean="0">
                <a:latin typeface="Arial"/>
              </a:rPr>
              <a:t>;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936" y="3497255"/>
            <a:ext cx="3440345" cy="396021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674" y="8552148"/>
            <a:ext cx="4354985" cy="33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77376"/>
      </p:ext>
    </p:extLst>
  </p:cSld>
  <p:clrMapOvr>
    <a:masterClrMapping/>
  </p:clrMapOvr>
  <p:transition spd="med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035486" y="1341490"/>
            <a:ext cx="106626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– LOWER - INITCAP 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427729" y="2612729"/>
            <a:ext cx="192466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Arial"/>
              </a:rPr>
              <a:t>Tablolari yazdirirken buyuk harf, kucuk harf veya ilk harfleri buyuk digerleri kucuk harf yazdirmak icin kullaniriz </a:t>
            </a:r>
            <a:endParaRPr lang="tr-TR" sz="3600" dirty="0"/>
          </a:p>
        </p:txBody>
      </p:sp>
      <p:sp>
        <p:nvSpPr>
          <p:cNvPr id="6" name="Dikdörtgen 5"/>
          <p:cNvSpPr/>
          <p:nvPr/>
        </p:nvSpPr>
        <p:spPr>
          <a:xfrm>
            <a:off x="1427729" y="4767466"/>
            <a:ext cx="5964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UPPER</a:t>
            </a:r>
            <a:r>
              <a:rPr lang="en-US" sz="3600" dirty="0">
                <a:latin typeface="Arial"/>
              </a:rPr>
              <a:t>(kelime)</a:t>
            </a: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en-US" sz="3600" dirty="0">
                <a:latin typeface="Arial"/>
              </a:rPr>
              <a:t> kelimeler; 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50" y="6196407"/>
            <a:ext cx="2009131" cy="447144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248" y="6898990"/>
            <a:ext cx="2267594" cy="527895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7638" y="7341411"/>
            <a:ext cx="2269105" cy="4867065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17286684" y="6141082"/>
            <a:ext cx="5656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INITCAP</a:t>
            </a:r>
            <a:r>
              <a:rPr lang="en-US" sz="3600" dirty="0">
                <a:latin typeface="Arial"/>
              </a:rPr>
              <a:t>(kelime)</a:t>
            </a: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en-US" sz="3600" dirty="0">
                <a:latin typeface="Arial"/>
              </a:rPr>
              <a:t> kelimeler; 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8663354" y="5698661"/>
            <a:ext cx="5756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LOWER</a:t>
            </a:r>
            <a:r>
              <a:rPr lang="en-US" sz="3600" dirty="0">
                <a:latin typeface="Arial"/>
              </a:rPr>
              <a:t>(kelime)</a:t>
            </a:r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en-US" sz="3600" dirty="0">
                <a:latin typeface="Arial"/>
              </a:rPr>
              <a:t> kelimeler; </a:t>
            </a:r>
          </a:p>
        </p:txBody>
      </p:sp>
    </p:spTree>
    <p:extLst>
      <p:ext uri="{BB962C8B-B14F-4D97-AF65-F5344CB8AC3E}">
        <p14:creationId xmlns:p14="http://schemas.microsoft.com/office/powerpoint/2010/main" val="3705933914"/>
      </p:ext>
    </p:extLst>
  </p:cSld>
  <p:clrMapOvr>
    <a:masterClrMapping/>
  </p:clrMapOvr>
  <p:transition spd="med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672284" y="1511470"/>
            <a:ext cx="37772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ISTINCT</a:t>
            </a:r>
            <a:endParaRPr lang="tr-TR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04" y="2527133"/>
            <a:ext cx="4270934" cy="446852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6512461" y="2894556"/>
            <a:ext cx="5937075" cy="1205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DISTINCT </a:t>
            </a:r>
            <a:r>
              <a:rPr lang="en-US" sz="3200" dirty="0">
                <a:latin typeface="Arial"/>
              </a:rPr>
              <a:t>urun_isim</a:t>
            </a:r>
            <a:r>
              <a:rPr lang="en-US" sz="3200" dirty="0" smtClean="0">
                <a:latin typeface="Arial"/>
              </a:rPr>
              <a:t> </a:t>
            </a:r>
          </a:p>
          <a:p>
            <a:pPr algn="l">
              <a:lnSpc>
                <a:spcPct val="113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musteri_urun;</a:t>
            </a:r>
            <a:endParaRPr lang="en-US" sz="3200" dirty="0">
              <a:latin typeface="Arial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536" y="2527133"/>
            <a:ext cx="1798680" cy="325293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9480998" y="6147488"/>
            <a:ext cx="6478184" cy="1205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DISTINCT </a:t>
            </a:r>
            <a:r>
              <a:rPr lang="en-US" sz="3200" dirty="0" smtClean="0">
                <a:latin typeface="Arial"/>
              </a:rPr>
              <a:t>musteri_isim </a:t>
            </a:r>
          </a:p>
          <a:p>
            <a:pPr algn="l">
              <a:lnSpc>
                <a:spcPct val="113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musteri_urun;</a:t>
            </a:r>
            <a:endParaRPr lang="en-US" sz="3200" dirty="0">
              <a:latin typeface="Arial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9182" y="5073817"/>
            <a:ext cx="1964116" cy="3352543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11338630" y="8897430"/>
            <a:ext cx="11626196" cy="1205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COUNT(DISTINCT </a:t>
            </a:r>
            <a:r>
              <a:rPr lang="en-US" sz="3200" dirty="0" smtClean="0">
                <a:latin typeface="Arial"/>
              </a:rPr>
              <a:t>urun_isim) AS urun_cesit_sayisi</a:t>
            </a:r>
          </a:p>
          <a:p>
            <a:pPr algn="l">
              <a:lnSpc>
                <a:spcPct val="113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musteri_urun;</a:t>
            </a:r>
            <a:endParaRPr lang="en-US" sz="3200" dirty="0">
              <a:latin typeface="Arial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800466" y="8793783"/>
            <a:ext cx="7900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/>
              </a:rPr>
              <a:t>Tabloda kac farkli meyve vardir ?</a:t>
            </a:r>
            <a:endParaRPr lang="tr-TR" sz="3600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8817" y="9682170"/>
            <a:ext cx="3521549" cy="17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50506"/>
      </p:ext>
    </p:extLst>
  </p:cSld>
  <p:clrMapOvr>
    <a:masterClrMapping/>
  </p:clrMapOvr>
  <p:transition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256117" y="1422520"/>
            <a:ext cx="156739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ETCH </a:t>
            </a:r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 (SAYI) </a:t>
            </a:r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 </a:t>
            </a:r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NLY- </a:t>
            </a:r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FFSET</a:t>
            </a:r>
            <a:endParaRPr lang="tr-TR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01" y="3542796"/>
            <a:ext cx="4380454" cy="4598697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793282" y="2527133"/>
            <a:ext cx="89270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rial"/>
              </a:rPr>
              <a:t>1) </a:t>
            </a:r>
            <a:r>
              <a:rPr lang="en-US" sz="4000" dirty="0" smtClean="0">
                <a:latin typeface="Arial"/>
              </a:rPr>
              <a:t>Tabloyu urun_id ye gore siralayiniz</a:t>
            </a:r>
            <a:endParaRPr lang="tr-TR" sz="3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655" y="4672520"/>
            <a:ext cx="4237160" cy="2164305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6439256" y="3896739"/>
            <a:ext cx="87708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) 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Sirali tablodan ilk 3 kaydi listeleyin</a:t>
            </a:r>
            <a:endParaRPr lang="tr-TR" sz="3600" dirty="0">
              <a:solidFill>
                <a:schemeClr val="tx1"/>
              </a:solidFill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7459504" y="7135216"/>
            <a:ext cx="15501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rial"/>
              </a:rPr>
              <a:t>3) 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Sirali tablodan 4. kayittan 7.kayida kadar olan kayitlari listeleyin</a:t>
            </a:r>
            <a:endParaRPr lang="tr-TR" sz="3600" dirty="0">
              <a:solidFill>
                <a:schemeClr val="tx1"/>
              </a:solidFill>
            </a:endParaRP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3655" y="8141493"/>
            <a:ext cx="4590317" cy="2767212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10547770" y="8439883"/>
            <a:ext cx="6608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 smtClean="0"/>
              <a:t> *</a:t>
            </a:r>
            <a:endParaRPr lang="en-US" sz="3200" dirty="0" smtClean="0"/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 smtClean="0"/>
              <a:t> musteri_urun</a:t>
            </a:r>
            <a:endParaRPr lang="en-US" sz="3200" dirty="0" smtClean="0"/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ORDER BY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tr-TR" sz="3200" dirty="0" smtClean="0"/>
              <a:t>urun_id</a:t>
            </a:r>
            <a:endParaRPr lang="en-US" sz="3200" dirty="0" smtClean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OFFSET</a:t>
            </a:r>
            <a:r>
              <a:rPr lang="tr-TR" sz="3200" dirty="0" smtClean="0"/>
              <a:t> </a:t>
            </a:r>
            <a:r>
              <a:rPr lang="tr-TR" sz="3200" dirty="0"/>
              <a:t>3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ROW</a:t>
            </a: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FETCH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NEXT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tr-TR" sz="3200" dirty="0"/>
              <a:t>4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ROW ONLY</a:t>
            </a:r>
            <a:r>
              <a:rPr lang="tr-TR" dirty="0" smtClean="0"/>
              <a:t>;</a:t>
            </a:r>
            <a:endParaRPr lang="tr-TR" dirty="0"/>
          </a:p>
        </p:txBody>
      </p:sp>
      <p:sp>
        <p:nvSpPr>
          <p:cNvPr id="19" name="Dikdörtgen 18"/>
          <p:cNvSpPr/>
          <p:nvPr/>
        </p:nvSpPr>
        <p:spPr>
          <a:xfrm>
            <a:off x="8110219" y="4795294"/>
            <a:ext cx="66081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 smtClean="0"/>
              <a:t> *</a:t>
            </a:r>
            <a:endParaRPr lang="en-US" sz="3200" dirty="0" smtClean="0"/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 smtClean="0"/>
              <a:t> musteri_urun</a:t>
            </a:r>
            <a:endParaRPr lang="en-US" sz="3200" dirty="0" smtClean="0"/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ORDER BY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tr-TR" sz="3200" dirty="0" smtClean="0"/>
              <a:t>urun_id</a:t>
            </a:r>
            <a:endParaRPr lang="en-US" sz="3200" dirty="0" smtClean="0"/>
          </a:p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FETCH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NEXT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/>
              <a:t>3</a:t>
            </a:r>
            <a:r>
              <a:rPr lang="tr-TR" sz="3200" dirty="0" smtClean="0"/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ROW ONLY</a:t>
            </a:r>
            <a:r>
              <a:rPr lang="tr-TR" dirty="0" smtClean="0"/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87375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stgreSQL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87" y="2690601"/>
            <a:ext cx="3680444" cy="379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6340784" y="2690601"/>
            <a:ext cx="1750052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noProof="1" smtClean="0">
                <a:solidFill>
                  <a:srgbClr val="EE220C"/>
                </a:solidFill>
                <a:latin typeface="Arial"/>
              </a:rPr>
              <a:t>PostgreSQL Server </a:t>
            </a:r>
            <a:r>
              <a:rPr lang="en-US" sz="4400" noProof="1" smtClean="0">
                <a:latin typeface="Arial"/>
              </a:rPr>
              <a:t>: Created by a computer science professor Michael Stonebraker.</a:t>
            </a:r>
          </a:p>
          <a:p>
            <a:pPr algn="l"/>
            <a:r>
              <a:rPr lang="en-US" sz="4400" noProof="1" smtClean="0">
                <a:solidFill>
                  <a:srgbClr val="0076BA"/>
                </a:solidFill>
                <a:latin typeface="Arial"/>
              </a:rPr>
              <a:t>Negatif</a:t>
            </a:r>
            <a:r>
              <a:rPr lang="en-US" sz="4400" noProof="1" smtClean="0">
                <a:latin typeface="Arial"/>
              </a:rPr>
              <a:t>: Kurulum ve ayarlar zor. Yeni baslayanlar icin kullanimi zor</a:t>
            </a:r>
          </a:p>
          <a:p>
            <a:pPr algn="l"/>
            <a:r>
              <a:rPr lang="en-US" sz="4400" noProof="1" smtClean="0">
                <a:solidFill>
                  <a:srgbClr val="0076BA"/>
                </a:solidFill>
                <a:latin typeface="Arial"/>
              </a:rPr>
              <a:t>Pozitif</a:t>
            </a:r>
            <a:r>
              <a:rPr lang="en-US" sz="4400" noProof="1" smtClean="0">
                <a:solidFill>
                  <a:srgbClr val="333333"/>
                </a:solidFill>
                <a:latin typeface="Arial"/>
              </a:rPr>
              <a:t>: Yeni nesil olarak ortaya cikti. Kisisellestirme mumkundur, zor gorevler icin ideal olabilir.</a:t>
            </a:r>
            <a:endParaRPr lang="en-US" sz="4400" noProof="1">
              <a:latin typeface="Arial"/>
            </a:endParaRPr>
          </a:p>
        </p:txBody>
      </p:sp>
      <p:pic>
        <p:nvPicPr>
          <p:cNvPr id="4100" name="Picture 4" descr="Oracle Database ADMIN_OPTION atanan kullanıcılar - Bugra Parlayan | Oracle  Database Blog &amp; Oracle Middleware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5" y="7853627"/>
            <a:ext cx="5737639" cy="322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340784" y="7728400"/>
            <a:ext cx="179911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noProof="1" smtClean="0">
                <a:solidFill>
                  <a:srgbClr val="EE220C"/>
                </a:solidFill>
                <a:latin typeface="Arial"/>
              </a:rPr>
              <a:t>PL/SQL </a:t>
            </a:r>
            <a:r>
              <a:rPr lang="en-US" sz="4400" noProof="1" smtClean="0">
                <a:latin typeface="Arial"/>
              </a:rPr>
              <a:t>Oracle database sunuculari icinde depolanir</a:t>
            </a:r>
          </a:p>
          <a:p>
            <a:pPr algn="l"/>
            <a:r>
              <a:rPr lang="en-US" sz="4400" noProof="1" smtClean="0">
                <a:solidFill>
                  <a:srgbClr val="EE220C"/>
                </a:solidFill>
                <a:latin typeface="Arial"/>
              </a:rPr>
              <a:t>PL/SQL  </a:t>
            </a:r>
            <a:r>
              <a:rPr lang="en-US" sz="4400" noProof="1" smtClean="0">
                <a:latin typeface="Arial"/>
              </a:rPr>
              <a:t>SQL komutlarini ozellikle karsilamak uzere dizayn edilmistir.</a:t>
            </a:r>
          </a:p>
          <a:p>
            <a:pPr algn="l"/>
            <a:endParaRPr lang="en-US" sz="4400" noProof="1" smtClean="0">
              <a:latin typeface="Arial"/>
            </a:endParaRPr>
          </a:p>
          <a:p>
            <a:pPr algn="l"/>
            <a:r>
              <a:rPr lang="en-US" sz="4400" noProof="1" smtClean="0">
                <a:solidFill>
                  <a:srgbClr val="0076BA"/>
                </a:solidFill>
                <a:latin typeface="Arial"/>
              </a:rPr>
              <a:t>Pros</a:t>
            </a:r>
            <a:r>
              <a:rPr lang="en-US" sz="4400" noProof="1" smtClean="0">
                <a:latin typeface="Arial"/>
              </a:rPr>
              <a:t>: PL/SQL yuksek guvenlik seviyesi saglar ve Object-Oriented Programing’e uyumludur</a:t>
            </a:r>
            <a:endParaRPr lang="en-US" sz="4400" noProof="1"/>
          </a:p>
        </p:txBody>
      </p:sp>
      <p:sp>
        <p:nvSpPr>
          <p:cNvPr id="11" name="Dikdörtgen 10"/>
          <p:cNvSpPr/>
          <p:nvPr/>
        </p:nvSpPr>
        <p:spPr>
          <a:xfrm>
            <a:off x="2127764" y="1231204"/>
            <a:ext cx="194839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Cok Kullanilan Relational </a:t>
            </a:r>
            <a:r>
              <a:rPr lang="en-US" sz="6000" b="1" dirty="0">
                <a:solidFill>
                  <a:schemeClr val="tx1"/>
                </a:solidFill>
                <a:latin typeface="Arial"/>
              </a:rPr>
              <a:t>Databases(SQL </a:t>
            </a:r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Database)</a:t>
            </a:r>
            <a:endParaRPr lang="tr-TR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68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47746" y="1630967"/>
            <a:ext cx="20778440" cy="1083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SQL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tr-TR" sz="6600" dirty="0">
                <a:solidFill>
                  <a:srgbClr val="FF0000"/>
                </a:solidFill>
              </a:rPr>
              <a:t>S</a:t>
            </a:r>
            <a:r>
              <a:rPr lang="tr-TR" sz="6600" dirty="0"/>
              <a:t>tructured </a:t>
            </a:r>
            <a:r>
              <a:rPr lang="tr-TR" sz="6600" dirty="0">
                <a:solidFill>
                  <a:srgbClr val="FF0000"/>
                </a:solidFill>
              </a:rPr>
              <a:t>Q</a:t>
            </a:r>
            <a:r>
              <a:rPr lang="tr-TR" sz="6600" dirty="0"/>
              <a:t>uery </a:t>
            </a:r>
            <a:r>
              <a:rPr lang="tr-TR" sz="6600" dirty="0" smtClean="0">
                <a:solidFill>
                  <a:srgbClr val="FF0000"/>
                </a:solidFill>
              </a:rPr>
              <a:t>L</a:t>
            </a:r>
            <a:r>
              <a:rPr lang="tr-TR" sz="6600" dirty="0" smtClean="0"/>
              <a:t>anguage</a:t>
            </a:r>
            <a:endParaRPr lang="en-US" sz="6600" dirty="0" smtClean="0"/>
          </a:p>
          <a:p>
            <a:r>
              <a:rPr lang="tr-TR" sz="6600" dirty="0"/>
              <a:t>Yapılandırılmış Sorgu Dili</a:t>
            </a:r>
            <a:endParaRPr lang="en-US" sz="6600" b="1" dirty="0" smtClean="0"/>
          </a:p>
          <a:p>
            <a:endParaRPr lang="en-US" sz="8800" b="1" noProof="1" smtClean="0"/>
          </a:p>
          <a:p>
            <a:r>
              <a:rPr lang="en-US" sz="6600" b="1" noProof="1" smtClean="0"/>
              <a:t>DERS </a:t>
            </a:r>
            <a:r>
              <a:rPr lang="en-US" sz="6600" b="1" noProof="1" smtClean="0"/>
              <a:t>10</a:t>
            </a:r>
            <a:endParaRPr lang="en-US" sz="6600" b="1" noProof="1" smtClean="0"/>
          </a:p>
          <a:p>
            <a:r>
              <a:rPr lang="en-US" sz="6600" b="1" noProof="1" smtClean="0"/>
              <a:t>PIVOT, ALTER</a:t>
            </a:r>
            <a:endParaRPr lang="en-US" sz="6600" b="1" noProof="1" smtClean="0"/>
          </a:p>
          <a:p>
            <a:r>
              <a:rPr lang="en-US" sz="6600" b="1" noProof="1" smtClean="0"/>
              <a:t>INTERVIEW QUESTIONS</a:t>
            </a:r>
            <a:endParaRPr lang="en-US" sz="6600" b="1" noProof="1"/>
          </a:p>
          <a:p>
            <a:endParaRPr lang="en-US" sz="2400" b="1" noProof="1" smtClean="0"/>
          </a:p>
          <a:p>
            <a:endParaRPr lang="en-US" sz="2400" b="1" noProof="1"/>
          </a:p>
          <a:p>
            <a:endParaRPr lang="en-US" sz="2400" b="1" noProof="1" smtClean="0"/>
          </a:p>
          <a:p>
            <a:r>
              <a:rPr lang="en-US" sz="2400" b="1" noProof="1" smtClean="0"/>
              <a:t/>
            </a:r>
            <a:br>
              <a:rPr lang="en-US" sz="2400" b="1" noProof="1" smtClean="0"/>
            </a:br>
            <a:r>
              <a:rPr lang="en-US" sz="4400" b="1" noProof="1" smtClean="0"/>
              <a:t>Mehmet Bulutluoz</a:t>
            </a:r>
            <a:br>
              <a:rPr lang="en-US" sz="4400" b="1" noProof="1" smtClean="0"/>
            </a:br>
            <a:r>
              <a:rPr lang="en-US" sz="4400" b="1" noProof="1" smtClean="0"/>
              <a:t>Elektronik muh.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326891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333297" y="1511470"/>
            <a:ext cx="64552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IVOT</a:t>
            </a:r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LAUSES</a:t>
            </a:r>
            <a:endParaRPr lang="tr-TR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596527" y="2897347"/>
            <a:ext cx="7572187" cy="390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600" dirty="0" smtClean="0">
                <a:latin typeface="Arial"/>
              </a:rPr>
              <a:t>musteri_urun </a:t>
            </a:r>
          </a:p>
          <a:p>
            <a:pPr algn="l">
              <a:lnSpc>
                <a:spcPct val="125000"/>
              </a:lnSpc>
            </a:pPr>
            <a:r>
              <a:rPr lang="en-US" sz="3600" dirty="0" smtClean="0">
                <a:latin typeface="Arial"/>
              </a:rPr>
              <a:t>(</a:t>
            </a:r>
            <a:endParaRPr lang="en-US" sz="3600" dirty="0">
              <a:latin typeface="Arial"/>
            </a:endParaRPr>
          </a:p>
          <a:p>
            <a:pPr indent="190500" algn="l">
              <a:lnSpc>
                <a:spcPct val="108000"/>
              </a:lnSpc>
            </a:pPr>
            <a:r>
              <a:rPr lang="en-US" sz="3600" dirty="0" smtClean="0">
                <a:latin typeface="Arial"/>
              </a:rPr>
              <a:t>urun_id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600" dirty="0">
                <a:latin typeface="Arial"/>
              </a:rPr>
              <a:t>(10),</a:t>
            </a:r>
          </a:p>
          <a:p>
            <a:pPr marL="154500" algn="l">
              <a:lnSpc>
                <a:spcPct val="108000"/>
              </a:lnSpc>
            </a:pPr>
            <a:r>
              <a:rPr lang="en-US" sz="3600" dirty="0" smtClean="0">
                <a:latin typeface="Arial"/>
              </a:rPr>
              <a:t>musteri_isim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600" dirty="0">
                <a:latin typeface="Arial"/>
              </a:rPr>
              <a:t>(50), </a:t>
            </a:r>
            <a:endParaRPr lang="en-US" sz="3600" dirty="0" smtClean="0">
              <a:latin typeface="Arial"/>
            </a:endParaRPr>
          </a:p>
          <a:p>
            <a:pPr marL="154500" algn="l">
              <a:lnSpc>
                <a:spcPct val="108000"/>
              </a:lnSpc>
            </a:pPr>
            <a:r>
              <a:rPr lang="en-US" sz="3600" dirty="0" smtClean="0">
                <a:latin typeface="Arial"/>
              </a:rPr>
              <a:t>urun_isim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600" dirty="0">
                <a:latin typeface="Arial"/>
              </a:rPr>
              <a:t>(50)</a:t>
            </a:r>
          </a:p>
          <a:p>
            <a:pPr algn="l">
              <a:lnSpc>
                <a:spcPct val="115000"/>
              </a:lnSpc>
            </a:pPr>
            <a:r>
              <a:rPr lang="en-US" sz="3600" dirty="0">
                <a:latin typeface="Arial"/>
              </a:rPr>
              <a:t>);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9654745" y="3134547"/>
            <a:ext cx="143915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musteri_urun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(10, 'Ali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'</a:t>
            </a:r>
            <a:r>
              <a:rPr lang="en-US" sz="3200" dirty="0" err="1">
                <a:latin typeface="Arial"/>
              </a:rPr>
              <a:t>Portakal</a:t>
            </a:r>
            <a:r>
              <a:rPr lang="en-US" sz="3200" dirty="0" smtClean="0">
                <a:latin typeface="Arial"/>
              </a:rPr>
              <a:t>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musteri_urun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(10, 'Ali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'</a:t>
            </a:r>
            <a:r>
              <a:rPr lang="en-US" sz="3200" dirty="0" err="1">
                <a:latin typeface="Arial"/>
              </a:rPr>
              <a:t>Portakal</a:t>
            </a:r>
            <a:r>
              <a:rPr lang="en-US" sz="3200" dirty="0" smtClean="0">
                <a:latin typeface="Arial"/>
              </a:rPr>
              <a:t>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musteri_urun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(20, '</a:t>
            </a:r>
            <a:r>
              <a:rPr lang="en-US" sz="3200" dirty="0" err="1">
                <a:latin typeface="Arial"/>
              </a:rPr>
              <a:t>Veli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'Elma</a:t>
            </a:r>
            <a:r>
              <a:rPr lang="en-US" sz="3200" dirty="0" smtClean="0">
                <a:latin typeface="Arial"/>
              </a:rPr>
              <a:t>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musteri_urun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(30, </a:t>
            </a:r>
            <a:r>
              <a:rPr lang="en-US" sz="3200" dirty="0" smtClean="0">
                <a:latin typeface="Arial"/>
              </a:rPr>
              <a:t>'Ayse', </a:t>
            </a:r>
            <a:r>
              <a:rPr lang="en-US" sz="3200" dirty="0">
                <a:latin typeface="Arial"/>
              </a:rPr>
              <a:t>'</a:t>
            </a:r>
            <a:r>
              <a:rPr lang="en-US" sz="3200" dirty="0" err="1">
                <a:latin typeface="Arial"/>
              </a:rPr>
              <a:t>Armut</a:t>
            </a:r>
            <a:r>
              <a:rPr lang="en-US" sz="3200" dirty="0" smtClean="0">
                <a:latin typeface="Arial"/>
              </a:rPr>
              <a:t>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musteri_urun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(20, 'Ali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'Elma</a:t>
            </a:r>
            <a:r>
              <a:rPr lang="en-US" sz="3200" dirty="0" smtClean="0">
                <a:latin typeface="Arial"/>
              </a:rPr>
              <a:t>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musteri_urun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(10, 'Adem', '</a:t>
            </a:r>
            <a:r>
              <a:rPr lang="en-US" sz="3200" dirty="0" err="1">
                <a:latin typeface="Arial"/>
              </a:rPr>
              <a:t>Portakal</a:t>
            </a:r>
            <a:r>
              <a:rPr lang="en-US" sz="3200" dirty="0" smtClean="0">
                <a:latin typeface="Arial"/>
              </a:rPr>
              <a:t>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musteri_urun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(40, '</a:t>
            </a:r>
            <a:r>
              <a:rPr lang="en-US" sz="3200" dirty="0" err="1">
                <a:latin typeface="Arial"/>
              </a:rPr>
              <a:t>Veli</a:t>
            </a:r>
            <a:r>
              <a:rPr lang="en-US" sz="3200" dirty="0" smtClean="0">
                <a:latin typeface="Arial"/>
              </a:rPr>
              <a:t>', </a:t>
            </a:r>
            <a:r>
              <a:rPr lang="en-US" sz="3200" dirty="0">
                <a:latin typeface="Arial"/>
              </a:rPr>
              <a:t>'Kaysi</a:t>
            </a:r>
            <a:r>
              <a:rPr lang="en-US" sz="3200" dirty="0" smtClean="0">
                <a:latin typeface="Arial"/>
              </a:rPr>
              <a:t>');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musteri_urun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>
                <a:latin typeface="Arial"/>
              </a:rPr>
              <a:t>(20, </a:t>
            </a:r>
            <a:r>
              <a:rPr lang="en-US" sz="3200" dirty="0" smtClean="0">
                <a:latin typeface="Arial"/>
              </a:rPr>
              <a:t>'Elif', </a:t>
            </a:r>
            <a:r>
              <a:rPr lang="en-US" sz="3200" dirty="0">
                <a:latin typeface="Arial"/>
              </a:rPr>
              <a:t>'Elma</a:t>
            </a:r>
            <a:r>
              <a:rPr lang="en-US" sz="3200" dirty="0" smtClean="0">
                <a:latin typeface="Arial"/>
              </a:rPr>
              <a:t>');</a:t>
            </a:r>
            <a:endParaRPr lang="en-US" sz="32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903667" y="7493939"/>
            <a:ext cx="15819301" cy="1687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8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*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08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(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urun_isim, musteri_isim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musteri_urun)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08000"/>
              </a:lnSpc>
            </a:pPr>
            <a:r>
              <a:rPr lang="en-US" sz="3200" dirty="0" smtClean="0">
                <a:solidFill>
                  <a:srgbClr val="017100"/>
                </a:solidFill>
                <a:latin typeface="Arial"/>
              </a:rPr>
              <a:t>PIVOT 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</a:t>
            </a:r>
            <a:r>
              <a:rPr lang="en-US" sz="3200" dirty="0" smtClean="0">
                <a:latin typeface="Arial"/>
              </a:rPr>
              <a:t>(urun_isim)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FOR </a:t>
            </a:r>
            <a:r>
              <a:rPr lang="en-US" sz="3200" dirty="0" smtClean="0">
                <a:latin typeface="Arial"/>
              </a:rPr>
              <a:t>urun_isim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 </a:t>
            </a:r>
            <a:r>
              <a:rPr lang="en-US" sz="3200" dirty="0">
                <a:latin typeface="Arial"/>
              </a:rPr>
              <a:t>('</a:t>
            </a:r>
            <a:r>
              <a:rPr lang="en-US" sz="3200" dirty="0" err="1">
                <a:latin typeface="Arial"/>
              </a:rPr>
              <a:t>Portakal</a:t>
            </a:r>
            <a:r>
              <a:rPr lang="en-US" sz="3200" dirty="0">
                <a:latin typeface="Arial"/>
              </a:rPr>
              <a:t>', 'Elma', 'Kaysi', '</a:t>
            </a:r>
            <a:r>
              <a:rPr lang="en-US" sz="3200" dirty="0" err="1">
                <a:latin typeface="Arial"/>
              </a:rPr>
              <a:t>Armut</a:t>
            </a:r>
            <a:r>
              <a:rPr lang="en-US" sz="3200" dirty="0" smtClean="0">
                <a:latin typeface="Arial"/>
              </a:rPr>
              <a:t>'));</a:t>
            </a:r>
            <a:endParaRPr lang="en-US" sz="3200" dirty="0">
              <a:latin typeface="Arial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767" y="7227975"/>
            <a:ext cx="5519481" cy="2560319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811429" y="10540188"/>
            <a:ext cx="16140139" cy="1687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8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*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08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(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urun_isim, musteri_isim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musteri_urun</a:t>
            </a:r>
            <a:r>
              <a:rPr lang="en-US" sz="3200" dirty="0" smtClean="0">
                <a:latin typeface="Arial"/>
              </a:rPr>
              <a:t>)</a:t>
            </a:r>
          </a:p>
          <a:p>
            <a:pPr algn="l">
              <a:lnSpc>
                <a:spcPct val="108000"/>
              </a:lnSpc>
            </a:pPr>
            <a:r>
              <a:rPr lang="en-US" sz="3200" dirty="0" smtClean="0">
                <a:solidFill>
                  <a:srgbClr val="017100"/>
                </a:solidFill>
                <a:latin typeface="Arial"/>
              </a:rPr>
              <a:t>PIVOT 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</a:t>
            </a:r>
            <a:r>
              <a:rPr lang="en-US" sz="3200" dirty="0" smtClean="0">
                <a:latin typeface="Arial"/>
              </a:rPr>
              <a:t>(musteri_isim</a:t>
            </a:r>
            <a:r>
              <a:rPr lang="en-US" sz="3200" dirty="0">
                <a:latin typeface="Arial"/>
              </a:rPr>
              <a:t>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FOR </a:t>
            </a:r>
            <a:r>
              <a:rPr lang="en-US" sz="3200" dirty="0" smtClean="0">
                <a:latin typeface="Arial"/>
              </a:rPr>
              <a:t>musteri_isim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 </a:t>
            </a:r>
            <a:r>
              <a:rPr lang="en-US" sz="3200" dirty="0">
                <a:latin typeface="Arial"/>
              </a:rPr>
              <a:t>('Ali', '</a:t>
            </a:r>
            <a:r>
              <a:rPr lang="en-US" sz="3200" dirty="0" err="1">
                <a:latin typeface="Arial"/>
              </a:rPr>
              <a:t>Veli</a:t>
            </a:r>
            <a:r>
              <a:rPr lang="en-US" sz="3200" dirty="0">
                <a:latin typeface="Arial"/>
              </a:rPr>
              <a:t>', '</a:t>
            </a:r>
            <a:r>
              <a:rPr lang="en-US" sz="3200" dirty="0" err="1">
                <a:latin typeface="Arial"/>
              </a:rPr>
              <a:t>Ayse</a:t>
            </a:r>
            <a:r>
              <a:rPr lang="en-US" sz="3200" dirty="0">
                <a:latin typeface="Arial"/>
              </a:rPr>
              <a:t>', </a:t>
            </a:r>
            <a:r>
              <a:rPr lang="en-US" sz="3200" dirty="0" smtClean="0">
                <a:latin typeface="Arial"/>
              </a:rPr>
              <a:t>'</a:t>
            </a:r>
            <a:r>
              <a:rPr lang="en-US" sz="3200" dirty="0" err="1" smtClean="0">
                <a:latin typeface="Arial"/>
              </a:rPr>
              <a:t>Adem</a:t>
            </a:r>
            <a:r>
              <a:rPr lang="en-US" sz="3200" dirty="0">
                <a:latin typeface="Arial"/>
              </a:rPr>
              <a:t>'</a:t>
            </a:r>
            <a:r>
              <a:rPr lang="en-US" sz="3200" dirty="0" smtClean="0">
                <a:latin typeface="Arial"/>
              </a:rPr>
              <a:t>, '</a:t>
            </a:r>
            <a:r>
              <a:rPr lang="en-US" sz="3200" dirty="0" err="1" smtClean="0">
                <a:latin typeface="Arial"/>
              </a:rPr>
              <a:t>Elif</a:t>
            </a:r>
            <a:r>
              <a:rPr lang="en-US" sz="3200" dirty="0">
                <a:latin typeface="Arial"/>
              </a:rPr>
              <a:t>'));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076" y="10038363"/>
            <a:ext cx="6236172" cy="2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8092"/>
      </p:ext>
    </p:extLst>
  </p:cSld>
  <p:clrMapOvr>
    <a:masterClrMapping/>
  </p:clrMapOvr>
  <p:transition spd="med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081747" y="1585611"/>
            <a:ext cx="105607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LTER </a:t>
            </a:r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ABLE STATEMENT</a:t>
            </a:r>
            <a:endParaRPr lang="tr-TR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037968" y="2933183"/>
            <a:ext cx="212536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114800" algn="l"/>
            <a:r>
              <a:rPr lang="en-US" sz="4400" dirty="0">
                <a:solidFill>
                  <a:srgbClr val="CB297B"/>
                </a:solidFill>
                <a:latin typeface="Arial"/>
              </a:rPr>
              <a:t>ALTER TABLE </a:t>
            </a:r>
            <a:r>
              <a:rPr lang="en-US" sz="4400" dirty="0">
                <a:latin typeface="Arial"/>
              </a:rPr>
              <a:t>statement </a:t>
            </a:r>
            <a:r>
              <a:rPr lang="en-US" sz="4400" dirty="0" smtClean="0">
                <a:latin typeface="Arial"/>
              </a:rPr>
              <a:t>tabloda </a:t>
            </a:r>
            <a:r>
              <a:rPr lang="en-US" sz="4400" dirty="0" smtClean="0">
                <a:solidFill>
                  <a:srgbClr val="0076BA"/>
                </a:solidFill>
                <a:latin typeface="Arial"/>
              </a:rPr>
              <a:t>add</a:t>
            </a:r>
            <a:r>
              <a:rPr lang="en-US" sz="4400" dirty="0">
                <a:latin typeface="Arial"/>
              </a:rPr>
              <a:t>, 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modify</a:t>
            </a:r>
            <a:r>
              <a:rPr lang="en-US" sz="4400" dirty="0">
                <a:latin typeface="Arial"/>
              </a:rPr>
              <a:t>, </a:t>
            </a:r>
            <a:r>
              <a:rPr lang="en-US" sz="4400" dirty="0" smtClean="0">
                <a:latin typeface="Arial"/>
              </a:rPr>
              <a:t>veya 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drop/delete columns </a:t>
            </a:r>
            <a:r>
              <a:rPr lang="en-US" sz="4400" dirty="0" smtClean="0">
                <a:latin typeface="Arial"/>
              </a:rPr>
              <a:t>islemleri icin kullanilir.</a:t>
            </a:r>
          </a:p>
          <a:p>
            <a:pPr indent="-4114800" algn="l"/>
            <a:r>
              <a:rPr lang="en-US" sz="4400" dirty="0">
                <a:solidFill>
                  <a:srgbClr val="CB297B"/>
                </a:solidFill>
                <a:latin typeface="Arial"/>
              </a:rPr>
              <a:t>ALTER TABLE </a:t>
            </a:r>
            <a:r>
              <a:rPr lang="en-US" sz="4400" dirty="0">
                <a:latin typeface="Arial"/>
              </a:rPr>
              <a:t>statement </a:t>
            </a:r>
            <a:r>
              <a:rPr lang="en-US" sz="4400" dirty="0" smtClean="0">
                <a:latin typeface="Arial"/>
              </a:rPr>
              <a:t>tablolari yeniden isimlendirmek icin de kullanilir.</a:t>
            </a:r>
            <a:endParaRPr lang="en-US" sz="44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037968" y="5530522"/>
            <a:ext cx="7195242" cy="3795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2400" dirty="0" smtClean="0">
                <a:latin typeface="Arial"/>
              </a:rPr>
              <a:t>personel </a:t>
            </a:r>
          </a:p>
          <a:p>
            <a:pPr algn="l">
              <a:lnSpc>
                <a:spcPct val="124000"/>
              </a:lnSpc>
            </a:pPr>
            <a:r>
              <a:rPr lang="en-US" sz="2400" dirty="0" smtClean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id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400" dirty="0" smtClean="0">
                <a:latin typeface="Arial"/>
              </a:rPr>
              <a:t>(9),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isim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4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sehir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4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maas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400" dirty="0" smtClean="0">
                <a:latin typeface="Arial"/>
              </a:rPr>
              <a:t>(20), 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sirket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400" dirty="0" smtClean="0">
                <a:latin typeface="Arial"/>
              </a:rPr>
              <a:t>(20),</a:t>
            </a:r>
          </a:p>
          <a:p>
            <a:pPr marL="154500" algn="l">
              <a:lnSpc>
                <a:spcPct val="109000"/>
              </a:lnSpc>
            </a:pPr>
            <a:r>
              <a:rPr lang="en-US" sz="2400" dirty="0">
                <a:solidFill>
                  <a:srgbClr val="CB297B"/>
                </a:solidFill>
                <a:latin typeface="Arial"/>
              </a:rPr>
              <a:t>CONSTRAINT</a:t>
            </a:r>
            <a:r>
              <a:rPr lang="en-US" sz="2400" dirty="0" smtClean="0">
                <a:latin typeface="Arial"/>
              </a:rPr>
              <a:t> personel_pk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PRIMARY KEY </a:t>
            </a:r>
            <a:r>
              <a:rPr lang="en-US" sz="2400" dirty="0" smtClean="0">
                <a:latin typeface="Arial"/>
              </a:rPr>
              <a:t>(id)</a:t>
            </a:r>
          </a:p>
          <a:p>
            <a:pPr algn="l">
              <a:lnSpc>
                <a:spcPct val="109000"/>
              </a:lnSpc>
            </a:pPr>
            <a:r>
              <a:rPr lang="en-US" sz="2400" dirty="0" smtClean="0">
                <a:latin typeface="Arial"/>
              </a:rPr>
              <a:t>);</a:t>
            </a:r>
            <a:endParaRPr lang="en-US" sz="24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037968" y="9601958"/>
            <a:ext cx="131410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(123456789, </a:t>
            </a:r>
            <a:r>
              <a:rPr lang="en-US" sz="2400" dirty="0">
                <a:latin typeface="Arial"/>
              </a:rPr>
              <a:t>'Ali </a:t>
            </a:r>
            <a:r>
              <a:rPr lang="en-US" sz="2400" dirty="0" smtClean="0">
                <a:latin typeface="Arial"/>
              </a:rPr>
              <a:t>Yilmaz', </a:t>
            </a:r>
            <a:r>
              <a:rPr lang="en-US" sz="2400" dirty="0">
                <a:latin typeface="Arial"/>
              </a:rPr>
              <a:t>'Istanbul</a:t>
            </a:r>
            <a:r>
              <a:rPr lang="en-US" sz="2400" dirty="0" smtClean="0">
                <a:latin typeface="Arial"/>
              </a:rPr>
              <a:t>', 5500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>
                <a:latin typeface="Arial"/>
              </a:rPr>
              <a:t>'Honda</a:t>
            </a:r>
            <a:r>
              <a:rPr lang="en-US" sz="2400" dirty="0" smtClean="0">
                <a:latin typeface="Arial"/>
              </a:rPr>
              <a:t>');</a:t>
            </a:r>
            <a:endParaRPr lang="en-US" sz="2400" dirty="0">
              <a:latin typeface="Arial"/>
            </a:endParaRPr>
          </a:p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(234567890, </a:t>
            </a:r>
            <a:r>
              <a:rPr lang="en-US" sz="2400" dirty="0">
                <a:latin typeface="Arial"/>
              </a:rPr>
              <a:t>'</a:t>
            </a:r>
            <a:r>
              <a:rPr lang="en-US" sz="2400" dirty="0" err="1">
                <a:latin typeface="Arial"/>
              </a:rPr>
              <a:t>Veli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Sahin', </a:t>
            </a:r>
            <a:r>
              <a:rPr lang="en-US" sz="2400" dirty="0">
                <a:latin typeface="Arial"/>
              </a:rPr>
              <a:t>'Istanbul</a:t>
            </a:r>
            <a:r>
              <a:rPr lang="en-US" sz="2400" dirty="0">
                <a:latin typeface="Arial"/>
              </a:rPr>
              <a:t>'</a:t>
            </a:r>
            <a:r>
              <a:rPr lang="en-US" sz="2400" dirty="0" smtClean="0">
                <a:latin typeface="Arial"/>
              </a:rPr>
              <a:t>, 4500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>
                <a:latin typeface="Arial"/>
              </a:rPr>
              <a:t>'Toyota</a:t>
            </a:r>
            <a:r>
              <a:rPr lang="en-US" sz="2400" dirty="0" smtClean="0">
                <a:latin typeface="Arial"/>
              </a:rPr>
              <a:t>');</a:t>
            </a:r>
            <a:endParaRPr lang="en-US" sz="2400" dirty="0">
              <a:latin typeface="Arial"/>
            </a:endParaRPr>
          </a:p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(345678901, </a:t>
            </a:r>
            <a:r>
              <a:rPr lang="en-US" sz="2400" dirty="0">
                <a:latin typeface="Arial"/>
              </a:rPr>
              <a:t>'Mehmet </a:t>
            </a:r>
            <a:r>
              <a:rPr lang="en-US" sz="2400" dirty="0" smtClean="0">
                <a:latin typeface="Arial"/>
              </a:rPr>
              <a:t>Ozturk', </a:t>
            </a:r>
            <a:r>
              <a:rPr lang="en-US" sz="2400" dirty="0">
                <a:latin typeface="Arial"/>
              </a:rPr>
              <a:t>'Ankara</a:t>
            </a:r>
            <a:r>
              <a:rPr lang="en-US" sz="2400" dirty="0" smtClean="0">
                <a:latin typeface="Arial"/>
              </a:rPr>
              <a:t>', 3500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smtClean="0">
                <a:latin typeface="Arial"/>
              </a:rPr>
              <a:t>'Honda'); </a:t>
            </a:r>
          </a:p>
          <a:p>
            <a:pPr algn="l"/>
            <a:r>
              <a:rPr lang="en-US" sz="24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(456789012, </a:t>
            </a:r>
            <a:r>
              <a:rPr lang="en-US" sz="2400" dirty="0" smtClean="0">
                <a:latin typeface="Arial"/>
              </a:rPr>
              <a:t>'Mehmet Ozturk', </a:t>
            </a:r>
            <a:r>
              <a:rPr lang="en-US" sz="2400" dirty="0">
                <a:latin typeface="Arial"/>
              </a:rPr>
              <a:t>'Izmir</a:t>
            </a:r>
            <a:r>
              <a:rPr lang="en-US" sz="2400" dirty="0" smtClean="0">
                <a:latin typeface="Arial"/>
              </a:rPr>
              <a:t>', 6000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>
                <a:latin typeface="Arial"/>
              </a:rPr>
              <a:t>'Ford</a:t>
            </a:r>
            <a:r>
              <a:rPr lang="en-US" sz="2400" dirty="0" smtClean="0">
                <a:latin typeface="Arial"/>
              </a:rPr>
              <a:t>');</a:t>
            </a:r>
            <a:endParaRPr lang="en-US" sz="2400" dirty="0">
              <a:latin typeface="Arial"/>
            </a:endParaRPr>
          </a:p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(567890123, </a:t>
            </a:r>
            <a:r>
              <a:rPr lang="en-US" sz="2400" dirty="0" smtClean="0">
                <a:latin typeface="Arial"/>
              </a:rPr>
              <a:t>'Mehmet Ozturk', </a:t>
            </a:r>
            <a:r>
              <a:rPr lang="en-US" sz="2400" dirty="0">
                <a:latin typeface="Arial"/>
              </a:rPr>
              <a:t>'Ankara</a:t>
            </a:r>
            <a:r>
              <a:rPr lang="en-US" sz="2400" dirty="0">
                <a:latin typeface="Arial"/>
              </a:rPr>
              <a:t>'</a:t>
            </a:r>
            <a:r>
              <a:rPr lang="en-US" sz="2400" dirty="0" smtClean="0">
                <a:latin typeface="Arial"/>
              </a:rPr>
              <a:t>, </a:t>
            </a:r>
            <a:r>
              <a:rPr lang="en-US" sz="2400" dirty="0">
                <a:latin typeface="Arial"/>
              </a:rPr>
              <a:t>7000, </a:t>
            </a:r>
            <a:r>
              <a:rPr lang="en-US" sz="2400" dirty="0">
                <a:latin typeface="Arial"/>
              </a:rPr>
              <a:t>'</a:t>
            </a:r>
            <a:r>
              <a:rPr lang="en-US" sz="2400" dirty="0" err="1">
                <a:latin typeface="Arial"/>
              </a:rPr>
              <a:t>Tofas</a:t>
            </a:r>
            <a:r>
              <a:rPr lang="en-US" sz="2400" dirty="0" smtClean="0">
                <a:latin typeface="Arial"/>
              </a:rPr>
              <a:t>');</a:t>
            </a:r>
            <a:endParaRPr lang="en-US" sz="2400" dirty="0">
              <a:latin typeface="Arial"/>
            </a:endParaRPr>
          </a:p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 smtClean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 smtClean="0">
                <a:latin typeface="Arial"/>
              </a:rPr>
              <a:t>(456715012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smtClean="0">
                <a:latin typeface="Arial"/>
              </a:rPr>
              <a:t>'Veli Sahin', </a:t>
            </a:r>
            <a:r>
              <a:rPr lang="en-US" sz="2400" dirty="0">
                <a:latin typeface="Arial"/>
              </a:rPr>
              <a:t>'Ankara</a:t>
            </a:r>
            <a:r>
              <a:rPr lang="en-US" sz="2400" dirty="0">
                <a:latin typeface="Arial"/>
              </a:rPr>
              <a:t>'</a:t>
            </a:r>
            <a:r>
              <a:rPr lang="en-US" sz="2400" dirty="0" smtClean="0">
                <a:latin typeface="Arial"/>
              </a:rPr>
              <a:t>, 4500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>
                <a:latin typeface="Arial"/>
              </a:rPr>
              <a:t>'Ford</a:t>
            </a:r>
            <a:r>
              <a:rPr lang="en-US" sz="2400" dirty="0" smtClean="0">
                <a:latin typeface="Arial"/>
              </a:rPr>
              <a:t>');</a:t>
            </a:r>
            <a:endParaRPr lang="en-US" sz="2400" dirty="0">
              <a:latin typeface="Arial"/>
            </a:endParaRPr>
          </a:p>
          <a:p>
            <a:pPr algn="l"/>
            <a:r>
              <a:rPr lang="en-US" sz="24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400" dirty="0">
                <a:latin typeface="Arial"/>
              </a:rPr>
              <a:t>personel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400" dirty="0">
                <a:latin typeface="Arial"/>
              </a:rPr>
              <a:t>(123456710, </a:t>
            </a:r>
            <a:r>
              <a:rPr lang="en-US" sz="2400" dirty="0">
                <a:latin typeface="Arial"/>
              </a:rPr>
              <a:t>'</a:t>
            </a:r>
            <a:r>
              <a:rPr lang="en-US" sz="2400" dirty="0" err="1">
                <a:latin typeface="Arial"/>
              </a:rPr>
              <a:t>Hatice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Sahin', </a:t>
            </a:r>
            <a:r>
              <a:rPr lang="en-US" sz="2400" dirty="0">
                <a:latin typeface="Arial"/>
              </a:rPr>
              <a:t>'Bursa</a:t>
            </a:r>
            <a:r>
              <a:rPr lang="en-US" sz="2400" dirty="0" smtClean="0">
                <a:latin typeface="Arial"/>
              </a:rPr>
              <a:t>', </a:t>
            </a:r>
            <a:r>
              <a:rPr lang="en-US" sz="2400" dirty="0">
                <a:latin typeface="Arial"/>
              </a:rPr>
              <a:t>4</a:t>
            </a:r>
            <a:r>
              <a:rPr lang="en-US" sz="2400" dirty="0" smtClean="0">
                <a:latin typeface="Arial"/>
              </a:rPr>
              <a:t>500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 smtClean="0">
                <a:latin typeface="Arial"/>
              </a:rPr>
              <a:t>'Honda');</a:t>
            </a:r>
            <a:endParaRPr lang="en-US" sz="2400" dirty="0">
              <a:latin typeface="Arial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164" y="5911760"/>
            <a:ext cx="8418426" cy="53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21202"/>
      </p:ext>
    </p:extLst>
  </p:cSld>
  <p:clrMapOvr>
    <a:masterClrMapping/>
  </p:clrMapOvr>
  <p:transition spd="med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353596" y="1140768"/>
            <a:ext cx="105607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LTER </a:t>
            </a:r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ABLE STATEMENT</a:t>
            </a:r>
            <a:endParaRPr lang="tr-TR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08454" y="2981546"/>
            <a:ext cx="12192000" cy="24878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1) ADD </a:t>
            </a:r>
            <a:r>
              <a:rPr lang="en-US" sz="4000" dirty="0" smtClean="0">
                <a:latin typeface="Arial"/>
              </a:rPr>
              <a:t>default deger ile tabloya bir sutun ekleme</a:t>
            </a:r>
          </a:p>
          <a:p>
            <a:pPr algn="l">
              <a:spcAft>
                <a:spcPts val="700"/>
              </a:spcAft>
            </a:pPr>
            <a:endParaRPr lang="en-US" sz="4000" dirty="0">
              <a:latin typeface="Arial"/>
            </a:endParaRPr>
          </a:p>
          <a:p>
            <a:pPr indent="-4114800" algn="l"/>
            <a:r>
              <a:rPr lang="en-US" sz="3200" dirty="0">
                <a:solidFill>
                  <a:srgbClr val="CB297B"/>
                </a:solidFill>
                <a:latin typeface="Arial"/>
              </a:rPr>
              <a:t>ALTER TABLE </a:t>
            </a:r>
            <a:r>
              <a:rPr lang="en-US" sz="3200" dirty="0" smtClean="0">
                <a:latin typeface="Arial"/>
              </a:rPr>
              <a:t>personel</a:t>
            </a:r>
            <a:endParaRPr lang="en-US" sz="3200" dirty="0">
              <a:latin typeface="Arial"/>
            </a:endParaRPr>
          </a:p>
          <a:p>
            <a:pPr indent="-4114800" algn="l"/>
            <a:r>
              <a:rPr lang="en-US" sz="3200" dirty="0">
                <a:solidFill>
                  <a:srgbClr val="CB297B"/>
                </a:solidFill>
                <a:latin typeface="Arial"/>
              </a:rPr>
              <a:t>ADD </a:t>
            </a:r>
            <a:r>
              <a:rPr lang="en-US" sz="3200" dirty="0" smtClean="0">
                <a:latin typeface="Arial"/>
              </a:rPr>
              <a:t>ulke_isim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(20)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DEFAULT </a:t>
            </a:r>
            <a:r>
              <a:rPr lang="en-US" sz="3200" dirty="0" smtClean="0">
                <a:latin typeface="Arial"/>
              </a:rPr>
              <a:t>‘Turkiye';</a:t>
            </a:r>
            <a:endParaRPr lang="en-US" sz="3200" dirty="0">
              <a:latin typeface="Arial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705" y="2981546"/>
            <a:ext cx="8066645" cy="422615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08454" y="7887557"/>
            <a:ext cx="88019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2) </a:t>
            </a:r>
            <a:r>
              <a:rPr lang="en-US" sz="4000" dirty="0" err="1">
                <a:latin typeface="Arial"/>
              </a:rPr>
              <a:t>T</a:t>
            </a:r>
            <a:r>
              <a:rPr lang="en-US" sz="4000" dirty="0" err="1" smtClean="0">
                <a:latin typeface="Arial"/>
              </a:rPr>
              <a:t>abloya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birden fazla </a:t>
            </a:r>
            <a:r>
              <a:rPr lang="en-US" sz="4000" dirty="0">
                <a:latin typeface="Arial"/>
              </a:rPr>
              <a:t>sutun </a:t>
            </a:r>
            <a:r>
              <a:rPr lang="en-US" sz="4000" dirty="0" smtClean="0">
                <a:latin typeface="Arial"/>
              </a:rPr>
              <a:t>ekleme</a:t>
            </a:r>
            <a:endParaRPr lang="en-US" sz="40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708454" y="9275303"/>
            <a:ext cx="86085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114800" algn="l"/>
            <a:r>
              <a:rPr lang="en-US" sz="3200" dirty="0">
                <a:solidFill>
                  <a:srgbClr val="CB297B"/>
                </a:solidFill>
                <a:latin typeface="Arial"/>
              </a:rPr>
              <a:t>ALTER TABLE </a:t>
            </a:r>
            <a:r>
              <a:rPr lang="en-US" sz="3200" dirty="0">
                <a:latin typeface="Arial"/>
              </a:rPr>
              <a:t>personel</a:t>
            </a:r>
          </a:p>
          <a:p>
            <a:pPr indent="-4114800" algn="l"/>
            <a:r>
              <a:rPr lang="en-US" sz="3200" dirty="0">
                <a:solidFill>
                  <a:srgbClr val="CB297B"/>
                </a:solidFill>
                <a:latin typeface="Arial"/>
              </a:rPr>
              <a:t>ADD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(</a:t>
            </a:r>
            <a:r>
              <a:rPr lang="en-US" sz="3200" dirty="0" smtClean="0">
                <a:latin typeface="Arial"/>
              </a:rPr>
              <a:t>cinsiyet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(20</a:t>
            </a:r>
            <a:r>
              <a:rPr lang="en-US" sz="3200" dirty="0" smtClean="0">
                <a:latin typeface="Arial"/>
              </a:rPr>
              <a:t>) , yas number(3));</a:t>
            </a:r>
            <a:endParaRPr lang="en-US" sz="3200" dirty="0">
              <a:latin typeface="Arial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895" y="8241500"/>
            <a:ext cx="10192961" cy="41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7398"/>
      </p:ext>
    </p:extLst>
  </p:cSld>
  <p:clrMapOvr>
    <a:masterClrMapping/>
  </p:clrMapOvr>
  <p:transition spd="med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353596" y="1140768"/>
            <a:ext cx="105607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LTER </a:t>
            </a:r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ABLE STATEMENT</a:t>
            </a:r>
            <a:endParaRPr lang="tr-TR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08454" y="2981546"/>
            <a:ext cx="1219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>
                <a:solidFill>
                  <a:srgbClr val="CB297B"/>
                </a:solidFill>
                <a:latin typeface="Arial"/>
              </a:rPr>
              <a:t>3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) DROP </a:t>
            </a:r>
            <a:r>
              <a:rPr lang="en-US" sz="4000" dirty="0" smtClean="0">
                <a:latin typeface="Arial"/>
              </a:rPr>
              <a:t>tablodan sutun silme</a:t>
            </a:r>
            <a:endParaRPr lang="en-US" sz="40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08454" y="7887557"/>
            <a:ext cx="102871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>
                <a:solidFill>
                  <a:srgbClr val="CB297B"/>
                </a:solidFill>
                <a:latin typeface="Arial"/>
              </a:rPr>
              <a:t>4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) RENAME COLUMN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>
                <a:latin typeface="Arial"/>
              </a:rPr>
              <a:t>sutun </a:t>
            </a:r>
            <a:r>
              <a:rPr lang="en-US" sz="4000" dirty="0" smtClean="0">
                <a:latin typeface="Arial"/>
              </a:rPr>
              <a:t>adi degistirme</a:t>
            </a:r>
            <a:endParaRPr lang="en-US" sz="40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708454" y="9275303"/>
            <a:ext cx="105361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114800" algn="l"/>
            <a:r>
              <a:rPr lang="en-US" sz="3200" dirty="0">
                <a:solidFill>
                  <a:srgbClr val="CB297B"/>
                </a:solidFill>
                <a:latin typeface="Arial"/>
              </a:rPr>
              <a:t>ALTER TABLE </a:t>
            </a:r>
            <a:r>
              <a:rPr lang="en-US" sz="3200" dirty="0">
                <a:latin typeface="Arial"/>
              </a:rPr>
              <a:t>personel</a:t>
            </a:r>
          </a:p>
          <a:p>
            <a:pPr indent="-4114800" algn="l"/>
            <a:r>
              <a:rPr lang="en-US" sz="3200" dirty="0">
                <a:solidFill>
                  <a:srgbClr val="CB297B"/>
                </a:solidFill>
                <a:latin typeface="Arial"/>
              </a:rPr>
              <a:t>RENAME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COLUMN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ulke_isim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TO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ulke_adi;</a:t>
            </a:r>
            <a:endParaRPr lang="en-US" sz="3200" dirty="0"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29330" y="4679122"/>
            <a:ext cx="6284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114800" algn="l"/>
            <a:r>
              <a:rPr lang="en-US" sz="3200" dirty="0">
                <a:solidFill>
                  <a:srgbClr val="CB297B"/>
                </a:solidFill>
                <a:latin typeface="Arial"/>
              </a:rPr>
              <a:t>ALTER TABLE </a:t>
            </a:r>
            <a:r>
              <a:rPr lang="en-US" sz="3200" dirty="0">
                <a:latin typeface="Arial"/>
              </a:rPr>
              <a:t>personel</a:t>
            </a:r>
          </a:p>
          <a:p>
            <a:pPr indent="-4114800"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DROP COLUMN </a:t>
            </a:r>
            <a:r>
              <a:rPr lang="en-US" sz="3200" dirty="0" smtClean="0">
                <a:latin typeface="Arial"/>
              </a:rPr>
              <a:t>yas;</a:t>
            </a:r>
            <a:endParaRPr lang="en-US" sz="3200" dirty="0">
              <a:latin typeface="Arial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460" y="3241739"/>
            <a:ext cx="8818245" cy="396595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984" y="8013240"/>
            <a:ext cx="8977086" cy="41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4993"/>
      </p:ext>
    </p:extLst>
  </p:cSld>
  <p:clrMapOvr>
    <a:masterClrMapping/>
  </p:clrMapOvr>
  <p:transition spd="med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353596" y="1140768"/>
            <a:ext cx="105607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LTER </a:t>
            </a:r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ABLE STATEMENT</a:t>
            </a:r>
            <a:endParaRPr lang="tr-TR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08454" y="2981546"/>
            <a:ext cx="1219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5) RENAME </a:t>
            </a:r>
            <a:r>
              <a:rPr lang="en-US" sz="4000" dirty="0" smtClean="0">
                <a:latin typeface="Arial"/>
              </a:rPr>
              <a:t>tablonun ismini degistirme</a:t>
            </a:r>
            <a:endParaRPr lang="en-US" sz="40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08454" y="7887557"/>
            <a:ext cx="105615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6) MODIFY</a:t>
            </a:r>
            <a:r>
              <a:rPr lang="en-US" sz="4000" dirty="0" smtClean="0">
                <a:latin typeface="Arial"/>
              </a:rPr>
              <a:t> sutunlarin ozelliklerini degistirme</a:t>
            </a:r>
            <a:endParaRPr lang="en-US" sz="40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733805" y="8799156"/>
            <a:ext cx="105361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114800" algn="l"/>
            <a:r>
              <a:rPr lang="en-US" sz="3200" dirty="0">
                <a:solidFill>
                  <a:srgbClr val="CB297B"/>
                </a:solidFill>
                <a:latin typeface="Arial"/>
              </a:rPr>
              <a:t>ALTER TABLE </a:t>
            </a:r>
            <a:r>
              <a:rPr lang="en-US" sz="3200" dirty="0" smtClean="0">
                <a:latin typeface="Arial"/>
              </a:rPr>
              <a:t>isciler</a:t>
            </a:r>
            <a:endParaRPr lang="en-US" sz="3200" dirty="0">
              <a:latin typeface="Arial"/>
            </a:endParaRPr>
          </a:p>
          <a:p>
            <a:pPr indent="-4114800"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MODIFY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ulke_adi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varchar2(30) NOT NULL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;</a:t>
            </a:r>
            <a:endParaRPr lang="en-US" sz="3200" dirty="0"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29330" y="4679122"/>
            <a:ext cx="6284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114800" algn="l"/>
            <a:r>
              <a:rPr lang="en-US" sz="3200" dirty="0">
                <a:solidFill>
                  <a:srgbClr val="CB297B"/>
                </a:solidFill>
                <a:latin typeface="Arial"/>
              </a:rPr>
              <a:t>ALTER TABLE </a:t>
            </a:r>
            <a:r>
              <a:rPr lang="en-US" sz="3200" dirty="0">
                <a:latin typeface="Arial"/>
              </a:rPr>
              <a:t>personel</a:t>
            </a:r>
          </a:p>
          <a:p>
            <a:pPr indent="-4114800"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RENAME TO</a:t>
            </a:r>
            <a:r>
              <a:rPr lang="en-US" sz="3200" dirty="0" smtClean="0">
                <a:latin typeface="Arial"/>
              </a:rPr>
              <a:t> isciler;</a:t>
            </a:r>
            <a:endParaRPr lang="en-US" sz="3200" dirty="0">
              <a:latin typeface="Arial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1" y="3666245"/>
            <a:ext cx="5338417" cy="256624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35" y="9954465"/>
            <a:ext cx="8173099" cy="245916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9926" y="7250007"/>
            <a:ext cx="6977706" cy="52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78298"/>
      </p:ext>
    </p:extLst>
  </p:cSld>
  <p:clrMapOvr>
    <a:masterClrMapping/>
  </p:clrMapOvr>
  <p:transition spd="med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989319" y="1320420"/>
            <a:ext cx="87901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QUESTION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893319" y="2581458"/>
            <a:ext cx="5494637" cy="454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personel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latin typeface="Arial"/>
              </a:rPr>
              <a:t>(</a:t>
            </a:r>
          </a:p>
          <a:p>
            <a:pPr marL="116400" algn="l">
              <a:lnSpc>
                <a:spcPct val="115000"/>
              </a:lnSpc>
            </a:pPr>
            <a:r>
              <a:rPr lang="en-US" sz="3200" dirty="0">
                <a:latin typeface="Arial"/>
              </a:rPr>
              <a:t>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(9), </a:t>
            </a:r>
            <a:endParaRPr lang="en-US" sz="3200" dirty="0" smtClean="0">
              <a:latin typeface="Arial"/>
            </a:endParaRPr>
          </a:p>
          <a:p>
            <a:pPr marL="116400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marL="116400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sehir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marL="116400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maas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(20), </a:t>
            </a:r>
            <a:endParaRPr lang="en-US" sz="3200" dirty="0" smtClean="0">
              <a:latin typeface="Arial"/>
            </a:endParaRPr>
          </a:p>
          <a:p>
            <a:pPr marL="116400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sirket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(20</a:t>
            </a:r>
            <a:r>
              <a:rPr lang="en-US" sz="3200" dirty="0" smtClean="0">
                <a:latin typeface="Arial"/>
              </a:rPr>
              <a:t>)</a:t>
            </a:r>
          </a:p>
          <a:p>
            <a:pPr marL="116400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);</a:t>
            </a:r>
            <a:endParaRPr lang="en-US" sz="32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923005" y="3216793"/>
            <a:ext cx="179255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(123456789, 'Johnny Walk', 'New Hampshire', 2500, 'IBM');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(234567891, 'Brian Pitt', 'Florida', 1500, 'LINUX');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(245678901, 'Eddie Murphy', 'Texas', 3000, 'WELLS FARGO');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(456789012, 'Teddy Murphy', 'Virginia', 1000, 'GOOGLE');  </a:t>
            </a:r>
            <a:endParaRPr lang="en-US" sz="3000" baseline="30000" dirty="0">
              <a:solidFill>
                <a:srgbClr val="EE220C"/>
              </a:solidFill>
              <a:latin typeface="Arial"/>
            </a:endParaRP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(567890124, 'Eddie Murphy', 'Massachuset', 7000, 'MICROSOFT');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(456789012, 'Brad Pitt', 'Texas', 1500, 'TD BANK');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(123456719, 'Adem Stone', 'New Jersey', 2500, 'IBM');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893319" y="7765731"/>
            <a:ext cx="6096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isciler </a:t>
            </a:r>
          </a:p>
          <a:p>
            <a:pPr algn="l">
              <a:lnSpc>
                <a:spcPct val="130000"/>
              </a:lnSpc>
            </a:pPr>
            <a:r>
              <a:rPr lang="en-US" sz="3200" dirty="0" smtClean="0">
                <a:latin typeface="Arial"/>
              </a:rPr>
              <a:t>(</a:t>
            </a:r>
            <a:endParaRPr lang="en-US" sz="3200" dirty="0">
              <a:latin typeface="Arial"/>
            </a:endParaRPr>
          </a:p>
          <a:p>
            <a:pPr indent="152400" algn="l">
              <a:lnSpc>
                <a:spcPct val="115000"/>
              </a:lnSpc>
            </a:pPr>
            <a:r>
              <a:rPr lang="en-US" sz="3200" dirty="0">
                <a:latin typeface="Arial"/>
              </a:rPr>
              <a:t>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(9),</a:t>
            </a:r>
          </a:p>
          <a:p>
            <a:pPr marL="116400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marL="116400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sehir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marL="116400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maas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(20), </a:t>
            </a:r>
            <a:endParaRPr lang="en-US" sz="3200" dirty="0" smtClean="0">
              <a:latin typeface="Arial"/>
            </a:endParaRPr>
          </a:p>
          <a:p>
            <a:pPr marL="116400" algn="l">
              <a:lnSpc>
                <a:spcPct val="115000"/>
              </a:lnSpc>
            </a:pPr>
            <a:r>
              <a:rPr lang="en-US" sz="3200" dirty="0" smtClean="0">
                <a:latin typeface="Arial"/>
              </a:rPr>
              <a:t>sirket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(20)</a:t>
            </a:r>
          </a:p>
          <a:p>
            <a:pPr algn="l">
              <a:lnSpc>
                <a:spcPct val="115000"/>
              </a:lnSpc>
            </a:pPr>
            <a:r>
              <a:rPr lang="en-US" sz="3200" dirty="0">
                <a:latin typeface="Arial"/>
              </a:rPr>
              <a:t>);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6960973" y="8489005"/>
            <a:ext cx="15849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isciler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(123456789, 'John Walker', 'Florida', 2500, 'IBM');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isciler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(234567890, 'Brad Pitt', 'Florida', 1500, 'APPLE');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isciler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(345678901, 'Eddie Murphy', 'Texas', 3000, 'IBM');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isciler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(456789012, 'Eddie Murphy', 'Virginia', 1000, 'GOOGLE');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isciler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(567890123, 'Eddie Murphy', 'Texas', 7000, 'MICROSOFT');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isciler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(456789012, 'Brad Pitt', 'Texas', 1500, 'GOOGLE');</a:t>
            </a:r>
          </a:p>
          <a:p>
            <a:pPr algn="l"/>
            <a:r>
              <a:rPr lang="en-US" sz="30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isciler</a:t>
            </a:r>
            <a:r>
              <a:rPr lang="en-US" sz="3000" dirty="0" smtClean="0">
                <a:latin typeface="Arial"/>
              </a:rPr>
              <a:t> </a:t>
            </a:r>
            <a:r>
              <a:rPr lang="en-US" sz="30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000" dirty="0">
                <a:latin typeface="Arial"/>
              </a:rPr>
              <a:t>(123456710, 'Mark Stone', 'Pennsylvania', 2500, 'IBM');</a:t>
            </a:r>
          </a:p>
        </p:txBody>
      </p:sp>
    </p:spTree>
    <p:extLst>
      <p:ext uri="{BB962C8B-B14F-4D97-AF65-F5344CB8AC3E}">
        <p14:creationId xmlns:p14="http://schemas.microsoft.com/office/powerpoint/2010/main" val="2484727711"/>
      </p:ext>
    </p:extLst>
  </p:cSld>
  <p:clrMapOvr>
    <a:masterClrMapping/>
  </p:clrMapOvr>
  <p:transition spd="med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989319" y="1320420"/>
            <a:ext cx="87901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QUESTION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458096" y="2288578"/>
            <a:ext cx="218035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1) </a:t>
            </a:r>
            <a:r>
              <a:rPr lang="en-US" sz="4000" dirty="0" smtClean="0">
                <a:latin typeface="Arial"/>
              </a:rPr>
              <a:t>Her iki tablodaki ortak id’leri ve personel tablosunda bu id’ye sahip</a:t>
            </a:r>
            <a:r>
              <a:rPr lang="en-US" sz="4000" dirty="0"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isimleri listeleyen query yaziniz</a:t>
            </a:r>
            <a:endParaRPr lang="en-US" sz="40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503276" y="4199637"/>
            <a:ext cx="92758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</a:t>
            </a:r>
            <a:r>
              <a:rPr lang="tr-TR" sz="3200" dirty="0" smtClean="0"/>
              <a:t>isim,id</a:t>
            </a:r>
            <a:endParaRPr lang="en-US" sz="3200" dirty="0" smtClean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 smtClean="0"/>
              <a:t> personel</a:t>
            </a:r>
            <a:endParaRPr lang="en-US" sz="3200" dirty="0" smtClean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 smtClean="0"/>
              <a:t> </a:t>
            </a:r>
            <a:r>
              <a:rPr lang="tr-TR" sz="3200" dirty="0"/>
              <a:t>id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IN </a:t>
            </a:r>
            <a:r>
              <a:rPr lang="tr-TR" sz="3200" dirty="0"/>
              <a:t>(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id                </a:t>
            </a:r>
            <a:endParaRPr lang="en-US" sz="3200" dirty="0" smtClean="0"/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						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 smtClean="0"/>
              <a:t> </a:t>
            </a:r>
            <a:r>
              <a:rPr lang="tr-TR" sz="3200" dirty="0"/>
              <a:t>isciler                </a:t>
            </a:r>
            <a:endParaRPr lang="en-US" sz="3200" dirty="0" smtClean="0"/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					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	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tr-TR" sz="3200" dirty="0"/>
              <a:t>isciler.id=personel.id);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492" y="3659522"/>
            <a:ext cx="4526822" cy="315773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492" y="9350407"/>
            <a:ext cx="4304400" cy="1745027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458097" y="8453206"/>
            <a:ext cx="46790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isim,id</a:t>
            </a:r>
            <a:endParaRPr lang="en-US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INTER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S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ECT</a:t>
            </a:r>
            <a:endParaRPr lang="en-US" sz="3200" dirty="0"/>
          </a:p>
          <a:p>
            <a:pPr algn="l"/>
            <a:endParaRPr lang="en-US" sz="3200" dirty="0" smtClean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/>
              <a:t> isim,id</a:t>
            </a:r>
            <a:endParaRPr lang="en-US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r>
              <a:rPr lang="en-US" sz="3200" dirty="0" smtClean="0"/>
              <a:t>;</a:t>
            </a:r>
            <a:endParaRPr lang="en-US" sz="3200" dirty="0"/>
          </a:p>
        </p:txBody>
      </p:sp>
      <p:sp>
        <p:nvSpPr>
          <p:cNvPr id="10" name="Dikdörtgen 9"/>
          <p:cNvSpPr/>
          <p:nvPr/>
        </p:nvSpPr>
        <p:spPr>
          <a:xfrm>
            <a:off x="1458097" y="7526221"/>
            <a:ext cx="21803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>
                <a:solidFill>
                  <a:srgbClr val="CB297B"/>
                </a:solidFill>
                <a:latin typeface="Arial"/>
              </a:rPr>
              <a:t>2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4000" dirty="0" smtClean="0">
                <a:latin typeface="Arial"/>
              </a:rPr>
              <a:t>Her iki tablodaki ortak id ve isme sahip</a:t>
            </a:r>
            <a:r>
              <a:rPr lang="en-US" sz="4000" dirty="0"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kayitlari listeleyen query yaziniz</a:t>
            </a:r>
            <a:endParaRPr lang="en-US" sz="4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770163"/>
      </p:ext>
    </p:extLst>
  </p:cSld>
  <p:clrMapOvr>
    <a:masterClrMapping/>
  </p:clrMapOvr>
  <p:transition spd="med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383956" y="2634567"/>
            <a:ext cx="21803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>
                <a:solidFill>
                  <a:srgbClr val="CB297B"/>
                </a:solidFill>
                <a:latin typeface="Arial"/>
              </a:rPr>
              <a:t>3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4000" dirty="0" smtClean="0">
                <a:latin typeface="Arial"/>
              </a:rPr>
              <a:t>Personel tablosunda kac farkli sehirden personel var?</a:t>
            </a:r>
            <a:endParaRPr lang="en-US" sz="4000" dirty="0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989319" y="1320420"/>
            <a:ext cx="87901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QUESTION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951" y="3885942"/>
            <a:ext cx="2136304" cy="139899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864435" y="4207720"/>
            <a:ext cx="980492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 COUNT </a:t>
            </a:r>
            <a:r>
              <a:rPr lang="tr-TR" sz="3200" dirty="0"/>
              <a:t>(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DISTINCT</a:t>
            </a:r>
            <a:r>
              <a:rPr lang="tr-TR" sz="3200" dirty="0"/>
              <a:t> sehir)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tr-TR" sz="3200" dirty="0" smtClean="0"/>
              <a:t>sehir_sayisi</a:t>
            </a:r>
            <a:endParaRPr lang="en-US" sz="3200" dirty="0" smtClean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 smtClean="0"/>
              <a:t> </a:t>
            </a:r>
            <a:r>
              <a:rPr lang="tr-TR" sz="3200" dirty="0"/>
              <a:t>personel;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383956" y="7309540"/>
            <a:ext cx="21803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4) </a:t>
            </a:r>
            <a:r>
              <a:rPr lang="en-US" sz="4000" dirty="0" smtClean="0">
                <a:latin typeface="Arial"/>
              </a:rPr>
              <a:t>Personel tablosunda id’si cift sayi olan personel’in tum bilgilerini listeleyen Query yaziniz</a:t>
            </a:r>
            <a:endParaRPr lang="en-US" sz="40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537255" y="9211031"/>
            <a:ext cx="53216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/>
              <a:t>*</a:t>
            </a:r>
            <a:endParaRPr lang="en-US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endParaRPr lang="en-US" sz="3200" dirty="0" smtClean="0"/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WHERE MOD </a:t>
            </a:r>
            <a:r>
              <a:rPr lang="en-US" sz="3200" dirty="0" smtClean="0"/>
              <a:t>(id,2)=0</a:t>
            </a:r>
            <a:r>
              <a:rPr lang="tr-TR" sz="3200" dirty="0" smtClean="0"/>
              <a:t>;</a:t>
            </a:r>
            <a:endParaRPr lang="tr-TR" sz="32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53" y="8889295"/>
            <a:ext cx="8671936" cy="23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08567"/>
      </p:ext>
    </p:extLst>
  </p:cSld>
  <p:clrMapOvr>
    <a:masterClrMapping/>
  </p:clrMapOvr>
  <p:transition spd="med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989319" y="1320420"/>
            <a:ext cx="87901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QUESTION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680518" y="2336083"/>
            <a:ext cx="21803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>
                <a:solidFill>
                  <a:srgbClr val="CB297B"/>
                </a:solidFill>
                <a:latin typeface="Arial"/>
              </a:rPr>
              <a:t>5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4000" dirty="0" smtClean="0">
                <a:latin typeface="Arial"/>
              </a:rPr>
              <a:t>Personel tablosunda kac tane kayit oldugunu gosteren query yazin</a:t>
            </a:r>
            <a:endParaRPr lang="en-US" sz="40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833817" y="3589132"/>
            <a:ext cx="53216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COUNT(</a:t>
            </a:r>
            <a:r>
              <a:rPr lang="en-US" sz="3200" dirty="0" smtClean="0"/>
              <a:t>*)</a:t>
            </a:r>
            <a:endParaRPr lang="en-US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personel;</a:t>
            </a:r>
            <a:endParaRPr lang="tr-TR" sz="32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22" y="3407789"/>
            <a:ext cx="1750155" cy="1533844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0749794" y="3379875"/>
            <a:ext cx="73404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COUNT(</a:t>
            </a:r>
            <a:r>
              <a:rPr lang="en-US" sz="3200" dirty="0" smtClean="0"/>
              <a:t>id) AS kayit_sayisi</a:t>
            </a:r>
            <a:endParaRPr lang="en-US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personel;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471" y="3317065"/>
            <a:ext cx="1854029" cy="1214708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1680517" y="5898948"/>
            <a:ext cx="21803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6) </a:t>
            </a:r>
            <a:r>
              <a:rPr lang="en-US" sz="4000" dirty="0" smtClean="0">
                <a:latin typeface="Arial"/>
              </a:rPr>
              <a:t>Isciler tablosunda en yuksek maasi alan kisinin tum bilgilerini gosteren query yazin</a:t>
            </a:r>
            <a:endParaRPr lang="en-US" sz="4000" dirty="0">
              <a:latin typeface="Arial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4651579" y="7510080"/>
            <a:ext cx="7007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MAX(</a:t>
            </a:r>
            <a:r>
              <a:rPr lang="en-US" sz="3200" dirty="0" smtClean="0"/>
              <a:t>maas) AS max_maas</a:t>
            </a:r>
            <a:endParaRPr lang="en-US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en-US" sz="3200" dirty="0" smtClean="0"/>
              <a:t>isciler</a:t>
            </a:r>
            <a:r>
              <a:rPr lang="tr-TR" sz="3200" dirty="0" smtClean="0"/>
              <a:t>;</a:t>
            </a:r>
            <a:endParaRPr lang="tr-TR" sz="3200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395" y="9637722"/>
            <a:ext cx="8227283" cy="1621139"/>
          </a:xfrm>
          <a:prstGeom prst="rect">
            <a:avLst/>
          </a:prstGeom>
        </p:spPr>
      </p:pic>
      <p:sp>
        <p:nvSpPr>
          <p:cNvPr id="13" name="Dikdörtgen 12"/>
          <p:cNvSpPr/>
          <p:nvPr/>
        </p:nvSpPr>
        <p:spPr>
          <a:xfrm>
            <a:off x="1992457" y="7643538"/>
            <a:ext cx="2358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/>
              </a:rPr>
              <a:t>Max Maas</a:t>
            </a:r>
            <a:endParaRPr lang="tr-TR" sz="3200" dirty="0"/>
          </a:p>
        </p:txBody>
      </p:sp>
      <p:sp>
        <p:nvSpPr>
          <p:cNvPr id="14" name="Dikdörtgen 13"/>
          <p:cNvSpPr/>
          <p:nvPr/>
        </p:nvSpPr>
        <p:spPr>
          <a:xfrm>
            <a:off x="2306354" y="9171020"/>
            <a:ext cx="84434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*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isciler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maas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 (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MAX(</a:t>
            </a:r>
            <a:r>
              <a:rPr lang="en-US" sz="3200" dirty="0" err="1" smtClean="0"/>
              <a:t>maas</a:t>
            </a:r>
            <a:r>
              <a:rPr lang="en-US" sz="3200" dirty="0"/>
              <a:t>)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 smtClean="0"/>
              <a:t> </a:t>
            </a:r>
            <a:r>
              <a:rPr lang="en-US" sz="3200" dirty="0"/>
              <a:t>isciler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)</a:t>
            </a:r>
            <a:r>
              <a:rPr lang="tr-TR" sz="3200" dirty="0" smtClean="0"/>
              <a:t>;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42477046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ional (SQL) vs NoSQL Database Models - Learn Software Engineering  @ao.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75" y="2478222"/>
            <a:ext cx="14184349" cy="798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3237556" y="1231204"/>
            <a:ext cx="17264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Non Relational Databases(non-SQL Database)</a:t>
            </a:r>
            <a:endParaRPr lang="tr-TR" sz="6000" dirty="0">
              <a:solidFill>
                <a:schemeClr val="tx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39655" y="3260157"/>
            <a:ext cx="77984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b="1" dirty="0">
                <a:solidFill>
                  <a:srgbClr val="222222"/>
                </a:solidFill>
                <a:latin typeface="arial" panose="020B0604020202020204" pitchFamily="34" charset="0"/>
              </a:rPr>
              <a:t>SQL</a:t>
            </a:r>
            <a:r>
              <a:rPr lang="tr-TR" sz="44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tr-TR" sz="4400" noProof="1" smtClean="0">
                <a:solidFill>
                  <a:srgbClr val="222222"/>
                </a:solidFill>
                <a:latin typeface="arial" panose="020B0604020202020204" pitchFamily="34" charset="0"/>
              </a:rPr>
              <a:t>veritabanı</a:t>
            </a:r>
            <a:r>
              <a:rPr lang="tr-TR" sz="44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sz="4400" dirty="0">
                <a:solidFill>
                  <a:srgbClr val="222222"/>
                </a:solidFill>
                <a:latin typeface="arial" panose="020B0604020202020204" pitchFamily="34" charset="0"/>
              </a:rPr>
              <a:t>verilerle ilgilenirken Yapısal Sorgu Dili kullanır. Veri yapısını belirlemek için önceden tanımlanmış şemalar gerektirir. </a:t>
            </a:r>
            <a:endParaRPr lang="tr-TR" sz="4400" dirty="0"/>
          </a:p>
        </p:txBody>
      </p:sp>
      <p:sp>
        <p:nvSpPr>
          <p:cNvPr id="4" name="Dikdörtgen 3"/>
          <p:cNvSpPr/>
          <p:nvPr/>
        </p:nvSpPr>
        <p:spPr>
          <a:xfrm>
            <a:off x="839655" y="11024386"/>
            <a:ext cx="192323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b="1" noProof="1" smtClean="0">
                <a:solidFill>
                  <a:srgbClr val="222222"/>
                </a:solidFill>
                <a:latin typeface="arial" panose="020B0604020202020204" pitchFamily="34" charset="0"/>
              </a:rPr>
              <a:t>NoSQL</a:t>
            </a:r>
            <a:r>
              <a:rPr lang="tr-TR" sz="44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tr-TR" sz="4400" noProof="1" smtClean="0">
                <a:solidFill>
                  <a:srgbClr val="222222"/>
                </a:solidFill>
                <a:latin typeface="arial" panose="020B0604020202020204" pitchFamily="34" charset="0"/>
              </a:rPr>
              <a:t>veritabanı</a:t>
            </a:r>
            <a:r>
              <a:rPr lang="tr-TR" sz="44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tr-TR" sz="4400" dirty="0">
                <a:solidFill>
                  <a:srgbClr val="222222"/>
                </a:solidFill>
                <a:latin typeface="arial" panose="020B0604020202020204" pitchFamily="34" charset="0"/>
              </a:rPr>
              <a:t>verilerle çalışırken Yapılandırılmamış Sorgu Dili kullanır</a:t>
            </a:r>
            <a:r>
              <a:rPr lang="tr-T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6874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038746" y="1518128"/>
            <a:ext cx="87901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QUESTION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631090" y="2389717"/>
            <a:ext cx="21803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>
                <a:solidFill>
                  <a:srgbClr val="CB297B"/>
                </a:solidFill>
                <a:latin typeface="Arial"/>
              </a:rPr>
              <a:t>7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4000" dirty="0" err="1" smtClean="0">
                <a:latin typeface="Arial"/>
              </a:rPr>
              <a:t>Personel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err="1" smtClean="0">
                <a:latin typeface="Arial"/>
              </a:rPr>
              <a:t>tablosunda</a:t>
            </a:r>
            <a:r>
              <a:rPr lang="en-US" sz="4000" dirty="0" smtClean="0"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en dusuk maasi alan kisinin tum bilgilerini gosteren query yazin</a:t>
            </a:r>
            <a:endParaRPr lang="en-US" sz="40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413686" y="3971151"/>
            <a:ext cx="727401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/>
              <a:t>*</a:t>
            </a:r>
            <a:endParaRPr lang="en-US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endParaRPr lang="en-US" sz="3200" dirty="0" smtClean="0"/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ORDER BY </a:t>
            </a:r>
            <a:r>
              <a:rPr lang="en-US" sz="3200" dirty="0" smtClean="0"/>
              <a:t>maas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FETCH NEXT </a:t>
            </a:r>
            <a:r>
              <a:rPr lang="en-US" sz="3200" dirty="0" smtClean="0"/>
              <a:t>1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ROW ONLY</a:t>
            </a:r>
            <a:r>
              <a:rPr lang="tr-TR" sz="3200" dirty="0" smtClean="0"/>
              <a:t>;</a:t>
            </a:r>
            <a:endParaRPr lang="tr-TR" sz="32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457" y="3971151"/>
            <a:ext cx="8922259" cy="171836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631089" y="6563060"/>
            <a:ext cx="21803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8) </a:t>
            </a:r>
            <a:r>
              <a:rPr lang="en-US" sz="4000" dirty="0" smtClean="0">
                <a:latin typeface="Arial"/>
              </a:rPr>
              <a:t>Isciler tablosunda ikinci en yuksek maasi maasi gosteren query yazin</a:t>
            </a:r>
            <a:endParaRPr lang="en-US" sz="4000" dirty="0">
              <a:latin typeface="Arial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2413686" y="8144494"/>
            <a:ext cx="93005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MAX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(maas)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tr-TR" sz="3200" dirty="0" smtClean="0"/>
              <a:t>personel</a:t>
            </a:r>
            <a:endParaRPr lang="en-US" sz="3200" dirty="0" smtClean="0"/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/>
              <a:t>maas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&lt;&gt;(SELECT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MAX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(maas)</a:t>
            </a: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			FROM personel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)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;</a:t>
            </a:r>
            <a:endParaRPr lang="en-US" sz="3200" dirty="0" smtClean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40" y="10480589"/>
            <a:ext cx="2042680" cy="16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44929"/>
      </p:ext>
    </p:extLst>
  </p:cSld>
  <p:clrMapOvr>
    <a:masterClrMapping/>
  </p:clrMapOvr>
  <p:transition spd="med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038746" y="1518128"/>
            <a:ext cx="87901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QUESTION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754657" y="2807783"/>
            <a:ext cx="21803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>
                <a:solidFill>
                  <a:srgbClr val="CB297B"/>
                </a:solidFill>
                <a:latin typeface="Arial"/>
              </a:rPr>
              <a:t>9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) </a:t>
            </a:r>
            <a:r>
              <a:rPr lang="en-US" sz="4000" dirty="0" smtClean="0">
                <a:latin typeface="Arial"/>
              </a:rPr>
              <a:t>Isciler tablosunda ikinci en dusuk maasi alan iscinin tum bilgilerini gosteren query yazin</a:t>
            </a:r>
            <a:endParaRPr lang="en-US" sz="4000" dirty="0">
              <a:latin typeface="Arial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2388486" y="3904974"/>
            <a:ext cx="93005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</a:t>
            </a:r>
            <a:r>
              <a:rPr lang="en-US" sz="3200" dirty="0" smtClean="0"/>
              <a:t>isciler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ORDER BY maas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OFFSET 1 ROW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FETCH NEXT 1 ROW ONLY;</a:t>
            </a:r>
            <a:endParaRPr lang="en-US" sz="3200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834" y="3789661"/>
            <a:ext cx="6542517" cy="377948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834" y="8175667"/>
            <a:ext cx="6542517" cy="373249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86" y="6826195"/>
            <a:ext cx="8337179" cy="1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19603"/>
      </p:ext>
    </p:extLst>
  </p:cSld>
  <p:clrMapOvr>
    <a:masterClrMapping/>
  </p:clrMapOvr>
  <p:transition spd="med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038746" y="1518128"/>
            <a:ext cx="87901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QUESTION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754657" y="2807783"/>
            <a:ext cx="218035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00"/>
              </a:spcAft>
            </a:pP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10) </a:t>
            </a:r>
            <a:r>
              <a:rPr lang="en-US" sz="4000" dirty="0" smtClean="0">
                <a:latin typeface="Arial"/>
              </a:rPr>
              <a:t>Isciler tablosunda en yuksek maasi alan iscinin disindaki tum iscilerin, tum bilgilerini gosteren query yazin</a:t>
            </a:r>
            <a:endParaRPr lang="en-US" sz="40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754657" y="5036189"/>
            <a:ext cx="8723873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770"/>
              </a:spcAft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*</a:t>
            </a:r>
          </a:p>
          <a:p>
            <a:pPr algn="l">
              <a:spcAft>
                <a:spcPts val="770"/>
              </a:spcAft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isciler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algn="l">
              <a:spcAft>
                <a:spcPts val="770"/>
              </a:spcAft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maas&lt;&gt;(	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MAX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(maas)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algn="l">
              <a:spcAft>
                <a:spcPts val="770"/>
              </a:spcAft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			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								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isciler)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algn="l">
              <a:spcAft>
                <a:spcPts val="770"/>
              </a:spcAft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ORDER BY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maas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DESC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;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					 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580" y="4626179"/>
            <a:ext cx="8934886" cy="46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55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49306" y="3208255"/>
            <a:ext cx="23129630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SQL komutları 4 ana gruba ayrılır</a:t>
            </a:r>
            <a:r>
              <a:rPr lang="tr-TR" sz="44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:</a:t>
            </a:r>
            <a:endParaRPr lang="en-US" sz="44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l"/>
            <a:endParaRPr lang="tr-TR" sz="4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/>
            <a:r>
              <a:rPr lang="tr-TR" sz="4400" dirty="0">
                <a:solidFill>
                  <a:srgbClr val="505050"/>
                </a:solidFill>
                <a:latin typeface="Arial" panose="020B0604020202020204" pitchFamily="34" charset="0"/>
              </a:rPr>
              <a:t>1. Veri Sorgulama Dili (Data Query Language - DQL)</a:t>
            </a:r>
          </a:p>
          <a:p>
            <a:pPr algn="l"/>
            <a:r>
              <a:rPr lang="tr-TR" sz="4400" dirty="0">
                <a:solidFill>
                  <a:srgbClr val="505050"/>
                </a:solidFill>
                <a:latin typeface="Arial" panose="020B0604020202020204" pitchFamily="34" charset="0"/>
              </a:rPr>
              <a:t>DQL içindeki SELECT komutu ile veritabanında yer alan </a:t>
            </a:r>
            <a:r>
              <a:rPr lang="tr-TR" sz="4400" dirty="0">
                <a:solidFill>
                  <a:srgbClr val="C00000"/>
                </a:solidFill>
                <a:latin typeface="Arial" panose="020B0604020202020204" pitchFamily="34" charset="0"/>
              </a:rPr>
              <a:t>mevcut kayıtların </a:t>
            </a:r>
            <a:r>
              <a:rPr lang="tr-TR" sz="4400" dirty="0">
                <a:solidFill>
                  <a:srgbClr val="505050"/>
                </a:solidFill>
                <a:latin typeface="Arial" panose="020B0604020202020204" pitchFamily="34" charset="0"/>
              </a:rPr>
              <a:t>bir kısmını veya tamamınını tanımlanan koşullara bağlı olarak alır. </a:t>
            </a:r>
            <a:endParaRPr lang="en-US" sz="44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tr-TR" sz="4400" b="1" dirty="0" smtClean="0">
                <a:solidFill>
                  <a:srgbClr val="CF2C2C"/>
                </a:solidFill>
                <a:latin typeface="Arial" panose="020B0604020202020204" pitchFamily="34" charset="0"/>
              </a:rPr>
              <a:t>SELECT </a:t>
            </a:r>
            <a:r>
              <a:rPr lang="tr-TR" sz="4400" b="1" dirty="0">
                <a:solidFill>
                  <a:srgbClr val="CF2C2C"/>
                </a:solidFill>
                <a:latin typeface="Arial" panose="020B0604020202020204" pitchFamily="34" charset="0"/>
              </a:rPr>
              <a:t>:</a:t>
            </a:r>
            <a:r>
              <a:rPr lang="tr-TR" sz="4400" dirty="0">
                <a:solidFill>
                  <a:srgbClr val="323232"/>
                </a:solidFill>
                <a:latin typeface="Arial" panose="020B0604020202020204" pitchFamily="34" charset="0"/>
              </a:rPr>
              <a:t> Veritabanındaki verileri alır</a:t>
            </a:r>
            <a:r>
              <a:rPr lang="tr-TR" sz="4400" dirty="0" smtClean="0">
                <a:solidFill>
                  <a:srgbClr val="323232"/>
                </a:solidFill>
                <a:latin typeface="Arial" panose="020B0604020202020204" pitchFamily="34" charset="0"/>
              </a:rPr>
              <a:t>.</a:t>
            </a:r>
            <a:endParaRPr lang="en-US" sz="4400" dirty="0" smtClean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algn="l"/>
            <a:endParaRPr lang="tr-TR" sz="44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algn="l"/>
            <a:r>
              <a:rPr lang="tr-TR" sz="4400" dirty="0">
                <a:solidFill>
                  <a:srgbClr val="505050"/>
                </a:solidFill>
                <a:latin typeface="Arial" panose="020B0604020202020204" pitchFamily="34" charset="0"/>
              </a:rPr>
              <a:t>2. Veri Kullanma Dili (Data Manipulation Language - DML)</a:t>
            </a:r>
          </a:p>
          <a:p>
            <a:pPr algn="l"/>
            <a:r>
              <a:rPr lang="tr-TR" sz="4400" dirty="0">
                <a:solidFill>
                  <a:srgbClr val="505050"/>
                </a:solidFill>
                <a:latin typeface="Arial" panose="020B0604020202020204" pitchFamily="34" charset="0"/>
              </a:rPr>
              <a:t>DML komutları ile veritabanlarında bulunan verilere işlem yapılır. DML ile veritabanına yeni kayıt ekleme, mevcut kayıtları güncelleme ve silme işlemleri yapılır. </a:t>
            </a:r>
          </a:p>
          <a:p>
            <a:pPr algn="l"/>
            <a:r>
              <a:rPr lang="tr-TR" sz="4400" b="1" dirty="0">
                <a:solidFill>
                  <a:srgbClr val="CF2C2C"/>
                </a:solidFill>
                <a:latin typeface="Arial" panose="020B0604020202020204" pitchFamily="34" charset="0"/>
              </a:rPr>
              <a:t>INSERT :</a:t>
            </a:r>
            <a:r>
              <a:rPr lang="tr-TR" sz="4400" dirty="0">
                <a:solidFill>
                  <a:srgbClr val="323232"/>
                </a:solidFill>
                <a:latin typeface="Arial" panose="020B0604020202020204" pitchFamily="34" charset="0"/>
              </a:rPr>
              <a:t> Veritabanına yeni veri ekler.</a:t>
            </a:r>
          </a:p>
          <a:p>
            <a:pPr algn="l"/>
            <a:r>
              <a:rPr lang="tr-TR" sz="4400" b="1" dirty="0">
                <a:solidFill>
                  <a:srgbClr val="CF2C2C"/>
                </a:solidFill>
                <a:latin typeface="Arial" panose="020B0604020202020204" pitchFamily="34" charset="0"/>
              </a:rPr>
              <a:t>UPDATE :</a:t>
            </a:r>
            <a:r>
              <a:rPr lang="tr-TR" sz="4400" dirty="0">
                <a:solidFill>
                  <a:srgbClr val="323232"/>
                </a:solidFill>
                <a:latin typeface="Arial" panose="020B0604020202020204" pitchFamily="34" charset="0"/>
              </a:rPr>
              <a:t> Veritabanındaki verileri günceller.</a:t>
            </a:r>
          </a:p>
          <a:p>
            <a:pPr algn="l"/>
            <a:r>
              <a:rPr lang="tr-TR" sz="4400" b="1" dirty="0">
                <a:solidFill>
                  <a:srgbClr val="CF2C2C"/>
                </a:solidFill>
                <a:latin typeface="Arial" panose="020B0604020202020204" pitchFamily="34" charset="0"/>
              </a:rPr>
              <a:t>DELETE </a:t>
            </a:r>
            <a:r>
              <a:rPr lang="tr-TR" sz="4400" b="1" dirty="0" smtClean="0">
                <a:solidFill>
                  <a:srgbClr val="CF2C2C"/>
                </a:solidFill>
                <a:latin typeface="Arial" panose="020B0604020202020204" pitchFamily="34" charset="0"/>
              </a:rPr>
              <a:t>:</a:t>
            </a:r>
            <a:r>
              <a:rPr lang="en-US" sz="4400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tr-TR" sz="4400" noProof="1" smtClean="0">
                <a:solidFill>
                  <a:srgbClr val="323232"/>
                </a:solidFill>
                <a:latin typeface="Arial" panose="020B0604020202020204" pitchFamily="34" charset="0"/>
              </a:rPr>
              <a:t>Veritabanındaki</a:t>
            </a:r>
            <a:r>
              <a:rPr lang="tr-TR" sz="4400" dirty="0" smtClean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tr-TR" sz="4400" dirty="0">
                <a:solidFill>
                  <a:srgbClr val="323232"/>
                </a:solidFill>
                <a:latin typeface="Arial" panose="020B0604020202020204" pitchFamily="34" charset="0"/>
              </a:rPr>
              <a:t>verileri siler</a:t>
            </a:r>
            <a:r>
              <a:rPr lang="tr-TR" sz="4400" dirty="0" smtClean="0">
                <a:solidFill>
                  <a:srgbClr val="323232"/>
                </a:solidFill>
                <a:latin typeface="Arial" panose="020B0604020202020204" pitchFamily="34" charset="0"/>
              </a:rPr>
              <a:t>.</a:t>
            </a:r>
            <a:endParaRPr lang="tr-TR" sz="4400" dirty="0">
              <a:solidFill>
                <a:srgbClr val="323232"/>
              </a:solidFill>
              <a:latin typeface="Arial" panose="020B060402020202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9048500" y="1231204"/>
            <a:ext cx="56425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SQL </a:t>
            </a:r>
            <a:r>
              <a:rPr lang="en-US" sz="6000" b="1" noProof="1" smtClean="0">
                <a:solidFill>
                  <a:schemeClr val="tx1"/>
                </a:solidFill>
                <a:latin typeface="Arial"/>
              </a:rPr>
              <a:t>Komutlari</a:t>
            </a:r>
            <a:endParaRPr lang="en-US" sz="60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95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44959" y="3653278"/>
            <a:ext cx="22338324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dirty="0">
                <a:solidFill>
                  <a:srgbClr val="505050"/>
                </a:solidFill>
                <a:latin typeface="Arial" panose="020B0604020202020204" pitchFamily="34" charset="0"/>
              </a:rPr>
              <a:t>3. Veri </a:t>
            </a:r>
            <a:r>
              <a:rPr lang="en-US" sz="4400" noProof="1" smtClean="0">
                <a:solidFill>
                  <a:srgbClr val="505050"/>
                </a:solidFill>
                <a:latin typeface="Arial" panose="020B0604020202020204" pitchFamily="34" charset="0"/>
              </a:rPr>
              <a:t>Tani</a:t>
            </a:r>
            <a:r>
              <a:rPr lang="tr-TR" sz="4400" dirty="0" smtClean="0">
                <a:solidFill>
                  <a:srgbClr val="505050"/>
                </a:solidFill>
                <a:latin typeface="Arial" panose="020B0604020202020204" pitchFamily="34" charset="0"/>
              </a:rPr>
              <a:t>m</a:t>
            </a:r>
            <a:r>
              <a:rPr lang="en-US" sz="4400" dirty="0" smtClean="0">
                <a:solidFill>
                  <a:srgbClr val="505050"/>
                </a:solidFill>
                <a:latin typeface="Arial" panose="020B0604020202020204" pitchFamily="34" charset="0"/>
              </a:rPr>
              <a:t>l</a:t>
            </a:r>
            <a:r>
              <a:rPr lang="tr-TR" sz="4400" dirty="0" smtClean="0">
                <a:solidFill>
                  <a:srgbClr val="505050"/>
                </a:solidFill>
                <a:latin typeface="Arial" panose="020B0604020202020204" pitchFamily="34" charset="0"/>
              </a:rPr>
              <a:t>a</a:t>
            </a:r>
            <a:r>
              <a:rPr lang="en-US" sz="4400" dirty="0" smtClean="0">
                <a:solidFill>
                  <a:srgbClr val="505050"/>
                </a:solidFill>
                <a:latin typeface="Arial" panose="020B0604020202020204" pitchFamily="34" charset="0"/>
              </a:rPr>
              <a:t>ma</a:t>
            </a:r>
            <a:r>
              <a:rPr lang="tr-TR" sz="4400" dirty="0" smtClean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tr-TR" sz="4400" dirty="0">
                <a:solidFill>
                  <a:srgbClr val="505050"/>
                </a:solidFill>
                <a:latin typeface="Arial" panose="020B0604020202020204" pitchFamily="34" charset="0"/>
              </a:rPr>
              <a:t>Dili (Data Definition Language - DDL)</a:t>
            </a:r>
          </a:p>
          <a:p>
            <a:pPr algn="l"/>
            <a:r>
              <a:rPr lang="tr-TR" sz="4400" dirty="0">
                <a:solidFill>
                  <a:srgbClr val="505050"/>
                </a:solidFill>
                <a:latin typeface="Arial" panose="020B0604020202020204" pitchFamily="34" charset="0"/>
              </a:rPr>
              <a:t>DDL komutları ile veritabanı ve tabloları oluşturma, değiştirme ve silme işlemleri yapılır:</a:t>
            </a:r>
          </a:p>
          <a:p>
            <a:pPr algn="l"/>
            <a:endParaRPr lang="en-US" sz="4400" b="1" dirty="0" smtClean="0">
              <a:solidFill>
                <a:srgbClr val="CF2C2C"/>
              </a:solidFill>
              <a:latin typeface="Arial" panose="020B0604020202020204" pitchFamily="34" charset="0"/>
            </a:endParaRPr>
          </a:p>
          <a:p>
            <a:pPr algn="l"/>
            <a:r>
              <a:rPr lang="tr-TR" sz="4400" b="1" dirty="0" smtClean="0">
                <a:solidFill>
                  <a:srgbClr val="CF2C2C"/>
                </a:solidFill>
                <a:latin typeface="Arial" panose="020B0604020202020204" pitchFamily="34" charset="0"/>
              </a:rPr>
              <a:t>CREATE </a:t>
            </a:r>
            <a:r>
              <a:rPr lang="tr-TR" sz="4400" b="1" dirty="0">
                <a:solidFill>
                  <a:srgbClr val="CF2C2C"/>
                </a:solidFill>
                <a:latin typeface="Arial" panose="020B0604020202020204" pitchFamily="34" charset="0"/>
              </a:rPr>
              <a:t>:</a:t>
            </a:r>
            <a:r>
              <a:rPr lang="tr-TR" sz="4400" dirty="0">
                <a:solidFill>
                  <a:srgbClr val="323232"/>
                </a:solidFill>
                <a:latin typeface="Arial" panose="020B0604020202020204" pitchFamily="34" charset="0"/>
              </a:rPr>
              <a:t> Bir veritabanı veya veritabanı içinde tablo oluşturur.</a:t>
            </a:r>
          </a:p>
          <a:p>
            <a:pPr algn="l"/>
            <a:r>
              <a:rPr lang="tr-TR" sz="4400" b="1" dirty="0">
                <a:solidFill>
                  <a:srgbClr val="CF2C2C"/>
                </a:solidFill>
                <a:latin typeface="Arial" panose="020B0604020202020204" pitchFamily="34" charset="0"/>
              </a:rPr>
              <a:t>ALTER :</a:t>
            </a:r>
            <a:r>
              <a:rPr lang="tr-TR" sz="4400" dirty="0">
                <a:solidFill>
                  <a:srgbClr val="323232"/>
                </a:solidFill>
                <a:latin typeface="Arial" panose="020B0604020202020204" pitchFamily="34" charset="0"/>
              </a:rPr>
              <a:t> Bir veritabanı veya veritabanı içindeki tabloyu günceller.</a:t>
            </a:r>
          </a:p>
          <a:p>
            <a:pPr algn="l"/>
            <a:r>
              <a:rPr lang="tr-TR" sz="4400" b="1" dirty="0">
                <a:solidFill>
                  <a:srgbClr val="CF2C2C"/>
                </a:solidFill>
                <a:latin typeface="Arial" panose="020B0604020202020204" pitchFamily="34" charset="0"/>
              </a:rPr>
              <a:t>DROP :</a:t>
            </a:r>
            <a:r>
              <a:rPr lang="tr-TR" sz="4400" dirty="0">
                <a:solidFill>
                  <a:srgbClr val="323232"/>
                </a:solidFill>
                <a:latin typeface="Arial" panose="020B0604020202020204" pitchFamily="34" charset="0"/>
              </a:rPr>
              <a:t> Bir veritabanını veya veritabanı içindeki tabloyu siler</a:t>
            </a:r>
            <a:r>
              <a:rPr lang="tr-TR" sz="4400" dirty="0" smtClean="0">
                <a:solidFill>
                  <a:srgbClr val="323232"/>
                </a:solidFill>
                <a:latin typeface="Arial" panose="020B0604020202020204" pitchFamily="34" charset="0"/>
              </a:rPr>
              <a:t>.</a:t>
            </a:r>
            <a:endParaRPr lang="en-US" sz="4400" dirty="0" smtClean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algn="l"/>
            <a:endParaRPr lang="tr-TR" sz="4400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algn="l"/>
            <a:r>
              <a:rPr lang="tr-TR" sz="4400" dirty="0">
                <a:solidFill>
                  <a:srgbClr val="505050"/>
                </a:solidFill>
                <a:latin typeface="Arial" panose="020B0604020202020204" pitchFamily="34" charset="0"/>
              </a:rPr>
              <a:t>4. Veri Kontrol Dili (Data Control Language - DCL)</a:t>
            </a:r>
          </a:p>
          <a:p>
            <a:pPr algn="l"/>
            <a:r>
              <a:rPr lang="tr-TR" sz="4400" dirty="0">
                <a:solidFill>
                  <a:srgbClr val="505050"/>
                </a:solidFill>
                <a:latin typeface="Arial" panose="020B0604020202020204" pitchFamily="34" charset="0"/>
              </a:rPr>
              <a:t>DCL komutları ile kullanıcılara veritabanı ve tablolar için yetki verilir veya geri alınır:</a:t>
            </a:r>
          </a:p>
          <a:p>
            <a:pPr algn="l"/>
            <a:r>
              <a:rPr lang="tr-TR" sz="4400" b="1" dirty="0">
                <a:solidFill>
                  <a:srgbClr val="CF2C2C"/>
                </a:solidFill>
                <a:latin typeface="Arial" panose="020B0604020202020204" pitchFamily="34" charset="0"/>
              </a:rPr>
              <a:t>GRANT :</a:t>
            </a:r>
            <a:r>
              <a:rPr lang="tr-TR" sz="4400" dirty="0">
                <a:solidFill>
                  <a:srgbClr val="323232"/>
                </a:solidFill>
                <a:latin typeface="Arial" panose="020B0604020202020204" pitchFamily="34" charset="0"/>
              </a:rPr>
              <a:t> Bir kullanıcıya yetki vermek için kullanılır.</a:t>
            </a:r>
          </a:p>
          <a:p>
            <a:pPr algn="l"/>
            <a:r>
              <a:rPr lang="tr-TR" sz="4400" b="1" dirty="0">
                <a:solidFill>
                  <a:srgbClr val="CF2C2C"/>
                </a:solidFill>
                <a:latin typeface="Arial" panose="020B0604020202020204" pitchFamily="34" charset="0"/>
              </a:rPr>
              <a:t>REVOKE :</a:t>
            </a:r>
            <a:r>
              <a:rPr lang="tr-TR" sz="4400" dirty="0">
                <a:solidFill>
                  <a:srgbClr val="323232"/>
                </a:solidFill>
                <a:latin typeface="Arial" panose="020B0604020202020204" pitchFamily="34" charset="0"/>
              </a:rPr>
              <a:t> Bir kullanıcıya verilen yetkiyi geri almak için kullanılır.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8959290" y="1565740"/>
            <a:ext cx="56425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SQL </a:t>
            </a:r>
            <a:r>
              <a:rPr lang="en-US" sz="6000" b="1" noProof="1" smtClean="0">
                <a:solidFill>
                  <a:schemeClr val="tx1"/>
                </a:solidFill>
                <a:latin typeface="Arial"/>
              </a:rPr>
              <a:t>Komutlari</a:t>
            </a:r>
            <a:endParaRPr lang="en-US" sz="60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34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9411372" y="1565740"/>
            <a:ext cx="47383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Primary Key</a:t>
            </a:r>
            <a:endParaRPr lang="en-US" sz="6000" noProof="1">
              <a:solidFill>
                <a:schemeClr val="tx1"/>
              </a:solidFill>
            </a:endParaRPr>
          </a:p>
        </p:txBody>
      </p:sp>
      <p:pic>
        <p:nvPicPr>
          <p:cNvPr id="10242" name="Picture 2" descr="Standard Query Langu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11" y="3924743"/>
            <a:ext cx="11213186" cy="698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4624038" y="2862914"/>
            <a:ext cx="190388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b="1" dirty="0">
                <a:solidFill>
                  <a:schemeClr val="tx1"/>
                </a:solidFill>
                <a:latin typeface="Poppins"/>
              </a:rPr>
              <a:t>Primary Key</a:t>
            </a:r>
            <a:r>
              <a:rPr lang="tr-TR" sz="4400" dirty="0">
                <a:solidFill>
                  <a:schemeClr val="tx1"/>
                </a:solidFill>
                <a:latin typeface="Poppins"/>
              </a:rPr>
              <a:t> (birincil anahtar), bir veri tablosunda yer alan her satır için bir vekil / tanımlayıcı (identify) görevi görür, kısıtlamadır (constraint) ve </a:t>
            </a:r>
            <a:r>
              <a:rPr lang="tr-TR" sz="4400" dirty="0" smtClean="0">
                <a:solidFill>
                  <a:schemeClr val="tx1"/>
                </a:solidFill>
                <a:latin typeface="Poppins"/>
              </a:rPr>
              <a:t>eşsizdir</a:t>
            </a:r>
            <a:r>
              <a:rPr lang="en-US" sz="4400" dirty="0" smtClean="0">
                <a:solidFill>
                  <a:schemeClr val="tx1"/>
                </a:solidFill>
                <a:latin typeface="Poppins"/>
              </a:rPr>
              <a:t> (Unique)</a:t>
            </a:r>
            <a:r>
              <a:rPr lang="tr-TR" sz="4400" dirty="0" smtClean="0">
                <a:solidFill>
                  <a:schemeClr val="tx1"/>
                </a:solidFill>
                <a:latin typeface="Poppins"/>
              </a:rPr>
              <a:t>.</a:t>
            </a:r>
            <a:endParaRPr lang="tr-TR" sz="4400" dirty="0">
              <a:solidFill>
                <a:schemeClr val="tx1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2199121" y="5268083"/>
            <a:ext cx="112578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dirty="0">
                <a:solidFill>
                  <a:schemeClr val="tx1"/>
                </a:solidFill>
                <a:latin typeface="Poppins"/>
              </a:rPr>
              <a:t>Satırlara ait değerlerin karışmaması adına bu alana ait bilginin tekrarlanmaması gerekir. </a:t>
            </a:r>
            <a:endParaRPr lang="en-US" sz="4400" dirty="0" smtClean="0">
              <a:solidFill>
                <a:schemeClr val="tx1"/>
              </a:solidFill>
              <a:latin typeface="Poppins"/>
            </a:endParaRPr>
          </a:p>
          <a:p>
            <a:pPr algn="l"/>
            <a:endParaRPr lang="en-US" sz="4400" dirty="0" smtClean="0">
              <a:solidFill>
                <a:srgbClr val="4A4A4A"/>
              </a:solidFill>
              <a:latin typeface="Poppins"/>
            </a:endParaRPr>
          </a:p>
          <a:p>
            <a:pPr algn="l"/>
            <a:r>
              <a:rPr lang="tr-TR" sz="4400" noProof="1" smtClean="0"/>
              <a:t>Çoğunlukla tek bir alan (id, user_id, e_mail, username, national_identification_number vb.) olarak kullanılsa da birden fazla alanın birleşimiyle de oluşturulabilir</a:t>
            </a:r>
            <a:endParaRPr lang="tr-TR" sz="4400" noProof="1"/>
          </a:p>
        </p:txBody>
      </p:sp>
    </p:spTree>
    <p:extLst>
      <p:ext uri="{BB962C8B-B14F-4D97-AF65-F5344CB8AC3E}">
        <p14:creationId xmlns:p14="http://schemas.microsoft.com/office/powerpoint/2010/main" val="3398688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9411372" y="1565740"/>
            <a:ext cx="47383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Primary Key</a:t>
            </a:r>
            <a:endParaRPr lang="en-US" sz="6000" noProof="1">
              <a:solidFill>
                <a:schemeClr val="tx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043317" y="3408703"/>
            <a:ext cx="112850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Poppins"/>
              </a:rPr>
              <a:t>Primary Key </a:t>
            </a:r>
            <a:r>
              <a:rPr lang="tr-TR" sz="4400" dirty="0" smtClean="0">
                <a:solidFill>
                  <a:schemeClr val="tx1"/>
                </a:solidFill>
                <a:latin typeface="Poppins"/>
              </a:rPr>
              <a:t>değeri </a:t>
            </a:r>
            <a:r>
              <a:rPr lang="tr-TR" sz="4400" dirty="0">
                <a:solidFill>
                  <a:schemeClr val="tx1"/>
                </a:solidFill>
                <a:latin typeface="Poppins"/>
              </a:rPr>
              <a:t>boş geçilemez ve NULL değer alamaz</a:t>
            </a:r>
            <a:r>
              <a:rPr lang="tr-TR" sz="4400" dirty="0" smtClean="0">
                <a:solidFill>
                  <a:schemeClr val="tx1"/>
                </a:solidFill>
                <a:latin typeface="Poppins"/>
              </a:rPr>
              <a:t>.</a:t>
            </a:r>
            <a:endParaRPr lang="en-US" sz="4400" dirty="0" smtClean="0">
              <a:solidFill>
                <a:schemeClr val="tx1"/>
              </a:solidFill>
              <a:latin typeface="Poppins"/>
            </a:endParaRPr>
          </a:p>
          <a:p>
            <a:pPr algn="l"/>
            <a:endParaRPr lang="en-US" sz="4400" dirty="0" smtClean="0">
              <a:solidFill>
                <a:srgbClr val="4A4A4A"/>
              </a:solidFill>
              <a:latin typeface="Poppins"/>
            </a:endParaRPr>
          </a:p>
          <a:p>
            <a:pPr algn="l"/>
            <a:r>
              <a:rPr lang="en-US" sz="4400" dirty="0" smtClean="0"/>
              <a:t>Relational </a:t>
            </a:r>
            <a:r>
              <a:rPr lang="tr-TR" sz="4400" dirty="0" smtClean="0"/>
              <a:t> </a:t>
            </a:r>
            <a:r>
              <a:rPr lang="tr-TR" sz="4400" dirty="0"/>
              <a:t>veri tabanlarında (relational database management system) mutlaka birincil anahtar olmalıdır. </a:t>
            </a:r>
            <a:endParaRPr lang="en-US" sz="4400" dirty="0" smtClean="0"/>
          </a:p>
        </p:txBody>
      </p:sp>
      <p:pic>
        <p:nvPicPr>
          <p:cNvPr id="9218" name="Picture 2" descr="table composite primary key and one to many relationship - Microsoft Access  / V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48" y="3077814"/>
            <a:ext cx="10571898" cy="85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8944519" y="8390987"/>
            <a:ext cx="1456225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rgbClr val="C00000"/>
                </a:solidFill>
                <a:latin typeface="Open Sans"/>
              </a:rPr>
              <a:t>Not : </a:t>
            </a:r>
            <a:r>
              <a:rPr lang="en-US" sz="4400" noProof="1" smtClean="0">
                <a:solidFill>
                  <a:srgbClr val="444444"/>
                </a:solidFill>
                <a:latin typeface="Open Sans"/>
              </a:rPr>
              <a:t>Bir Tabloda yalnızca 1 tane primary Key olabilir.</a:t>
            </a:r>
          </a:p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rgbClr val="C00000"/>
                </a:solidFill>
                <a:latin typeface="Open Sans"/>
              </a:rPr>
              <a:t>Not </a:t>
            </a:r>
            <a:r>
              <a:rPr lang="en-US" sz="4400" noProof="1">
                <a:solidFill>
                  <a:srgbClr val="C00000"/>
                </a:solidFill>
                <a:latin typeface="Open Sans"/>
              </a:rPr>
              <a:t>: </a:t>
            </a:r>
            <a:r>
              <a:rPr lang="en-US" sz="4400" noProof="1">
                <a:solidFill>
                  <a:srgbClr val="444444"/>
                </a:solidFill>
                <a:latin typeface="Open Sans"/>
              </a:rPr>
              <a:t>Primary Key benzersiz (Unique) olmalidir ama her unique data Primary Key </a:t>
            </a:r>
            <a:r>
              <a:rPr lang="en-US" sz="4400" noProof="1" smtClean="0">
                <a:solidFill>
                  <a:srgbClr val="444444"/>
                </a:solidFill>
                <a:latin typeface="Open Sans"/>
              </a:rPr>
              <a:t>degildir</a:t>
            </a:r>
          </a:p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rgbClr val="C00000"/>
                </a:solidFill>
                <a:latin typeface="Open Sans"/>
              </a:rPr>
              <a:t>Not : </a:t>
            </a:r>
            <a:r>
              <a:rPr lang="en-US" sz="4400" noProof="1" smtClean="0">
                <a:solidFill>
                  <a:srgbClr val="444444"/>
                </a:solidFill>
                <a:latin typeface="Open Sans"/>
              </a:rPr>
              <a:t>Primary key her turlu datayi icerebilir. Sayi, String..</a:t>
            </a:r>
          </a:p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rgbClr val="C00000"/>
                </a:solidFill>
                <a:latin typeface="Open Sans"/>
              </a:rPr>
              <a:t>Not : </a:t>
            </a:r>
            <a:r>
              <a:rPr lang="en-US" sz="4400" noProof="1" smtClean="0">
                <a:solidFill>
                  <a:srgbClr val="444444"/>
                </a:solidFill>
                <a:latin typeface="Open Sans"/>
              </a:rPr>
              <a:t>Her tabloda Primary Key olmasi zorunlu degildir 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1453341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2660340" y="1405053"/>
            <a:ext cx="19307562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Bugunku konumuz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650381" y="3970495"/>
            <a:ext cx="210758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</a:rPr>
              <a:t>1) </a:t>
            </a:r>
            <a:r>
              <a:rPr lang="en-US" sz="6600" noProof="1" smtClean="0">
                <a:solidFill>
                  <a:schemeClr val="tx1"/>
                </a:solidFill>
              </a:rPr>
              <a:t>Database Nedir ?</a:t>
            </a:r>
          </a:p>
          <a:p>
            <a:pPr algn="l"/>
            <a:endParaRPr lang="en-US" sz="6600" noProof="1" smtClean="0">
              <a:solidFill>
                <a:schemeClr val="tx1"/>
              </a:solidFill>
            </a:endParaRPr>
          </a:p>
          <a:p>
            <a:pPr algn="l"/>
            <a:r>
              <a:rPr lang="en-US" sz="6600" noProof="1" smtClean="0">
                <a:solidFill>
                  <a:schemeClr val="tx1"/>
                </a:solidFill>
              </a:rPr>
              <a:t>2) Genel Database Kavramlari</a:t>
            </a:r>
          </a:p>
          <a:p>
            <a:pPr algn="l"/>
            <a:endParaRPr lang="en-US" sz="6600" noProof="1" smtClean="0">
              <a:solidFill>
                <a:schemeClr val="tx1"/>
              </a:solidFill>
            </a:endParaRPr>
          </a:p>
          <a:p>
            <a:pPr algn="l"/>
            <a:r>
              <a:rPr lang="en-US" sz="6600" noProof="1" smtClean="0">
                <a:solidFill>
                  <a:schemeClr val="tx1"/>
                </a:solidFill>
              </a:rPr>
              <a:t>3) SQL’e giris</a:t>
            </a:r>
            <a:endParaRPr lang="en-US" sz="66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14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9411372" y="1565740"/>
            <a:ext cx="47383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Primary Key</a:t>
            </a:r>
            <a:endParaRPr lang="en-US" sz="6000" noProof="1">
              <a:solidFill>
                <a:schemeClr val="tx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232458" y="3213718"/>
            <a:ext cx="1219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Primary Key, </a:t>
            </a:r>
            <a:r>
              <a:rPr lang="tr-TR" sz="4400" dirty="0" smtClean="0">
                <a:solidFill>
                  <a:schemeClr val="tx1"/>
                </a:solidFill>
                <a:latin typeface="helvetica neue"/>
              </a:rPr>
              <a:t>dış </a:t>
            </a:r>
            <a:r>
              <a:rPr lang="tr-TR" sz="4400" dirty="0">
                <a:solidFill>
                  <a:schemeClr val="tx1"/>
                </a:solidFill>
                <a:latin typeface="helvetica neue"/>
              </a:rPr>
              <a:t>dünyadaki gerçek verileri temsil </a:t>
            </a:r>
            <a:r>
              <a:rPr lang="tr-TR" sz="4400" noProof="1" smtClean="0">
                <a:solidFill>
                  <a:schemeClr val="tx1"/>
                </a:solidFill>
                <a:latin typeface="helvetica neue"/>
              </a:rPr>
              <a:t>ed</a:t>
            </a:r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iyorsa,</a:t>
            </a:r>
            <a:r>
              <a:rPr lang="tr-TR" sz="44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o</a:t>
            </a:r>
            <a:r>
              <a:rPr lang="tr-TR" sz="4400" dirty="0" smtClean="0">
                <a:solidFill>
                  <a:schemeClr val="tx1"/>
                </a:solidFill>
                <a:latin typeface="helvetica neue"/>
              </a:rPr>
              <a:t>rneğin</a:t>
            </a:r>
            <a:r>
              <a:rPr lang="tr-TR" sz="4400" dirty="0">
                <a:solidFill>
                  <a:schemeClr val="tx1"/>
                </a:solidFill>
                <a:latin typeface="helvetica neue"/>
              </a:rPr>
              <a:t>; TC kimlik numarası, bir kitabın ISBN numarası, bir ürünün </a:t>
            </a:r>
            <a:r>
              <a:rPr lang="tr-TR" sz="4400" dirty="0" smtClean="0">
                <a:solidFill>
                  <a:schemeClr val="tx1"/>
                </a:solidFill>
                <a:latin typeface="helvetica neue"/>
              </a:rPr>
              <a:t>ismi</a:t>
            </a:r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,email hesabi</a:t>
            </a:r>
            <a:r>
              <a:rPr lang="tr-TR" sz="4400" dirty="0" smtClean="0">
                <a:solidFill>
                  <a:schemeClr val="tx1"/>
                </a:solidFill>
                <a:latin typeface="helvetica neue"/>
              </a:rPr>
              <a:t> gibi</a:t>
            </a:r>
            <a:r>
              <a:rPr lang="en-US" sz="44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buna </a:t>
            </a:r>
            <a:r>
              <a:rPr lang="tr-TR" sz="4400" dirty="0">
                <a:solidFill>
                  <a:srgbClr val="C00000"/>
                </a:solidFill>
                <a:latin typeface="helvetica neue"/>
              </a:rPr>
              <a:t>Natural </a:t>
            </a:r>
            <a:r>
              <a:rPr lang="tr-TR" sz="4400" dirty="0" smtClean="0">
                <a:solidFill>
                  <a:srgbClr val="C00000"/>
                </a:solidFill>
                <a:latin typeface="helvetica neue"/>
              </a:rPr>
              <a:t>key</a:t>
            </a:r>
            <a:r>
              <a:rPr lang="en-US" sz="4400" dirty="0" smtClean="0">
                <a:solidFill>
                  <a:srgbClr val="C00000"/>
                </a:solidFill>
                <a:latin typeface="helvetica neue"/>
              </a:rPr>
              <a:t> </a:t>
            </a:r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denir</a:t>
            </a:r>
            <a:endParaRPr lang="tr-TR" sz="4400" dirty="0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946" y="6245909"/>
            <a:ext cx="8087654" cy="5927053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780328" y="9910415"/>
            <a:ext cx="1219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tr-TR" sz="4400" dirty="0">
                <a:solidFill>
                  <a:schemeClr val="tx1"/>
                </a:solidFill>
              </a:rPr>
              <a:t>Genel olarak kayıt eklenmeden önce üretil</a:t>
            </a:r>
            <a:r>
              <a:rPr lang="en-US" sz="4400" dirty="0">
                <a:solidFill>
                  <a:schemeClr val="tx1"/>
                </a:solidFill>
              </a:rPr>
              <a:t>en sira numarasi gibi sayisal degerlere </a:t>
            </a:r>
            <a:r>
              <a:rPr lang="en-US" sz="4400" dirty="0">
                <a:solidFill>
                  <a:srgbClr val="C00000"/>
                </a:solidFill>
              </a:rPr>
              <a:t>Surrogate Key</a:t>
            </a:r>
            <a:r>
              <a:rPr lang="en-US" sz="4400" dirty="0">
                <a:solidFill>
                  <a:schemeClr val="tx1"/>
                </a:solidFill>
              </a:rPr>
              <a:t> denir</a:t>
            </a:r>
            <a:endParaRPr lang="tr-TR" sz="4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43" y="3790252"/>
            <a:ext cx="7106140" cy="56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06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9434616" y="1565740"/>
            <a:ext cx="46918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Foreign Key</a:t>
            </a:r>
            <a:endParaRPr lang="en-US" sz="6000" noProof="1">
              <a:solidFill>
                <a:schemeClr val="tx1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/>
          </p:nvPr>
        </p:nvGraphicFramePr>
        <p:xfrm>
          <a:off x="1134872" y="5254573"/>
          <a:ext cx="8299744" cy="4646109"/>
        </p:xfrm>
        <a:graphic>
          <a:graphicData uri="http://schemas.openxmlformats.org/drawingml/2006/table">
            <a:tbl>
              <a:tblPr/>
              <a:tblGrid>
                <a:gridCol w="1908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843">
                <a:tc>
                  <a:txBody>
                    <a:bodyPr/>
                    <a:lstStyle/>
                    <a:p>
                      <a:pPr indent="0" algn="ctr"/>
                      <a:r>
                        <a:rPr lang="en-US" sz="1800" b="1" dirty="0">
                          <a:solidFill>
                            <a:srgbClr val="EE220C"/>
                          </a:solidFill>
                          <a:latin typeface="Arial"/>
                        </a:rPr>
                        <a:t>StudentID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49800" indent="0"/>
                      <a:r>
                        <a:rPr lang="en-US" sz="1800" b="1" dirty="0">
                          <a:latin typeface="Arial"/>
                        </a:rPr>
                        <a:t>FirstName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55600"/>
                      <a:r>
                        <a:rPr lang="en-US" sz="1800" b="1" dirty="0">
                          <a:latin typeface="Arial"/>
                        </a:rPr>
                        <a:t>LastName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800" b="1" dirty="0">
                          <a:solidFill>
                            <a:srgbClr val="FD09FD"/>
                          </a:solidFill>
                          <a:latin typeface="Arial"/>
                        </a:rPr>
                        <a:t>CourselD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17"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John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Walker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5200" indent="0"/>
                      <a:r>
                        <a:rPr lang="en-US" sz="1900" dirty="0">
                          <a:latin typeface="Arial"/>
                        </a:rPr>
                        <a:t>200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22"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Tom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Hanks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5200" indent="0"/>
                      <a:r>
                        <a:rPr lang="en-US" sz="1900" dirty="0">
                          <a:latin typeface="Arial"/>
                        </a:rPr>
                        <a:t>400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17"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Kevin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Star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5200" indent="0"/>
                      <a:r>
                        <a:rPr lang="en-US" sz="1900" dirty="0">
                          <a:latin typeface="Arial"/>
                        </a:rPr>
                        <a:t>400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17"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Carl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Wall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5200" indent="0"/>
                      <a:r>
                        <a:rPr lang="en-US" sz="1900" dirty="0">
                          <a:latin typeface="Arial"/>
                        </a:rPr>
                        <a:t>200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822"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solidFill>
                            <a:srgbClr val="222222"/>
                          </a:solidFill>
                          <a:latin typeface="Arial"/>
                        </a:rPr>
                        <a:t>Andrei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Apazniak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5200" indent="0"/>
                      <a:r>
                        <a:rPr lang="en-US" sz="1900" dirty="0">
                          <a:latin typeface="Arial"/>
                        </a:rPr>
                        <a:t>300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17"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Mark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High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5200" indent="0"/>
                      <a:r>
                        <a:rPr lang="en-US" sz="1900" dirty="0">
                          <a:latin typeface="Arial"/>
                        </a:rPr>
                        <a:t>400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17"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Clara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Star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5200" indent="0"/>
                      <a:r>
                        <a:rPr lang="en-US" sz="1900" dirty="0"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95"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John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Ocean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5200" indent="0"/>
                      <a:r>
                        <a:rPr lang="en-US" sz="1900" dirty="0"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17"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John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Walker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5200" indent="0"/>
                      <a:r>
                        <a:rPr lang="en-US" sz="1900" dirty="0">
                          <a:latin typeface="Arial"/>
                        </a:rPr>
                        <a:t>200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317"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Pamela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900" dirty="0">
                          <a:latin typeface="Arial"/>
                        </a:rPr>
                        <a:t>Star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75200" indent="0"/>
                      <a:r>
                        <a:rPr lang="en-US" sz="1900" dirty="0">
                          <a:latin typeface="Arial"/>
                        </a:rPr>
                        <a:t>300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843">
                <a:tc>
                  <a:txBody>
                    <a:bodyPr/>
                    <a:lstStyle/>
                    <a:p>
                      <a:pPr indent="0" algn="ctr">
                        <a:spcBef>
                          <a:spcPts val="280"/>
                        </a:spcBef>
                      </a:pPr>
                      <a:r>
                        <a:rPr lang="en-US" sz="1900" dirty="0">
                          <a:latin typeface="Arial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280"/>
                        </a:spcBef>
                      </a:pPr>
                      <a:r>
                        <a:rPr lang="en-US" sz="1900" dirty="0">
                          <a:latin typeface="Arial"/>
                        </a:rPr>
                        <a:t>Carl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350"/>
                        </a:spcBef>
                      </a:pPr>
                      <a:r>
                        <a:rPr lang="en-US" sz="1900" dirty="0">
                          <a:solidFill>
                            <a:srgbClr val="222222"/>
                          </a:solidFill>
                          <a:latin typeface="Arial"/>
                        </a:rPr>
                        <a:t>Wall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900" dirty="0">
                          <a:latin typeface="Arial"/>
                        </a:rPr>
                        <a:t>NULL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Tablo 3"/>
          <p:cNvGraphicFramePr>
            <a:graphicFrameLocks noGrp="1"/>
          </p:cNvGraphicFramePr>
          <p:nvPr>
            <p:extLst/>
          </p:nvPr>
        </p:nvGraphicFramePr>
        <p:xfrm>
          <a:off x="13031996" y="5841175"/>
          <a:ext cx="7706009" cy="1816272"/>
        </p:xfrm>
        <a:graphic>
          <a:graphicData uri="http://schemas.openxmlformats.org/drawingml/2006/table">
            <a:tbl>
              <a:tblPr/>
              <a:tblGrid>
                <a:gridCol w="173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265"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 dirty="0">
                          <a:solidFill>
                            <a:srgbClr val="EE220C"/>
                          </a:solidFill>
                          <a:latin typeface="Arial"/>
                        </a:rPr>
                        <a:t>CourselD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165100"/>
                      <a:r>
                        <a:rPr lang="en-US" sz="1600" b="1" dirty="0">
                          <a:latin typeface="Arial"/>
                        </a:rPr>
                        <a:t>CourseName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 dirty="0">
                          <a:latin typeface="Arial"/>
                        </a:rPr>
                        <a:t>CourseCredit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b="1" dirty="0">
                          <a:latin typeface="Arial"/>
                        </a:rPr>
                        <a:t>CourseFee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49"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dirty="0">
                          <a:latin typeface="Arial"/>
                        </a:rPr>
                        <a:t>Biology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1200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244"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200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dirty="0">
                          <a:latin typeface="Arial"/>
                        </a:rPr>
                        <a:t>Math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1200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244"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300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dirty="0">
                          <a:latin typeface="Arial"/>
                        </a:rPr>
                        <a:t>English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600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70"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400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dirty="0">
                          <a:latin typeface="Arial"/>
                        </a:rPr>
                        <a:t>Selective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600" dirty="0">
                          <a:latin typeface="Arial"/>
                        </a:rPr>
                        <a:t>200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Dirsek Bağlayıcısı 9"/>
          <p:cNvCxnSpPr/>
          <p:nvPr/>
        </p:nvCxnSpPr>
        <p:spPr>
          <a:xfrm rot="5400000">
            <a:off x="7993003" y="4461613"/>
            <a:ext cx="558808" cy="6347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Düz Bağlayıcı 14"/>
          <p:cNvCxnSpPr/>
          <p:nvPr/>
        </p:nvCxnSpPr>
        <p:spPr>
          <a:xfrm flipV="1">
            <a:off x="8275580" y="4096173"/>
            <a:ext cx="5674422" cy="89209"/>
          </a:xfrm>
          <a:prstGeom prst="line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Düz Ok Bağlayıcısı 16"/>
          <p:cNvCxnSpPr>
            <a:endCxn id="26" idx="0"/>
          </p:cNvCxnSpPr>
          <p:nvPr/>
        </p:nvCxnSpPr>
        <p:spPr>
          <a:xfrm>
            <a:off x="13950002" y="4096173"/>
            <a:ext cx="0" cy="1233803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Dikdörtgen 21"/>
          <p:cNvSpPr/>
          <p:nvPr/>
        </p:nvSpPr>
        <p:spPr>
          <a:xfrm>
            <a:off x="15835482" y="7721762"/>
            <a:ext cx="2099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EE220C"/>
                </a:solidFill>
                <a:latin typeface="Arial"/>
              </a:rPr>
              <a:t>Parent Table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3801156" y="10107149"/>
            <a:ext cx="1902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EE220C"/>
                </a:solidFill>
                <a:latin typeface="Arial"/>
              </a:rPr>
              <a:t>Child </a:t>
            </a:r>
            <a:r>
              <a:rPr lang="en-US" sz="2400" b="1" dirty="0">
                <a:solidFill>
                  <a:srgbClr val="EE220C"/>
                </a:solidFill>
                <a:latin typeface="Arial"/>
              </a:rPr>
              <a:t>Table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2553503" y="2492010"/>
            <a:ext cx="1845409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400" noProof="1" smtClean="0">
                <a:solidFill>
                  <a:srgbClr val="EE220C"/>
                </a:solidFill>
                <a:latin typeface="Arial"/>
              </a:rPr>
              <a:t>Foreign Key </a:t>
            </a:r>
            <a:r>
              <a:rPr lang="en-US" sz="4400" noProof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iki tablo arasinda relation olusturmak icin kullanilir</a:t>
            </a:r>
          </a:p>
          <a:p>
            <a:pPr algn="l"/>
            <a:r>
              <a:rPr lang="en-US" sz="4400" noProof="1" smtClean="0">
                <a:solidFill>
                  <a:srgbClr val="C00000"/>
                </a:solidFill>
                <a:latin typeface="Arial"/>
              </a:rPr>
              <a:t>Foreign Key </a:t>
            </a:r>
            <a:r>
              <a:rPr lang="en-US" sz="4400" noProof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baska bir tablodaki Primary Key ile iliskilendirilmis olmalidir</a:t>
            </a:r>
            <a:endParaRPr lang="en-US" sz="4400" noProof="1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10260197" y="8592695"/>
            <a:ext cx="1412380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400" noProof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Bir Tabloda birden fazla Foreign Key olabilir</a:t>
            </a:r>
          </a:p>
          <a:p>
            <a:pPr algn="l"/>
            <a:r>
              <a:rPr lang="en-US" sz="4400" noProof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Forein Key </a:t>
            </a:r>
            <a:r>
              <a:rPr lang="en-US" sz="4400" noProof="1" smtClean="0">
                <a:solidFill>
                  <a:srgbClr val="C00000"/>
                </a:solidFill>
                <a:latin typeface="Arial"/>
              </a:rPr>
              <a:t>NULL</a:t>
            </a:r>
            <a:r>
              <a:rPr lang="en-US" sz="4400" noProof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degeri Kabul eder</a:t>
            </a:r>
          </a:p>
          <a:p>
            <a:pPr algn="l"/>
            <a:r>
              <a:rPr lang="en-US" sz="4400" noProof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Foreign Key olarak tanimlanan field’da </a:t>
            </a:r>
            <a:r>
              <a:rPr lang="en-US" sz="4400" noProof="1" smtClean="0">
                <a:solidFill>
                  <a:srgbClr val="C00000"/>
                </a:solidFill>
                <a:latin typeface="Arial"/>
              </a:rPr>
              <a:t>tekrarlar</a:t>
            </a:r>
            <a:r>
              <a:rPr lang="en-US" sz="4400" noProof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olabilir</a:t>
            </a:r>
            <a:endParaRPr lang="en-US" sz="4400" noProof="1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6" name="Dikdörtgen 25"/>
          <p:cNvSpPr/>
          <p:nvPr/>
        </p:nvSpPr>
        <p:spPr>
          <a:xfrm>
            <a:off x="12927350" y="5329976"/>
            <a:ext cx="2045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EE220C"/>
                </a:solidFill>
                <a:latin typeface="Arial"/>
              </a:rPr>
              <a:t>Primary Key</a:t>
            </a:r>
            <a:endParaRPr lang="en-US" sz="2400" b="1" dirty="0">
              <a:solidFill>
                <a:srgbClr val="EE220C"/>
              </a:solidFill>
              <a:latin typeface="Arial"/>
            </a:endParaRPr>
          </a:p>
        </p:txBody>
      </p:sp>
      <p:sp>
        <p:nvSpPr>
          <p:cNvPr id="27" name="Dikdörtgen 26"/>
          <p:cNvSpPr/>
          <p:nvPr/>
        </p:nvSpPr>
        <p:spPr>
          <a:xfrm>
            <a:off x="7536666" y="4737841"/>
            <a:ext cx="202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EE220C"/>
                </a:solidFill>
                <a:latin typeface="Arial"/>
              </a:rPr>
              <a:t>Foreign Key</a:t>
            </a:r>
            <a:endParaRPr lang="en-US" sz="2400" b="1" dirty="0">
              <a:solidFill>
                <a:srgbClr val="EE220C"/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136539" y="10922820"/>
            <a:ext cx="227433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4400" noProof="1">
                <a:solidFill>
                  <a:srgbClr val="EE220C"/>
                </a:solidFill>
                <a:latin typeface="Arial"/>
              </a:rPr>
              <a:t>Foreign Key</a:t>
            </a:r>
            <a:r>
              <a:rPr lang="tr-TR" altLang="tr-TR" sz="4400" dirty="0" smtClean="0">
                <a:solidFill>
                  <a:srgbClr val="222222"/>
                </a:solidFill>
                <a:latin typeface="inherit"/>
              </a:rPr>
              <a:t>, </a:t>
            </a:r>
            <a:r>
              <a:rPr lang="tr-TR" altLang="tr-TR" sz="4400" dirty="0">
                <a:solidFill>
                  <a:srgbClr val="222222"/>
                </a:solidFill>
                <a:latin typeface="inherit"/>
              </a:rPr>
              <a:t>değerleri farklı bir tablodaki </a:t>
            </a:r>
            <a:r>
              <a:rPr lang="en-US" altLang="tr-TR" sz="4400" dirty="0" smtClean="0">
                <a:solidFill>
                  <a:srgbClr val="222222"/>
                </a:solidFill>
                <a:latin typeface="inherit"/>
              </a:rPr>
              <a:t>Primary Key </a:t>
            </a:r>
            <a:r>
              <a:rPr lang="en-US" altLang="tr-TR" sz="4400" noProof="1" smtClean="0">
                <a:solidFill>
                  <a:srgbClr val="222222"/>
                </a:solidFill>
                <a:latin typeface="inherit"/>
              </a:rPr>
              <a:t>ile</a:t>
            </a:r>
            <a:r>
              <a:rPr lang="en-US" altLang="tr-TR" sz="4400" dirty="0" smtClean="0">
                <a:solidFill>
                  <a:srgbClr val="222222"/>
                </a:solidFill>
                <a:latin typeface="inherit"/>
              </a:rPr>
              <a:t> </a:t>
            </a:r>
            <a:r>
              <a:rPr lang="tr-TR" altLang="tr-TR" sz="4400" dirty="0" smtClean="0">
                <a:solidFill>
                  <a:srgbClr val="222222"/>
                </a:solidFill>
                <a:latin typeface="inherit"/>
              </a:rPr>
              <a:t>eşleşen </a:t>
            </a:r>
            <a:r>
              <a:rPr lang="tr-TR" altLang="tr-TR" sz="4400" dirty="0">
                <a:solidFill>
                  <a:srgbClr val="222222"/>
                </a:solidFill>
                <a:latin typeface="inherit"/>
              </a:rPr>
              <a:t>bir sütun veya sütunların birleşimidir.</a:t>
            </a:r>
            <a:r>
              <a:rPr lang="tr-TR" altLang="tr-TR" sz="4400" dirty="0">
                <a:solidFill>
                  <a:schemeClr val="tx1"/>
                </a:solidFill>
              </a:rPr>
              <a:t> </a:t>
            </a:r>
            <a:endParaRPr lang="tr-TR" altLang="tr-TR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92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070798" y="1565740"/>
            <a:ext cx="94195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Foreign and Primary Key</a:t>
            </a:r>
            <a:endParaRPr lang="en-US" sz="6000" noProof="1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7" y="3890856"/>
            <a:ext cx="16769846" cy="379037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17" y="8610845"/>
            <a:ext cx="6335665" cy="3141528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143717" y="2741575"/>
            <a:ext cx="180979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330"/>
              </a:spcAft>
            </a:pPr>
            <a:r>
              <a:rPr lang="en-US" sz="4400" b="1" dirty="0">
                <a:solidFill>
                  <a:srgbClr val="EE220C"/>
                </a:solidFill>
                <a:latin typeface="Arial"/>
              </a:rPr>
              <a:t>Note</a:t>
            </a:r>
            <a:r>
              <a:rPr lang="en-US" sz="4400" b="1" dirty="0">
                <a:latin typeface="Arial"/>
              </a:rPr>
              <a:t>: </a:t>
            </a:r>
            <a:r>
              <a:rPr lang="en-US" sz="4400" b="1" noProof="1" smtClean="0">
                <a:latin typeface="Arial"/>
              </a:rPr>
              <a:t>Foreign key Tablonun kendi icinde bir relation olusturabilir.</a:t>
            </a:r>
            <a:endParaRPr lang="en-US" sz="4400" b="1" noProof="1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8498155" y="8610845"/>
            <a:ext cx="15075524" cy="3300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1330"/>
              </a:spcAft>
            </a:pPr>
            <a:r>
              <a:rPr lang="en-US" sz="4400" b="1" dirty="0">
                <a:solidFill>
                  <a:srgbClr val="EE220C"/>
                </a:solidFill>
                <a:latin typeface="Arial"/>
              </a:rPr>
              <a:t>1)</a:t>
            </a:r>
            <a:r>
              <a:rPr lang="en-US" sz="4400" b="1" dirty="0">
                <a:latin typeface="Arial"/>
              </a:rPr>
              <a:t> </a:t>
            </a:r>
            <a:r>
              <a:rPr lang="en-US" sz="4400" b="1" noProof="1" smtClean="0">
                <a:latin typeface="Arial"/>
              </a:rPr>
              <a:t>Michael Scott’un yoneticisi kimdir?</a:t>
            </a:r>
          </a:p>
          <a:p>
            <a:pPr algn="l">
              <a:spcAft>
                <a:spcPts val="1330"/>
              </a:spcAft>
            </a:pPr>
            <a:r>
              <a:rPr lang="en-US" sz="4400" b="1" noProof="1" smtClean="0">
                <a:solidFill>
                  <a:srgbClr val="EE220C"/>
                </a:solidFill>
                <a:latin typeface="Arial"/>
              </a:rPr>
              <a:t>2)</a:t>
            </a:r>
            <a:r>
              <a:rPr lang="en-US" sz="4400" b="1" noProof="1" smtClean="0">
                <a:latin typeface="Arial"/>
              </a:rPr>
              <a:t> Angela Martin’in Job_Name’i nedir ?</a:t>
            </a:r>
          </a:p>
          <a:p>
            <a:pPr algn="l">
              <a:spcAft>
                <a:spcPts val="1330"/>
              </a:spcAft>
            </a:pPr>
            <a:r>
              <a:rPr lang="en-US" sz="4400" b="1" noProof="1" smtClean="0">
                <a:solidFill>
                  <a:srgbClr val="EE220C"/>
                </a:solidFill>
                <a:latin typeface="Arial"/>
              </a:rPr>
              <a:t>3)</a:t>
            </a:r>
            <a:r>
              <a:rPr lang="en-US" sz="4400" b="1" noProof="1" smtClean="0">
                <a:latin typeface="Arial"/>
              </a:rPr>
              <a:t> Manual Tester’larin ortalama Salary’si ne kadardir  ?</a:t>
            </a:r>
          </a:p>
          <a:p>
            <a:pPr algn="l"/>
            <a:r>
              <a:rPr lang="en-US" sz="4400" b="1" noProof="1" smtClean="0">
                <a:solidFill>
                  <a:srgbClr val="EE220C"/>
                </a:solidFill>
                <a:latin typeface="Arial"/>
              </a:rPr>
              <a:t>4)</a:t>
            </a:r>
            <a:r>
              <a:rPr lang="en-US" sz="4400" b="1" noProof="1" smtClean="0">
                <a:latin typeface="Arial"/>
              </a:rPr>
              <a:t> En yuksek Salary’yi alan kisinin Job_Name’i nedir?</a:t>
            </a:r>
            <a:endParaRPr lang="en-US" sz="4400" b="1" noProof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580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58536" y="2010109"/>
            <a:ext cx="20778440" cy="1074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SQL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tr-TR" sz="6600" dirty="0">
                <a:solidFill>
                  <a:srgbClr val="FF0000"/>
                </a:solidFill>
              </a:rPr>
              <a:t>S</a:t>
            </a:r>
            <a:r>
              <a:rPr lang="tr-TR" sz="6600" dirty="0"/>
              <a:t>tructured </a:t>
            </a:r>
            <a:r>
              <a:rPr lang="tr-TR" sz="6600" dirty="0">
                <a:solidFill>
                  <a:srgbClr val="FF0000"/>
                </a:solidFill>
              </a:rPr>
              <a:t>Q</a:t>
            </a:r>
            <a:r>
              <a:rPr lang="tr-TR" sz="6600" dirty="0"/>
              <a:t>uery </a:t>
            </a:r>
            <a:r>
              <a:rPr lang="tr-TR" sz="6600" dirty="0" smtClean="0">
                <a:solidFill>
                  <a:srgbClr val="FF0000"/>
                </a:solidFill>
              </a:rPr>
              <a:t>L</a:t>
            </a:r>
            <a:r>
              <a:rPr lang="tr-TR" sz="6600" dirty="0" smtClean="0"/>
              <a:t>anguage</a:t>
            </a:r>
            <a:endParaRPr lang="en-US" sz="6600" dirty="0" smtClean="0"/>
          </a:p>
          <a:p>
            <a:r>
              <a:rPr lang="tr-TR" sz="6600" dirty="0"/>
              <a:t>Yapılandırılmış Sorgu Dili</a:t>
            </a:r>
            <a:endParaRPr lang="en-US" sz="6600" b="1" dirty="0" smtClean="0"/>
          </a:p>
          <a:p>
            <a:endParaRPr lang="en-US" sz="8800" b="1" noProof="1" smtClean="0"/>
          </a:p>
          <a:p>
            <a:r>
              <a:rPr lang="en-US" sz="6600" b="1" noProof="1" smtClean="0"/>
              <a:t>DERS 02</a:t>
            </a:r>
          </a:p>
          <a:p>
            <a:r>
              <a:rPr lang="en-US" sz="6600" b="1" noProof="1" smtClean="0"/>
              <a:t>Data Tipleri</a:t>
            </a:r>
          </a:p>
          <a:p>
            <a:r>
              <a:rPr lang="en-US" sz="6600" b="1" noProof="1" smtClean="0"/>
              <a:t>Tablo Olusturma</a:t>
            </a:r>
            <a:endParaRPr lang="en-US" sz="6600" b="1" noProof="1"/>
          </a:p>
          <a:p>
            <a:endParaRPr lang="en-US" sz="6600" b="1" noProof="1"/>
          </a:p>
          <a:p>
            <a:r>
              <a:rPr lang="en-US" sz="2400" b="1" noProof="1" smtClean="0"/>
              <a:t/>
            </a:r>
            <a:br>
              <a:rPr lang="en-US" sz="2400" b="1" noProof="1" smtClean="0"/>
            </a:br>
            <a:r>
              <a:rPr lang="en-US" sz="4400" b="1" noProof="1" smtClean="0"/>
              <a:t>Mehmet Bulutluoz</a:t>
            </a:r>
            <a:br>
              <a:rPr lang="en-US" sz="4400" b="1" noProof="1" smtClean="0"/>
            </a:br>
            <a:r>
              <a:rPr lang="en-US" sz="4400" b="1" noProof="1" smtClean="0"/>
              <a:t>Elektronik muh.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3033463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942925" y="1565740"/>
            <a:ext cx="76752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EE220C"/>
                </a:solidFill>
                <a:latin typeface="Arial"/>
              </a:rPr>
              <a:t>SQL Composite Key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39" y="3326373"/>
            <a:ext cx="5630967" cy="278873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53" y="3326373"/>
            <a:ext cx="5146119" cy="3159791"/>
          </a:xfrm>
          <a:prstGeom prst="rect">
            <a:avLst/>
          </a:prstGeom>
        </p:spPr>
      </p:pic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13400"/>
              </p:ext>
            </p:extLst>
          </p:nvPr>
        </p:nvGraphicFramePr>
        <p:xfrm>
          <a:off x="13716000" y="3370977"/>
          <a:ext cx="9255511" cy="5816395"/>
        </p:xfrm>
        <a:graphic>
          <a:graphicData uri="http://schemas.openxmlformats.org/drawingml/2006/table">
            <a:tbl>
              <a:tblPr/>
              <a:tblGrid>
                <a:gridCol w="2791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6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769">
                <a:tc>
                  <a:txBody>
                    <a:bodyPr/>
                    <a:lstStyle/>
                    <a:p>
                      <a:pPr indent="0" algn="ctr"/>
                      <a:r>
                        <a:rPr lang="en-US" sz="3000" b="1" dirty="0">
                          <a:solidFill>
                            <a:srgbClr val="FEF765"/>
                          </a:solidFill>
                          <a:latin typeface="Arial"/>
                        </a:rPr>
                        <a:t>JobJD</a:t>
                      </a:r>
                    </a:p>
                  </a:txBody>
                  <a:tcPr marL="0" marR="0" marT="0" marB="0" anchor="ctr">
                    <a:solidFill>
                      <a:srgbClr val="EF220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546100"/>
                      <a:r>
                        <a:rPr lang="en-US" sz="3700" b="1" dirty="0">
                          <a:solidFill>
                            <a:srgbClr val="FEF765"/>
                          </a:solidFill>
                          <a:latin typeface="Arial"/>
                        </a:rPr>
                        <a:t>Recruiter 1</a:t>
                      </a:r>
                    </a:p>
                  </a:txBody>
                  <a:tcPr marL="0" marR="0" marT="0" marB="0">
                    <a:solidFill>
                      <a:srgbClr val="00A2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452">
                <a:tc>
                  <a:txBody>
                    <a:bodyPr/>
                    <a:lstStyle/>
                    <a:p>
                      <a:pPr indent="0" algn="ctr">
                        <a:spcBef>
                          <a:spcPts val="280"/>
                        </a:spcBef>
                        <a:spcAft>
                          <a:spcPts val="980"/>
                        </a:spcAft>
                      </a:pPr>
                      <a:r>
                        <a:rPr lang="en-US" sz="4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2</a:t>
                      </a:r>
                      <a:endParaRPr lang="en-US" sz="4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3700" b="1" dirty="0">
                          <a:latin typeface="Arial"/>
                        </a:rPr>
                        <a:t>Mark Eye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3700" b="1" dirty="0">
                          <a:latin typeface="Arial"/>
                        </a:rPr>
                        <a:t>RCG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041">
                <a:tc>
                  <a:txBody>
                    <a:bodyPr/>
                    <a:lstStyle/>
                    <a:p>
                      <a:pPr marL="1437200" indent="0"/>
                      <a:endParaRPr lang="en-US" sz="4200" baseline="30000" dirty="0">
                        <a:solidFill>
                          <a:srgbClr val="333333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3700" b="1" dirty="0">
                          <a:latin typeface="Arial"/>
                        </a:rPr>
                        <a:t>John Ted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3700" b="1" dirty="0">
                          <a:latin typeface="Arial"/>
                        </a:rPr>
                        <a:t>RCG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39">
                <a:tc>
                  <a:txBody>
                    <a:bodyPr/>
                    <a:lstStyle/>
                    <a:p>
                      <a:pPr indent="0"/>
                      <a:r>
                        <a:rPr lang="en-US" sz="4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1</a:t>
                      </a:r>
                      <a:r>
                        <a:rPr lang="en-US" sz="4200" dirty="0">
                          <a:solidFill>
                            <a:srgbClr val="848484"/>
                          </a:solidFill>
                          <a:latin typeface="Arial"/>
                        </a:rPr>
                        <a:t> </a:t>
                      </a:r>
                      <a:endParaRPr lang="en-US" sz="4200" dirty="0">
                        <a:solidFill>
                          <a:srgbClr val="606060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3700" b="1" dirty="0">
                          <a:latin typeface="Arial"/>
                        </a:rPr>
                        <a:t>Mark Eye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3700" b="1" dirty="0">
                          <a:latin typeface="Arial"/>
                        </a:rPr>
                        <a:t>Signature</a:t>
                      </a:r>
                    </a:p>
                    <a:p>
                      <a:pPr indent="0" algn="r">
                        <a:lnSpc>
                          <a:spcPct val="75000"/>
                        </a:lnSpc>
                      </a:pPr>
                      <a:endParaRPr lang="en-US" sz="3700" b="1" dirty="0">
                        <a:latin typeface="Arial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543">
                <a:tc>
                  <a:txBody>
                    <a:bodyPr/>
                    <a:lstStyle/>
                    <a:p>
                      <a:pPr indent="0" algn="ctr"/>
                      <a:r>
                        <a:rPr lang="en-US" sz="4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700"/>
                        </a:spcBef>
                      </a:pPr>
                      <a:r>
                        <a:rPr lang="en-US" sz="3700" b="1" dirty="0">
                          <a:latin typeface="Arial"/>
                        </a:rPr>
                        <a:t>John Ted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5600" indent="0" algn="r">
                        <a:spcBef>
                          <a:spcPts val="910"/>
                        </a:spcBef>
                      </a:pPr>
                      <a:r>
                        <a:rPr lang="en-US" sz="3700" b="1" dirty="0">
                          <a:latin typeface="Arial"/>
                        </a:rPr>
                        <a:t>Info Log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723">
                <a:tc>
                  <a:txBody>
                    <a:bodyPr/>
                    <a:lstStyle/>
                    <a:p>
                      <a:pPr indent="0" algn="ctr">
                        <a:spcBef>
                          <a:spcPts val="350"/>
                        </a:spcBef>
                      </a:pPr>
                      <a:r>
                        <a:rPr lang="en-US" sz="4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3700" b="1" dirty="0">
                          <a:latin typeface="Arial"/>
                        </a:rPr>
                        <a:t>Cory 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335600" indent="0" algn="r"/>
                      <a:r>
                        <a:rPr lang="en-US" sz="3700" b="1" dirty="0">
                          <a:latin typeface="Arial"/>
                        </a:rPr>
                        <a:t>Info Log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6077">
                <a:tc>
                  <a:txBody>
                    <a:bodyPr/>
                    <a:lstStyle/>
                    <a:p>
                      <a:pPr indent="0" algn="ctr"/>
                      <a:r>
                        <a:rPr lang="en-US" sz="3700" b="1" dirty="0"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3700" b="1" dirty="0">
                          <a:latin typeface="Arial"/>
                        </a:rPr>
                        <a:t>Angela Star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3700" b="1" dirty="0">
                          <a:latin typeface="Arial"/>
                        </a:rPr>
                        <a:t>Signature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8911" y="5248712"/>
            <a:ext cx="513653" cy="53700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225" y="6748462"/>
            <a:ext cx="209550" cy="219075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7028512" y="9364060"/>
            <a:ext cx="2548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>
                <a:solidFill>
                  <a:srgbClr val="EE220C"/>
                </a:solidFill>
                <a:latin typeface="Arial"/>
              </a:rPr>
              <a:t>Company Table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260653" y="6255331"/>
            <a:ext cx="16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 smtClean="0">
                <a:solidFill>
                  <a:srgbClr val="EE220C"/>
                </a:solidFill>
                <a:latin typeface="Arial"/>
              </a:rPr>
              <a:t>Job </a:t>
            </a:r>
            <a:r>
              <a:rPr lang="en-US" sz="2400" b="1" dirty="0">
                <a:solidFill>
                  <a:srgbClr val="EE220C"/>
                </a:solidFill>
                <a:latin typeface="Arial"/>
              </a:rPr>
              <a:t>Table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975589" y="8049279"/>
            <a:ext cx="115962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noProof="1" smtClean="0">
                <a:solidFill>
                  <a:srgbClr val="C00000"/>
                </a:solidFill>
                <a:latin typeface="Arial"/>
              </a:rPr>
              <a:t>Composite Key </a:t>
            </a:r>
            <a:r>
              <a:rPr lang="en-US" sz="4400" noProof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birden fazla field(kolon)’in kombinasyonu ile olusturulur.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86816" y="10577572"/>
            <a:ext cx="215874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noProof="1">
                <a:solidFill>
                  <a:schemeClr val="bg2">
                    <a:lumMod val="10000"/>
                  </a:schemeClr>
                </a:solidFill>
                <a:latin typeface="Arial"/>
              </a:rPr>
              <a:t>Tek basina bir kolon </a:t>
            </a:r>
            <a:r>
              <a:rPr lang="en-US" sz="4400" noProof="1">
                <a:solidFill>
                  <a:srgbClr val="C00000"/>
                </a:solidFill>
                <a:latin typeface="Arial"/>
              </a:rPr>
              <a:t>Primary Key </a:t>
            </a:r>
            <a:r>
              <a:rPr lang="en-US" sz="4400" noProof="1">
                <a:solidFill>
                  <a:schemeClr val="bg2">
                    <a:lumMod val="10000"/>
                  </a:schemeClr>
                </a:solidFill>
                <a:latin typeface="Arial"/>
              </a:rPr>
              <a:t>olma ozelliklerini tasimiyorsa, bu ozellikleri elde etmek icin birden fazla kolon birlestirilerek Primary olusturulur</a:t>
            </a:r>
          </a:p>
        </p:txBody>
      </p:sp>
    </p:spTree>
    <p:extLst>
      <p:ext uri="{BB962C8B-B14F-4D97-AF65-F5344CB8AC3E}">
        <p14:creationId xmlns:p14="http://schemas.microsoft.com/office/powerpoint/2010/main" val="1246341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282165" y="1565740"/>
            <a:ext cx="129967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“</a:t>
            </a:r>
            <a:r>
              <a:rPr lang="en-US" sz="6000" b="1" dirty="0">
                <a:solidFill>
                  <a:srgbClr val="0076BA"/>
                </a:solidFill>
                <a:latin typeface="Arial"/>
              </a:rPr>
              <a:t>UNIQUE KEY</a:t>
            </a:r>
            <a:r>
              <a:rPr lang="en-US" sz="6000" b="1" dirty="0">
                <a:solidFill>
                  <a:srgbClr val="EE220C"/>
                </a:solidFill>
                <a:latin typeface="Arial"/>
              </a:rPr>
              <a:t>” &amp;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6000" b="1" dirty="0">
                <a:solidFill>
                  <a:srgbClr val="EE220C"/>
                </a:solidFill>
                <a:latin typeface="Arial"/>
              </a:rPr>
              <a:t>“</a:t>
            </a:r>
            <a:r>
              <a:rPr lang="en-US" sz="6000" b="1" dirty="0">
                <a:solidFill>
                  <a:srgbClr val="0076BA"/>
                </a:solidFill>
                <a:latin typeface="Arial"/>
              </a:rPr>
              <a:t>PRIMARY KEY</a:t>
            </a:r>
            <a:r>
              <a:rPr lang="en-US" sz="6000" b="1" dirty="0">
                <a:solidFill>
                  <a:srgbClr val="EE220C"/>
                </a:solidFill>
                <a:latin typeface="Arial"/>
              </a:rPr>
              <a:t>”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542681" y="3463399"/>
            <a:ext cx="148833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4400" b="1" dirty="0">
                <a:solidFill>
                  <a:srgbClr val="EE220C"/>
                </a:solidFill>
                <a:latin typeface="Arial"/>
              </a:rPr>
              <a:t>“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UNIQUE KEY</a:t>
            </a:r>
            <a:r>
              <a:rPr lang="en-US" sz="4400" b="1" dirty="0">
                <a:solidFill>
                  <a:srgbClr val="EE220C"/>
                </a:solidFill>
                <a:latin typeface="Arial"/>
              </a:rPr>
              <a:t>”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ve</a:t>
            </a:r>
            <a:r>
              <a:rPr lang="en-US" sz="4400" b="1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4400" b="1" dirty="0">
                <a:solidFill>
                  <a:srgbClr val="EE220C"/>
                </a:solidFill>
                <a:latin typeface="Arial"/>
              </a:rPr>
              <a:t>“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PRIMARY KEY</a:t>
            </a:r>
            <a:r>
              <a:rPr lang="en-US" sz="4400" b="1" dirty="0" smtClean="0">
                <a:solidFill>
                  <a:srgbClr val="EE220C"/>
                </a:solidFill>
                <a:latin typeface="Arial"/>
              </a:rPr>
              <a:t>”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arasindaki farklar</a:t>
            </a:r>
            <a:endParaRPr lang="en-US" sz="4400" b="1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5282165" y="8967376"/>
            <a:ext cx="142212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EE220C"/>
                </a:solidFill>
                <a:latin typeface="Arial"/>
              </a:rPr>
              <a:t>“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UNIQUE KEY</a:t>
            </a:r>
            <a:r>
              <a:rPr lang="en-US" sz="4400" b="1" dirty="0">
                <a:solidFill>
                  <a:srgbClr val="EE220C"/>
                </a:solidFill>
                <a:latin typeface="Arial"/>
              </a:rPr>
              <a:t>” 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ve</a:t>
            </a:r>
            <a:r>
              <a:rPr lang="en-US" sz="4400" b="1" dirty="0">
                <a:solidFill>
                  <a:srgbClr val="EE220C"/>
                </a:solidFill>
                <a:latin typeface="Arial"/>
              </a:rPr>
              <a:t> “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PRIMARY KEY</a:t>
            </a:r>
            <a:r>
              <a:rPr lang="en-US" sz="4400" b="1" dirty="0">
                <a:solidFill>
                  <a:srgbClr val="EE220C"/>
                </a:solidFill>
                <a:latin typeface="Arial"/>
              </a:rPr>
              <a:t>”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 </a:t>
            </a:r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ortak ozellikleri</a:t>
            </a:r>
            <a:endParaRPr lang="en-US" sz="4400" b="1" dirty="0">
              <a:solidFill>
                <a:srgbClr val="EE220C"/>
              </a:solidFill>
              <a:latin typeface="Arial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949018" y="5035186"/>
            <a:ext cx="8332406" cy="2764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520"/>
              </a:spcAft>
            </a:pPr>
            <a:r>
              <a:rPr lang="en-US" sz="4400" b="1" dirty="0">
                <a:solidFill>
                  <a:srgbClr val="C00000"/>
                </a:solidFill>
                <a:latin typeface="Arial"/>
              </a:rPr>
              <a:t>Primary </a:t>
            </a:r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Key</a:t>
            </a:r>
            <a:endParaRPr lang="en-US" sz="4400" b="1" dirty="0">
              <a:solidFill>
                <a:srgbClr val="C00000"/>
              </a:solidFill>
              <a:latin typeface="Arial"/>
            </a:endParaRPr>
          </a:p>
          <a:p>
            <a:pPr algn="l">
              <a:spcAft>
                <a:spcPts val="2520"/>
              </a:spcAft>
            </a:pPr>
            <a:r>
              <a:rPr lang="en-US" sz="4400" dirty="0" smtClean="0">
                <a:latin typeface="Arial"/>
              </a:rPr>
              <a:t>Bir Tabloda sadece 1 tane olur</a:t>
            </a:r>
            <a:endParaRPr lang="en-US" sz="4400" dirty="0">
              <a:latin typeface="Arial"/>
            </a:endParaRPr>
          </a:p>
          <a:p>
            <a:pPr algn="l"/>
            <a:r>
              <a:rPr lang="en-US" sz="4400" dirty="0" smtClean="0">
                <a:latin typeface="Arial"/>
              </a:rPr>
              <a:t>NULL deger Kabul etmez</a:t>
            </a:r>
            <a:endParaRPr lang="en-US" sz="4400" dirty="0">
              <a:latin typeface="Arial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12392797" y="5035186"/>
            <a:ext cx="10470731" cy="2819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9000"/>
              </a:lnSpc>
              <a:spcAft>
                <a:spcPts val="2030"/>
              </a:spcAft>
            </a:pPr>
            <a:r>
              <a:rPr lang="en-US" sz="4400" b="1" dirty="0">
                <a:solidFill>
                  <a:srgbClr val="C00000"/>
                </a:solidFill>
                <a:latin typeface="Arial"/>
              </a:rPr>
              <a:t>Unique </a:t>
            </a:r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Key</a:t>
            </a:r>
            <a:endParaRPr lang="en-US" sz="4400" dirty="0" smtClean="0">
              <a:solidFill>
                <a:srgbClr val="C00000"/>
              </a:solidFill>
              <a:latin typeface="Arial"/>
            </a:endParaRPr>
          </a:p>
          <a:p>
            <a:pPr algn="l">
              <a:lnSpc>
                <a:spcPct val="109000"/>
              </a:lnSpc>
              <a:spcAft>
                <a:spcPts val="2030"/>
              </a:spcAft>
            </a:pPr>
            <a:r>
              <a:rPr lang="en-US" sz="4400" dirty="0" smtClean="0">
                <a:latin typeface="Arial"/>
              </a:rPr>
              <a:t>Bir tabloda birden fazla olabilir</a:t>
            </a:r>
            <a:endParaRPr lang="en-US" sz="4400" dirty="0">
              <a:latin typeface="Arial"/>
            </a:endParaRPr>
          </a:p>
          <a:p>
            <a:pPr algn="l">
              <a:lnSpc>
                <a:spcPct val="109000"/>
              </a:lnSpc>
            </a:pPr>
            <a:r>
              <a:rPr lang="en-US" sz="4400" dirty="0" smtClean="0">
                <a:latin typeface="Arial"/>
              </a:rPr>
              <a:t>Sadece 1 tane NULL degeri Kabul eder</a:t>
            </a:r>
            <a:endParaRPr lang="en-US" sz="2400" dirty="0">
              <a:latin typeface="Arial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5562013" y="9978601"/>
            <a:ext cx="142648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latin typeface="Arial"/>
              </a:rPr>
              <a:t>Dublication(Cift Kullanim)’a izin vermez </a:t>
            </a:r>
            <a:endParaRPr lang="en-US" sz="4000" dirty="0">
              <a:latin typeface="Arial"/>
            </a:endParaRPr>
          </a:p>
        </p:txBody>
      </p:sp>
      <p:cxnSp>
        <p:nvCxnSpPr>
          <p:cNvPr id="16" name="Düz Bağlayıcı 15"/>
          <p:cNvCxnSpPr/>
          <p:nvPr/>
        </p:nvCxnSpPr>
        <p:spPr>
          <a:xfrm>
            <a:off x="10995102" y="4859345"/>
            <a:ext cx="22303" cy="2841314"/>
          </a:xfrm>
          <a:prstGeom prst="line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15854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142895" y="1565740"/>
            <a:ext cx="133199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noProof="1" smtClean="0">
                <a:solidFill>
                  <a:schemeClr val="tx1"/>
                </a:solidFill>
                <a:latin typeface="Arial"/>
              </a:rPr>
              <a:t>Ornek Okul Tablosunun Bir Parcasi</a:t>
            </a:r>
            <a:endParaRPr lang="en-US" sz="6000" noProof="1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71" y="2740553"/>
            <a:ext cx="7313536" cy="491953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387" y="2740553"/>
            <a:ext cx="9310731" cy="156381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8388" y="5554318"/>
            <a:ext cx="9276734" cy="246326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399" y="2740553"/>
            <a:ext cx="3373582" cy="274103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399" y="6691237"/>
            <a:ext cx="3373582" cy="319602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314" y="8607649"/>
            <a:ext cx="6222369" cy="331472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7016" y="8412417"/>
            <a:ext cx="5335465" cy="37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3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6720098" y="1565740"/>
            <a:ext cx="101209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Related Tablolarla Calisma</a:t>
            </a:r>
            <a:endParaRPr lang="en-US" sz="6000" noProof="1">
              <a:solidFill>
                <a:schemeClr val="tx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938898" y="2581403"/>
            <a:ext cx="76833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One to One Relation</a:t>
            </a:r>
            <a:endParaRPr lang="en-US" sz="6000" noProof="1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5" y="3597066"/>
            <a:ext cx="6753908" cy="546955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708" y="3597066"/>
            <a:ext cx="10857106" cy="521483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423316" y="9673026"/>
            <a:ext cx="1428842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8900" algn="l">
              <a:spcAft>
                <a:spcPts val="560"/>
              </a:spcAft>
            </a:pPr>
            <a:r>
              <a:rPr lang="en-US" sz="4400" noProof="1" smtClean="0">
                <a:latin typeface="Arial"/>
              </a:rPr>
              <a:t>1) Tom Hanks’in adresi nedir?</a:t>
            </a:r>
          </a:p>
          <a:p>
            <a:pPr indent="88900" algn="l">
              <a:spcAft>
                <a:spcPts val="560"/>
              </a:spcAft>
            </a:pPr>
            <a:r>
              <a:rPr lang="en-US" sz="4400" noProof="1" smtClean="0">
                <a:latin typeface="Arial"/>
              </a:rPr>
              <a:t>2) John Walker’in eyaleti nedir?</a:t>
            </a:r>
          </a:p>
          <a:p>
            <a:pPr indent="88900" algn="l"/>
            <a:r>
              <a:rPr lang="en-US" sz="4400" noProof="1" smtClean="0">
                <a:latin typeface="Arial"/>
              </a:rPr>
              <a:t>3) ID’si 17 olan kisinin sehri nedir?</a:t>
            </a:r>
            <a:endParaRPr lang="en-US" sz="4400" noProof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114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6720098" y="1565740"/>
            <a:ext cx="101209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Related Tablolarla Calisma</a:t>
            </a:r>
            <a:endParaRPr lang="en-US" sz="6000" noProof="1">
              <a:solidFill>
                <a:schemeClr val="tx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700436" y="2581403"/>
            <a:ext cx="81602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One to Many Relation</a:t>
            </a:r>
            <a:endParaRPr lang="en-US" sz="6000" noProof="1">
              <a:solidFill>
                <a:schemeClr val="tx1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27861" y="8698928"/>
            <a:ext cx="1208525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8900" algn="l">
              <a:spcAft>
                <a:spcPts val="560"/>
              </a:spcAft>
            </a:pPr>
            <a:r>
              <a:rPr lang="en-US" sz="4400" noProof="1" smtClean="0">
                <a:latin typeface="Arial"/>
              </a:rPr>
              <a:t>1) Biology dersi alan ogrenciler kimler?</a:t>
            </a:r>
          </a:p>
          <a:p>
            <a:pPr indent="88900" algn="l">
              <a:spcAft>
                <a:spcPts val="560"/>
              </a:spcAft>
            </a:pPr>
            <a:r>
              <a:rPr lang="en-US" sz="4400" noProof="1" smtClean="0">
                <a:latin typeface="Arial"/>
              </a:rPr>
              <a:t>2) Selective ders alan ogrencilerin isimleri ?</a:t>
            </a:r>
          </a:p>
          <a:p>
            <a:pPr indent="88900" algn="l"/>
            <a:r>
              <a:rPr lang="en-US" sz="4400" noProof="1" smtClean="0">
                <a:latin typeface="Arial"/>
              </a:rPr>
              <a:t>3) CourseFee 600 olan ogrencilerin isimleri ?</a:t>
            </a:r>
            <a:endParaRPr lang="en-US" sz="4400" noProof="1"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95" y="4370000"/>
            <a:ext cx="8362717" cy="187468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459" y="3974998"/>
            <a:ext cx="10277537" cy="61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8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6720098" y="1565740"/>
            <a:ext cx="101209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Related Tablolarla Calisma</a:t>
            </a:r>
            <a:endParaRPr lang="en-US" sz="6000" noProof="1">
              <a:solidFill>
                <a:schemeClr val="tx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461973" y="2581403"/>
            <a:ext cx="86371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Many to Many Relation</a:t>
            </a:r>
            <a:endParaRPr lang="en-US" sz="6000" noProof="1">
              <a:solidFill>
                <a:schemeClr val="tx1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281992" y="9810666"/>
            <a:ext cx="1814675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8900" algn="l">
              <a:spcAft>
                <a:spcPts val="560"/>
              </a:spcAft>
            </a:pPr>
            <a:r>
              <a:rPr lang="en-US" sz="4400" noProof="1" smtClean="0">
                <a:latin typeface="Arial"/>
              </a:rPr>
              <a:t>1) Ogretmeni Mark Adam olan ogrencilerin isimleri nedir?</a:t>
            </a:r>
          </a:p>
          <a:p>
            <a:pPr indent="88900" algn="l">
              <a:spcAft>
                <a:spcPts val="560"/>
              </a:spcAft>
            </a:pPr>
            <a:r>
              <a:rPr lang="en-US" sz="4400" noProof="1" smtClean="0">
                <a:latin typeface="Arial"/>
              </a:rPr>
              <a:t>2) Kevin Star’in ogretmenlerinin isimleri nedir?</a:t>
            </a:r>
          </a:p>
          <a:p>
            <a:pPr indent="88900" algn="l">
              <a:spcAft>
                <a:spcPts val="560"/>
              </a:spcAft>
            </a:pPr>
            <a:r>
              <a:rPr lang="en-US" sz="4400" noProof="1" smtClean="0">
                <a:latin typeface="Arial"/>
              </a:rPr>
              <a:t>3) Pamela </a:t>
            </a:r>
            <a:r>
              <a:rPr lang="en-US" sz="4400" noProof="1">
                <a:latin typeface="Arial"/>
              </a:rPr>
              <a:t>Star’in ogretmenlerinin isimleri nedir?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92" y="3597066"/>
            <a:ext cx="6105874" cy="519793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088" y="4049284"/>
            <a:ext cx="3784561" cy="474571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321" y="4959585"/>
            <a:ext cx="9820520" cy="224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56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2660340" y="1405053"/>
            <a:ext cx="19307562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database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838" y="3922332"/>
            <a:ext cx="8046769" cy="514633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8" y="2577583"/>
            <a:ext cx="5346545" cy="6308423"/>
          </a:xfrm>
          <a:prstGeom prst="rect">
            <a:avLst/>
          </a:prstGeom>
        </p:spPr>
      </p:pic>
      <p:pic>
        <p:nvPicPr>
          <p:cNvPr id="1026" name="Picture 2" descr="DataShareLink//DataPort B2B integration, ERP, SOA, EAI, process, workflow  on the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483" y="6495501"/>
            <a:ext cx="9100992" cy="47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63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699197" y="1565740"/>
            <a:ext cx="61627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SQL Data Types</a:t>
            </a:r>
            <a:endParaRPr lang="en-US" sz="6000" b="1" dirty="0">
              <a:solidFill>
                <a:srgbClr val="C00000"/>
              </a:solidFill>
              <a:latin typeface="Arial"/>
            </a:endParaRP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05901"/>
              </p:ext>
            </p:extLst>
          </p:nvPr>
        </p:nvGraphicFramePr>
        <p:xfrm>
          <a:off x="1153440" y="3210974"/>
          <a:ext cx="22397935" cy="8951042"/>
        </p:xfrm>
        <a:graphic>
          <a:graphicData uri="http://schemas.openxmlformats.org/drawingml/2006/table">
            <a:tbl>
              <a:tblPr/>
              <a:tblGrid>
                <a:gridCol w="3909214">
                  <a:extLst>
                    <a:ext uri="{9D8B030D-6E8A-4147-A177-3AD203B41FA5}">
                      <a16:colId xmlns:a16="http://schemas.microsoft.com/office/drawing/2014/main" val="1390429920"/>
                    </a:ext>
                  </a:extLst>
                </a:gridCol>
                <a:gridCol w="18488721">
                  <a:extLst>
                    <a:ext uri="{9D8B030D-6E8A-4147-A177-3AD203B41FA5}">
                      <a16:colId xmlns:a16="http://schemas.microsoft.com/office/drawing/2014/main" val="3913572970"/>
                    </a:ext>
                  </a:extLst>
                </a:gridCol>
              </a:tblGrid>
              <a:tr h="84780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dirty="0" smtClean="0">
                          <a:latin typeface="Arial"/>
                        </a:rPr>
                        <a:t>Data 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dirty="0" smtClean="0">
                          <a:latin typeface="Arial"/>
                        </a:rPr>
                        <a:t>Aciklama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4068085"/>
                  </a:ext>
                </a:extLst>
              </a:tr>
              <a:tr h="847807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  char(</a:t>
                      </a:r>
                      <a:r>
                        <a:rPr lang="en-US" sz="3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size</a:t>
                      </a:r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)</a:t>
                      </a:r>
                      <a:endParaRPr sz="3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2000"/>
                        </a:lnSpc>
                      </a:pPr>
                      <a:r>
                        <a:rPr lang="en-US" sz="2800" dirty="0" smtClean="0">
                          <a:latin typeface="Arial"/>
                        </a:rPr>
                        <a:t>Maximum boyutu </a:t>
                      </a:r>
                      <a:r>
                        <a:rPr lang="en-US" sz="2800" b="1" dirty="0" smtClean="0">
                          <a:latin typeface="Arial"/>
                        </a:rPr>
                        <a:t>2000 byte</a:t>
                      </a:r>
                      <a:r>
                        <a:rPr lang="en-US" sz="2800" b="1" baseline="0" dirty="0" smtClean="0">
                          <a:latin typeface="Arial"/>
                        </a:rPr>
                        <a:t> olur</a:t>
                      </a:r>
                      <a:r>
                        <a:rPr lang="en-US" sz="2800" dirty="0" smtClean="0">
                          <a:latin typeface="Arial"/>
                        </a:rPr>
                        <a:t>.</a:t>
                      </a:r>
                    </a:p>
                    <a:p>
                      <a:pPr indent="0" algn="l">
                        <a:lnSpc>
                          <a:spcPct val="112000"/>
                        </a:lnSpc>
                      </a:pPr>
                      <a:r>
                        <a:rPr lang="en-US" sz="2800" b="1" dirty="0" smtClean="0">
                          <a:latin typeface="Arial"/>
                        </a:rPr>
                        <a:t>1 </a:t>
                      </a:r>
                      <a:r>
                        <a:rPr lang="en-US" sz="2800" b="0" dirty="0" smtClean="0">
                          <a:latin typeface="Arial"/>
                        </a:rPr>
                        <a:t>karakter </a:t>
                      </a:r>
                      <a:r>
                        <a:rPr lang="en-US" sz="2800" b="1" dirty="0" smtClean="0">
                          <a:latin typeface="Arial"/>
                        </a:rPr>
                        <a:t>1 </a:t>
                      </a:r>
                      <a:r>
                        <a:rPr lang="en-US" sz="2800" dirty="0" smtClean="0">
                          <a:latin typeface="Arial"/>
                        </a:rPr>
                        <a:t>byte kullanir. </a:t>
                      </a:r>
                      <a:r>
                        <a:rPr lang="en-US" sz="2800" b="1" dirty="0" smtClean="0">
                          <a:latin typeface="Arial"/>
                        </a:rPr>
                        <a:t>“</a:t>
                      </a:r>
                      <a:r>
                        <a:rPr lang="en-US" sz="28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size</a:t>
                      </a:r>
                      <a:r>
                        <a:rPr lang="en-US" sz="2800" b="1" dirty="0" smtClean="0">
                          <a:latin typeface="Arial"/>
                        </a:rPr>
                        <a:t>” database’e eklenecek karakter sayisidir</a:t>
                      </a:r>
                      <a:r>
                        <a:rPr lang="en-US" sz="2800" dirty="0" smtClean="0">
                          <a:latin typeface="Arial"/>
                        </a:rPr>
                        <a:t>. </a:t>
                      </a:r>
                    </a:p>
                    <a:p>
                      <a:pPr indent="0" algn="l">
                        <a:lnSpc>
                          <a:spcPct val="112000"/>
                        </a:lnSpc>
                      </a:pPr>
                      <a:r>
                        <a:rPr lang="en-US" sz="2800" dirty="0" smtClean="0">
                          <a:latin typeface="Arial"/>
                        </a:rPr>
                        <a:t>“char” data</a:t>
                      </a:r>
                      <a:r>
                        <a:rPr lang="en-US" sz="2800" baseline="0" dirty="0" smtClean="0">
                          <a:latin typeface="Arial"/>
                        </a:rPr>
                        <a:t> tipinden </a:t>
                      </a:r>
                      <a:r>
                        <a:rPr lang="en-US" sz="2800" b="1" baseline="0" dirty="0" smtClean="0">
                          <a:latin typeface="Arial"/>
                        </a:rPr>
                        <a:t>uzunlugu sab</a:t>
                      </a:r>
                      <a:r>
                        <a:rPr lang="en-US" sz="2800" b="0" baseline="0" dirty="0" smtClean="0">
                          <a:latin typeface="Arial"/>
                        </a:rPr>
                        <a:t>it </a:t>
                      </a:r>
                      <a:r>
                        <a:rPr lang="en-US" sz="2800" baseline="0" dirty="0" smtClean="0">
                          <a:latin typeface="Arial"/>
                        </a:rPr>
                        <a:t>datalari depolar</a:t>
                      </a:r>
                      <a:r>
                        <a:rPr lang="en-US" sz="2800" dirty="0" smtClean="0">
                          <a:latin typeface="Arial"/>
                        </a:rPr>
                        <a:t>.</a:t>
                      </a:r>
                      <a:r>
                        <a:rPr lang="en-US" sz="2800" baseline="0" dirty="0" smtClean="0">
                          <a:latin typeface="Arial"/>
                        </a:rPr>
                        <a:t> (</a:t>
                      </a:r>
                      <a:r>
                        <a:rPr lang="en-US" sz="2800" dirty="0" smtClean="0">
                          <a:latin typeface="Arial"/>
                        </a:rPr>
                        <a:t>Strings)</a:t>
                      </a:r>
                    </a:p>
                    <a:p>
                      <a:pPr indent="0" algn="l">
                        <a:lnSpc>
                          <a:spcPct val="112000"/>
                        </a:lnSpc>
                      </a:pPr>
                      <a:r>
                        <a:rPr lang="en-US" sz="2800" dirty="0" smtClean="0">
                          <a:latin typeface="Arial"/>
                        </a:rPr>
                        <a:t>“char” SSN, zip kodu gibi uzunlugu sabit datalari depolamak icin idealdir.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2573112"/>
                  </a:ext>
                </a:extLst>
              </a:tr>
              <a:tr h="495521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  nchar(</a:t>
                      </a:r>
                      <a:r>
                        <a:rPr lang="en-US" sz="3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size</a:t>
                      </a:r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)</a:t>
                      </a:r>
                      <a:endParaRPr lang="en-US" sz="36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2000"/>
                        </a:lnSpc>
                      </a:pPr>
                      <a:r>
                        <a:rPr lang="en-US" sz="2800" dirty="0" smtClean="0">
                          <a:latin typeface="Arial"/>
                        </a:rPr>
                        <a:t>Maximum boyutu </a:t>
                      </a:r>
                      <a:r>
                        <a:rPr lang="en-US" sz="2800" b="1" dirty="0" smtClean="0">
                          <a:latin typeface="Arial"/>
                        </a:rPr>
                        <a:t>2000 byte</a:t>
                      </a:r>
                      <a:r>
                        <a:rPr lang="en-US" sz="2800" b="1" baseline="0" dirty="0" smtClean="0">
                          <a:latin typeface="Arial"/>
                        </a:rPr>
                        <a:t> olur</a:t>
                      </a:r>
                      <a:r>
                        <a:rPr lang="en-US" sz="2800" dirty="0" smtClean="0">
                          <a:latin typeface="Arial"/>
                        </a:rPr>
                        <a:t>.</a:t>
                      </a:r>
                    </a:p>
                    <a:p>
                      <a:pPr indent="0" algn="l"/>
                      <a:r>
                        <a:rPr lang="en-US" sz="2800" b="1" dirty="0" smtClean="0">
                          <a:latin typeface="Arial"/>
                        </a:rPr>
                        <a:t>1</a:t>
                      </a:r>
                      <a:r>
                        <a:rPr lang="en-US" sz="2800" b="1" baseline="0" dirty="0" smtClean="0">
                          <a:latin typeface="Arial"/>
                        </a:rPr>
                        <a:t> karakter </a:t>
                      </a:r>
                      <a:r>
                        <a:rPr lang="en-US" sz="2800" dirty="0" smtClean="0">
                          <a:latin typeface="Arial"/>
                        </a:rPr>
                        <a:t>2 byte kullanir</a:t>
                      </a:r>
                    </a:p>
                    <a:p>
                      <a:pPr indent="0" algn="l"/>
                      <a:r>
                        <a:rPr lang="en-US" sz="2800" b="1" dirty="0" smtClean="0">
                          <a:latin typeface="Arial"/>
                        </a:rPr>
                        <a:t>“</a:t>
                      </a:r>
                      <a:r>
                        <a:rPr lang="en-US" sz="28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size</a:t>
                      </a:r>
                      <a:r>
                        <a:rPr lang="en-US" sz="2800" b="1" dirty="0" smtClean="0">
                          <a:latin typeface="Arial"/>
                        </a:rPr>
                        <a:t>” </a:t>
                      </a:r>
                      <a:r>
                        <a:rPr lang="en-US" sz="2800" b="0" dirty="0" smtClean="0">
                          <a:latin typeface="Arial"/>
                        </a:rPr>
                        <a:t>depolanacak</a:t>
                      </a:r>
                      <a:r>
                        <a:rPr lang="en-US" sz="2800" b="0" baseline="0" dirty="0" smtClean="0">
                          <a:latin typeface="Arial"/>
                        </a:rPr>
                        <a:t> </a:t>
                      </a:r>
                      <a:r>
                        <a:rPr lang="en-US" sz="2800" b="1" dirty="0" smtClean="0">
                          <a:latin typeface="Arial"/>
                        </a:rPr>
                        <a:t>karakter sayisi</a:t>
                      </a:r>
                      <a:r>
                        <a:rPr lang="en-US" sz="2800" b="0" dirty="0" smtClean="0">
                          <a:latin typeface="Arial"/>
                        </a:rPr>
                        <a:t>’dir</a:t>
                      </a:r>
                      <a:r>
                        <a:rPr lang="en-US" sz="2800" dirty="0" smtClean="0">
                          <a:latin typeface="Arial"/>
                        </a:rPr>
                        <a:t>.</a:t>
                      </a:r>
                    </a:p>
                    <a:p>
                      <a:pPr indent="0" algn="l"/>
                      <a:r>
                        <a:rPr lang="en-US" sz="2800" dirty="0" smtClean="0">
                          <a:latin typeface="Arial"/>
                        </a:rPr>
                        <a:t>“</a:t>
                      </a:r>
                      <a:r>
                        <a:rPr lang="en-US" sz="28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nchar</a:t>
                      </a:r>
                      <a:r>
                        <a:rPr lang="en-US" sz="2800" dirty="0" smtClean="0">
                          <a:latin typeface="Arial"/>
                        </a:rPr>
                        <a:t>” </a:t>
                      </a:r>
                      <a:r>
                        <a:rPr lang="en-US" sz="2800" b="1" dirty="0" smtClean="0">
                          <a:latin typeface="Arial"/>
                        </a:rPr>
                        <a:t> Unicode </a:t>
                      </a:r>
                      <a:r>
                        <a:rPr lang="en-US" sz="2800" b="0" dirty="0" smtClean="0">
                          <a:latin typeface="Arial"/>
                        </a:rPr>
                        <a:t>d</a:t>
                      </a:r>
                      <a:r>
                        <a:rPr lang="en-US" sz="2800" dirty="0" smtClean="0">
                          <a:latin typeface="Arial"/>
                        </a:rPr>
                        <a:t>atalari depolamak icin kullanilir.</a:t>
                      </a:r>
                    </a:p>
                    <a:p>
                      <a:pPr indent="0" algn="l"/>
                      <a:r>
                        <a:rPr lang="en-US" sz="2800" b="0" dirty="0" smtClean="0">
                          <a:latin typeface="Arial"/>
                        </a:rPr>
                        <a:t>Genellikle</a:t>
                      </a:r>
                      <a:r>
                        <a:rPr lang="en-US" sz="2800" b="0" baseline="0" dirty="0" smtClean="0">
                          <a:latin typeface="Arial"/>
                        </a:rPr>
                        <a:t> </a:t>
                      </a:r>
                      <a:r>
                        <a:rPr lang="en-US" sz="2800" b="1" dirty="0" smtClean="0">
                          <a:latin typeface="Arial"/>
                        </a:rPr>
                        <a:t>farkli</a:t>
                      </a:r>
                      <a:r>
                        <a:rPr lang="en-US" sz="2800" b="1" baseline="0" dirty="0" smtClean="0">
                          <a:latin typeface="Arial"/>
                        </a:rPr>
                        <a:t> dillerdeki karakterler </a:t>
                      </a:r>
                      <a:r>
                        <a:rPr lang="en-US" sz="2800" dirty="0" smtClean="0">
                          <a:latin typeface="Arial"/>
                        </a:rPr>
                        <a:t>icin kullanilir</a:t>
                      </a:r>
                    </a:p>
                    <a:p>
                      <a:pPr indent="0" algn="l"/>
                      <a:r>
                        <a:rPr lang="en-US" sz="2800" b="1" dirty="0" smtClean="0">
                          <a:latin typeface="Arial"/>
                        </a:rPr>
                        <a:t>Uzunlugu belli  </a:t>
                      </a:r>
                      <a:r>
                        <a:rPr lang="en-US" sz="2800" dirty="0" smtClean="0">
                          <a:latin typeface="Arial"/>
                        </a:rPr>
                        <a:t>Stringler</a:t>
                      </a:r>
                      <a:r>
                        <a:rPr lang="en-US" sz="2800" baseline="0" dirty="0" smtClean="0">
                          <a:latin typeface="Arial"/>
                        </a:rPr>
                        <a:t> icin kullanilir</a:t>
                      </a:r>
                      <a:r>
                        <a:rPr lang="en-US" sz="2800" dirty="0" smtClean="0">
                          <a:latin typeface="Arial"/>
                        </a:rPr>
                        <a:t>.</a:t>
                      </a:r>
                      <a:endParaRPr lang="en-US" sz="2800" dirty="0">
                        <a:latin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4494395"/>
                  </a:ext>
                </a:extLst>
              </a:tr>
              <a:tr h="49165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  varchar2(</a:t>
                      </a:r>
                      <a:r>
                        <a:rPr lang="en-US" sz="3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size</a:t>
                      </a:r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)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2000"/>
                        </a:lnSpc>
                      </a:pPr>
                      <a:r>
                        <a:rPr lang="en-US" sz="2800" dirty="0" smtClean="0">
                          <a:latin typeface="Arial"/>
                        </a:rPr>
                        <a:t>Maximum boyutu </a:t>
                      </a:r>
                      <a:r>
                        <a:rPr lang="en-US" sz="2800" b="1" dirty="0" smtClean="0">
                          <a:latin typeface="Arial"/>
                        </a:rPr>
                        <a:t>4000 byte</a:t>
                      </a:r>
                      <a:r>
                        <a:rPr lang="en-US" sz="2800" b="1" baseline="0" dirty="0" smtClean="0">
                          <a:latin typeface="Arial"/>
                        </a:rPr>
                        <a:t> olur</a:t>
                      </a:r>
                      <a:r>
                        <a:rPr lang="en-US" sz="2800" dirty="0" smtClean="0">
                          <a:latin typeface="Arial"/>
                        </a:rPr>
                        <a:t>.</a:t>
                      </a:r>
                    </a:p>
                    <a:p>
                      <a:pPr indent="0" algn="l"/>
                      <a:r>
                        <a:rPr lang="en-US" sz="2800" b="1" dirty="0" smtClean="0">
                          <a:latin typeface="Arial"/>
                        </a:rPr>
                        <a:t>1 </a:t>
                      </a:r>
                      <a:r>
                        <a:rPr lang="en-US" sz="2800" b="0" dirty="0" smtClean="0">
                          <a:latin typeface="Arial"/>
                        </a:rPr>
                        <a:t>karakter </a:t>
                      </a:r>
                      <a:r>
                        <a:rPr lang="en-US" sz="2800" b="1" dirty="0" smtClean="0">
                          <a:latin typeface="Arial"/>
                        </a:rPr>
                        <a:t>1 </a:t>
                      </a:r>
                      <a:r>
                        <a:rPr lang="en-US" sz="2800" dirty="0" smtClean="0">
                          <a:latin typeface="Arial"/>
                        </a:rPr>
                        <a:t>byte kullanir. 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Arial"/>
                        </a:rPr>
                        <a:t>“</a:t>
                      </a:r>
                      <a:r>
                        <a:rPr lang="en-US" sz="28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size</a:t>
                      </a:r>
                      <a:r>
                        <a:rPr lang="en-US" sz="2800" b="1" dirty="0" smtClean="0">
                          <a:latin typeface="Arial"/>
                        </a:rPr>
                        <a:t>” </a:t>
                      </a:r>
                      <a:r>
                        <a:rPr lang="en-US" sz="2800" b="0" dirty="0" smtClean="0">
                          <a:latin typeface="Arial"/>
                        </a:rPr>
                        <a:t>database’e eklenecek </a:t>
                      </a:r>
                      <a:r>
                        <a:rPr lang="en-US" sz="2800" b="1" dirty="0" smtClean="0">
                          <a:latin typeface="Arial"/>
                        </a:rPr>
                        <a:t>max.</a:t>
                      </a:r>
                      <a:r>
                        <a:rPr lang="en-US" sz="2800" b="0" dirty="0" smtClean="0">
                          <a:latin typeface="Arial"/>
                        </a:rPr>
                        <a:t> karakter sayisidir. </a:t>
                      </a:r>
                    </a:p>
                    <a:p>
                      <a:pPr indent="0" algn="l"/>
                      <a:r>
                        <a:rPr lang="en-US" sz="2800" b="1" dirty="0" smtClean="0">
                          <a:latin typeface="Arial"/>
                        </a:rPr>
                        <a:t>Degisken uzunluktaki </a:t>
                      </a:r>
                      <a:r>
                        <a:rPr lang="en-US" sz="2800" dirty="0" smtClean="0">
                          <a:latin typeface="Arial"/>
                        </a:rPr>
                        <a:t>stringler icin kullanilir.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2094919"/>
                  </a:ext>
                </a:extLst>
              </a:tr>
              <a:tr h="495521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  nvarchar2(</a:t>
                      </a:r>
                      <a:r>
                        <a:rPr lang="en-US" sz="36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/>
                        </a:rPr>
                        <a:t>size</a:t>
                      </a:r>
                      <a:r>
                        <a:rPr lang="en-US" sz="36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)</a:t>
                      </a:r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2000"/>
                        </a:lnSpc>
                      </a:pPr>
                      <a:r>
                        <a:rPr lang="en-US" sz="2800" dirty="0" smtClean="0">
                          <a:latin typeface="Arial"/>
                        </a:rPr>
                        <a:t>Maximum boyutu </a:t>
                      </a:r>
                      <a:r>
                        <a:rPr lang="en-US" sz="2800" b="1" dirty="0" smtClean="0">
                          <a:latin typeface="Arial"/>
                        </a:rPr>
                        <a:t>8000 byte</a:t>
                      </a:r>
                      <a:r>
                        <a:rPr lang="en-US" sz="2800" b="1" baseline="0" dirty="0" smtClean="0">
                          <a:latin typeface="Arial"/>
                        </a:rPr>
                        <a:t> olur</a:t>
                      </a:r>
                      <a:r>
                        <a:rPr lang="en-US" sz="2800" dirty="0" smtClean="0">
                          <a:latin typeface="Arial"/>
                        </a:rPr>
                        <a:t>.</a:t>
                      </a:r>
                    </a:p>
                    <a:p>
                      <a:pPr indent="0" algn="l"/>
                      <a:r>
                        <a:rPr lang="en-US" sz="2800" b="1" dirty="0" smtClean="0">
                          <a:latin typeface="Arial"/>
                        </a:rPr>
                        <a:t>1</a:t>
                      </a:r>
                      <a:r>
                        <a:rPr lang="en-US" sz="2800" b="1" baseline="0" dirty="0" smtClean="0">
                          <a:latin typeface="Arial"/>
                        </a:rPr>
                        <a:t> karakter </a:t>
                      </a:r>
                      <a:r>
                        <a:rPr lang="en-US" sz="2800" dirty="0" smtClean="0">
                          <a:latin typeface="Arial"/>
                        </a:rPr>
                        <a:t>2 byte kullanir</a:t>
                      </a:r>
                    </a:p>
                    <a:p>
                      <a:pPr indent="0" algn="l"/>
                      <a:r>
                        <a:rPr lang="en-US" sz="2800" b="1" dirty="0" smtClean="0">
                          <a:latin typeface="Arial"/>
                        </a:rPr>
                        <a:t>“</a:t>
                      </a:r>
                      <a:r>
                        <a:rPr lang="en-US" sz="28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size</a:t>
                      </a:r>
                      <a:r>
                        <a:rPr lang="en-US" sz="2800" b="1" dirty="0" smtClean="0">
                          <a:latin typeface="Arial"/>
                        </a:rPr>
                        <a:t>” </a:t>
                      </a:r>
                      <a:r>
                        <a:rPr lang="en-US" sz="2800" b="0" dirty="0" smtClean="0">
                          <a:latin typeface="Arial"/>
                        </a:rPr>
                        <a:t>depolanacak</a:t>
                      </a:r>
                      <a:r>
                        <a:rPr lang="en-US" sz="2800" b="0" baseline="0" dirty="0" smtClean="0">
                          <a:latin typeface="Arial"/>
                        </a:rPr>
                        <a:t> </a:t>
                      </a:r>
                      <a:r>
                        <a:rPr lang="en-US" sz="2800" b="1" dirty="0" smtClean="0">
                          <a:latin typeface="Arial"/>
                        </a:rPr>
                        <a:t>karakter sayisi</a:t>
                      </a:r>
                      <a:r>
                        <a:rPr lang="en-US" sz="2800" b="0" dirty="0" smtClean="0">
                          <a:latin typeface="Arial"/>
                        </a:rPr>
                        <a:t>’dir</a:t>
                      </a:r>
                      <a:r>
                        <a:rPr lang="en-US" sz="2800" dirty="0" smtClean="0">
                          <a:latin typeface="Arial"/>
                        </a:rPr>
                        <a:t>.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Arial"/>
                        </a:rPr>
                        <a:t>Degisken uzunluktaki </a:t>
                      </a:r>
                      <a:r>
                        <a:rPr lang="en-US" sz="2800" dirty="0" smtClean="0">
                          <a:latin typeface="Arial"/>
                        </a:rPr>
                        <a:t>stringlerin Unicode</a:t>
                      </a:r>
                      <a:r>
                        <a:rPr lang="en-US" sz="2800" baseline="0" dirty="0" smtClean="0">
                          <a:latin typeface="Arial"/>
                        </a:rPr>
                        <a:t> degerleri</a:t>
                      </a:r>
                      <a:r>
                        <a:rPr lang="en-US" sz="2800" dirty="0" smtClean="0">
                          <a:latin typeface="Arial"/>
                        </a:rPr>
                        <a:t> icin kullanilir.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1007292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1153440" y="2196682"/>
            <a:ext cx="5079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Arial"/>
              </a:rPr>
              <a:t>String Data Types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68" y="6025375"/>
            <a:ext cx="7697486" cy="25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87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699197" y="1565740"/>
            <a:ext cx="61627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SQL Data Types</a:t>
            </a:r>
            <a:endParaRPr lang="en-US" sz="6000" b="1" dirty="0">
              <a:solidFill>
                <a:srgbClr val="C00000"/>
              </a:solidFill>
              <a:latin typeface="Arial"/>
            </a:endParaRP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65496"/>
              </p:ext>
            </p:extLst>
          </p:nvPr>
        </p:nvGraphicFramePr>
        <p:xfrm>
          <a:off x="1153440" y="3210974"/>
          <a:ext cx="22397935" cy="9603187"/>
        </p:xfrm>
        <a:graphic>
          <a:graphicData uri="http://schemas.openxmlformats.org/drawingml/2006/table">
            <a:tbl>
              <a:tblPr/>
              <a:tblGrid>
                <a:gridCol w="3909214">
                  <a:extLst>
                    <a:ext uri="{9D8B030D-6E8A-4147-A177-3AD203B41FA5}">
                      <a16:colId xmlns:a16="http://schemas.microsoft.com/office/drawing/2014/main" val="1390429920"/>
                    </a:ext>
                  </a:extLst>
                </a:gridCol>
                <a:gridCol w="18488721">
                  <a:extLst>
                    <a:ext uri="{9D8B030D-6E8A-4147-A177-3AD203B41FA5}">
                      <a16:colId xmlns:a16="http://schemas.microsoft.com/office/drawing/2014/main" val="3913572970"/>
                    </a:ext>
                  </a:extLst>
                </a:gridCol>
              </a:tblGrid>
              <a:tr h="84780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dirty="0" smtClean="0">
                          <a:latin typeface="Arial"/>
                        </a:rPr>
                        <a:t>Data 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dirty="0" smtClean="0">
                          <a:latin typeface="Arial"/>
                        </a:rPr>
                        <a:t>Aciklama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4068085"/>
                  </a:ext>
                </a:extLst>
              </a:tr>
              <a:tr h="8478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  </a:t>
                      </a:r>
                    </a:p>
                    <a:p>
                      <a:pPr algn="ctr"/>
                      <a:endParaRPr lang="en-US" sz="3200" b="1" dirty="0" smtClean="0">
                        <a:solidFill>
                          <a:srgbClr val="C00000"/>
                        </a:solidFill>
                        <a:latin typeface="Arial"/>
                      </a:endParaRPr>
                    </a:p>
                    <a:p>
                      <a:pPr algn="ctr"/>
                      <a:endParaRPr lang="en-US" sz="3200" b="1" dirty="0" smtClean="0">
                        <a:solidFill>
                          <a:srgbClr val="C00000"/>
                        </a:solidFill>
                        <a:latin typeface="Arial"/>
                      </a:endParaRPr>
                    </a:p>
                    <a:p>
                      <a:pPr algn="ctr"/>
                      <a:endParaRPr lang="en-US" sz="3200" b="1" dirty="0" smtClean="0">
                        <a:solidFill>
                          <a:srgbClr val="C00000"/>
                        </a:solidFill>
                        <a:latin typeface="Arial"/>
                      </a:endParaRPr>
                    </a:p>
                    <a:p>
                      <a:pPr algn="ctr"/>
                      <a:endParaRPr lang="en-US" sz="3200" b="1" dirty="0" smtClean="0">
                        <a:solidFill>
                          <a:srgbClr val="C00000"/>
                        </a:solidFill>
                        <a:latin typeface="Arial"/>
                      </a:endParaRPr>
                    </a:p>
                    <a:p>
                      <a:pPr algn="ctr"/>
                      <a:endParaRPr lang="en-US" sz="3200" b="1" dirty="0" smtClean="0">
                        <a:solidFill>
                          <a:srgbClr val="C00000"/>
                        </a:solidFill>
                        <a:latin typeface="Arial"/>
                      </a:endParaRPr>
                    </a:p>
                    <a:p>
                      <a:pPr algn="ctr"/>
                      <a:endParaRPr lang="en-US" sz="3200" b="1" dirty="0" smtClean="0">
                        <a:solidFill>
                          <a:srgbClr val="C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number(</a:t>
                      </a:r>
                      <a:r>
                        <a:rPr lang="en-US" sz="32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p</a:t>
                      </a:r>
                      <a:r>
                        <a:rPr lang="en-US" sz="3200" b="1" dirty="0" smtClean="0">
                          <a:latin typeface="Arial"/>
                        </a:rPr>
                        <a:t>, </a:t>
                      </a:r>
                      <a:r>
                        <a:rPr lang="en-US" sz="3200" b="1" dirty="0" smtClean="0">
                          <a:solidFill>
                            <a:srgbClr val="CB297B"/>
                          </a:solidFill>
                          <a:latin typeface="Arial"/>
                        </a:rPr>
                        <a:t>s</a:t>
                      </a:r>
                      <a:r>
                        <a:rPr lang="en-US" sz="3200" b="1" i="0" u="none" strike="noStrike" cap="none" spc="0" baseline="0" dirty="0" smtClean="0">
                          <a:solidFill>
                            <a:srgbClr val="0076BA"/>
                          </a:solidFill>
                          <a:uFillTx/>
                          <a:latin typeface="Arial"/>
                          <a:ea typeface="+mn-ea"/>
                          <a:cs typeface="+mn-cs"/>
                          <a:sym typeface="Graphik"/>
                        </a:rPr>
                        <a:t>)</a:t>
                      </a:r>
                      <a:endParaRPr sz="3200" b="1" i="0" u="none" strike="noStrike" cap="none" spc="0" baseline="0" dirty="0">
                        <a:solidFill>
                          <a:srgbClr val="0076BA"/>
                        </a:solidFill>
                        <a:uFillTx/>
                        <a:latin typeface="Arial"/>
                        <a:ea typeface="+mn-ea"/>
                        <a:cs typeface="+mn-cs"/>
                        <a:sym typeface="Graphi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3200" dirty="0" smtClean="0">
                          <a:latin typeface="Arial"/>
                        </a:rPr>
                        <a:t> “</a:t>
                      </a:r>
                      <a:r>
                        <a:rPr lang="en-US" sz="3200" b="1" dirty="0" smtClean="0">
                          <a:latin typeface="Arial"/>
                        </a:rPr>
                        <a:t>Precision</a:t>
                      </a:r>
                      <a:r>
                        <a:rPr lang="en-US" sz="3200" dirty="0" smtClean="0">
                          <a:latin typeface="Arial"/>
                        </a:rPr>
                        <a:t>” (p) sayidaki rakam sayisidir</a:t>
                      </a:r>
                    </a:p>
                    <a:p>
                      <a:pPr indent="0" algn="l"/>
                      <a:r>
                        <a:rPr lang="en-US" sz="3200" baseline="0" dirty="0" smtClean="0">
                          <a:latin typeface="Arial"/>
                        </a:rPr>
                        <a:t> </a:t>
                      </a:r>
                      <a:r>
                        <a:rPr lang="en-US" sz="3200" dirty="0" smtClean="0">
                          <a:latin typeface="Arial"/>
                        </a:rPr>
                        <a:t>“</a:t>
                      </a:r>
                      <a:r>
                        <a:rPr lang="en-US" sz="3200" b="1" dirty="0" smtClean="0">
                          <a:latin typeface="Arial"/>
                        </a:rPr>
                        <a:t>Scale</a:t>
                      </a:r>
                      <a:r>
                        <a:rPr lang="en-US" sz="3200" dirty="0" smtClean="0">
                          <a:latin typeface="Arial"/>
                        </a:rPr>
                        <a:t>” (s) virgulden sonar kac rakam oldugunu belirler</a:t>
                      </a:r>
                    </a:p>
                    <a:p>
                      <a:pPr indent="0" algn="l"/>
                      <a:r>
                        <a:rPr lang="en-US" sz="3200" baseline="0" dirty="0" smtClean="0">
                          <a:latin typeface="Arial"/>
                        </a:rPr>
                        <a:t> Ornegin: </a:t>
                      </a:r>
                      <a:r>
                        <a:rPr lang="en-US" sz="3200" dirty="0" smtClean="0">
                          <a:latin typeface="Arial"/>
                        </a:rPr>
                        <a:t> </a:t>
                      </a:r>
                      <a:r>
                        <a:rPr lang="en-US" sz="3200" b="1" dirty="0" smtClean="0">
                          <a:latin typeface="Arial"/>
                        </a:rPr>
                        <a:t>1234,56  </a:t>
                      </a:r>
                      <a:r>
                        <a:rPr lang="en-US" sz="3200" dirty="0" smtClean="0">
                          <a:latin typeface="Arial"/>
                        </a:rPr>
                        <a:t>==&gt;  </a:t>
                      </a:r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Precision </a:t>
                      </a:r>
                      <a:r>
                        <a:rPr lang="en-US" sz="3200" b="0" dirty="0" smtClean="0">
                          <a:solidFill>
                            <a:srgbClr val="C00000"/>
                          </a:solidFill>
                          <a:latin typeface="Arial"/>
                        </a:rPr>
                        <a:t>: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  <a:latin typeface="Arial"/>
                        </a:rPr>
                        <a:t> </a:t>
                      </a:r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6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  <a:latin typeface="Arial"/>
                        </a:rPr>
                        <a:t>,  </a:t>
                      </a:r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Scale </a:t>
                      </a:r>
                      <a:r>
                        <a:rPr lang="en-US" sz="3200" b="0" dirty="0" smtClean="0">
                          <a:solidFill>
                            <a:srgbClr val="C00000"/>
                          </a:solidFill>
                          <a:latin typeface="Arial"/>
                        </a:rPr>
                        <a:t>: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  <a:latin typeface="Arial"/>
                        </a:rPr>
                        <a:t> </a:t>
                      </a:r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2</a:t>
                      </a:r>
                      <a:r>
                        <a:rPr lang="en-US" sz="3200" dirty="0" smtClean="0">
                          <a:solidFill>
                            <a:srgbClr val="C00000"/>
                          </a:solidFill>
                          <a:latin typeface="Arial"/>
                        </a:rPr>
                        <a:t>.</a:t>
                      </a:r>
                    </a:p>
                    <a:p>
                      <a:pPr indent="0" algn="l"/>
                      <a:endParaRPr lang="en-US" sz="3200" dirty="0" smtClean="0">
                        <a:solidFill>
                          <a:srgbClr val="C00000"/>
                        </a:solidFill>
                        <a:latin typeface="Arial"/>
                      </a:endParaRPr>
                    </a:p>
                    <a:p>
                      <a:pPr indent="0" algn="l"/>
                      <a:r>
                        <a:rPr lang="en-US" sz="3200" dirty="0" smtClean="0">
                          <a:latin typeface="Arial"/>
                        </a:rPr>
                        <a:t>  Precision ( </a:t>
                      </a:r>
                      <a:r>
                        <a:rPr lang="en-US" sz="32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p </a:t>
                      </a:r>
                      <a:r>
                        <a:rPr lang="en-US" sz="3200" dirty="0" smtClean="0">
                          <a:latin typeface="Arial"/>
                        </a:rPr>
                        <a:t>) can range from </a:t>
                      </a:r>
                      <a:r>
                        <a:rPr lang="en-US" sz="3200" b="1" dirty="0" smtClean="0">
                          <a:latin typeface="Arial"/>
                        </a:rPr>
                        <a:t>1 to 38</a:t>
                      </a:r>
                    </a:p>
                    <a:p>
                      <a:pPr indent="0" algn="l"/>
                      <a:r>
                        <a:rPr lang="en-US" sz="3200" dirty="0" smtClean="0">
                          <a:latin typeface="Arial"/>
                        </a:rPr>
                        <a:t>  Scale ( </a:t>
                      </a:r>
                      <a:r>
                        <a:rPr lang="en-US" sz="3200" b="1" dirty="0" smtClean="0">
                          <a:solidFill>
                            <a:srgbClr val="CB297B"/>
                          </a:solidFill>
                          <a:latin typeface="Arial"/>
                        </a:rPr>
                        <a:t>s </a:t>
                      </a:r>
                      <a:r>
                        <a:rPr lang="en-US" sz="3200" dirty="0" smtClean="0">
                          <a:latin typeface="Arial"/>
                        </a:rPr>
                        <a:t>) can range from </a:t>
                      </a:r>
                      <a:r>
                        <a:rPr lang="en-US" sz="3200" b="1" dirty="0" smtClean="0">
                          <a:latin typeface="Arial"/>
                        </a:rPr>
                        <a:t>-84 to 127</a:t>
                      </a:r>
                    </a:p>
                    <a:p>
                      <a:pPr indent="0" algn="l"/>
                      <a:endParaRPr lang="en-US" sz="3200" b="1" dirty="0" smtClean="0">
                        <a:latin typeface="Arial"/>
                      </a:endParaRPr>
                    </a:p>
                    <a:p>
                      <a:pPr indent="0" algn="l"/>
                      <a:endParaRPr lang="en-US" sz="3200" b="1" dirty="0" smtClean="0">
                        <a:latin typeface="Arial"/>
                      </a:endParaRPr>
                    </a:p>
                    <a:p>
                      <a:pPr marL="514350" indent="-514350" algn="l">
                        <a:spcAft>
                          <a:spcPts val="1540"/>
                        </a:spcAft>
                        <a:buAutoNum type="arabicParenR"/>
                      </a:pPr>
                      <a:r>
                        <a:rPr lang="en-US" sz="3200" b="1" dirty="0" smtClean="0">
                          <a:latin typeface="Arial"/>
                        </a:rPr>
                        <a:t>“number(</a:t>
                      </a:r>
                      <a:r>
                        <a:rPr lang="en-US" sz="32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5</a:t>
                      </a:r>
                      <a:r>
                        <a:rPr lang="en-US" sz="3200" b="1" dirty="0" smtClean="0">
                          <a:latin typeface="Arial"/>
                        </a:rPr>
                        <a:t>, </a:t>
                      </a:r>
                      <a:r>
                        <a:rPr lang="en-US" sz="3200" b="1" dirty="0" smtClean="0">
                          <a:solidFill>
                            <a:srgbClr val="CB297B"/>
                          </a:solidFill>
                          <a:latin typeface="Arial"/>
                        </a:rPr>
                        <a:t>2</a:t>
                      </a:r>
                      <a:r>
                        <a:rPr lang="en-US" sz="3200" b="1" dirty="0" smtClean="0">
                          <a:latin typeface="Arial"/>
                        </a:rPr>
                        <a:t>)” </a:t>
                      </a:r>
                      <a:r>
                        <a:rPr lang="en-US" sz="3200" b="0" dirty="0" smtClean="0">
                          <a:latin typeface="Arial"/>
                        </a:rPr>
                        <a:t>virgulden once 3,vigulden sonra</a:t>
                      </a:r>
                      <a:r>
                        <a:rPr lang="en-US" sz="3200" b="0" baseline="0" dirty="0" smtClean="0">
                          <a:latin typeface="Arial"/>
                        </a:rPr>
                        <a:t> 2 rakam olan </a:t>
                      </a:r>
                    </a:p>
                    <a:p>
                      <a:pPr marL="0" indent="0" algn="l">
                        <a:spcAft>
                          <a:spcPts val="1540"/>
                        </a:spcAft>
                        <a:buNone/>
                      </a:pPr>
                      <a:r>
                        <a:rPr lang="en-US" sz="3200" b="0" baseline="0" dirty="0" smtClean="0">
                          <a:latin typeface="Arial"/>
                        </a:rPr>
                        <a:t>     sayi</a:t>
                      </a:r>
                      <a:r>
                        <a:rPr lang="en-US" sz="3200" b="0" dirty="0" smtClean="0">
                          <a:latin typeface="Arial"/>
                        </a:rPr>
                        <a:t> </a:t>
                      </a:r>
                      <a:r>
                        <a:rPr lang="en-US" sz="3200" b="1" i="1" dirty="0" smtClean="0">
                          <a:solidFill>
                            <a:srgbClr val="00A89D"/>
                          </a:solidFill>
                          <a:latin typeface="Arial"/>
                        </a:rPr>
                        <a:t>==&gt; </a:t>
                      </a:r>
                      <a:r>
                        <a:rPr lang="en-US" sz="3200" b="1" i="1" dirty="0" smtClean="0">
                          <a:latin typeface="Arial"/>
                        </a:rPr>
                        <a:t>123,45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4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2)</a:t>
                      </a:r>
                      <a:r>
                        <a:rPr lang="en-US" sz="3200" b="1" dirty="0" smtClean="0">
                          <a:latin typeface="Arial"/>
                        </a:rPr>
                        <a:t> “number(</a:t>
                      </a:r>
                      <a:r>
                        <a:rPr lang="en-US" sz="32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4</a:t>
                      </a:r>
                      <a:r>
                        <a:rPr lang="en-US" sz="3200" b="1" dirty="0" smtClean="0">
                          <a:latin typeface="Arial"/>
                        </a:rPr>
                        <a:t>, </a:t>
                      </a:r>
                      <a:r>
                        <a:rPr lang="en-US" sz="3200" b="1" dirty="0" smtClean="0">
                          <a:solidFill>
                            <a:srgbClr val="CB297B"/>
                          </a:solidFill>
                          <a:latin typeface="Arial"/>
                        </a:rPr>
                        <a:t>2</a:t>
                      </a:r>
                      <a:r>
                        <a:rPr lang="en-US" sz="3200" b="1" dirty="0" smtClean="0">
                          <a:latin typeface="Arial"/>
                        </a:rPr>
                        <a:t>)” </a:t>
                      </a:r>
                      <a:r>
                        <a:rPr lang="en-US" sz="3200" b="1" i="1" dirty="0" smtClean="0">
                          <a:solidFill>
                            <a:srgbClr val="00A89D"/>
                          </a:solidFill>
                          <a:latin typeface="Arial"/>
                        </a:rPr>
                        <a:t>==&gt; </a:t>
                      </a:r>
                      <a:r>
                        <a:rPr lang="en-US" sz="3200" b="1" i="1" dirty="0" smtClean="0">
                          <a:latin typeface="Arial"/>
                        </a:rPr>
                        <a:t>123</a:t>
                      </a:r>
                      <a:r>
                        <a:rPr lang="en-US" sz="3200" b="1" i="1" dirty="0" smtClean="0">
                          <a:solidFill>
                            <a:srgbClr val="017100"/>
                          </a:solidFill>
                          <a:latin typeface="Arial"/>
                        </a:rPr>
                        <a:t>,45 ==&gt;</a:t>
                      </a:r>
                      <a:r>
                        <a:rPr lang="en-US" sz="3200" dirty="0" smtClean="0">
                          <a:solidFill>
                            <a:srgbClr val="017100"/>
                          </a:solidFill>
                          <a:latin typeface="Arial"/>
                        </a:rPr>
                        <a:t> </a:t>
                      </a:r>
                      <a:r>
                        <a:rPr lang="en-US" sz="3200" b="1" i="1" dirty="0" smtClean="0">
                          <a:solidFill>
                            <a:srgbClr val="EE220C"/>
                          </a:solidFill>
                          <a:latin typeface="Arial"/>
                        </a:rPr>
                        <a:t>error verir</a:t>
                      </a:r>
                      <a:endParaRPr lang="en-US" sz="3200" b="1" i="1" dirty="0" smtClean="0">
                        <a:latin typeface="Arial"/>
                      </a:endParaRPr>
                    </a:p>
                    <a:p>
                      <a:pPr indent="0" algn="l"/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3)</a:t>
                      </a:r>
                      <a:r>
                        <a:rPr lang="en-US" sz="3200" b="1" dirty="0" smtClean="0">
                          <a:latin typeface="Arial"/>
                        </a:rPr>
                        <a:t> “number(</a:t>
                      </a:r>
                      <a:r>
                        <a:rPr lang="en-US" sz="32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7</a:t>
                      </a:r>
                      <a:r>
                        <a:rPr lang="en-US" sz="3200" b="1" dirty="0" smtClean="0">
                          <a:latin typeface="Arial"/>
                        </a:rPr>
                        <a:t>)” </a:t>
                      </a:r>
                      <a:r>
                        <a:rPr lang="en-US" sz="3200" dirty="0" smtClean="0">
                          <a:latin typeface="Arial"/>
                        </a:rPr>
                        <a:t>ondalik kismi olmayan 7 basamakli sayi demektir </a:t>
                      </a:r>
                      <a:r>
                        <a:rPr lang="en-US" sz="3200" b="1" i="1" dirty="0" smtClean="0">
                          <a:solidFill>
                            <a:srgbClr val="00A89D"/>
                          </a:solidFill>
                          <a:latin typeface="Arial"/>
                        </a:rPr>
                        <a:t>==&gt; </a:t>
                      </a:r>
                      <a:r>
                        <a:rPr lang="en-US" sz="3200" b="1" i="1" dirty="0" smtClean="0">
                          <a:latin typeface="Arial"/>
                        </a:rPr>
                        <a:t>12345,67’</a:t>
                      </a:r>
                      <a:r>
                        <a:rPr lang="en-US" sz="3200" i="1" dirty="0" smtClean="0">
                          <a:latin typeface="Arial"/>
                        </a:rPr>
                        <a:t>I kabul eder ama    </a:t>
                      </a:r>
                    </a:p>
                    <a:p>
                      <a:pPr indent="0" algn="l"/>
                      <a:r>
                        <a:rPr lang="en-US" sz="3200" b="1" i="1" dirty="0" smtClean="0">
                          <a:latin typeface="Arial"/>
                        </a:rPr>
                        <a:t>     12345 olarak depolar</a:t>
                      </a:r>
                    </a:p>
                    <a:p>
                      <a:pPr indent="292100" algn="l">
                        <a:spcAft>
                          <a:spcPts val="1540"/>
                        </a:spcAft>
                      </a:pPr>
                      <a:r>
                        <a:rPr lang="en-US" sz="3200" b="1" dirty="0" smtClean="0">
                          <a:solidFill>
                            <a:srgbClr val="EE220C"/>
                          </a:solidFill>
                          <a:latin typeface="Arial"/>
                        </a:rPr>
                        <a:t>  Note: </a:t>
                      </a:r>
                      <a:r>
                        <a:rPr lang="en-US" sz="3200" b="1" dirty="0" smtClean="0">
                          <a:latin typeface="Arial"/>
                        </a:rPr>
                        <a:t>“number(</a:t>
                      </a:r>
                      <a:r>
                        <a:rPr lang="en-US" sz="32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7</a:t>
                      </a:r>
                      <a:r>
                        <a:rPr lang="en-US" sz="3200" b="1" dirty="0" smtClean="0">
                          <a:latin typeface="Arial"/>
                        </a:rPr>
                        <a:t>)” </a:t>
                      </a:r>
                      <a:r>
                        <a:rPr lang="en-US" sz="3200" b="0" dirty="0" smtClean="0">
                          <a:latin typeface="Arial"/>
                        </a:rPr>
                        <a:t>ve</a:t>
                      </a:r>
                      <a:r>
                        <a:rPr lang="en-US" sz="3200" dirty="0" smtClean="0">
                          <a:latin typeface="Arial"/>
                        </a:rPr>
                        <a:t> </a:t>
                      </a:r>
                      <a:r>
                        <a:rPr lang="en-US" sz="3200" b="1" dirty="0" smtClean="0">
                          <a:latin typeface="Arial"/>
                        </a:rPr>
                        <a:t>“number(</a:t>
                      </a:r>
                      <a:r>
                        <a:rPr lang="en-US" sz="32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7, </a:t>
                      </a:r>
                      <a:r>
                        <a:rPr lang="en-US" sz="3200" b="1" dirty="0" smtClean="0">
                          <a:solidFill>
                            <a:srgbClr val="CB297B"/>
                          </a:solidFill>
                          <a:latin typeface="Arial"/>
                        </a:rPr>
                        <a:t>0</a:t>
                      </a:r>
                      <a:r>
                        <a:rPr lang="en-US" sz="3200" b="1" dirty="0" smtClean="0">
                          <a:latin typeface="Arial"/>
                        </a:rPr>
                        <a:t>)” </a:t>
                      </a:r>
                      <a:r>
                        <a:rPr lang="en-US" sz="3200" b="0" dirty="0" smtClean="0">
                          <a:latin typeface="Arial"/>
                        </a:rPr>
                        <a:t>ayni</a:t>
                      </a:r>
                      <a:r>
                        <a:rPr lang="en-US" sz="3200" b="0" baseline="0" dirty="0" smtClean="0">
                          <a:latin typeface="Arial"/>
                        </a:rPr>
                        <a:t> seydir</a:t>
                      </a:r>
                      <a:endParaRPr lang="en-US" sz="3200" dirty="0" smtClean="0">
                        <a:latin typeface="Arial"/>
                      </a:endParaRPr>
                    </a:p>
                    <a:p>
                      <a:pPr indent="0" algn="l">
                        <a:spcAft>
                          <a:spcPts val="1540"/>
                        </a:spcAft>
                      </a:pPr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4)</a:t>
                      </a:r>
                      <a:r>
                        <a:rPr lang="en-US" sz="3200" b="1" dirty="0" smtClean="0">
                          <a:latin typeface="Arial"/>
                        </a:rPr>
                        <a:t> “number(</a:t>
                      </a:r>
                      <a:r>
                        <a:rPr lang="en-US" sz="3200" b="1" dirty="0" smtClean="0">
                          <a:solidFill>
                            <a:srgbClr val="FF9300"/>
                          </a:solidFill>
                          <a:latin typeface="Arial"/>
                        </a:rPr>
                        <a:t>7</a:t>
                      </a:r>
                      <a:r>
                        <a:rPr lang="en-US" sz="3200" b="1" dirty="0" smtClean="0">
                          <a:latin typeface="Arial"/>
                        </a:rPr>
                        <a:t>, </a:t>
                      </a:r>
                      <a:r>
                        <a:rPr lang="en-US" sz="3200" b="1" dirty="0" smtClean="0">
                          <a:solidFill>
                            <a:srgbClr val="CB297B"/>
                          </a:solidFill>
                          <a:latin typeface="Arial"/>
                        </a:rPr>
                        <a:t>-2</a:t>
                      </a:r>
                      <a:r>
                        <a:rPr lang="en-US" sz="3200" b="1" dirty="0" smtClean="0">
                          <a:latin typeface="Arial"/>
                        </a:rPr>
                        <a:t>)” </a:t>
                      </a:r>
                      <a:r>
                        <a:rPr lang="en-US" sz="3200" dirty="0" smtClean="0">
                          <a:latin typeface="Arial"/>
                        </a:rPr>
                        <a:t>rounds the numeric value to hundreds. </a:t>
                      </a:r>
                      <a:r>
                        <a:rPr lang="en-US" sz="3200" b="1" i="1" dirty="0" smtClean="0">
                          <a:solidFill>
                            <a:srgbClr val="00A89D"/>
                          </a:solidFill>
                          <a:latin typeface="Arial"/>
                        </a:rPr>
                        <a:t>==&gt; </a:t>
                      </a:r>
                      <a:r>
                        <a:rPr lang="en-US" sz="3200" b="1" i="1" dirty="0" smtClean="0">
                          <a:latin typeface="Arial"/>
                        </a:rPr>
                        <a:t>12345</a:t>
                      </a:r>
                      <a:r>
                        <a:rPr lang="en-US" sz="3200" b="1" i="1" dirty="0" smtClean="0">
                          <a:solidFill>
                            <a:srgbClr val="017100"/>
                          </a:solidFill>
                          <a:latin typeface="Arial"/>
                        </a:rPr>
                        <a:t>67,89 ==&gt; </a:t>
                      </a:r>
                      <a:r>
                        <a:rPr lang="en-US" sz="3200" b="1" i="1" dirty="0" smtClean="0">
                          <a:latin typeface="Arial"/>
                        </a:rPr>
                        <a:t>1234</a:t>
                      </a:r>
                      <a:r>
                        <a:rPr lang="en-US" sz="3200" b="1" i="1" dirty="0" smtClean="0">
                          <a:solidFill>
                            <a:srgbClr val="017100"/>
                          </a:solidFill>
                          <a:latin typeface="Arial"/>
                        </a:rPr>
                        <a:t>600</a:t>
                      </a:r>
                    </a:p>
                    <a:p>
                      <a:pPr indent="0" algn="l"/>
                      <a:endParaRPr lang="en-US" sz="3200" b="1" i="1" dirty="0" smtClean="0">
                        <a:solidFill>
                          <a:srgbClr val="EE220C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2573112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1153440" y="2196682"/>
            <a:ext cx="5714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Arial"/>
              </a:rPr>
              <a:t>Numeric</a:t>
            </a:r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4261101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699197" y="1565740"/>
            <a:ext cx="61627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SQL Data Types</a:t>
            </a:r>
            <a:endParaRPr lang="en-US" sz="60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96601" y="2928246"/>
            <a:ext cx="5714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Arial"/>
              </a:rPr>
              <a:t>Numeric</a:t>
            </a:r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Data Types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83" y="4149414"/>
            <a:ext cx="19804419" cy="66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64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699197" y="1565740"/>
            <a:ext cx="61627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SQL Data Types</a:t>
            </a:r>
            <a:endParaRPr lang="en-US" sz="60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322835" y="2928246"/>
            <a:ext cx="46615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Date 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Data Types</a:t>
            </a: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79611"/>
              </p:ext>
            </p:extLst>
          </p:nvPr>
        </p:nvGraphicFramePr>
        <p:xfrm>
          <a:off x="1019626" y="4571422"/>
          <a:ext cx="22397935" cy="4154887"/>
        </p:xfrm>
        <a:graphic>
          <a:graphicData uri="http://schemas.openxmlformats.org/drawingml/2006/table">
            <a:tbl>
              <a:tblPr/>
              <a:tblGrid>
                <a:gridCol w="3909214">
                  <a:extLst>
                    <a:ext uri="{9D8B030D-6E8A-4147-A177-3AD203B41FA5}">
                      <a16:colId xmlns:a16="http://schemas.microsoft.com/office/drawing/2014/main" val="1390429920"/>
                    </a:ext>
                  </a:extLst>
                </a:gridCol>
                <a:gridCol w="18488721">
                  <a:extLst>
                    <a:ext uri="{9D8B030D-6E8A-4147-A177-3AD203B41FA5}">
                      <a16:colId xmlns:a16="http://schemas.microsoft.com/office/drawing/2014/main" val="3913572970"/>
                    </a:ext>
                  </a:extLst>
                </a:gridCol>
              </a:tblGrid>
              <a:tr h="84780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dirty="0" smtClean="0">
                          <a:latin typeface="Arial"/>
                        </a:rPr>
                        <a:t>Data 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dirty="0" smtClean="0">
                          <a:latin typeface="Arial"/>
                        </a:rPr>
                        <a:t>Aciklama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4068085"/>
                  </a:ext>
                </a:extLst>
              </a:tr>
              <a:tr h="8478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 </a:t>
                      </a:r>
                    </a:p>
                    <a:p>
                      <a:pPr algn="ctr"/>
                      <a:endParaRPr lang="en-US" sz="3200" b="1" dirty="0" smtClean="0">
                        <a:solidFill>
                          <a:srgbClr val="C00000"/>
                        </a:solidFill>
                        <a:latin typeface="Arial"/>
                      </a:endParaRPr>
                    </a:p>
                    <a:p>
                      <a:pPr algn="ctr"/>
                      <a:endParaRPr lang="en-US" sz="3200" b="1" dirty="0" smtClean="0">
                        <a:solidFill>
                          <a:srgbClr val="C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DATE</a:t>
                      </a:r>
                      <a:endParaRPr sz="3200" b="1" i="0" u="none" strike="noStrike" cap="none" spc="0" baseline="0" dirty="0">
                        <a:solidFill>
                          <a:srgbClr val="0076BA"/>
                        </a:solidFill>
                        <a:uFillTx/>
                        <a:latin typeface="Arial"/>
                        <a:ea typeface="+mn-ea"/>
                        <a:cs typeface="+mn-cs"/>
                        <a:sym typeface="Graphi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l"/>
                      <a:r>
                        <a:rPr lang="en-US" sz="3200" dirty="0" smtClean="0">
                          <a:latin typeface="Arial"/>
                        </a:rPr>
                        <a:t> “</a:t>
                      </a:r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DATE</a:t>
                      </a:r>
                      <a:r>
                        <a:rPr lang="en-US" sz="3200" dirty="0" smtClean="0">
                          <a:latin typeface="Arial"/>
                        </a:rPr>
                        <a:t>” data tipi tarih ve zamani depolamak icin kullanilir. Saniyenin virgullu kismini da alir.</a:t>
                      </a:r>
                    </a:p>
                    <a:p>
                      <a:pPr indent="0" algn="l">
                        <a:spcAft>
                          <a:spcPts val="1540"/>
                        </a:spcAft>
                      </a:pPr>
                      <a:r>
                        <a:rPr lang="en-US" sz="3200" dirty="0" smtClean="0">
                          <a:latin typeface="Arial"/>
                        </a:rPr>
                        <a:t> “</a:t>
                      </a:r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DATE</a:t>
                      </a:r>
                      <a:r>
                        <a:rPr lang="en-US" sz="3200" dirty="0" smtClean="0">
                          <a:latin typeface="Arial"/>
                        </a:rPr>
                        <a:t>” </a:t>
                      </a:r>
                      <a:r>
                        <a:rPr lang="en-US" sz="3200" b="1" dirty="0" smtClean="0">
                          <a:latin typeface="Arial"/>
                        </a:rPr>
                        <a:t>yil</a:t>
                      </a:r>
                      <a:r>
                        <a:rPr lang="en-US" sz="3200" dirty="0" smtClean="0">
                          <a:latin typeface="Arial"/>
                        </a:rPr>
                        <a:t>, ay, gun, saat, dakika, ve saniye icerir.</a:t>
                      </a:r>
                    </a:p>
                    <a:p>
                      <a:pPr indent="0" algn="l">
                        <a:spcAft>
                          <a:spcPts val="1540"/>
                        </a:spcAft>
                      </a:pPr>
                      <a:r>
                        <a:rPr lang="en-US" sz="3200" baseline="0" dirty="0" smtClean="0">
                          <a:latin typeface="Arial"/>
                        </a:rPr>
                        <a:t> S</a:t>
                      </a:r>
                      <a:r>
                        <a:rPr lang="en-US" sz="3200" dirty="0" smtClean="0">
                          <a:latin typeface="Arial"/>
                        </a:rPr>
                        <a:t>tandart </a:t>
                      </a:r>
                      <a:r>
                        <a:rPr lang="en-US" sz="3200" b="1" dirty="0" smtClean="0">
                          <a:latin typeface="Arial"/>
                        </a:rPr>
                        <a:t>“Date Format</a:t>
                      </a:r>
                      <a:r>
                        <a:rPr lang="en-US" sz="3200" dirty="0" smtClean="0">
                          <a:latin typeface="Arial"/>
                        </a:rPr>
                        <a:t>” , “</a:t>
                      </a:r>
                      <a:r>
                        <a:rPr lang="en-US" sz="3200" b="1" dirty="0" smtClean="0">
                          <a:latin typeface="Arial"/>
                        </a:rPr>
                        <a:t>dd - MMM - yy”. Ornegin</a:t>
                      </a:r>
                      <a:r>
                        <a:rPr lang="en-US" sz="3200" dirty="0" smtClean="0">
                          <a:latin typeface="Arial"/>
                        </a:rPr>
                        <a:t> 13 - Apr - 20</a:t>
                      </a:r>
                    </a:p>
                    <a:p>
                      <a:pPr indent="0" algn="l"/>
                      <a:r>
                        <a:rPr lang="en-US" sz="3200" dirty="0" smtClean="0">
                          <a:latin typeface="Arial"/>
                        </a:rPr>
                        <a:t>Tarih formatini “</a:t>
                      </a:r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ALTER SESSION SET NLS_DATE_FORMAT = “YYYY-MM-DD</a:t>
                      </a:r>
                      <a:r>
                        <a:rPr lang="en-US" sz="3200" dirty="0" smtClean="0">
                          <a:latin typeface="Arial"/>
                        </a:rPr>
                        <a:t>” kodu kullanilarak degistirilebilir. Koddan sonra tarih 2020 - 04 – 13 olur.</a:t>
                      </a:r>
                    </a:p>
                    <a:p>
                      <a:pPr marL="0" indent="0" algn="l">
                        <a:spcAft>
                          <a:spcPts val="1540"/>
                        </a:spcAft>
                        <a:buNone/>
                      </a:pPr>
                      <a:r>
                        <a:rPr lang="en-US" sz="3200" b="0" baseline="0" dirty="0" smtClean="0">
                          <a:latin typeface="Arial"/>
                        </a:rPr>
                        <a:t>     </a:t>
                      </a:r>
                      <a:endParaRPr lang="en-US" sz="3200" b="1" i="1" dirty="0" smtClean="0">
                        <a:solidFill>
                          <a:srgbClr val="EE220C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257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24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699197" y="1565740"/>
            <a:ext cx="61627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SQL Data Types</a:t>
            </a:r>
            <a:endParaRPr lang="en-US" sz="60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135284" y="2928246"/>
            <a:ext cx="50366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BLOB 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Data Types</a:t>
            </a: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26721"/>
              </p:ext>
            </p:extLst>
          </p:nvPr>
        </p:nvGraphicFramePr>
        <p:xfrm>
          <a:off x="1019626" y="4571422"/>
          <a:ext cx="22397935" cy="3179527"/>
        </p:xfrm>
        <a:graphic>
          <a:graphicData uri="http://schemas.openxmlformats.org/drawingml/2006/table">
            <a:tbl>
              <a:tblPr/>
              <a:tblGrid>
                <a:gridCol w="3909214">
                  <a:extLst>
                    <a:ext uri="{9D8B030D-6E8A-4147-A177-3AD203B41FA5}">
                      <a16:colId xmlns:a16="http://schemas.microsoft.com/office/drawing/2014/main" val="1390429920"/>
                    </a:ext>
                  </a:extLst>
                </a:gridCol>
                <a:gridCol w="18488721">
                  <a:extLst>
                    <a:ext uri="{9D8B030D-6E8A-4147-A177-3AD203B41FA5}">
                      <a16:colId xmlns:a16="http://schemas.microsoft.com/office/drawing/2014/main" val="3913572970"/>
                    </a:ext>
                  </a:extLst>
                </a:gridCol>
              </a:tblGrid>
              <a:tr h="847807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dirty="0" smtClean="0">
                          <a:latin typeface="Arial"/>
                        </a:rPr>
                        <a:t>Data 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i="1" dirty="0" smtClean="0">
                          <a:latin typeface="Arial"/>
                        </a:rPr>
                        <a:t>Aciklama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4068085"/>
                  </a:ext>
                </a:extLst>
              </a:tr>
              <a:tr h="8478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rgbClr val="C00000"/>
                          </a:solidFill>
                          <a:latin typeface="Arial"/>
                        </a:rPr>
                        <a:t> </a:t>
                      </a:r>
                    </a:p>
                    <a:p>
                      <a:pPr algn="ctr"/>
                      <a:endParaRPr lang="en-US" sz="3200" b="1" i="0" u="none" strike="noStrike" cap="none" spc="0" baseline="0" dirty="0" smtClean="0">
                        <a:solidFill>
                          <a:srgbClr val="0076BA"/>
                        </a:solidFill>
                        <a:uFillTx/>
                        <a:latin typeface="Arial"/>
                        <a:ea typeface="+mn-ea"/>
                        <a:cs typeface="+mn-cs"/>
                        <a:sym typeface="Graphik"/>
                      </a:endParaRPr>
                    </a:p>
                    <a:p>
                      <a:pPr algn="ctr"/>
                      <a:r>
                        <a:rPr lang="en-US" sz="3200" b="1" i="0" u="none" strike="noStrike" cap="none" spc="0" baseline="0" dirty="0" smtClean="0">
                          <a:solidFill>
                            <a:srgbClr val="0076BA"/>
                          </a:solidFill>
                          <a:uFillTx/>
                          <a:latin typeface="Arial"/>
                          <a:ea typeface="+mn-ea"/>
                          <a:cs typeface="+mn-cs"/>
                          <a:sym typeface="Graphik"/>
                        </a:rPr>
                        <a:t>BLOB</a:t>
                      </a:r>
                      <a:endParaRPr sz="3200" b="1" i="0" u="none" strike="noStrike" cap="none" spc="0" baseline="0" dirty="0">
                        <a:solidFill>
                          <a:srgbClr val="0076BA"/>
                        </a:solidFill>
                        <a:uFillTx/>
                        <a:latin typeface="Arial"/>
                        <a:ea typeface="+mn-ea"/>
                        <a:cs typeface="+mn-cs"/>
                        <a:sym typeface="Graphik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1470"/>
                        </a:spcAft>
                      </a:pPr>
                      <a:r>
                        <a:rPr lang="en-US" sz="3200" dirty="0" smtClean="0">
                          <a:latin typeface="Arial"/>
                        </a:rPr>
                        <a:t> </a:t>
                      </a:r>
                    </a:p>
                    <a:p>
                      <a:pPr indent="0" algn="l">
                        <a:spcAft>
                          <a:spcPts val="1470"/>
                        </a:spcAft>
                      </a:pPr>
                      <a:r>
                        <a:rPr lang="en-US" sz="3200" dirty="0" smtClean="0">
                          <a:latin typeface="Arial"/>
                        </a:rPr>
                        <a:t> “</a:t>
                      </a:r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BLOB</a:t>
                      </a:r>
                      <a:r>
                        <a:rPr lang="en-US" sz="3200" dirty="0" smtClean="0">
                          <a:latin typeface="Arial"/>
                        </a:rPr>
                        <a:t>” , “</a:t>
                      </a:r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B</a:t>
                      </a:r>
                      <a:r>
                        <a:rPr lang="en-US" sz="3200" dirty="0" smtClean="0">
                          <a:latin typeface="Arial"/>
                        </a:rPr>
                        <a:t>inary </a:t>
                      </a:r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L</a:t>
                      </a:r>
                      <a:r>
                        <a:rPr lang="en-US" sz="3200" dirty="0" smtClean="0">
                          <a:latin typeface="Arial"/>
                        </a:rPr>
                        <a:t>arge </a:t>
                      </a:r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OB</a:t>
                      </a:r>
                      <a:r>
                        <a:rPr lang="en-US" sz="3200" dirty="0" smtClean="0">
                          <a:latin typeface="Arial"/>
                        </a:rPr>
                        <a:t>jects” demektir</a:t>
                      </a:r>
                    </a:p>
                    <a:p>
                      <a:pPr indent="0" algn="l"/>
                      <a:r>
                        <a:rPr lang="en-US" sz="3200" dirty="0" smtClean="0">
                          <a:latin typeface="Arial"/>
                        </a:rPr>
                        <a:t> “</a:t>
                      </a:r>
                      <a:r>
                        <a:rPr lang="en-US" sz="3200" b="1" dirty="0" smtClean="0">
                          <a:solidFill>
                            <a:srgbClr val="0076BA"/>
                          </a:solidFill>
                          <a:latin typeface="Arial"/>
                        </a:rPr>
                        <a:t>BLOB</a:t>
                      </a:r>
                      <a:r>
                        <a:rPr lang="en-US" sz="3200" dirty="0" smtClean="0">
                          <a:latin typeface="Arial"/>
                        </a:rPr>
                        <a:t>” resim,video,ses gibi datalari</a:t>
                      </a:r>
                      <a:r>
                        <a:rPr lang="en-US" sz="3200" baseline="0" dirty="0" smtClean="0">
                          <a:latin typeface="Arial"/>
                        </a:rPr>
                        <a:t> binary formatina cevirerek depolar</a:t>
                      </a:r>
                      <a:r>
                        <a:rPr lang="en-US" sz="3200" dirty="0" smtClean="0">
                          <a:latin typeface="Arial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1540"/>
                        </a:spcAft>
                        <a:buNone/>
                      </a:pPr>
                      <a:r>
                        <a:rPr lang="en-US" sz="3200" b="0" baseline="0" dirty="0" smtClean="0">
                          <a:latin typeface="Arial"/>
                        </a:rPr>
                        <a:t>     </a:t>
                      </a:r>
                      <a:endParaRPr lang="en-US" sz="3200" b="1" i="1" dirty="0" smtClean="0">
                        <a:solidFill>
                          <a:srgbClr val="EE220C"/>
                        </a:solidFill>
                        <a:latin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257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589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9048500" y="1231204"/>
            <a:ext cx="56425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Arial"/>
              </a:rPr>
              <a:t>SQL </a:t>
            </a:r>
            <a:r>
              <a:rPr lang="en-US" sz="6000" b="1" noProof="1" smtClean="0">
                <a:solidFill>
                  <a:schemeClr val="tx1"/>
                </a:solidFill>
                <a:latin typeface="Arial"/>
              </a:rPr>
              <a:t>Komutlari</a:t>
            </a:r>
            <a:endParaRPr lang="en-US" sz="6000" noProof="1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099" y="3382776"/>
            <a:ext cx="7393006" cy="5841149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3729939" y="2319465"/>
            <a:ext cx="102005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Veri 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Sorgulama Dili (Data Query Language - DQL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)</a:t>
            </a:r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tr-TR" sz="3200" b="1" dirty="0">
                <a:solidFill>
                  <a:srgbClr val="C00000"/>
                </a:solidFill>
                <a:latin typeface="Arial" panose="020B0604020202020204" pitchFamily="34" charset="0"/>
              </a:rPr>
              <a:t>mevcut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 kayıtların bir kısmını veya tamamınını 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									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tanımlanan 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koşullara bağlı olarak alır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.</a:t>
            </a:r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endParaRPr lang="en-US" sz="3200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3200" b="1" dirty="0" smtClean="0">
                <a:solidFill>
                  <a:srgbClr val="CF2C2C"/>
                </a:solidFill>
                <a:latin typeface="Arial" panose="020B0604020202020204" pitchFamily="34" charset="0"/>
              </a:rPr>
              <a:t>               </a:t>
            </a:r>
            <a:r>
              <a:rPr lang="tr-TR" sz="3200" b="1" dirty="0" smtClean="0">
                <a:solidFill>
                  <a:srgbClr val="CF2C2C"/>
                </a:solidFill>
                <a:latin typeface="Arial" panose="020B0604020202020204" pitchFamily="34" charset="0"/>
              </a:rPr>
              <a:t>SELECT :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 Veritabanındaki 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verileri alır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.</a:t>
            </a:r>
            <a:endParaRPr lang="en-US" sz="3200" dirty="0">
              <a:solidFill>
                <a:srgbClr val="323232"/>
              </a:solidFill>
              <a:latin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4691007" y="7351087"/>
            <a:ext cx="92395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		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2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. Veri 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Degistirme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Dili (Data Manipulation 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				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Language 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- DML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)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US" sz="3200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      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veritabanına 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yeni kayıt ekleme, mevcut 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					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kayıtları güncelleme 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ve silme işlemleri 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					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yapılır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. </a:t>
            </a:r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rgbClr val="505050"/>
                </a:solidFill>
                <a:latin typeface="Arial" panose="020B0604020202020204" pitchFamily="34" charset="0"/>
              </a:rPr>
              <a:t>	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	</a:t>
            </a:r>
            <a:r>
              <a:rPr lang="tr-TR" sz="3200" b="1" dirty="0" smtClean="0">
                <a:solidFill>
                  <a:srgbClr val="CF2C2C"/>
                </a:solidFill>
                <a:latin typeface="Arial" panose="020B0604020202020204" pitchFamily="34" charset="0"/>
              </a:rPr>
              <a:t>INSERT </a:t>
            </a:r>
            <a:r>
              <a:rPr lang="tr-TR" sz="3200" b="1" dirty="0">
                <a:solidFill>
                  <a:srgbClr val="CF2C2C"/>
                </a:solidFill>
                <a:latin typeface="Arial" panose="020B0604020202020204" pitchFamily="34" charset="0"/>
              </a:rPr>
              <a:t>: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 Veritabanına yeni veri ekler.</a:t>
            </a:r>
          </a:p>
          <a:p>
            <a:pPr algn="l"/>
            <a:r>
              <a:rPr lang="en-US" sz="3200" b="1" dirty="0" smtClean="0">
                <a:solidFill>
                  <a:srgbClr val="CF2C2C"/>
                </a:solidFill>
                <a:latin typeface="Arial" panose="020B0604020202020204" pitchFamily="34" charset="0"/>
              </a:rPr>
              <a:t>		</a:t>
            </a:r>
            <a:r>
              <a:rPr lang="tr-TR" sz="3200" b="1" dirty="0" smtClean="0">
                <a:solidFill>
                  <a:srgbClr val="CF2C2C"/>
                </a:solidFill>
                <a:latin typeface="Arial" panose="020B0604020202020204" pitchFamily="34" charset="0"/>
              </a:rPr>
              <a:t>UPDATE </a:t>
            </a:r>
            <a:r>
              <a:rPr lang="tr-TR" sz="3200" b="1" dirty="0">
                <a:solidFill>
                  <a:srgbClr val="CF2C2C"/>
                </a:solidFill>
                <a:latin typeface="Arial" panose="020B0604020202020204" pitchFamily="34" charset="0"/>
              </a:rPr>
              <a:t>: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 Veritabanındaki verileri günceller.</a:t>
            </a:r>
          </a:p>
          <a:p>
            <a:pPr algn="l"/>
            <a:r>
              <a:rPr lang="en-US" sz="3200" b="1" dirty="0" smtClean="0">
                <a:solidFill>
                  <a:srgbClr val="CF2C2C"/>
                </a:solidFill>
                <a:latin typeface="Arial" panose="020B0604020202020204" pitchFamily="34" charset="0"/>
              </a:rPr>
              <a:t>		</a:t>
            </a:r>
            <a:r>
              <a:rPr lang="tr-TR" sz="3200" b="1" dirty="0" smtClean="0">
                <a:solidFill>
                  <a:srgbClr val="CF2C2C"/>
                </a:solidFill>
                <a:latin typeface="Arial" panose="020B0604020202020204" pitchFamily="34" charset="0"/>
              </a:rPr>
              <a:t>DELETE </a:t>
            </a:r>
            <a:r>
              <a:rPr lang="tr-TR" sz="3200" b="1" dirty="0">
                <a:solidFill>
                  <a:srgbClr val="CF2C2C"/>
                </a:solidFill>
                <a:latin typeface="Arial" panose="020B0604020202020204" pitchFamily="34" charset="0"/>
              </a:rPr>
              <a:t>:</a:t>
            </a:r>
            <a:r>
              <a:rPr lang="en-US" sz="3200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tr-TR" sz="3200" noProof="1">
                <a:solidFill>
                  <a:srgbClr val="323232"/>
                </a:solidFill>
                <a:latin typeface="Arial" panose="020B0604020202020204" pitchFamily="34" charset="0"/>
              </a:rPr>
              <a:t>Veritabanındaki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 verileri siler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.</a:t>
            </a:r>
            <a:endParaRPr lang="tr-TR" sz="2400" dirty="0">
              <a:solidFill>
                <a:srgbClr val="505050"/>
              </a:solidFill>
              <a:latin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69903" y="7351087"/>
            <a:ext cx="8893653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3. Veri </a:t>
            </a:r>
            <a:r>
              <a:rPr lang="en-US" sz="3200" noProof="1">
                <a:solidFill>
                  <a:srgbClr val="505050"/>
                </a:solidFill>
                <a:latin typeface="Arial" panose="020B0604020202020204" pitchFamily="34" charset="0"/>
              </a:rPr>
              <a:t>Tani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m</a:t>
            </a:r>
            <a:r>
              <a:rPr lang="en-US" sz="3200" dirty="0">
                <a:solidFill>
                  <a:srgbClr val="505050"/>
                </a:solidFill>
                <a:latin typeface="Arial" panose="020B0604020202020204" pitchFamily="34" charset="0"/>
              </a:rPr>
              <a:t>l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a</a:t>
            </a:r>
            <a:r>
              <a:rPr lang="en-US" sz="3200" dirty="0">
                <a:solidFill>
                  <a:srgbClr val="505050"/>
                </a:solidFill>
                <a:latin typeface="Arial" panose="020B0604020202020204" pitchFamily="34" charset="0"/>
              </a:rPr>
              <a:t>ma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 Dili </a:t>
            </a:r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  	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(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Data Definition Language - DDL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)</a:t>
            </a:r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 	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veritabanı 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ve tabloları oluşturma, </a:t>
            </a:r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  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değiştirme 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ve silme işlemleri 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yapılır</a:t>
            </a:r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endParaRPr lang="en-US" sz="3200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tr-TR" sz="3200" b="1" dirty="0">
                <a:solidFill>
                  <a:srgbClr val="CF2C2C"/>
                </a:solidFill>
                <a:latin typeface="Arial" panose="020B0604020202020204" pitchFamily="34" charset="0"/>
              </a:rPr>
              <a:t>CREATE :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 Bir veritabanı 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veya 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tablo oluşturur.</a:t>
            </a:r>
          </a:p>
          <a:p>
            <a:pPr algn="l"/>
            <a:r>
              <a:rPr lang="tr-TR" sz="3200" b="1" dirty="0">
                <a:solidFill>
                  <a:srgbClr val="CF2C2C"/>
                </a:solidFill>
                <a:latin typeface="Arial" panose="020B0604020202020204" pitchFamily="34" charset="0"/>
              </a:rPr>
              <a:t>ALTER :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 Bir veritabanı veya 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tabloyu 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günceller.</a:t>
            </a:r>
          </a:p>
          <a:p>
            <a:pPr algn="l"/>
            <a:r>
              <a:rPr lang="tr-TR" sz="3200" b="1" dirty="0">
                <a:solidFill>
                  <a:srgbClr val="CF2C2C"/>
                </a:solidFill>
                <a:latin typeface="Arial" panose="020B0604020202020204" pitchFamily="34" charset="0"/>
              </a:rPr>
              <a:t>DROP :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 Bir veritabanını 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veya</a:t>
            </a:r>
            <a:r>
              <a:rPr lang="en-US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tabloyu 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siler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.</a:t>
            </a:r>
            <a:endParaRPr lang="en-US" sz="3200" dirty="0">
              <a:solidFill>
                <a:srgbClr val="323232"/>
              </a:solidFill>
              <a:latin typeface="Arial" panose="020B060402020202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69903" y="2496085"/>
            <a:ext cx="9554219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4. Veri Kontrol Dili (Data Control Language - DCL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)</a:t>
            </a:r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	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veritabanı 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ve tablolar için yetki 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verilir</a:t>
            </a:r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	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veya </a:t>
            </a:r>
            <a:r>
              <a:rPr lang="tr-TR" sz="3200" dirty="0">
                <a:solidFill>
                  <a:srgbClr val="505050"/>
                </a:solidFill>
                <a:latin typeface="Arial" panose="020B0604020202020204" pitchFamily="34" charset="0"/>
              </a:rPr>
              <a:t>geri </a:t>
            </a:r>
            <a:r>
              <a:rPr lang="tr-TR" sz="3200" dirty="0" smtClean="0">
                <a:solidFill>
                  <a:srgbClr val="505050"/>
                </a:solidFill>
                <a:latin typeface="Arial" panose="020B0604020202020204" pitchFamily="34" charset="0"/>
              </a:rPr>
              <a:t>alınır</a:t>
            </a:r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endParaRPr lang="en-US" sz="3200" dirty="0" smtClean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pPr algn="l"/>
            <a:r>
              <a:rPr lang="tr-TR" sz="3200" b="1" dirty="0">
                <a:solidFill>
                  <a:srgbClr val="CF2C2C"/>
                </a:solidFill>
                <a:latin typeface="Arial" panose="020B0604020202020204" pitchFamily="34" charset="0"/>
              </a:rPr>
              <a:t>GRANT :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 Bir kullanıcıya yetki </a:t>
            </a:r>
            <a:endParaRPr lang="en-US" sz="3200" dirty="0" smtClean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              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vermek 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için kullanılır.</a:t>
            </a:r>
          </a:p>
          <a:p>
            <a:pPr algn="l"/>
            <a:r>
              <a:rPr lang="tr-TR" sz="3200" b="1" dirty="0">
                <a:solidFill>
                  <a:srgbClr val="CF2C2C"/>
                </a:solidFill>
                <a:latin typeface="Arial" panose="020B0604020202020204" pitchFamily="34" charset="0"/>
              </a:rPr>
              <a:t>REVOKE :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 Bir kullanıcıya verilen </a:t>
            </a:r>
            <a:endParaRPr lang="en-US" sz="3200" dirty="0" smtClean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3200" dirty="0">
                <a:solidFill>
                  <a:srgbClr val="323232"/>
                </a:solidFill>
                <a:latin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              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yetkiyi </a:t>
            </a:r>
            <a:r>
              <a:rPr lang="tr-TR" sz="3200" dirty="0">
                <a:solidFill>
                  <a:srgbClr val="323232"/>
                </a:solidFill>
                <a:latin typeface="Arial" panose="020B0604020202020204" pitchFamily="34" charset="0"/>
              </a:rPr>
              <a:t>geri almak için kullanılır</a:t>
            </a:r>
            <a:r>
              <a:rPr lang="tr-TR" sz="3200" dirty="0" smtClean="0">
                <a:solidFill>
                  <a:srgbClr val="323232"/>
                </a:solidFill>
                <a:latin typeface="Arial" panose="020B0604020202020204" pitchFamily="34" charset="0"/>
              </a:rPr>
              <a:t>.</a:t>
            </a:r>
            <a:endParaRPr lang="tr-TR" sz="3200" dirty="0">
              <a:solidFill>
                <a:srgbClr val="32323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91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155358" y="1565740"/>
            <a:ext cx="92504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Table Nasil Olusturulur?</a:t>
            </a:r>
            <a:endParaRPr lang="en-US" sz="60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76987" y="2928246"/>
            <a:ext cx="63633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1) Create from Scratch</a:t>
            </a:r>
            <a:endParaRPr lang="en-US" sz="44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494405" y="3921438"/>
            <a:ext cx="8229887" cy="614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" algn="l">
              <a:lnSpc>
                <a:spcPct val="123000"/>
              </a:lnSpc>
            </a:pPr>
            <a:r>
              <a:rPr lang="en-US" sz="4000" dirty="0">
                <a:solidFill>
                  <a:srgbClr val="C918A6"/>
                </a:solidFill>
                <a:latin typeface="Arial"/>
              </a:rPr>
              <a:t>CREATE TABLE </a:t>
            </a:r>
            <a:r>
              <a:rPr lang="en-US" sz="4000" dirty="0">
                <a:solidFill>
                  <a:schemeClr val="tx1"/>
                </a:solidFill>
                <a:latin typeface="Arial"/>
              </a:rPr>
              <a:t>student_table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 </a:t>
            </a:r>
            <a:endParaRPr lang="en-US" sz="4000" dirty="0" smtClean="0">
              <a:solidFill>
                <a:srgbClr val="C918A6"/>
              </a:solidFill>
              <a:latin typeface="Arial"/>
            </a:endParaRP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( 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id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char(11), </a:t>
            </a:r>
            <a:endParaRPr lang="en-US" sz="4000" dirty="0" smtClean="0">
              <a:solidFill>
                <a:srgbClr val="C918A6"/>
              </a:solidFill>
              <a:latin typeface="Arial"/>
            </a:endParaRP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name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varchar2(50), </a:t>
            </a:r>
            <a:endParaRPr lang="en-US" sz="4000" dirty="0" smtClean="0">
              <a:solidFill>
                <a:srgbClr val="C918A6"/>
              </a:solidFill>
              <a:latin typeface="Arial"/>
            </a:endParaRP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grade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number(3), </a:t>
            </a:r>
            <a:endParaRPr lang="en-US" sz="4000" dirty="0" smtClean="0">
              <a:solidFill>
                <a:srgbClr val="C918A6"/>
              </a:solidFill>
              <a:latin typeface="Arial"/>
            </a:endParaRP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adres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varchar2(100), </a:t>
            </a:r>
            <a:endParaRPr lang="en-US" sz="4000" dirty="0" smtClean="0">
              <a:solidFill>
                <a:srgbClr val="C918A6"/>
              </a:solidFill>
              <a:latin typeface="Arial"/>
            </a:endParaRP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last_update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date </a:t>
            </a:r>
            <a:endParaRPr lang="en-US" sz="4000" dirty="0" smtClean="0">
              <a:solidFill>
                <a:srgbClr val="C918A6"/>
              </a:solidFill>
              <a:latin typeface="Arial"/>
            </a:endParaRP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);</a:t>
            </a:r>
            <a:endParaRPr lang="en-US" sz="4000" dirty="0">
              <a:solidFill>
                <a:srgbClr val="222222"/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2162691" y="4044528"/>
            <a:ext cx="8464063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420"/>
              </a:spcAft>
            </a:pPr>
            <a:r>
              <a:rPr lang="en-US" sz="4000" dirty="0">
                <a:solidFill>
                  <a:srgbClr val="C918A6"/>
                </a:solidFill>
                <a:latin typeface="Arial"/>
              </a:rPr>
              <a:t>CREATE TABLE </a:t>
            </a:r>
            <a:r>
              <a:rPr lang="en-US" sz="4000" dirty="0">
                <a:solidFill>
                  <a:schemeClr val="tx1"/>
                </a:solidFill>
                <a:latin typeface="Arial"/>
              </a:rPr>
              <a:t>student_grade </a:t>
            </a:r>
            <a:endParaRPr lang="en-US" sz="4000" dirty="0" smtClean="0">
              <a:solidFill>
                <a:schemeClr val="tx1"/>
              </a:solidFill>
              <a:latin typeface="Arial"/>
            </a:endParaRPr>
          </a:p>
          <a:p>
            <a:pPr algn="l">
              <a:spcAft>
                <a:spcPts val="420"/>
              </a:spcAft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AS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SELECT name,</a:t>
            </a:r>
            <a:r>
              <a:rPr lang="en-US" sz="4000" dirty="0">
                <a:solidFill>
                  <a:schemeClr val="tx1"/>
                </a:solidFill>
                <a:latin typeface="Arial"/>
              </a:rPr>
              <a:t>grade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 </a:t>
            </a:r>
            <a:endParaRPr lang="en-US" sz="4000" dirty="0" smtClean="0">
              <a:solidFill>
                <a:srgbClr val="C918A6"/>
              </a:solidFill>
              <a:latin typeface="Arial"/>
            </a:endParaRPr>
          </a:p>
          <a:p>
            <a:pPr algn="l">
              <a:spcAft>
                <a:spcPts val="420"/>
              </a:spcAft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FROM </a:t>
            </a:r>
            <a:r>
              <a:rPr lang="en-US" sz="4000" dirty="0">
                <a:solidFill>
                  <a:schemeClr val="tx1"/>
                </a:solidFill>
                <a:latin typeface="Arial"/>
              </a:rPr>
              <a:t>student_table;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1164811" y="2928245"/>
            <a:ext cx="119721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2) Var olan tablodan yeni tablo olusturmak </a:t>
            </a:r>
            <a:endParaRPr lang="en-US" sz="4400" b="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133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155351" y="1565740"/>
            <a:ext cx="92504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rial"/>
              </a:rPr>
              <a:t>Table Nasil Olusturulur?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217663" y="2522462"/>
            <a:ext cx="63633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1) Create from Scratch</a:t>
            </a:r>
            <a:endParaRPr lang="en-US" sz="44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770182" y="3268241"/>
            <a:ext cx="21643663" cy="2142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1000"/>
              </a:lnSpc>
            </a:pPr>
            <a:r>
              <a:rPr lang="en-US" sz="4000" b="1" dirty="0" smtClean="0">
                <a:solidFill>
                  <a:srgbClr val="C00000"/>
                </a:solidFill>
                <a:latin typeface="Arial"/>
              </a:rPr>
              <a:t>Practice1</a:t>
            </a:r>
            <a:r>
              <a:rPr lang="en-US" sz="4000" b="1" dirty="0">
                <a:solidFill>
                  <a:srgbClr val="C00000"/>
                </a:solidFill>
                <a:latin typeface="Arial"/>
              </a:rPr>
              <a:t>:</a:t>
            </a:r>
          </a:p>
          <a:p>
            <a:pPr algn="l">
              <a:lnSpc>
                <a:spcPct val="111000"/>
              </a:lnSpc>
            </a:pPr>
            <a:r>
              <a:rPr lang="en-US" sz="4000" dirty="0" smtClean="0">
                <a:latin typeface="Arial"/>
              </a:rPr>
              <a:t>“</a:t>
            </a:r>
            <a:r>
              <a:rPr lang="en-US" sz="4000" noProof="1" smtClean="0">
                <a:latin typeface="Arial"/>
              </a:rPr>
              <a:t>tedarikciler</a:t>
            </a:r>
            <a:r>
              <a:rPr lang="en-US" sz="4000" i="1" dirty="0" smtClean="0">
                <a:latin typeface="Arial"/>
              </a:rPr>
              <a:t>”</a:t>
            </a:r>
            <a:r>
              <a:rPr lang="en-US" sz="4000" dirty="0" smtClean="0">
                <a:latin typeface="Arial"/>
              </a:rPr>
              <a:t> isminde bir tablo olusturun ve “tedarikci_id”, “tedarikci_ismi”, “tedarikci_adres” ve “ulasim_tarihi”   field’lari olsun.</a:t>
            </a:r>
            <a:endParaRPr lang="en-US" sz="40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1441722" y="6784041"/>
            <a:ext cx="123109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latin typeface="Arial"/>
              </a:rPr>
              <a:t>“</a:t>
            </a:r>
            <a:r>
              <a:rPr lang="en-US" sz="4000" i="1" dirty="0" smtClean="0">
                <a:latin typeface="Arial"/>
              </a:rPr>
              <a:t>tedarikciler_id_name</a:t>
            </a:r>
            <a:r>
              <a:rPr lang="en-US" sz="4000" i="1" dirty="0">
                <a:latin typeface="Arial"/>
              </a:rPr>
              <a:t>”</a:t>
            </a:r>
            <a:r>
              <a:rPr lang="en-US" sz="4000" dirty="0"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isminde bir </a:t>
            </a:r>
            <a:r>
              <a:rPr lang="en-US" sz="4000" dirty="0" err="1" smtClean="0">
                <a:latin typeface="Arial"/>
              </a:rPr>
              <a:t>tabloyu</a:t>
            </a:r>
            <a:r>
              <a:rPr lang="en-US" sz="4000" dirty="0" smtClean="0">
                <a:latin typeface="Arial"/>
              </a:rPr>
              <a:t>  “tedarikciler” tablosundan olusturun. </a:t>
            </a:r>
          </a:p>
          <a:p>
            <a:pPr algn="l"/>
            <a:r>
              <a:rPr lang="en-US" sz="4000" dirty="0" smtClean="0">
                <a:latin typeface="Arial"/>
              </a:rPr>
              <a:t>Icinde</a:t>
            </a:r>
            <a:r>
              <a:rPr lang="en-US" sz="4000" dirty="0"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“tedarikci_id”, “</a:t>
            </a:r>
            <a:r>
              <a:rPr lang="en-US" sz="4000" dirty="0">
                <a:latin typeface="Arial"/>
              </a:rPr>
              <a:t>tedarikci_ismi</a:t>
            </a:r>
            <a:r>
              <a:rPr lang="en-US" sz="4000" dirty="0" smtClean="0">
                <a:latin typeface="Arial"/>
              </a:rPr>
              <a:t>” field’lari olsun.</a:t>
            </a:r>
            <a:endParaRPr lang="en-US" sz="40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1441722" y="6014600"/>
            <a:ext cx="119721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2) Var olan tablodan yeni tablo olusturmak </a:t>
            </a:r>
            <a:endParaRPr lang="en-US" sz="44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217663" y="6014600"/>
            <a:ext cx="8112370" cy="5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2700" algn="l" eaLnBrk="0">
              <a:lnSpc>
                <a:spcPct val="123000"/>
              </a:lnSpc>
            </a:pPr>
            <a:r>
              <a:rPr lang="tr-TR" altLang="tr-TR" sz="4000" dirty="0">
                <a:solidFill>
                  <a:srgbClr val="C918A6"/>
                </a:solidFill>
                <a:latin typeface="Arial"/>
              </a:rPr>
              <a:t>CREATE TABLE </a:t>
            </a:r>
            <a:r>
              <a:rPr lang="tr-TR" altLang="tr-TR" sz="4000" dirty="0">
                <a:solidFill>
                  <a:schemeClr val="tx1"/>
                </a:solidFill>
                <a:latin typeface="Arial"/>
              </a:rPr>
              <a:t>tedarikciler</a:t>
            </a:r>
            <a:r>
              <a:rPr lang="tr-TR" altLang="tr-TR" sz="4000" dirty="0">
                <a:solidFill>
                  <a:srgbClr val="C918A6"/>
                </a:solidFill>
                <a:latin typeface="Arial"/>
              </a:rPr>
              <a:t> </a:t>
            </a:r>
            <a:endParaRPr lang="en-US" altLang="tr-TR" sz="4000" dirty="0" smtClean="0">
              <a:solidFill>
                <a:srgbClr val="C918A6"/>
              </a:solidFill>
              <a:latin typeface="Arial"/>
            </a:endParaRPr>
          </a:p>
          <a:p>
            <a:pPr lvl="0" indent="12700" algn="l" eaLnBrk="0">
              <a:lnSpc>
                <a:spcPct val="123000"/>
              </a:lnSpc>
            </a:pPr>
            <a:r>
              <a:rPr lang="tr-TR" altLang="tr-TR" sz="4000" dirty="0" smtClean="0">
                <a:solidFill>
                  <a:srgbClr val="C918A6"/>
                </a:solidFill>
                <a:latin typeface="Arial"/>
              </a:rPr>
              <a:t>( </a:t>
            </a:r>
            <a:endParaRPr lang="en-US" altLang="tr-TR" sz="4000" dirty="0" smtClean="0">
              <a:solidFill>
                <a:srgbClr val="C918A6"/>
              </a:solidFill>
              <a:latin typeface="Arial"/>
            </a:endParaRPr>
          </a:p>
          <a:p>
            <a:pPr lvl="0" indent="12700" algn="l" eaLnBrk="0">
              <a:lnSpc>
                <a:spcPct val="123000"/>
              </a:lnSpc>
            </a:pPr>
            <a:r>
              <a:rPr lang="tr-TR" altLang="tr-TR" sz="4000" dirty="0" smtClean="0">
                <a:solidFill>
                  <a:schemeClr val="tx1"/>
                </a:solidFill>
                <a:latin typeface="Arial"/>
              </a:rPr>
              <a:t>tedarikci_id </a:t>
            </a:r>
            <a:r>
              <a:rPr lang="tr-TR" altLang="tr-TR" sz="4000" dirty="0">
                <a:solidFill>
                  <a:srgbClr val="C918A6"/>
                </a:solidFill>
                <a:latin typeface="Arial"/>
              </a:rPr>
              <a:t>char(</a:t>
            </a:r>
            <a:r>
              <a:rPr lang="tr-TR" altLang="tr-TR" sz="4000" dirty="0">
                <a:solidFill>
                  <a:srgbClr val="00B0F0"/>
                </a:solidFill>
                <a:latin typeface="Arial"/>
              </a:rPr>
              <a:t>10</a:t>
            </a:r>
            <a:r>
              <a:rPr lang="tr-TR" altLang="tr-TR" sz="4000" dirty="0">
                <a:solidFill>
                  <a:srgbClr val="C918A6"/>
                </a:solidFill>
                <a:latin typeface="Arial"/>
              </a:rPr>
              <a:t>), </a:t>
            </a:r>
            <a:endParaRPr lang="en-US" altLang="tr-TR" sz="4000" dirty="0" smtClean="0">
              <a:solidFill>
                <a:srgbClr val="C918A6"/>
              </a:solidFill>
              <a:latin typeface="Arial"/>
            </a:endParaRPr>
          </a:p>
          <a:p>
            <a:pPr lvl="0" indent="12700" algn="l" eaLnBrk="0">
              <a:lnSpc>
                <a:spcPct val="123000"/>
              </a:lnSpc>
            </a:pPr>
            <a:r>
              <a:rPr lang="tr-TR" altLang="tr-TR" sz="4000" dirty="0" smtClean="0">
                <a:solidFill>
                  <a:schemeClr val="tx1"/>
                </a:solidFill>
                <a:latin typeface="Arial"/>
              </a:rPr>
              <a:t>tedarikci_ismi</a:t>
            </a:r>
            <a:r>
              <a:rPr lang="tr-TR" altLang="tr-TR" sz="40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tr-TR" altLang="tr-TR" sz="4000" dirty="0">
                <a:solidFill>
                  <a:srgbClr val="C918A6"/>
                </a:solidFill>
                <a:latin typeface="Arial"/>
              </a:rPr>
              <a:t>varchar2(</a:t>
            </a:r>
            <a:r>
              <a:rPr lang="tr-TR" altLang="tr-TR" sz="4000" dirty="0">
                <a:solidFill>
                  <a:srgbClr val="00B0F0"/>
                </a:solidFill>
                <a:latin typeface="Arial"/>
              </a:rPr>
              <a:t>50</a:t>
            </a:r>
            <a:r>
              <a:rPr lang="tr-TR" altLang="tr-TR" sz="4000" dirty="0">
                <a:solidFill>
                  <a:srgbClr val="C918A6"/>
                </a:solidFill>
                <a:latin typeface="Arial"/>
              </a:rPr>
              <a:t>), </a:t>
            </a:r>
            <a:endParaRPr lang="en-US" altLang="tr-TR" sz="4000" dirty="0" smtClean="0">
              <a:solidFill>
                <a:srgbClr val="C918A6"/>
              </a:solidFill>
              <a:latin typeface="Arial"/>
            </a:endParaRPr>
          </a:p>
          <a:p>
            <a:pPr lvl="0" indent="12700" algn="l" eaLnBrk="0">
              <a:lnSpc>
                <a:spcPct val="123000"/>
              </a:lnSpc>
            </a:pPr>
            <a:r>
              <a:rPr lang="tr-TR" altLang="tr-TR" sz="4000" dirty="0" smtClean="0">
                <a:solidFill>
                  <a:schemeClr val="tx1"/>
                </a:solidFill>
                <a:latin typeface="Arial"/>
              </a:rPr>
              <a:t>tedarikci_adres</a:t>
            </a:r>
            <a:r>
              <a:rPr lang="tr-TR" altLang="tr-TR" sz="40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tr-TR" altLang="tr-TR" sz="4000" dirty="0">
                <a:solidFill>
                  <a:srgbClr val="C918A6"/>
                </a:solidFill>
                <a:latin typeface="Arial"/>
              </a:rPr>
              <a:t>varchar2(</a:t>
            </a:r>
            <a:r>
              <a:rPr lang="tr-TR" altLang="tr-TR" sz="4000" dirty="0">
                <a:solidFill>
                  <a:srgbClr val="00B0F0"/>
                </a:solidFill>
                <a:latin typeface="Arial"/>
              </a:rPr>
              <a:t>100</a:t>
            </a:r>
            <a:r>
              <a:rPr lang="tr-TR" altLang="tr-TR" sz="4000" dirty="0">
                <a:solidFill>
                  <a:srgbClr val="C918A6"/>
                </a:solidFill>
                <a:latin typeface="Arial"/>
              </a:rPr>
              <a:t>), </a:t>
            </a:r>
            <a:endParaRPr lang="en-US" altLang="tr-TR" sz="4000" dirty="0" smtClean="0">
              <a:solidFill>
                <a:srgbClr val="C918A6"/>
              </a:solidFill>
              <a:latin typeface="Arial"/>
            </a:endParaRPr>
          </a:p>
          <a:p>
            <a:pPr lvl="0" indent="12700" algn="l" eaLnBrk="0">
              <a:lnSpc>
                <a:spcPct val="123000"/>
              </a:lnSpc>
            </a:pPr>
            <a:r>
              <a:rPr lang="tr-TR" altLang="tr-TR" sz="4000" dirty="0" smtClean="0">
                <a:solidFill>
                  <a:schemeClr val="tx1"/>
                </a:solidFill>
                <a:latin typeface="Arial"/>
              </a:rPr>
              <a:t>ulasim_tarihi</a:t>
            </a:r>
            <a:r>
              <a:rPr lang="tr-TR" altLang="tr-TR" sz="40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tr-TR" altLang="tr-TR" sz="4000" dirty="0">
                <a:solidFill>
                  <a:srgbClr val="C918A6"/>
                </a:solidFill>
                <a:latin typeface="Arial"/>
              </a:rPr>
              <a:t>date </a:t>
            </a:r>
            <a:endParaRPr lang="en-US" altLang="tr-TR" sz="4000" dirty="0" smtClean="0">
              <a:solidFill>
                <a:srgbClr val="C918A6"/>
              </a:solidFill>
              <a:latin typeface="Arial"/>
            </a:endParaRPr>
          </a:p>
          <a:p>
            <a:pPr lvl="0" indent="12700" algn="l" eaLnBrk="0">
              <a:lnSpc>
                <a:spcPct val="123000"/>
              </a:lnSpc>
            </a:pPr>
            <a:r>
              <a:rPr lang="tr-TR" altLang="tr-TR" sz="4000" dirty="0" smtClean="0">
                <a:solidFill>
                  <a:srgbClr val="C918A6"/>
                </a:solidFill>
                <a:latin typeface="Arial"/>
              </a:rPr>
              <a:t>) </a:t>
            </a:r>
            <a:r>
              <a:rPr lang="en-US" altLang="tr-TR" sz="4000" dirty="0" smtClean="0">
                <a:solidFill>
                  <a:srgbClr val="C918A6"/>
                </a:solidFill>
                <a:latin typeface="Arial"/>
              </a:rPr>
              <a:t>;</a:t>
            </a:r>
            <a:endParaRPr lang="tr-TR" altLang="tr-TR" sz="4000" dirty="0">
              <a:solidFill>
                <a:srgbClr val="C918A6"/>
              </a:solidFill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2168554" y="9109877"/>
            <a:ext cx="95660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000" dirty="0">
                <a:solidFill>
                  <a:srgbClr val="C918A6"/>
                </a:solidFill>
                <a:latin typeface="Arial"/>
              </a:rPr>
              <a:t>CREATE TABLE</a:t>
            </a:r>
            <a:r>
              <a:rPr lang="tr-TR" sz="4000" dirty="0"/>
              <a:t> tedarikci_ziyaret </a:t>
            </a:r>
            <a:endParaRPr lang="en-US" sz="4000" dirty="0" smtClean="0"/>
          </a:p>
          <a:p>
            <a:pPr algn="l"/>
            <a:r>
              <a:rPr lang="tr-TR" sz="4000" dirty="0">
                <a:solidFill>
                  <a:srgbClr val="C918A6"/>
                </a:solidFill>
                <a:latin typeface="Arial"/>
              </a:rPr>
              <a:t>AS</a:t>
            </a:r>
            <a:r>
              <a:rPr lang="tr-TR" sz="4000" dirty="0" smtClean="0"/>
              <a:t> </a:t>
            </a:r>
            <a:endParaRPr lang="en-US" sz="4000" dirty="0" smtClean="0"/>
          </a:p>
          <a:p>
            <a:pPr algn="l"/>
            <a:r>
              <a:rPr lang="tr-TR" sz="4000" dirty="0">
                <a:solidFill>
                  <a:srgbClr val="C918A6"/>
                </a:solidFill>
                <a:latin typeface="Arial"/>
              </a:rPr>
              <a:t>SELECT</a:t>
            </a:r>
            <a:r>
              <a:rPr lang="tr-TR" sz="4000" dirty="0" smtClean="0"/>
              <a:t> </a:t>
            </a:r>
            <a:r>
              <a:rPr lang="tr-TR" sz="4000" dirty="0"/>
              <a:t>tedarikci_ismi,ulasim_tarihi </a:t>
            </a:r>
            <a:endParaRPr lang="en-US" sz="4000" dirty="0" smtClean="0"/>
          </a:p>
          <a:p>
            <a:pPr algn="l"/>
            <a:r>
              <a:rPr lang="tr-TR" sz="4000" dirty="0">
                <a:solidFill>
                  <a:srgbClr val="C918A6"/>
                </a:solidFill>
                <a:latin typeface="Arial"/>
              </a:rPr>
              <a:t>FROM</a:t>
            </a:r>
            <a:r>
              <a:rPr lang="tr-TR" sz="4000" dirty="0" smtClean="0"/>
              <a:t> tedarikciler</a:t>
            </a:r>
            <a:r>
              <a:rPr lang="en-US" sz="4000" dirty="0" smtClean="0"/>
              <a:t>;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936759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340355" y="2053420"/>
            <a:ext cx="191242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Bir field’in “tekrarsiz” deger almasi nasil saglanir? </a:t>
            </a:r>
            <a:endParaRPr lang="en-US" sz="60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779047" y="3765586"/>
            <a:ext cx="213095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Arial"/>
              </a:rPr>
              <a:t>“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id</a:t>
            </a:r>
            <a:r>
              <a:rPr lang="en-US" sz="4400" dirty="0">
                <a:latin typeface="Arial"/>
              </a:rPr>
              <a:t>” </a:t>
            </a:r>
            <a:r>
              <a:rPr lang="en-US" sz="4400" dirty="0" smtClean="0">
                <a:latin typeface="Arial"/>
              </a:rPr>
              <a:t>field’ini  “</a:t>
            </a:r>
            <a:r>
              <a:rPr lang="en-US" sz="4400" dirty="0" smtClean="0">
                <a:solidFill>
                  <a:srgbClr val="0076BA"/>
                </a:solidFill>
                <a:latin typeface="Arial"/>
              </a:rPr>
              <a:t>tekrarsiz</a:t>
            </a:r>
            <a:r>
              <a:rPr lang="en-US" sz="4400" dirty="0" smtClean="0">
                <a:latin typeface="Arial"/>
              </a:rPr>
              <a:t>” yapmak icin , id field’inda Data Type’dan sonra “</a:t>
            </a:r>
            <a:r>
              <a:rPr lang="en-US" sz="4400" dirty="0" smtClean="0">
                <a:solidFill>
                  <a:srgbClr val="0076BA"/>
                </a:solidFill>
                <a:latin typeface="Arial"/>
              </a:rPr>
              <a:t>UNIQUE</a:t>
            </a:r>
            <a:r>
              <a:rPr lang="en-US" sz="4400" dirty="0" smtClean="0">
                <a:latin typeface="Arial"/>
              </a:rPr>
              <a:t>” yazmak gerekir</a:t>
            </a:r>
          </a:p>
        </p:txBody>
      </p:sp>
      <p:sp>
        <p:nvSpPr>
          <p:cNvPr id="9" name="Dikdörtgen 8"/>
          <p:cNvSpPr/>
          <p:nvPr/>
        </p:nvSpPr>
        <p:spPr>
          <a:xfrm>
            <a:off x="2866005" y="5908639"/>
            <a:ext cx="9126703" cy="622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" algn="l">
              <a:lnSpc>
                <a:spcPct val="123000"/>
              </a:lnSpc>
            </a:pPr>
            <a:r>
              <a:rPr lang="en-US" sz="4000" dirty="0">
                <a:solidFill>
                  <a:srgbClr val="C918A6"/>
                </a:solidFill>
                <a:latin typeface="Arial"/>
              </a:rPr>
              <a:t>CREATE TABLE 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students_table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(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id char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(11) </a:t>
            </a:r>
            <a:r>
              <a:rPr lang="en-US" sz="4000" b="1" dirty="0">
                <a:solidFill>
                  <a:srgbClr val="0076BA"/>
                </a:solidFill>
                <a:latin typeface="Arial"/>
              </a:rPr>
              <a:t>UNIQUE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,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name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varchar2</a:t>
            </a:r>
            <a:r>
              <a:rPr lang="en-US" sz="4000" dirty="0">
                <a:solidFill>
                  <a:schemeClr val="tx1"/>
                </a:solidFill>
                <a:latin typeface="Arial"/>
              </a:rPr>
              <a:t>(50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)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,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grade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number</a:t>
            </a:r>
            <a:r>
              <a:rPr lang="en-US" sz="4000" dirty="0">
                <a:solidFill>
                  <a:schemeClr val="tx1"/>
                </a:solidFill>
                <a:latin typeface="Arial"/>
              </a:rPr>
              <a:t>(3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)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,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adres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 varchar2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(100)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,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last_</a:t>
            </a:r>
            <a:r>
              <a:rPr lang="tr-TR" altLang="tr-TR" sz="4000" dirty="0">
                <a:solidFill>
                  <a:srgbClr val="707070"/>
                </a:solidFill>
                <a:latin typeface="Menlo"/>
              </a:rPr>
              <a:t>update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 date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);</a:t>
            </a:r>
            <a:endParaRPr lang="en-US" sz="4000" dirty="0">
              <a:solidFill>
                <a:srgbClr val="2222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5154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349622" y="2053420"/>
            <a:ext cx="191057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Bir field’in “NULL” deger almamasi nasil saglanir? </a:t>
            </a:r>
            <a:endParaRPr lang="en-US" sz="60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779047" y="3765586"/>
            <a:ext cx="213095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Arial"/>
              </a:rPr>
              <a:t>“</a:t>
            </a:r>
            <a:r>
              <a:rPr lang="en-US" sz="4400" dirty="0" smtClean="0">
                <a:solidFill>
                  <a:srgbClr val="0076BA"/>
                </a:solidFill>
                <a:latin typeface="Arial"/>
              </a:rPr>
              <a:t>name</a:t>
            </a:r>
            <a:r>
              <a:rPr lang="en-US" sz="4400" dirty="0" smtClean="0">
                <a:latin typeface="Arial"/>
              </a:rPr>
              <a:t>” field’inin  “</a:t>
            </a:r>
            <a:r>
              <a:rPr lang="en-US" sz="4400" dirty="0" smtClean="0">
                <a:solidFill>
                  <a:srgbClr val="0076BA"/>
                </a:solidFill>
                <a:latin typeface="Arial"/>
              </a:rPr>
              <a:t>NULL</a:t>
            </a:r>
            <a:r>
              <a:rPr lang="en-US" sz="4400" dirty="0" smtClean="0">
                <a:latin typeface="Arial"/>
              </a:rPr>
              <a:t>” deger kabul etmemesi icin , name field’inda Data Type’dan sonra “</a:t>
            </a:r>
            <a:r>
              <a:rPr lang="en-US" sz="4400" dirty="0" smtClean="0">
                <a:solidFill>
                  <a:srgbClr val="0076BA"/>
                </a:solidFill>
                <a:latin typeface="Arial"/>
              </a:rPr>
              <a:t>NOT NULL</a:t>
            </a:r>
            <a:r>
              <a:rPr lang="en-US" sz="4400" dirty="0" smtClean="0">
                <a:latin typeface="Arial"/>
              </a:rPr>
              <a:t>” yazmak gerekir</a:t>
            </a:r>
          </a:p>
        </p:txBody>
      </p:sp>
      <p:sp>
        <p:nvSpPr>
          <p:cNvPr id="9" name="Dikdörtgen 8"/>
          <p:cNvSpPr/>
          <p:nvPr/>
        </p:nvSpPr>
        <p:spPr>
          <a:xfrm>
            <a:off x="2866005" y="5908639"/>
            <a:ext cx="8076315" cy="614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" algn="l">
              <a:lnSpc>
                <a:spcPct val="123000"/>
              </a:lnSpc>
            </a:pPr>
            <a:r>
              <a:rPr lang="en-US" sz="4000" dirty="0">
                <a:solidFill>
                  <a:srgbClr val="C918A6"/>
                </a:solidFill>
                <a:latin typeface="Arial"/>
              </a:rPr>
              <a:t>CREATE TABLE 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students_table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(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id char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(11) </a:t>
            </a:r>
            <a:r>
              <a:rPr lang="en-US" sz="4000" b="1" dirty="0">
                <a:solidFill>
                  <a:srgbClr val="0076BA"/>
                </a:solidFill>
                <a:latin typeface="Arial"/>
              </a:rPr>
              <a:t>UNIQUE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,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name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varchar2</a:t>
            </a:r>
            <a:r>
              <a:rPr lang="en-US" sz="4000" dirty="0">
                <a:solidFill>
                  <a:schemeClr val="tx1"/>
                </a:solidFill>
                <a:latin typeface="Arial"/>
              </a:rPr>
              <a:t>(50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) </a:t>
            </a:r>
            <a:r>
              <a:rPr lang="en-US" sz="4000" b="1" dirty="0">
                <a:solidFill>
                  <a:srgbClr val="0076BA"/>
                </a:solidFill>
                <a:latin typeface="Arial"/>
              </a:rPr>
              <a:t>NOT NULL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,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grade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number</a:t>
            </a:r>
            <a:r>
              <a:rPr lang="en-US" sz="4000" dirty="0">
                <a:solidFill>
                  <a:schemeClr val="tx1"/>
                </a:solidFill>
                <a:latin typeface="Arial"/>
              </a:rPr>
              <a:t>(3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)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,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adres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 varchar2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(100)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,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last_update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 date</a:t>
            </a:r>
          </a:p>
          <a:p>
            <a:pPr indent="12700" algn="l">
              <a:lnSpc>
                <a:spcPct val="123000"/>
              </a:lnSpc>
            </a:pP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);</a:t>
            </a:r>
            <a:endParaRPr lang="en-US" sz="4000" dirty="0">
              <a:solidFill>
                <a:srgbClr val="2222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59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2660340" y="1405053"/>
            <a:ext cx="19508284" cy="1070518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Database (VERITABANI) nedir?</a:t>
            </a:r>
            <a:endParaRPr lang="tr-TR" sz="6600" dirty="0"/>
          </a:p>
        </p:txBody>
      </p:sp>
      <p:sp>
        <p:nvSpPr>
          <p:cNvPr id="3" name="Dikdörtgen 2"/>
          <p:cNvSpPr/>
          <p:nvPr/>
        </p:nvSpPr>
        <p:spPr>
          <a:xfrm>
            <a:off x="1271239" y="6899351"/>
            <a:ext cx="220571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dirty="0"/>
              <a:t>Veritabanı genellikle elektronik olarak bir bilgisayar sisteminde depolanan yapılandırılmış bilgi veya veriden oluşan düzenli bir koleksiyondur</a:t>
            </a:r>
            <a:r>
              <a:rPr lang="tr-TR" dirty="0" smtClean="0"/>
              <a:t>.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tr-TR" sz="4400" dirty="0"/>
              <a:t>Veritabanı genellikle bir </a:t>
            </a:r>
            <a:r>
              <a:rPr lang="en-US" sz="4400" dirty="0"/>
              <a:t>V</a:t>
            </a:r>
            <a:r>
              <a:rPr lang="tr-TR" sz="4400" dirty="0" smtClean="0"/>
              <a:t>eritabanı </a:t>
            </a:r>
            <a:r>
              <a:rPr lang="en-US" sz="4400" dirty="0"/>
              <a:t>Y</a:t>
            </a:r>
            <a:r>
              <a:rPr lang="tr-TR" sz="4400" dirty="0" smtClean="0"/>
              <a:t>önetim </a:t>
            </a:r>
            <a:r>
              <a:rPr lang="en-US" sz="4400" dirty="0"/>
              <a:t>S</a:t>
            </a:r>
            <a:r>
              <a:rPr lang="tr-TR" sz="4400" dirty="0" smtClean="0"/>
              <a:t>istemi DBMS</a:t>
            </a:r>
            <a:r>
              <a:rPr lang="en-US" sz="4400" dirty="0" smtClean="0"/>
              <a:t> (</a:t>
            </a:r>
            <a:r>
              <a:rPr lang="en-US" sz="4400" dirty="0" smtClean="0">
                <a:solidFill>
                  <a:srgbClr val="FF0000"/>
                </a:solidFill>
              </a:rPr>
              <a:t>D</a:t>
            </a:r>
            <a:r>
              <a:rPr lang="en-US" sz="4400" dirty="0" smtClean="0"/>
              <a:t>ata</a:t>
            </a:r>
            <a:r>
              <a:rPr lang="en-US" sz="4400" dirty="0" smtClean="0">
                <a:solidFill>
                  <a:srgbClr val="FF0000"/>
                </a:solidFill>
              </a:rPr>
              <a:t>B</a:t>
            </a:r>
            <a:r>
              <a:rPr lang="en-US" sz="4400" dirty="0" smtClean="0"/>
              <a:t>ase</a:t>
            </a:r>
            <a:r>
              <a:rPr lang="en-US" sz="4400" dirty="0" smtClean="0">
                <a:solidFill>
                  <a:srgbClr val="FF0000"/>
                </a:solidFill>
              </a:rPr>
              <a:t>M</a:t>
            </a:r>
            <a:r>
              <a:rPr lang="en-US" sz="4400" dirty="0" smtClean="0"/>
              <a:t>anagement</a:t>
            </a:r>
            <a:r>
              <a:rPr lang="en-US" sz="4400" dirty="0" smtClean="0">
                <a:solidFill>
                  <a:srgbClr val="FF0000"/>
                </a:solidFill>
              </a:rPr>
              <a:t>S</a:t>
            </a:r>
            <a:r>
              <a:rPr lang="en-US" sz="4400" dirty="0" smtClean="0"/>
              <a:t>ystem </a:t>
            </a:r>
            <a:r>
              <a:rPr lang="tr-TR" sz="4400" dirty="0" smtClean="0"/>
              <a:t>) ile </a:t>
            </a:r>
            <a:r>
              <a:rPr lang="tr-TR" sz="4400" dirty="0"/>
              <a:t>kontrol edilir. </a:t>
            </a:r>
            <a:endParaRPr lang="en-US" sz="4400" dirty="0" smtClean="0"/>
          </a:p>
          <a:p>
            <a:pPr algn="l"/>
            <a:endParaRPr lang="en-US" sz="4400" dirty="0">
              <a:solidFill>
                <a:schemeClr val="tx1"/>
              </a:solidFill>
            </a:endParaRPr>
          </a:p>
          <a:p>
            <a:pPr algn="l"/>
            <a:r>
              <a:rPr lang="tr-TR" sz="4400" dirty="0"/>
              <a:t>Çoğu veritabanında veri yazma ve sorgulama için yapılandırılmış sorgu dili </a:t>
            </a:r>
            <a:r>
              <a:rPr lang="tr-TR" sz="4400" dirty="0" smtClean="0"/>
              <a:t>SQL</a:t>
            </a:r>
            <a:r>
              <a:rPr lang="en-US" sz="4400" dirty="0" smtClean="0"/>
              <a:t> (</a:t>
            </a:r>
            <a:r>
              <a:rPr lang="tr-TR" sz="4400" dirty="0" smtClean="0">
                <a:solidFill>
                  <a:srgbClr val="FF0000"/>
                </a:solidFill>
              </a:rPr>
              <a:t>S</a:t>
            </a:r>
            <a:r>
              <a:rPr lang="tr-TR" sz="4400" dirty="0" smtClean="0"/>
              <a:t>tructured </a:t>
            </a:r>
            <a:r>
              <a:rPr lang="tr-TR" sz="4400" dirty="0">
                <a:solidFill>
                  <a:srgbClr val="FF0000"/>
                </a:solidFill>
              </a:rPr>
              <a:t>Q</a:t>
            </a:r>
            <a:r>
              <a:rPr lang="tr-TR" sz="4400" dirty="0"/>
              <a:t>uery </a:t>
            </a:r>
            <a:r>
              <a:rPr lang="tr-TR" sz="4400" dirty="0">
                <a:solidFill>
                  <a:srgbClr val="FF0000"/>
                </a:solidFill>
              </a:rPr>
              <a:t>L</a:t>
            </a:r>
            <a:r>
              <a:rPr lang="tr-TR" sz="4400" dirty="0"/>
              <a:t>anguage</a:t>
            </a:r>
            <a:r>
              <a:rPr lang="tr-TR" sz="4400" dirty="0" smtClean="0"/>
              <a:t>) </a:t>
            </a:r>
            <a:r>
              <a:rPr lang="tr-TR" sz="4400" dirty="0"/>
              <a:t>kullanılır.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43" y="3351818"/>
            <a:ext cx="2547794" cy="18262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42" y="2475571"/>
            <a:ext cx="2450091" cy="415864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138" y="2784757"/>
            <a:ext cx="3640064" cy="380540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4607" y="3025257"/>
            <a:ext cx="4364067" cy="3324408"/>
          </a:xfrm>
          <a:prstGeom prst="rect">
            <a:avLst/>
          </a:prstGeom>
        </p:spPr>
      </p:pic>
      <p:pic>
        <p:nvPicPr>
          <p:cNvPr id="2050" name="Picture 2" descr="Sabit disk - Vikiped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123" y="3074954"/>
            <a:ext cx="4215703" cy="32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73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6330981" y="1164209"/>
            <a:ext cx="110438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Bir Tabloya </a:t>
            </a:r>
            <a:r>
              <a:rPr lang="en-US" sz="4400" b="1" dirty="0" smtClean="0">
                <a:latin typeface="Arial"/>
              </a:rPr>
              <a:t>“</a:t>
            </a:r>
            <a:r>
              <a:rPr lang="en-US" sz="4400" b="1" dirty="0" smtClean="0">
                <a:solidFill>
                  <a:srgbClr val="0076BA"/>
                </a:solidFill>
                <a:latin typeface="Arial"/>
              </a:rPr>
              <a:t>Primary </a:t>
            </a:r>
            <a:r>
              <a:rPr lang="en-US" sz="4400" b="1" dirty="0">
                <a:solidFill>
                  <a:srgbClr val="0076BA"/>
                </a:solidFill>
                <a:latin typeface="Arial"/>
              </a:rPr>
              <a:t>Key</a:t>
            </a:r>
            <a:r>
              <a:rPr lang="en-US" sz="4400" b="1" dirty="0">
                <a:latin typeface="Arial"/>
              </a:rPr>
              <a:t>” 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N</a:t>
            </a:r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asil 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E</a:t>
            </a:r>
            <a:r>
              <a:rPr lang="en-US" sz="4400" b="1" dirty="0" smtClean="0">
                <a:solidFill>
                  <a:srgbClr val="C00000"/>
                </a:solidFill>
                <a:latin typeface="Arial"/>
              </a:rPr>
              <a:t>klenir</a:t>
            </a:r>
            <a:endParaRPr lang="en-US" sz="44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18560" y="2676786"/>
            <a:ext cx="21315660" cy="319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AutoNum type="arabicParenR"/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Primary Key bir record’u tanimlayan bir field veya birden fazla field’in kombinasyonudur. </a:t>
            </a:r>
          </a:p>
          <a:p>
            <a:pPr marL="742950" indent="-742950" algn="l">
              <a:buAutoNum type="arabicParenR"/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Primary Key Unique’dir</a:t>
            </a:r>
            <a:endParaRPr lang="en-US" sz="4000" dirty="0">
              <a:solidFill>
                <a:schemeClr val="tx1"/>
              </a:solidFill>
              <a:latin typeface="Arial"/>
            </a:endParaRPr>
          </a:p>
          <a:p>
            <a:pPr algn="l">
              <a:spcAft>
                <a:spcPts val="210"/>
              </a:spcAft>
            </a:pPr>
            <a:r>
              <a:rPr lang="en-US" sz="4000" dirty="0" smtClean="0">
                <a:solidFill>
                  <a:schemeClr val="tx1"/>
                </a:solidFill>
                <a:latin typeface="Arial"/>
              </a:rPr>
              <a:t>3) Bir tabloda en fazla bir Primary Key Olabilir </a:t>
            </a:r>
            <a:endParaRPr lang="en-US" sz="4000" dirty="0">
              <a:solidFill>
                <a:schemeClr val="tx1"/>
              </a:solidFill>
              <a:latin typeface="Arial"/>
            </a:endParaRPr>
          </a:p>
          <a:p>
            <a:pPr algn="l"/>
            <a:r>
              <a:rPr lang="en-US" sz="4000" dirty="0" smtClean="0">
                <a:solidFill>
                  <a:schemeClr val="tx1"/>
                </a:solidFill>
                <a:latin typeface="Arial"/>
              </a:rPr>
              <a:t>4) Primary Key field’inda hic bir data NULL olamaz</a:t>
            </a:r>
            <a:endParaRPr lang="en-US" sz="4000" dirty="0">
              <a:latin typeface="Consolas"/>
            </a:endParaRPr>
          </a:p>
          <a:p>
            <a:pPr algn="l"/>
            <a:endParaRPr lang="en-US" sz="4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833473" y="5575941"/>
            <a:ext cx="120388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dirty="0" smtClean="0">
                <a:latin typeface="Arial"/>
              </a:rPr>
              <a:t>“</a:t>
            </a:r>
            <a:r>
              <a:rPr lang="en-US" sz="4400" dirty="0" smtClean="0">
                <a:solidFill>
                  <a:srgbClr val="0076BA"/>
                </a:solidFill>
                <a:latin typeface="Arial"/>
              </a:rPr>
              <a:t>id</a:t>
            </a:r>
            <a:r>
              <a:rPr lang="en-US" sz="4400" dirty="0">
                <a:latin typeface="Arial"/>
              </a:rPr>
              <a:t>” </a:t>
            </a:r>
            <a:r>
              <a:rPr lang="en-US" sz="4400" dirty="0" smtClean="0">
                <a:latin typeface="Arial"/>
              </a:rPr>
              <a:t>field’ini</a:t>
            </a:r>
            <a:r>
              <a:rPr lang="en-US" sz="4400" dirty="0" smtClean="0">
                <a:solidFill>
                  <a:srgbClr val="EE220C"/>
                </a:solidFill>
                <a:latin typeface="Arial"/>
              </a:rPr>
              <a:t> </a:t>
            </a:r>
            <a:r>
              <a:rPr lang="en-US" sz="4400" dirty="0">
                <a:latin typeface="Arial"/>
              </a:rPr>
              <a:t>“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primary key</a:t>
            </a:r>
            <a:r>
              <a:rPr lang="en-US" sz="4400" dirty="0" smtClean="0">
                <a:latin typeface="Arial"/>
              </a:rPr>
              <a:t>” yapmak icin 2 yol var</a:t>
            </a:r>
            <a:endParaRPr lang="en-US" sz="44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696805" y="7486375"/>
            <a:ext cx="83552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students_table</a:t>
            </a:r>
          </a:p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number(9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b="1" dirty="0">
                <a:solidFill>
                  <a:srgbClr val="0076BA"/>
                </a:solidFill>
                <a:latin typeface="Arial"/>
              </a:rPr>
              <a:t>PRIMARY KEY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/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b="1" dirty="0">
                <a:solidFill>
                  <a:srgbClr val="0076BA"/>
                </a:solidFill>
                <a:latin typeface="Arial"/>
              </a:rPr>
              <a:t>NOT NULL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grade 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number(3), </a:t>
            </a: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adres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varchar2(100)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last_update </a:t>
            </a:r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algn="l"/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4000" dirty="0">
              <a:solidFill>
                <a:srgbClr val="C918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884939" y="6716934"/>
            <a:ext cx="130205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Arial"/>
              </a:rPr>
              <a:t>1) </a:t>
            </a:r>
            <a:r>
              <a:rPr lang="en-US" sz="4400" dirty="0" smtClean="0">
                <a:latin typeface="Arial"/>
              </a:rPr>
              <a:t>Data Type’dan sonra “</a:t>
            </a:r>
            <a:r>
              <a:rPr lang="en-US" sz="4400" dirty="0" smtClean="0">
                <a:solidFill>
                  <a:srgbClr val="C00000"/>
                </a:solidFill>
                <a:latin typeface="Arial"/>
              </a:rPr>
              <a:t>PRIMARY KEY</a:t>
            </a:r>
            <a:r>
              <a:rPr lang="en-US" sz="4400" dirty="0" smtClean="0">
                <a:latin typeface="Arial"/>
              </a:rPr>
              <a:t>” yazarak.</a:t>
            </a:r>
            <a:endParaRPr lang="en-US" sz="44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078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238357" y="1552248"/>
            <a:ext cx="110438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b="1" dirty="0">
                <a:solidFill>
                  <a:srgbClr val="C00000"/>
                </a:solidFill>
                <a:latin typeface="Arial"/>
              </a:rPr>
              <a:t>Bir Tabloya </a:t>
            </a:r>
            <a:r>
              <a:rPr lang="en-US" sz="4400" b="1" dirty="0">
                <a:latin typeface="Arial"/>
              </a:rPr>
              <a:t>“</a:t>
            </a:r>
            <a:r>
              <a:rPr lang="en-US" sz="4400" b="1" dirty="0">
                <a:solidFill>
                  <a:srgbClr val="0076BA"/>
                </a:solidFill>
                <a:latin typeface="Arial"/>
              </a:rPr>
              <a:t>Primary Key</a:t>
            </a:r>
            <a:r>
              <a:rPr lang="en-US" sz="4400" b="1" dirty="0">
                <a:latin typeface="Arial"/>
              </a:rPr>
              <a:t>” 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Nasil Eklenir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812991" y="2672388"/>
            <a:ext cx="206982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/>
              </a:rPr>
              <a:t>2</a:t>
            </a:r>
            <a:r>
              <a:rPr lang="en-US" sz="4400" dirty="0" smtClean="0">
                <a:solidFill>
                  <a:srgbClr val="C00000"/>
                </a:solidFill>
                <a:latin typeface="Arial"/>
              </a:rPr>
              <a:t>) CONSTRAINT </a:t>
            </a:r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Keyword Kullanilarak Primaray Key Tanimlanabilir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</a:t>
            </a:r>
          </a:p>
          <a:p>
            <a:pPr algn="l"/>
            <a:r>
              <a:rPr lang="en-US" sz="40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  </a:t>
            </a:r>
          </a:p>
          <a:p>
            <a:pPr algn="l"/>
            <a:r>
              <a:rPr lang="en-US" sz="4000" dirty="0" smtClean="0">
                <a:solidFill>
                  <a:srgbClr val="CB297B"/>
                </a:solidFill>
                <a:latin typeface="Arial"/>
              </a:rPr>
              <a:t>“</a:t>
            </a:r>
            <a:r>
              <a:rPr lang="en-US" sz="4000" dirty="0">
                <a:solidFill>
                  <a:srgbClr val="CB297B"/>
                </a:solidFill>
                <a:latin typeface="Arial"/>
              </a:rPr>
              <a:t>CONSTRAINT 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constraintName </a:t>
            </a:r>
            <a:r>
              <a:rPr lang="en-US" sz="4000" dirty="0">
                <a:solidFill>
                  <a:srgbClr val="CB297B"/>
                </a:solidFill>
                <a:latin typeface="Arial"/>
              </a:rPr>
              <a:t>PRIMARY KEY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(column1, column2, ... column_n)</a:t>
            </a:r>
            <a:r>
              <a:rPr lang="en-US" sz="4000" dirty="0">
                <a:latin typeface="Arial"/>
              </a:rPr>
              <a:t>”</a:t>
            </a:r>
          </a:p>
          <a:p>
            <a:r>
              <a:rPr lang="en-US" sz="4400" dirty="0" smtClean="0">
                <a:latin typeface="Arial"/>
              </a:rPr>
              <a:t>.</a:t>
            </a:r>
            <a:endParaRPr lang="en-US" sz="44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765385" y="5700743"/>
            <a:ext cx="10425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algn="l"/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number(9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pPr algn="l"/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b="1" dirty="0">
                <a:solidFill>
                  <a:srgbClr val="007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grade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number(2), </a:t>
            </a:r>
            <a:endParaRPr lang="en-US" sz="4000" dirty="0" smtClean="0">
              <a:solidFill>
                <a:srgbClr val="821A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varchar2(100)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last_modification </a:t>
            </a:r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date,</a:t>
            </a:r>
          </a:p>
          <a:p>
            <a:pPr algn="l"/>
            <a:r>
              <a:rPr lang="en-US" sz="4000" b="1" dirty="0">
                <a:solidFill>
                  <a:srgbClr val="007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id_pk PRIMARY KEY(id)</a:t>
            </a:r>
          </a:p>
          <a:p>
            <a:pPr algn="l"/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1572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58536" y="2010109"/>
            <a:ext cx="20778440" cy="1009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SQL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tr-TR" sz="6600" dirty="0">
                <a:solidFill>
                  <a:srgbClr val="FF0000"/>
                </a:solidFill>
              </a:rPr>
              <a:t>S</a:t>
            </a:r>
            <a:r>
              <a:rPr lang="tr-TR" sz="6600" dirty="0"/>
              <a:t>tructured </a:t>
            </a:r>
            <a:r>
              <a:rPr lang="tr-TR" sz="6600" dirty="0">
                <a:solidFill>
                  <a:srgbClr val="FF0000"/>
                </a:solidFill>
              </a:rPr>
              <a:t>Q</a:t>
            </a:r>
            <a:r>
              <a:rPr lang="tr-TR" sz="6600" dirty="0"/>
              <a:t>uery </a:t>
            </a:r>
            <a:r>
              <a:rPr lang="tr-TR" sz="6600" dirty="0" smtClean="0">
                <a:solidFill>
                  <a:srgbClr val="FF0000"/>
                </a:solidFill>
              </a:rPr>
              <a:t>L</a:t>
            </a:r>
            <a:r>
              <a:rPr lang="tr-TR" sz="6600" dirty="0" smtClean="0"/>
              <a:t>anguage</a:t>
            </a:r>
            <a:endParaRPr lang="en-US" sz="6600" dirty="0" smtClean="0"/>
          </a:p>
          <a:p>
            <a:r>
              <a:rPr lang="tr-TR" sz="6600" dirty="0"/>
              <a:t>Yapılandırılmış Sorgu Dili</a:t>
            </a:r>
            <a:endParaRPr lang="en-US" sz="6600" b="1" dirty="0" smtClean="0"/>
          </a:p>
          <a:p>
            <a:endParaRPr lang="en-US" sz="8800" b="1" noProof="1" smtClean="0"/>
          </a:p>
          <a:p>
            <a:r>
              <a:rPr lang="en-US" sz="6600" b="1" noProof="1" smtClean="0"/>
              <a:t>DERS 03</a:t>
            </a:r>
          </a:p>
          <a:p>
            <a:r>
              <a:rPr lang="en-US" sz="6600" b="1" noProof="1" smtClean="0"/>
              <a:t>PRIMARY KEY-FOREIGN KEY TANIMLAMA</a:t>
            </a:r>
          </a:p>
          <a:p>
            <a:r>
              <a:rPr lang="en-US" sz="6600" b="1" noProof="1" smtClean="0"/>
              <a:t>TABLOYA DATA EKLEME</a:t>
            </a:r>
          </a:p>
          <a:p>
            <a:endParaRPr lang="en-US" sz="2400" b="1" noProof="1" smtClean="0"/>
          </a:p>
          <a:p>
            <a:r>
              <a:rPr lang="en-US" sz="2400" b="1" noProof="1" smtClean="0"/>
              <a:t/>
            </a:r>
            <a:br>
              <a:rPr lang="en-US" sz="2400" b="1" noProof="1" smtClean="0"/>
            </a:br>
            <a:r>
              <a:rPr lang="en-US" sz="4400" b="1" noProof="1" smtClean="0"/>
              <a:t>Mehmet Bulutluoz</a:t>
            </a:r>
            <a:br>
              <a:rPr lang="en-US" sz="4400" b="1" noProof="1" smtClean="0"/>
            </a:br>
            <a:r>
              <a:rPr lang="en-US" sz="4400" b="1" noProof="1" smtClean="0"/>
              <a:t>Elektronik muh.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155933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6238357" y="1552248"/>
            <a:ext cx="110438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400" b="1" dirty="0">
                <a:solidFill>
                  <a:srgbClr val="C00000"/>
                </a:solidFill>
                <a:latin typeface="Arial"/>
              </a:rPr>
              <a:t>Bir Tabloya </a:t>
            </a:r>
            <a:r>
              <a:rPr lang="en-US" sz="4400" b="1" dirty="0">
                <a:latin typeface="Arial"/>
              </a:rPr>
              <a:t>“</a:t>
            </a:r>
            <a:r>
              <a:rPr lang="en-US" sz="4400" b="1" dirty="0">
                <a:solidFill>
                  <a:srgbClr val="0076BA"/>
                </a:solidFill>
                <a:latin typeface="Arial"/>
              </a:rPr>
              <a:t>Primary Key</a:t>
            </a:r>
            <a:r>
              <a:rPr lang="en-US" sz="4400" b="1" dirty="0">
                <a:latin typeface="Arial"/>
              </a:rPr>
              <a:t>” </a:t>
            </a:r>
            <a:r>
              <a:rPr lang="en-US" sz="4400" b="1" dirty="0">
                <a:solidFill>
                  <a:srgbClr val="C00000"/>
                </a:solidFill>
                <a:latin typeface="Arial"/>
              </a:rPr>
              <a:t>Nasil Eklenir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154723" y="2681874"/>
            <a:ext cx="85827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850"/>
              </a:spcBef>
            </a:pPr>
            <a:r>
              <a:rPr lang="en-US" sz="4000" dirty="0">
                <a:solidFill>
                  <a:srgbClr val="EE220C"/>
                </a:solidFill>
                <a:latin typeface="Arial"/>
              </a:rPr>
              <a:t>Practice </a:t>
            </a:r>
            <a:r>
              <a:rPr lang="en-US" sz="4000" dirty="0" smtClean="0">
                <a:solidFill>
                  <a:srgbClr val="EE220C"/>
                </a:solidFill>
                <a:latin typeface="Arial"/>
              </a:rPr>
              <a:t>3</a:t>
            </a:r>
            <a:r>
              <a:rPr lang="en-US" sz="4000" dirty="0">
                <a:solidFill>
                  <a:srgbClr val="EE220C"/>
                </a:solidFill>
                <a:latin typeface="Arial"/>
              </a:rPr>
              <a:t>:</a:t>
            </a:r>
          </a:p>
          <a:p>
            <a:pPr algn="l"/>
            <a:r>
              <a:rPr lang="en-US" sz="4000" dirty="0" smtClean="0">
                <a:latin typeface="Arial"/>
              </a:rPr>
              <a:t>“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sehirler</a:t>
            </a:r>
            <a:r>
              <a:rPr lang="en-US" sz="4000" i="1" dirty="0" smtClean="0">
                <a:latin typeface="Arial"/>
              </a:rPr>
              <a:t>”</a:t>
            </a:r>
            <a:r>
              <a:rPr lang="en-US" sz="4000" dirty="0" smtClean="0">
                <a:latin typeface="Arial"/>
              </a:rPr>
              <a:t> isimli bir Table olusturun</a:t>
            </a:r>
            <a:r>
              <a:rPr lang="en-US" sz="4000" dirty="0">
                <a:latin typeface="Arial"/>
              </a:rPr>
              <a:t>.</a:t>
            </a:r>
            <a:r>
              <a:rPr lang="en-US" sz="4000" dirty="0" smtClean="0">
                <a:latin typeface="Arial"/>
              </a:rPr>
              <a:t> Tabloda </a:t>
            </a:r>
            <a:r>
              <a:rPr lang="en-US" sz="4000" dirty="0">
                <a:latin typeface="Arial"/>
              </a:rPr>
              <a:t>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alan_kodu</a:t>
            </a:r>
            <a:r>
              <a:rPr lang="en-US" sz="4000" dirty="0" smtClean="0">
                <a:latin typeface="Arial"/>
              </a:rPr>
              <a:t>”,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isim</a:t>
            </a:r>
            <a:r>
              <a:rPr lang="en-US" sz="4000" dirty="0" smtClean="0">
                <a:latin typeface="Arial"/>
              </a:rPr>
              <a:t>”,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nufus</a:t>
            </a:r>
            <a:r>
              <a:rPr lang="en-US" sz="4000" dirty="0" smtClean="0">
                <a:latin typeface="Arial"/>
              </a:rPr>
              <a:t>” field’lari olsun. 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Isim</a:t>
            </a:r>
            <a:r>
              <a:rPr lang="en-US" sz="4000" dirty="0" smtClean="0">
                <a:latin typeface="Arial"/>
              </a:rPr>
              <a:t> field’i bos birakilamasin.</a:t>
            </a:r>
            <a:endParaRPr lang="en-US" sz="4000" dirty="0">
              <a:latin typeface="Arial"/>
            </a:endParaRPr>
          </a:p>
          <a:p>
            <a:pPr algn="l"/>
            <a:r>
              <a:rPr lang="en-US" sz="4000" dirty="0" smtClean="0">
                <a:latin typeface="Arial"/>
              </a:rPr>
              <a:t>1.Yontemi kullanarak </a:t>
            </a:r>
            <a:r>
              <a:rPr lang="en-US" sz="4000" dirty="0">
                <a:latin typeface="Arial"/>
              </a:rPr>
              <a:t>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alan_kodu</a:t>
            </a:r>
            <a:r>
              <a:rPr lang="en-US" sz="4000" dirty="0" smtClean="0">
                <a:latin typeface="Arial"/>
              </a:rPr>
              <a:t>” field’ini  “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Primary </a:t>
            </a:r>
            <a:r>
              <a:rPr lang="en-US" sz="4000" dirty="0">
                <a:solidFill>
                  <a:srgbClr val="CB297B"/>
                </a:solidFill>
                <a:latin typeface="Arial"/>
              </a:rPr>
              <a:t>K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ey</a:t>
            </a:r>
            <a:r>
              <a:rPr lang="en-US" sz="4000" dirty="0" smtClean="0">
                <a:latin typeface="Arial"/>
              </a:rPr>
              <a:t>” yapin</a:t>
            </a:r>
            <a:endParaRPr lang="en-US" sz="40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1125199" y="2690886"/>
            <a:ext cx="113333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850"/>
              </a:spcBef>
            </a:pPr>
            <a:r>
              <a:rPr lang="en-US" sz="4000" dirty="0">
                <a:solidFill>
                  <a:srgbClr val="EE220C"/>
                </a:solidFill>
                <a:latin typeface="Arial"/>
              </a:rPr>
              <a:t>Practice 4</a:t>
            </a:r>
            <a:r>
              <a:rPr lang="en-US" sz="4000" dirty="0" smtClean="0">
                <a:solidFill>
                  <a:srgbClr val="EE220C"/>
                </a:solidFill>
                <a:latin typeface="Arial"/>
              </a:rPr>
              <a:t>:</a:t>
            </a:r>
            <a:endParaRPr lang="en-US" sz="4000" dirty="0">
              <a:solidFill>
                <a:srgbClr val="EE220C"/>
              </a:solidFill>
              <a:latin typeface="Arial"/>
            </a:endParaRPr>
          </a:p>
          <a:p>
            <a:pPr algn="l"/>
            <a:r>
              <a:rPr lang="en-US" sz="4000" dirty="0" smtClean="0">
                <a:latin typeface="Arial"/>
              </a:rPr>
              <a:t>“</a:t>
            </a:r>
            <a:r>
              <a:rPr lang="en-US" sz="4000" i="1" dirty="0" smtClean="0">
                <a:solidFill>
                  <a:srgbClr val="0076BA"/>
                </a:solidFill>
                <a:latin typeface="Arial"/>
              </a:rPr>
              <a:t>ogretmenler</a:t>
            </a:r>
            <a:r>
              <a:rPr lang="en-US" sz="4000" i="1" dirty="0" smtClean="0">
                <a:latin typeface="Arial"/>
              </a:rPr>
              <a:t>”</a:t>
            </a:r>
            <a:r>
              <a:rPr lang="en-US" sz="4000" dirty="0" smtClean="0">
                <a:latin typeface="Arial"/>
              </a:rPr>
              <a:t> isimli bir Table olusturun</a:t>
            </a:r>
            <a:r>
              <a:rPr lang="en-US" sz="4000" dirty="0">
                <a:latin typeface="Arial"/>
              </a:rPr>
              <a:t>.</a:t>
            </a:r>
            <a:r>
              <a:rPr lang="en-US" sz="4000" dirty="0" smtClean="0">
                <a:latin typeface="Arial"/>
              </a:rPr>
              <a:t> Tabloda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id</a:t>
            </a:r>
            <a:r>
              <a:rPr lang="en-US" sz="4000" dirty="0" smtClean="0">
                <a:latin typeface="Arial"/>
              </a:rPr>
              <a:t>”,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isim</a:t>
            </a:r>
            <a:r>
              <a:rPr lang="en-US" sz="4000" dirty="0" smtClean="0">
                <a:latin typeface="Arial"/>
              </a:rPr>
              <a:t>”,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brans</a:t>
            </a:r>
            <a:r>
              <a:rPr lang="en-US" sz="4000" dirty="0" smtClean="0">
                <a:latin typeface="Arial"/>
              </a:rPr>
              <a:t>”, “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cinsiyet</a:t>
            </a:r>
            <a:r>
              <a:rPr lang="en-US" sz="4000" dirty="0" smtClean="0">
                <a:latin typeface="Arial"/>
              </a:rPr>
              <a:t>”</a:t>
            </a:r>
            <a:r>
              <a:rPr lang="en-US" sz="4000" dirty="0"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field’lari olsun.</a:t>
            </a:r>
          </a:p>
          <a:p>
            <a:pPr algn="l"/>
            <a:r>
              <a:rPr lang="en-US" sz="4000" dirty="0">
                <a:solidFill>
                  <a:srgbClr val="0076BA"/>
                </a:solidFill>
                <a:latin typeface="Arial"/>
              </a:rPr>
              <a:t>Id</a:t>
            </a:r>
            <a:r>
              <a:rPr lang="en-US" sz="4000" dirty="0" smtClean="0">
                <a:latin typeface="Arial"/>
              </a:rPr>
              <a:t> field’i tekrarli deger Kabul etmesin.</a:t>
            </a:r>
            <a:endParaRPr lang="en-US" sz="4000" dirty="0">
              <a:latin typeface="Arial"/>
            </a:endParaRPr>
          </a:p>
          <a:p>
            <a:pPr algn="l"/>
            <a:r>
              <a:rPr lang="en-US" sz="4000" dirty="0">
                <a:latin typeface="Arial"/>
              </a:rPr>
              <a:t>2</a:t>
            </a:r>
            <a:r>
              <a:rPr lang="en-US" sz="4000" dirty="0" smtClean="0">
                <a:latin typeface="Arial"/>
              </a:rPr>
              <a:t>.Yontemi kullanarak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id ve isim</a:t>
            </a:r>
            <a:r>
              <a:rPr lang="en-US" sz="4000" dirty="0" smtClean="0">
                <a:latin typeface="Arial"/>
              </a:rPr>
              <a:t>” field’lerinin birlesimini  “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primary </a:t>
            </a:r>
            <a:r>
              <a:rPr lang="en-US" sz="4000" dirty="0">
                <a:solidFill>
                  <a:srgbClr val="CB297B"/>
                </a:solidFill>
                <a:latin typeface="Arial"/>
              </a:rPr>
              <a:t>key</a:t>
            </a:r>
            <a:r>
              <a:rPr lang="en-US" sz="4000" dirty="0" smtClean="0">
                <a:latin typeface="Arial"/>
              </a:rPr>
              <a:t>” yapin</a:t>
            </a:r>
            <a:endParaRPr lang="en-US" sz="4000" dirty="0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154723" y="7654370"/>
            <a:ext cx="91674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tr-TR" sz="4000" dirty="0" smtClean="0"/>
              <a:t>sehirler </a:t>
            </a:r>
            <a:endParaRPr lang="en-US" sz="4000" dirty="0" smtClean="0"/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sz="4000" dirty="0"/>
              <a:t>alan_kodu</a:t>
            </a:r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number(3) </a:t>
            </a:r>
            <a:r>
              <a:rPr lang="en-US" sz="4000" b="1" dirty="0">
                <a:solidFill>
                  <a:srgbClr val="0076BA"/>
                </a:solidFill>
                <a:latin typeface="Arial"/>
              </a:rPr>
              <a:t>PRIMARY KEY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/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varchar2(50) </a:t>
            </a:r>
            <a:r>
              <a:rPr lang="en-US" sz="4000" b="1" dirty="0">
                <a:solidFill>
                  <a:srgbClr val="0076BA"/>
                </a:solidFill>
                <a:latin typeface="Arial"/>
              </a:rPr>
              <a:t>NOT NULL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isim 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varchar2(20)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nufus</a:t>
            </a:r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number(8)</a:t>
            </a:r>
          </a:p>
          <a:p>
            <a:pPr algn="l"/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4000" dirty="0">
              <a:solidFill>
                <a:srgbClr val="C918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0924477" y="7487869"/>
            <a:ext cx="130729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tr-T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ogretmenler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tr-T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char(10</a:t>
            </a:r>
            <a:r>
              <a:rPr lang="tr-TR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0076BA"/>
                </a:solidFill>
                <a:latin typeface="Arial"/>
              </a:rPr>
              <a:t>UNIQUE</a:t>
            </a:r>
            <a:r>
              <a:rPr lang="tr-TR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4000" dirty="0">
              <a:solidFill>
                <a:srgbClr val="C918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isim </a:t>
            </a:r>
            <a:r>
              <a:rPr lang="tr-TR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varchar2(20),</a:t>
            </a:r>
            <a:endParaRPr lang="en-US" sz="4000" dirty="0">
              <a:solidFill>
                <a:srgbClr val="C918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brans </a:t>
            </a:r>
            <a:r>
              <a:rPr lang="tr-TR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varchar2(20),</a:t>
            </a:r>
            <a:endParaRPr lang="en-US" sz="4000" dirty="0">
              <a:solidFill>
                <a:srgbClr val="C918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tr-T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ogretmenler_pk</a:t>
            </a:r>
            <a:r>
              <a:rPr lang="tr-TR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KEY (id,</a:t>
            </a:r>
            <a:r>
              <a:rPr lang="tr-T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isim</a:t>
            </a:r>
            <a:r>
              <a:rPr lang="tr-TR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dirty="0">
              <a:solidFill>
                <a:srgbClr val="C918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tr-T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96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211099" y="1565740"/>
            <a:ext cx="131389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Tabloya </a:t>
            </a:r>
            <a:r>
              <a:rPr lang="en-US" sz="6000" dirty="0" smtClean="0">
                <a:solidFill>
                  <a:srgbClr val="EE220C"/>
                </a:solidFill>
                <a:latin typeface="Arial"/>
              </a:rPr>
              <a:t>“</a:t>
            </a:r>
            <a:r>
              <a:rPr lang="en-US" sz="6000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6000" dirty="0" smtClean="0">
                <a:solidFill>
                  <a:srgbClr val="C00000"/>
                </a:solidFill>
                <a:latin typeface="Arial"/>
              </a:rPr>
              <a:t>oreign Key</a:t>
            </a:r>
            <a:r>
              <a:rPr lang="en-US" sz="6000" dirty="0">
                <a:solidFill>
                  <a:srgbClr val="EE220C"/>
                </a:solidFill>
                <a:latin typeface="Arial"/>
              </a:rPr>
              <a:t>”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Nasil Eklenir 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791628" y="3185447"/>
            <a:ext cx="21670537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600"/>
              </a:spcBef>
              <a:spcAft>
                <a:spcPts val="210"/>
              </a:spcAft>
              <a:buFont typeface="Wingdings" panose="05000000000000000000" pitchFamily="2" charset="2"/>
              <a:buChar char="Ø"/>
            </a:pPr>
            <a:r>
              <a:rPr lang="en-US" sz="4000" noProof="1" smtClean="0">
                <a:solidFill>
                  <a:srgbClr val="C00000"/>
                </a:solidFill>
                <a:latin typeface="Arial"/>
              </a:rPr>
              <a:t>Foreign Key </a:t>
            </a:r>
            <a:r>
              <a:rPr lang="en-US" sz="4000" noProof="1" smtClean="0">
                <a:latin typeface="Arial"/>
              </a:rPr>
              <a:t>iki tablo arasinda Relation olusturmak icin kullanilir.</a:t>
            </a:r>
          </a:p>
          <a:p>
            <a:pPr marL="571500" indent="-571500" algn="l">
              <a:spcBef>
                <a:spcPts val="600"/>
              </a:spcBef>
              <a:spcAft>
                <a:spcPts val="210"/>
              </a:spcAft>
              <a:buFont typeface="Wingdings" panose="05000000000000000000" pitchFamily="2" charset="2"/>
              <a:buChar char="Ø"/>
            </a:pPr>
            <a:r>
              <a:rPr lang="en-US" sz="4000" noProof="1" smtClean="0">
                <a:solidFill>
                  <a:srgbClr val="C00000"/>
                </a:solidFill>
                <a:latin typeface="Arial"/>
              </a:rPr>
              <a:t>Foreign Key </a:t>
            </a:r>
            <a:r>
              <a:rPr lang="en-US" sz="4000" noProof="1" smtClean="0">
                <a:latin typeface="Arial"/>
              </a:rPr>
              <a:t>baska bir tablonun Primary Key’ine baglidir.</a:t>
            </a:r>
          </a:p>
          <a:p>
            <a:pPr marL="571500" indent="-571500" algn="l">
              <a:spcBef>
                <a:spcPts val="600"/>
              </a:spcBef>
              <a:spcAft>
                <a:spcPts val="210"/>
              </a:spcAft>
              <a:buFont typeface="Wingdings" panose="05000000000000000000" pitchFamily="2" charset="2"/>
              <a:buChar char="Ø"/>
            </a:pPr>
            <a:r>
              <a:rPr lang="en-US" sz="4000" noProof="1" smtClean="0">
                <a:solidFill>
                  <a:srgbClr val="C00000"/>
                </a:solidFill>
                <a:latin typeface="Arial"/>
              </a:rPr>
              <a:t>Referenced table </a:t>
            </a:r>
            <a:r>
              <a:rPr lang="en-US" sz="4000" noProof="1" smtClean="0">
                <a:solidFill>
                  <a:schemeClr val="tx1"/>
                </a:solidFill>
                <a:latin typeface="Arial"/>
              </a:rPr>
              <a:t>(baglanilan tablo, Primary Key’in oldugu Tablo) </a:t>
            </a:r>
            <a:r>
              <a:rPr lang="en-US" sz="4000" i="1" noProof="1" smtClean="0">
                <a:solidFill>
                  <a:srgbClr val="C00000"/>
                </a:solidFill>
                <a:latin typeface="Arial"/>
              </a:rPr>
              <a:t>parent table</a:t>
            </a:r>
            <a:r>
              <a:rPr lang="en-US" sz="4000" noProof="1" smtClean="0">
                <a:solidFill>
                  <a:schemeClr val="tx1"/>
                </a:solidFill>
                <a:latin typeface="Arial"/>
              </a:rPr>
              <a:t> olarak adlandirilir. Foreign Key’in oldugu tablo ise </a:t>
            </a:r>
            <a:r>
              <a:rPr lang="en-US" sz="4000" i="1" noProof="1" smtClean="0">
                <a:solidFill>
                  <a:srgbClr val="C00000"/>
                </a:solidFill>
                <a:latin typeface="Arial"/>
              </a:rPr>
              <a:t>child table </a:t>
            </a:r>
            <a:r>
              <a:rPr lang="en-US" sz="4000" i="1" noProof="1" smtClean="0">
                <a:solidFill>
                  <a:schemeClr val="tx1"/>
                </a:solidFill>
                <a:latin typeface="Arial"/>
              </a:rPr>
              <a:t>olarak adlandirilir</a:t>
            </a:r>
            <a:r>
              <a:rPr lang="en-US" sz="4000" noProof="1" smtClean="0">
                <a:solidFill>
                  <a:schemeClr val="tx1"/>
                </a:solidFill>
                <a:latin typeface="Arial"/>
              </a:rPr>
              <a:t>.</a:t>
            </a:r>
          </a:p>
          <a:p>
            <a:pPr marL="571500" indent="-571500" algn="l">
              <a:spcBef>
                <a:spcPts val="600"/>
              </a:spcBef>
              <a:spcAft>
                <a:spcPts val="210"/>
              </a:spcAft>
              <a:buFont typeface="Wingdings" panose="05000000000000000000" pitchFamily="2" charset="2"/>
              <a:buChar char="Ø"/>
            </a:pPr>
            <a:r>
              <a:rPr lang="en-US" sz="4000" noProof="1" smtClean="0">
                <a:solidFill>
                  <a:schemeClr val="tx1"/>
                </a:solidFill>
                <a:latin typeface="Arial"/>
              </a:rPr>
              <a:t>Bir Tabloda birden fazla </a:t>
            </a:r>
            <a:r>
              <a:rPr lang="en-US" sz="4000" noProof="1" smtClean="0">
                <a:solidFill>
                  <a:srgbClr val="C00000"/>
                </a:solidFill>
                <a:latin typeface="Arial"/>
              </a:rPr>
              <a:t>Foreign Key </a:t>
            </a:r>
            <a:r>
              <a:rPr lang="en-US" sz="4000" noProof="1" smtClean="0">
                <a:latin typeface="Arial"/>
              </a:rPr>
              <a:t>olabilir</a:t>
            </a:r>
          </a:p>
          <a:p>
            <a:pPr marL="571500" indent="-571500" algn="l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4000" noProof="1" smtClean="0">
                <a:solidFill>
                  <a:srgbClr val="C00000"/>
                </a:solidFill>
                <a:latin typeface="Arial"/>
              </a:rPr>
              <a:t>Foreign Key </a:t>
            </a:r>
            <a:r>
              <a:rPr lang="en-US" sz="4000" noProof="1" smtClean="0">
                <a:latin typeface="Arial"/>
              </a:rPr>
              <a:t>NULL degeri alabilir</a:t>
            </a:r>
            <a:endParaRPr lang="en-US" sz="4000" noProof="1"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46213" y="8513626"/>
            <a:ext cx="222504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58800" algn="l"/>
            <a:r>
              <a:rPr lang="en-US" sz="4000" dirty="0">
                <a:solidFill>
                  <a:srgbClr val="C00000"/>
                </a:solidFill>
                <a:latin typeface="Arial"/>
              </a:rPr>
              <a:t>Note 1: </a:t>
            </a:r>
            <a:r>
              <a:rPr lang="en-US" sz="4000" dirty="0" smtClean="0">
                <a:latin typeface="Arial"/>
              </a:rPr>
              <a:t>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Parent 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Table</a:t>
            </a:r>
            <a:r>
              <a:rPr lang="en-US" sz="4000" dirty="0">
                <a:latin typeface="Arial"/>
              </a:rPr>
              <a:t>” </a:t>
            </a:r>
            <a:r>
              <a:rPr lang="en-US" sz="4000" dirty="0" smtClean="0">
                <a:latin typeface="Arial"/>
              </a:rPr>
              <a:t>olmayan bir id’ye sahip datayi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Child 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Table</a:t>
            </a:r>
            <a:r>
              <a:rPr lang="en-US" sz="4000" dirty="0" smtClean="0">
                <a:latin typeface="Arial"/>
              </a:rPr>
              <a:t>”’a ekleyemezsiniz</a:t>
            </a:r>
          </a:p>
          <a:p>
            <a:pPr indent="558800" algn="l"/>
            <a:r>
              <a:rPr lang="en-US" sz="4000" dirty="0">
                <a:solidFill>
                  <a:srgbClr val="C00000"/>
                </a:solidFill>
                <a:latin typeface="Arial"/>
              </a:rPr>
              <a:t>Note 2: 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Child Table</a:t>
            </a:r>
            <a:r>
              <a:rPr lang="en-US" sz="4000" dirty="0" smtClean="0">
                <a:latin typeface="Arial"/>
              </a:rPr>
              <a:t>’i silmeden 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Parent Table</a:t>
            </a:r>
            <a:r>
              <a:rPr lang="en-US" sz="4000" dirty="0" smtClean="0">
                <a:latin typeface="Arial"/>
              </a:rPr>
              <a:t>’i silemezsiniz. Once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Child 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Table</a:t>
            </a:r>
            <a:r>
              <a:rPr lang="en-US" sz="4000" dirty="0">
                <a:latin typeface="Arial"/>
              </a:rPr>
              <a:t>” </a:t>
            </a:r>
            <a:r>
              <a:rPr lang="en-US" sz="4000" dirty="0" smtClean="0">
                <a:latin typeface="Arial"/>
              </a:rPr>
              <a:t>silinir, sonra  									“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Parent 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Table</a:t>
            </a:r>
            <a:r>
              <a:rPr lang="en-US" sz="4000" dirty="0" smtClean="0">
                <a:latin typeface="Arial"/>
              </a:rPr>
              <a:t>” silinir.</a:t>
            </a:r>
          </a:p>
          <a:p>
            <a:pPr indent="558800" algn="l"/>
            <a:endParaRPr lang="en-US" sz="3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808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67" y="4341201"/>
            <a:ext cx="6819400" cy="394921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778" y="4341201"/>
            <a:ext cx="9366006" cy="6228625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 flipV="1">
            <a:off x="5644662" y="11623431"/>
            <a:ext cx="14436969" cy="70338"/>
          </a:xfrm>
          <a:prstGeom prst="line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Düz Ok Bağlayıcısı 8"/>
          <p:cNvCxnSpPr/>
          <p:nvPr/>
        </p:nvCxnSpPr>
        <p:spPr>
          <a:xfrm flipH="1" flipV="1">
            <a:off x="20064046" y="10569826"/>
            <a:ext cx="17585" cy="1071189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Düz Ok Bağlayıcısı 10"/>
          <p:cNvCxnSpPr/>
          <p:nvPr/>
        </p:nvCxnSpPr>
        <p:spPr>
          <a:xfrm flipV="1">
            <a:off x="5644662" y="8475785"/>
            <a:ext cx="0" cy="3182815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Dikdörtgen 11"/>
          <p:cNvSpPr/>
          <p:nvPr/>
        </p:nvSpPr>
        <p:spPr>
          <a:xfrm>
            <a:off x="5211099" y="1565740"/>
            <a:ext cx="131389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Tabloya </a:t>
            </a:r>
            <a:r>
              <a:rPr lang="en-US" sz="6000" dirty="0" smtClean="0">
                <a:solidFill>
                  <a:srgbClr val="EE220C"/>
                </a:solidFill>
                <a:latin typeface="Arial"/>
              </a:rPr>
              <a:t>“</a:t>
            </a:r>
            <a:r>
              <a:rPr lang="en-US" sz="6000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6000" dirty="0" smtClean="0">
                <a:solidFill>
                  <a:srgbClr val="C00000"/>
                </a:solidFill>
                <a:latin typeface="Arial"/>
              </a:rPr>
              <a:t>oreign Key</a:t>
            </a:r>
            <a:r>
              <a:rPr lang="en-US" sz="6000" dirty="0">
                <a:solidFill>
                  <a:srgbClr val="EE220C"/>
                </a:solidFill>
                <a:latin typeface="Arial"/>
              </a:rPr>
              <a:t>”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Nasil Eklenir 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18794066" y="3765226"/>
            <a:ext cx="2575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noProof="1">
                <a:solidFill>
                  <a:srgbClr val="C00000"/>
                </a:solidFill>
                <a:latin typeface="Arial"/>
              </a:rPr>
              <a:t>Foreign Key </a:t>
            </a:r>
            <a:endParaRPr lang="tr-TR" sz="2800" dirty="0"/>
          </a:p>
        </p:txBody>
      </p:sp>
      <p:sp>
        <p:nvSpPr>
          <p:cNvPr id="14" name="Dikdörtgen 13"/>
          <p:cNvSpPr/>
          <p:nvPr/>
        </p:nvSpPr>
        <p:spPr>
          <a:xfrm>
            <a:off x="4597121" y="3765226"/>
            <a:ext cx="2599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B297B"/>
                </a:solidFill>
                <a:latin typeface="Arial"/>
              </a:rPr>
              <a:t>Primary Key </a:t>
            </a:r>
            <a:endParaRPr lang="tr-TR" sz="2800" dirty="0"/>
          </a:p>
        </p:txBody>
      </p:sp>
      <p:sp>
        <p:nvSpPr>
          <p:cNvPr id="15" name="Dikdörtgen 14"/>
          <p:cNvSpPr/>
          <p:nvPr/>
        </p:nvSpPr>
        <p:spPr>
          <a:xfrm>
            <a:off x="4032737" y="3043514"/>
            <a:ext cx="4132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/>
              </a:rPr>
              <a:t>SIRKETLER Tablosu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14267937" y="3157378"/>
            <a:ext cx="4082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/>
              </a:rPr>
              <a:t>PERSONEL Tablosu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207341" y="8418548"/>
            <a:ext cx="2597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/>
              </a:rPr>
              <a:t>Parent Table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4713703" y="10584099"/>
            <a:ext cx="2319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/>
              </a:rPr>
              <a:t>Child Table</a:t>
            </a:r>
            <a:endParaRPr lang="tr-T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1764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211099" y="1565740"/>
            <a:ext cx="131389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Tabloya </a:t>
            </a:r>
            <a:r>
              <a:rPr lang="en-US" sz="6000" dirty="0" smtClean="0">
                <a:solidFill>
                  <a:srgbClr val="EE220C"/>
                </a:solidFill>
                <a:latin typeface="Arial"/>
              </a:rPr>
              <a:t>“</a:t>
            </a:r>
            <a:r>
              <a:rPr lang="en-US" sz="6000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6000" dirty="0" smtClean="0">
                <a:solidFill>
                  <a:srgbClr val="C00000"/>
                </a:solidFill>
                <a:latin typeface="Arial"/>
              </a:rPr>
              <a:t>oreign Key</a:t>
            </a:r>
            <a:r>
              <a:rPr lang="en-US" sz="6000" dirty="0">
                <a:solidFill>
                  <a:srgbClr val="EE220C"/>
                </a:solidFill>
                <a:latin typeface="Arial"/>
              </a:rPr>
              <a:t>”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Nasil Eklenir 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88818" y="2581403"/>
            <a:ext cx="212207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2000"/>
              </a:lnSpc>
            </a:pPr>
            <a:r>
              <a:rPr lang="en-US" sz="4000" b="1" dirty="0">
                <a:solidFill>
                  <a:srgbClr val="EE220C"/>
                </a:solidFill>
                <a:latin typeface="Arial"/>
              </a:rPr>
              <a:t>Practice 5</a:t>
            </a:r>
            <a:r>
              <a:rPr lang="en-US" sz="4000" b="1" dirty="0" smtClean="0">
                <a:solidFill>
                  <a:srgbClr val="EE220C"/>
                </a:solidFill>
                <a:latin typeface="Arial"/>
              </a:rPr>
              <a:t>:</a:t>
            </a:r>
            <a:endParaRPr lang="en-US" sz="4000" dirty="0" smtClean="0">
              <a:latin typeface="Arial"/>
            </a:endParaRPr>
          </a:p>
          <a:p>
            <a:pPr algn="l">
              <a:lnSpc>
                <a:spcPct val="112000"/>
              </a:lnSpc>
            </a:pPr>
            <a:r>
              <a:rPr lang="en-US" sz="4000" dirty="0" smtClean="0">
                <a:latin typeface="Arial"/>
              </a:rPr>
              <a:t>“tedarikciler</a:t>
            </a:r>
            <a:r>
              <a:rPr lang="en-US" sz="4000" i="1" dirty="0" smtClean="0">
                <a:latin typeface="Arial"/>
              </a:rPr>
              <a:t>” </a:t>
            </a:r>
            <a:r>
              <a:rPr lang="en-US" sz="4000" dirty="0" smtClean="0">
                <a:latin typeface="Arial"/>
              </a:rPr>
              <a:t>isimli bir tablo olusturun</a:t>
            </a:r>
            <a:r>
              <a:rPr lang="en-US" sz="4000" i="1" dirty="0" smtClean="0">
                <a:latin typeface="Arial"/>
              </a:rPr>
              <a:t>.</a:t>
            </a:r>
            <a:r>
              <a:rPr lang="en-US" sz="4000" dirty="0" smtClean="0">
                <a:latin typeface="Arial"/>
              </a:rPr>
              <a:t> Tabloda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tedarikci_id</a:t>
            </a:r>
            <a:r>
              <a:rPr lang="en-US" sz="4000" dirty="0">
                <a:latin typeface="Arial"/>
              </a:rPr>
              <a:t>”, </a:t>
            </a:r>
            <a:r>
              <a:rPr lang="en-US" sz="4000" dirty="0" smtClean="0">
                <a:latin typeface="Arial"/>
              </a:rPr>
              <a:t>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tedarikci_ismi</a:t>
            </a:r>
            <a:r>
              <a:rPr lang="en-US" sz="4000" dirty="0" smtClean="0">
                <a:latin typeface="Arial"/>
              </a:rPr>
              <a:t>”,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iletisim_isim</a:t>
            </a:r>
            <a:r>
              <a:rPr lang="en-US" sz="4000" dirty="0" smtClean="0">
                <a:latin typeface="Arial"/>
              </a:rPr>
              <a:t>” field’lari olsun ve “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tedarikci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_id</a:t>
            </a:r>
            <a:r>
              <a:rPr lang="en-US" sz="4000" dirty="0">
                <a:latin typeface="Arial"/>
              </a:rPr>
              <a:t>” </a:t>
            </a:r>
            <a:r>
              <a:rPr lang="en-US" sz="4000" dirty="0" smtClean="0">
                <a:latin typeface="Arial"/>
              </a:rPr>
              <a:t>yi 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Primary Key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yapin.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algn="l">
              <a:lnSpc>
                <a:spcPct val="112000"/>
              </a:lnSpc>
            </a:pPr>
            <a:r>
              <a:rPr lang="en-US" sz="4000" dirty="0" smtClean="0">
                <a:latin typeface="Arial"/>
              </a:rPr>
              <a:t>“</a:t>
            </a:r>
            <a:r>
              <a:rPr lang="en-US" sz="4000" i="1" dirty="0" smtClean="0">
                <a:solidFill>
                  <a:srgbClr val="0076BA"/>
                </a:solidFill>
                <a:latin typeface="Arial"/>
              </a:rPr>
              <a:t>urunler</a:t>
            </a:r>
            <a:r>
              <a:rPr lang="en-US" sz="4000" i="1" dirty="0" smtClean="0">
                <a:latin typeface="Arial"/>
              </a:rPr>
              <a:t>”</a:t>
            </a:r>
            <a:r>
              <a:rPr lang="en-US" sz="4000" dirty="0" smtClean="0">
                <a:latin typeface="Arial"/>
              </a:rPr>
              <a:t> isminde baska bir tablo olusturun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tedarikci_id</a:t>
            </a:r>
            <a:r>
              <a:rPr lang="en-US" sz="4000" dirty="0">
                <a:latin typeface="Arial"/>
              </a:rPr>
              <a:t>” </a:t>
            </a:r>
            <a:r>
              <a:rPr lang="en-US" sz="4000" dirty="0" smtClean="0">
                <a:latin typeface="Arial"/>
              </a:rPr>
              <a:t>ve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urun_id</a:t>
            </a:r>
            <a:r>
              <a:rPr lang="en-US" sz="4000" dirty="0">
                <a:latin typeface="Arial"/>
              </a:rPr>
              <a:t>” </a:t>
            </a:r>
            <a:r>
              <a:rPr lang="en-US" sz="4000" dirty="0" smtClean="0">
                <a:latin typeface="Arial"/>
              </a:rPr>
              <a:t>field’lari olsun ve 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tedarikci_id</a:t>
            </a:r>
            <a:r>
              <a:rPr lang="en-US" sz="4000" dirty="0">
                <a:latin typeface="Arial"/>
              </a:rPr>
              <a:t>” </a:t>
            </a:r>
            <a:r>
              <a:rPr lang="en-US" sz="4000" dirty="0" smtClean="0">
                <a:latin typeface="Arial"/>
              </a:rPr>
              <a:t>yi 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Foreign Key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yapin.</a:t>
            </a:r>
            <a:endParaRPr lang="en-US" sz="4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0102020" y="5608648"/>
            <a:ext cx="12283193" cy="475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2000"/>
              </a:lnSpc>
            </a:pPr>
            <a:r>
              <a:rPr lang="en-US" sz="36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tedarikciler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290" algn="l">
              <a:lnSpc>
                <a:spcPct val="115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tedarikci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_id </a:t>
            </a:r>
            <a:r>
              <a:rPr lang="en-US" sz="36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char(10)</a:t>
            </a:r>
            <a:r>
              <a:rPr lang="en-US" sz="36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00290" algn="l">
              <a:lnSpc>
                <a:spcPct val="115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tedarikci_ismi </a:t>
            </a:r>
            <a:r>
              <a:rPr lang="en-US" sz="36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  <a:r>
              <a:rPr lang="en-US" sz="36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00290" algn="l">
              <a:lnSpc>
                <a:spcPct val="115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iletisim_isim </a:t>
            </a:r>
            <a:r>
              <a:rPr lang="en-US" sz="36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indent="241300" algn="l">
              <a:lnSpc>
                <a:spcPct val="130000"/>
              </a:lnSpc>
            </a:pPr>
            <a:r>
              <a:rPr lang="en-US" sz="36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tedarikci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pk </a:t>
            </a:r>
            <a:r>
              <a:rPr lang="en-US" sz="36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(tedarikci_id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601456" y="8834468"/>
            <a:ext cx="23085022" cy="331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sz="36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tr-TR" sz="3600" dirty="0"/>
              <a:t>urunler </a:t>
            </a:r>
            <a:endParaRPr lang="en-US" sz="3600" dirty="0" smtClean="0"/>
          </a:p>
          <a:p>
            <a:pPr algn="l">
              <a:lnSpc>
                <a:spcPct val="135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tedarikci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_id </a:t>
            </a:r>
            <a:r>
              <a:rPr lang="en-US" sz="36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char(10</a:t>
            </a:r>
            <a:r>
              <a:rPr lang="en-US" sz="36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product_id </a:t>
            </a:r>
            <a:r>
              <a:rPr lang="en-US" sz="36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char(10),</a:t>
            </a:r>
          </a:p>
          <a:p>
            <a:pPr algn="l">
              <a:spcAft>
                <a:spcPts val="210"/>
              </a:spcAft>
            </a:pPr>
            <a:r>
              <a:rPr lang="en-US" sz="36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urunler_fk </a:t>
            </a:r>
            <a:r>
              <a:rPr lang="en-US" sz="36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KEY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(tedarikci_id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tr-TR" sz="3600" dirty="0"/>
              <a:t>tedarikciler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(tedarikci_id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60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211099" y="1565740"/>
            <a:ext cx="131389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Tabloya </a:t>
            </a:r>
            <a:r>
              <a:rPr lang="en-US" sz="6000" dirty="0" smtClean="0">
                <a:solidFill>
                  <a:srgbClr val="EE220C"/>
                </a:solidFill>
                <a:latin typeface="Arial"/>
              </a:rPr>
              <a:t>“</a:t>
            </a:r>
            <a:r>
              <a:rPr lang="en-US" sz="6000" dirty="0">
                <a:solidFill>
                  <a:srgbClr val="C00000"/>
                </a:solidFill>
                <a:latin typeface="Arial"/>
              </a:rPr>
              <a:t>F</a:t>
            </a:r>
            <a:r>
              <a:rPr lang="en-US" sz="6000" dirty="0" smtClean="0">
                <a:solidFill>
                  <a:srgbClr val="C00000"/>
                </a:solidFill>
                <a:latin typeface="Arial"/>
              </a:rPr>
              <a:t>oreign Key</a:t>
            </a:r>
            <a:r>
              <a:rPr lang="en-US" sz="6000" dirty="0">
                <a:solidFill>
                  <a:srgbClr val="EE220C"/>
                </a:solidFill>
                <a:latin typeface="Arial"/>
              </a:rPr>
              <a:t>” 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Nasil Eklenir 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170172" y="2241898"/>
            <a:ext cx="2253389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1000"/>
              </a:lnSpc>
            </a:pPr>
            <a:r>
              <a:rPr lang="en-US" sz="4000" dirty="0" smtClean="0">
                <a:solidFill>
                  <a:srgbClr val="EE220C"/>
                </a:solidFill>
                <a:latin typeface="Arial"/>
              </a:rPr>
              <a:t>Practice 6:</a:t>
            </a:r>
            <a:endParaRPr lang="en-US" sz="4000" dirty="0" smtClean="0"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4000" dirty="0" smtClean="0">
                <a:latin typeface="Arial"/>
              </a:rPr>
              <a:t>“</a:t>
            </a:r>
            <a:r>
              <a:rPr lang="en-US" sz="4000" i="1" dirty="0" smtClean="0">
                <a:solidFill>
                  <a:srgbClr val="0076BA"/>
                </a:solidFill>
                <a:latin typeface="Arial"/>
              </a:rPr>
              <a:t>tedarikciler</a:t>
            </a:r>
            <a:r>
              <a:rPr lang="en-US" sz="4000" i="1" dirty="0" smtClean="0">
                <a:latin typeface="Arial"/>
              </a:rPr>
              <a:t>”</a:t>
            </a:r>
            <a:r>
              <a:rPr lang="en-US" sz="4000" dirty="0" smtClean="0">
                <a:latin typeface="Arial"/>
              </a:rPr>
              <a:t> isimli bir Tablo olusturun. Icinde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tedarikci_id</a:t>
            </a:r>
            <a:r>
              <a:rPr lang="en-US" sz="4000" dirty="0">
                <a:latin typeface="Arial"/>
              </a:rPr>
              <a:t>”, </a:t>
            </a:r>
            <a:r>
              <a:rPr lang="en-US" sz="4000" dirty="0" smtClean="0">
                <a:latin typeface="Arial"/>
              </a:rPr>
              <a:t>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tedarikci_isim</a:t>
            </a:r>
            <a:r>
              <a:rPr lang="en-US" sz="4000" dirty="0" smtClean="0">
                <a:latin typeface="Arial"/>
              </a:rPr>
              <a:t>”,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iletisim_isim</a:t>
            </a:r>
            <a:r>
              <a:rPr lang="en-US" sz="4000" dirty="0" smtClean="0">
                <a:latin typeface="Arial"/>
              </a:rPr>
              <a:t>” field’lari olsun.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tedarikci_id</a:t>
            </a:r>
            <a:r>
              <a:rPr lang="en-US" sz="4000" dirty="0">
                <a:latin typeface="Arial"/>
              </a:rPr>
              <a:t>” </a:t>
            </a:r>
            <a:r>
              <a:rPr lang="en-US" sz="4000" dirty="0" smtClean="0">
                <a:latin typeface="Arial"/>
              </a:rPr>
              <a:t>ve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tedarikci_isim</a:t>
            </a:r>
            <a:r>
              <a:rPr lang="en-US" sz="4000" dirty="0" smtClean="0">
                <a:latin typeface="Arial"/>
              </a:rPr>
              <a:t>” fieldlarini birlestirerek 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Primary Key </a:t>
            </a:r>
            <a:r>
              <a:rPr lang="en-US" sz="4000" dirty="0" smtClean="0">
                <a:solidFill>
                  <a:schemeClr val="tx1"/>
                </a:solidFill>
                <a:latin typeface="Arial"/>
              </a:rPr>
              <a:t>olusturun.</a:t>
            </a:r>
            <a:endParaRPr lang="en-US" sz="4000" dirty="0">
              <a:solidFill>
                <a:schemeClr val="tx1"/>
              </a:solidFill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4000" dirty="0" smtClean="0">
                <a:latin typeface="Arial"/>
              </a:rPr>
              <a:t>“</a:t>
            </a:r>
            <a:r>
              <a:rPr lang="en-US" sz="4000" i="1" dirty="0" smtClean="0">
                <a:solidFill>
                  <a:srgbClr val="0076BA"/>
                </a:solidFill>
                <a:latin typeface="Arial"/>
              </a:rPr>
              <a:t>urunler</a:t>
            </a:r>
            <a:r>
              <a:rPr lang="en-US" sz="4000" i="1" dirty="0" smtClean="0">
                <a:latin typeface="Arial"/>
              </a:rPr>
              <a:t>”</a:t>
            </a:r>
            <a:r>
              <a:rPr lang="en-US" sz="4000" dirty="0" smtClean="0">
                <a:latin typeface="Arial"/>
              </a:rPr>
              <a:t> isminde baska bir tablo olusturun.Icinde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tedarikci_id</a:t>
            </a:r>
            <a:r>
              <a:rPr lang="en-US" sz="4000" dirty="0">
                <a:latin typeface="Arial"/>
              </a:rPr>
              <a:t>” </a:t>
            </a:r>
            <a:r>
              <a:rPr lang="en-US" sz="4000" dirty="0" smtClean="0">
                <a:latin typeface="Arial"/>
              </a:rPr>
              <a:t>ve “</a:t>
            </a: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urun_id</a:t>
            </a:r>
            <a:r>
              <a:rPr lang="en-US" sz="4000" dirty="0" smtClean="0">
                <a:latin typeface="Arial"/>
              </a:rPr>
              <a:t>” fieldlari olsun. “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tedarikci_id</a:t>
            </a:r>
            <a:r>
              <a:rPr lang="en-US" sz="4000" dirty="0" smtClean="0">
                <a:latin typeface="Arial"/>
              </a:rPr>
              <a:t>” ve “</a:t>
            </a:r>
            <a:r>
              <a:rPr lang="en-US" sz="4000" dirty="0">
                <a:solidFill>
                  <a:srgbClr val="0076BA"/>
                </a:solidFill>
                <a:latin typeface="Arial"/>
              </a:rPr>
              <a:t>urun_id</a:t>
            </a:r>
            <a:r>
              <a:rPr lang="en-US" sz="4000" dirty="0" smtClean="0">
                <a:latin typeface="Arial"/>
              </a:rPr>
              <a:t>” fieldlarini birlestirerek Foreign Key olusturun</a:t>
            </a:r>
            <a:endParaRPr lang="en-US" sz="40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13039" y="6426709"/>
            <a:ext cx="10482853" cy="598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2000"/>
              </a:lnSpc>
            </a:pPr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tedarikciler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290" algn="l">
              <a:lnSpc>
                <a:spcPct val="115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tedarikci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_id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number(10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00290" algn="l">
              <a:lnSpc>
                <a:spcPct val="115000"/>
              </a:lnSpc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tedarikci_isim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00290" algn="l">
              <a:lnSpc>
                <a:spcPct val="115000"/>
              </a:lnSpc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iletisim_isim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indent="241300" algn="l">
              <a:lnSpc>
                <a:spcPct val="130000"/>
              </a:lnSpc>
            </a:pPr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tedarikci_pk </a:t>
            </a:r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						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(tedarikci_id,tedarikci_isim) </a:t>
            </a:r>
          </a:p>
          <a:p>
            <a:pPr indent="241300" algn="l">
              <a:lnSpc>
                <a:spcPct val="130000"/>
              </a:lnSpc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1942789" y="6267088"/>
            <a:ext cx="120953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urunler</a:t>
            </a:r>
          </a:p>
          <a:p>
            <a:pPr algn="l">
              <a:lnSpc>
                <a:spcPct val="135000"/>
              </a:lnSpc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tedarikci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_id </a:t>
            </a:r>
            <a:r>
              <a:rPr lang="en-US" sz="40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number(10),</a:t>
            </a:r>
          </a:p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urun_id </a:t>
            </a:r>
            <a:r>
              <a:rPr lang="en-US" sz="40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varchar2(10),</a:t>
            </a:r>
          </a:p>
          <a:p>
            <a:pPr algn="l"/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fk_tedarikci </a:t>
            </a:r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KEY </a:t>
            </a:r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(tedarikci_id,urun_id) </a:t>
            </a:r>
            <a:r>
              <a:rPr lang="en-US" sz="40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r>
              <a:rPr lang="en-US" sz="40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tedarikciler(tedarikci_id,tedarikci_isim)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/>
            <a:r>
              <a:rPr lang="en-US" sz="40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4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98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58536" y="2010109"/>
            <a:ext cx="20778440" cy="972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SQL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tr-TR" sz="6600" dirty="0">
                <a:solidFill>
                  <a:srgbClr val="FF0000"/>
                </a:solidFill>
              </a:rPr>
              <a:t>S</a:t>
            </a:r>
            <a:r>
              <a:rPr lang="tr-TR" sz="6600" dirty="0"/>
              <a:t>tructured </a:t>
            </a:r>
            <a:r>
              <a:rPr lang="tr-TR" sz="6600" dirty="0">
                <a:solidFill>
                  <a:srgbClr val="FF0000"/>
                </a:solidFill>
              </a:rPr>
              <a:t>Q</a:t>
            </a:r>
            <a:r>
              <a:rPr lang="tr-TR" sz="6600" dirty="0"/>
              <a:t>uery </a:t>
            </a:r>
            <a:r>
              <a:rPr lang="tr-TR" sz="6600" dirty="0" smtClean="0">
                <a:solidFill>
                  <a:srgbClr val="FF0000"/>
                </a:solidFill>
              </a:rPr>
              <a:t>L</a:t>
            </a:r>
            <a:r>
              <a:rPr lang="tr-TR" sz="6600" dirty="0" smtClean="0"/>
              <a:t>anguage</a:t>
            </a:r>
            <a:endParaRPr lang="en-US" sz="6600" dirty="0" smtClean="0"/>
          </a:p>
          <a:p>
            <a:r>
              <a:rPr lang="tr-TR" sz="6600" dirty="0"/>
              <a:t>Yapılandırılmış Sorgu Dili</a:t>
            </a:r>
            <a:endParaRPr lang="en-US" sz="6600" b="1" dirty="0" smtClean="0"/>
          </a:p>
          <a:p>
            <a:endParaRPr lang="en-US" sz="8800" b="1" noProof="1" smtClean="0"/>
          </a:p>
          <a:p>
            <a:r>
              <a:rPr lang="en-US" sz="6600" b="1" noProof="1" smtClean="0"/>
              <a:t>DERS 04</a:t>
            </a:r>
          </a:p>
          <a:p>
            <a:r>
              <a:rPr lang="en-US" sz="6600" b="1" noProof="1" smtClean="0"/>
              <a:t>TABLOYA DATA EKLEME</a:t>
            </a:r>
          </a:p>
          <a:p>
            <a:r>
              <a:rPr lang="en-US" sz="6600" b="1" noProof="1" smtClean="0"/>
              <a:t>TABLODAKI DATALARI UPDATE ETME</a:t>
            </a:r>
            <a:endParaRPr lang="en-US" sz="6600" b="1" noProof="1"/>
          </a:p>
          <a:p>
            <a:r>
              <a:rPr lang="en-US" sz="2400" b="1" noProof="1" smtClean="0"/>
              <a:t/>
            </a:r>
            <a:br>
              <a:rPr lang="en-US" sz="2400" b="1" noProof="1" smtClean="0"/>
            </a:br>
            <a:r>
              <a:rPr lang="en-US" sz="4400" b="1" noProof="1" smtClean="0"/>
              <a:t>Mehmet Bulutluoz</a:t>
            </a:r>
            <a:br>
              <a:rPr lang="en-US" sz="4400" b="1" noProof="1" smtClean="0"/>
            </a:br>
            <a:r>
              <a:rPr lang="en-US" sz="4400" b="1" noProof="1" smtClean="0"/>
              <a:t>Elektronik muh.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168379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397232" y="1010896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Tabloya 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Nasil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Data Eklenir </a:t>
            </a:r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(</a:t>
            </a:r>
            <a:r>
              <a:rPr lang="en-US" sz="6000" dirty="0">
                <a:solidFill>
                  <a:srgbClr val="C00000"/>
                </a:solidFill>
                <a:latin typeface="Arial"/>
              </a:rPr>
              <a:t>INSERT INTO </a:t>
            </a:r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)</a:t>
            </a:r>
            <a:r>
              <a:rPr lang="en-US" sz="6000" dirty="0" smtClean="0">
                <a:solidFill>
                  <a:srgbClr val="C00000"/>
                </a:solidFill>
                <a:latin typeface="Arial"/>
              </a:rPr>
              <a:t>?</a:t>
            </a:r>
            <a:endParaRPr lang="en-US" sz="6000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503840" y="1939702"/>
            <a:ext cx="219540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l"/>
            <a:r>
              <a:rPr lang="en-US" sz="4400" dirty="0" smtClean="0">
                <a:solidFill>
                  <a:srgbClr val="C00000"/>
                </a:solidFill>
                <a:latin typeface="Arial"/>
              </a:rPr>
              <a:t>INSERT </a:t>
            </a:r>
            <a:r>
              <a:rPr lang="en-US" sz="4400" dirty="0">
                <a:solidFill>
                  <a:srgbClr val="C00000"/>
                </a:solidFill>
                <a:latin typeface="Arial"/>
              </a:rPr>
              <a:t>INTO </a:t>
            </a:r>
            <a:r>
              <a:rPr lang="en-US" sz="4400" dirty="0" smtClean="0">
                <a:latin typeface="Arial"/>
              </a:rPr>
              <a:t>komutu, Oracle SQL’de tabloya bir veya birden fazla kayit eklemek icin kullanilir.</a:t>
            </a:r>
            <a:endParaRPr lang="en-US" sz="4400" dirty="0"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503840" y="5105246"/>
            <a:ext cx="783359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ogrenciler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algn="l"/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sz="32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number(9), </a:t>
            </a:r>
          </a:p>
          <a:p>
            <a:pPr algn="l"/>
            <a:r>
              <a:rPr lang="en-US" sz="32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isim </a:t>
            </a:r>
            <a:r>
              <a:rPr lang="en-US" sz="32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l"/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noProof="1" smtClean="0">
                <a:latin typeface="Arial" panose="020B0604020202020204" pitchFamily="34" charset="0"/>
                <a:cs typeface="Arial" panose="020B0604020202020204" pitchFamily="34" charset="0"/>
              </a:rPr>
              <a:t>ot_ortalamasi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number(3), </a:t>
            </a:r>
            <a:endParaRPr lang="en-US" sz="3200" dirty="0">
              <a:solidFill>
                <a:srgbClr val="821A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adres </a:t>
            </a:r>
            <a:r>
              <a:rPr lang="en-US" sz="32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varchar2(100)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last_modification 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date,</a:t>
            </a:r>
          </a:p>
          <a:p>
            <a:pPr algn="l"/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id_pk PRIMARY KEY(id)</a:t>
            </a:r>
          </a:p>
          <a:p>
            <a:pPr algn="l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337441" y="10108900"/>
            <a:ext cx="212214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rgbClr val="EE220C"/>
                </a:solidFill>
                <a:latin typeface="Arial"/>
              </a:rPr>
              <a:t>1) </a:t>
            </a:r>
            <a:r>
              <a:rPr lang="en-US" sz="3600" dirty="0" smtClean="0">
                <a:latin typeface="Arial"/>
              </a:rPr>
              <a:t>Tum Field’lere data eklemek icin</a:t>
            </a:r>
            <a:endParaRPr lang="en-US" sz="3600" dirty="0">
              <a:latin typeface="Arial"/>
            </a:endParaRPr>
          </a:p>
          <a:p>
            <a:pPr indent="203200" algn="l"/>
            <a:r>
              <a:rPr lang="en-US" sz="3600" dirty="0">
                <a:solidFill>
                  <a:srgbClr val="C00000"/>
                </a:solidFill>
                <a:latin typeface="Arial"/>
              </a:rPr>
              <a:t>INSERT INTO </a:t>
            </a:r>
            <a:r>
              <a:rPr lang="en-US" sz="3600" dirty="0">
                <a:solidFill>
                  <a:srgbClr val="1D1C1D"/>
                </a:solidFill>
                <a:latin typeface="Arial"/>
              </a:rPr>
              <a:t>students </a:t>
            </a:r>
            <a:r>
              <a:rPr lang="en-US" sz="3600" dirty="0" smtClean="0">
                <a:solidFill>
                  <a:srgbClr val="C00000"/>
                </a:solidFill>
                <a:latin typeface="Arial"/>
              </a:rPr>
              <a:t>VALUES</a:t>
            </a:r>
            <a:r>
              <a:rPr lang="en-US" sz="3600" dirty="0" smtClean="0">
                <a:solidFill>
                  <a:srgbClr val="6B1DBA"/>
                </a:solidFill>
                <a:latin typeface="Arial"/>
              </a:rPr>
              <a:t> (</a:t>
            </a:r>
            <a:r>
              <a:rPr lang="en-US" sz="3600" dirty="0">
                <a:solidFill>
                  <a:srgbClr val="6B1DBA"/>
                </a:solidFill>
                <a:latin typeface="Arial"/>
              </a:rPr>
              <a:t>123456789, </a:t>
            </a: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Ali Can’, </a:t>
            </a:r>
            <a:r>
              <a:rPr lang="en-US" sz="3600" dirty="0">
                <a:solidFill>
                  <a:srgbClr val="3C17B9"/>
                </a:solidFill>
                <a:latin typeface="Arial"/>
              </a:rPr>
              <a:t>11, </a:t>
            </a: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’Istanbul,bakirkoy', '14-Oct-2020</a:t>
            </a:r>
            <a:r>
              <a:rPr lang="en-US" sz="3600" dirty="0">
                <a:solidFill>
                  <a:srgbClr val="EE220C"/>
                </a:solidFill>
                <a:latin typeface="Arial"/>
              </a:rPr>
              <a:t>' </a:t>
            </a:r>
            <a:r>
              <a:rPr lang="en-US" sz="3600" dirty="0" smtClean="0">
                <a:solidFill>
                  <a:srgbClr val="1D1C1D"/>
                </a:solidFill>
                <a:latin typeface="Arial"/>
              </a:rPr>
              <a:t>);</a:t>
            </a:r>
          </a:p>
          <a:p>
            <a:pPr algn="l"/>
            <a:r>
              <a:rPr lang="en-US" sz="3600" dirty="0" smtClean="0">
                <a:solidFill>
                  <a:srgbClr val="EE220C"/>
                </a:solidFill>
                <a:latin typeface="Arial"/>
              </a:rPr>
              <a:t>2) </a:t>
            </a:r>
            <a:r>
              <a:rPr lang="en-US" sz="3600" dirty="0" smtClean="0">
                <a:latin typeface="Arial"/>
              </a:rPr>
              <a:t>Bazi </a:t>
            </a:r>
            <a:r>
              <a:rPr lang="en-US" sz="3600" dirty="0">
                <a:latin typeface="Arial"/>
              </a:rPr>
              <a:t>Field’lere data eklemek icin</a:t>
            </a:r>
          </a:p>
          <a:p>
            <a:pPr indent="203200" algn="l"/>
            <a:r>
              <a:rPr lang="en-US" sz="3600" dirty="0">
                <a:solidFill>
                  <a:srgbClr val="C00000"/>
                </a:solidFill>
                <a:latin typeface="Arial"/>
              </a:rPr>
              <a:t>INSERT INTO </a:t>
            </a:r>
            <a:r>
              <a:rPr lang="en-US" sz="3600" dirty="0" smtClean="0">
                <a:solidFill>
                  <a:srgbClr val="1D1C1D"/>
                </a:solidFill>
                <a:latin typeface="Arial"/>
              </a:rPr>
              <a:t>students(id,name) </a:t>
            </a:r>
            <a:r>
              <a:rPr lang="en-US" sz="3600" dirty="0">
                <a:solidFill>
                  <a:srgbClr val="C00000"/>
                </a:solidFill>
                <a:latin typeface="Arial"/>
              </a:rPr>
              <a:t>VALUES</a:t>
            </a:r>
            <a:r>
              <a:rPr lang="en-US" sz="3600" dirty="0">
                <a:solidFill>
                  <a:srgbClr val="6B1DBA"/>
                </a:solidFill>
                <a:latin typeface="Arial"/>
              </a:rPr>
              <a:t> (123456789, </a:t>
            </a:r>
            <a:r>
              <a:rPr lang="en-US" sz="3600" dirty="0">
                <a:solidFill>
                  <a:srgbClr val="EE220C"/>
                </a:solidFill>
                <a:latin typeface="Arial"/>
              </a:rPr>
              <a:t>Ali Can</a:t>
            </a: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’</a:t>
            </a:r>
            <a:r>
              <a:rPr lang="en-US" sz="3600" dirty="0" smtClean="0">
                <a:solidFill>
                  <a:srgbClr val="1D1C1D"/>
                </a:solidFill>
                <a:latin typeface="Arial"/>
              </a:rPr>
              <a:t>);</a:t>
            </a:r>
            <a:endParaRPr lang="en-US" sz="3600" dirty="0">
              <a:solidFill>
                <a:srgbClr val="1D1C1D"/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503840" y="3548691"/>
            <a:ext cx="210550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latin typeface="Arial"/>
              </a:rPr>
              <a:t>Ogrenciler isminde bir tablo olusturun, icinde id,isim,not_ortalamasi,adres ve son_degistirme_tarihi fieldleri olsun</a:t>
            </a:r>
            <a:endParaRPr lang="en-US" sz="4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72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2660340" y="1405053"/>
            <a:ext cx="19106840" cy="104821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Database’in faydalari nelerdir</a:t>
            </a:r>
            <a:endParaRPr lang="tr-TR" sz="6600" dirty="0"/>
          </a:p>
        </p:txBody>
      </p:sp>
      <p:sp>
        <p:nvSpPr>
          <p:cNvPr id="7" name="Dikdörtgen 6"/>
          <p:cNvSpPr/>
          <p:nvPr/>
        </p:nvSpPr>
        <p:spPr>
          <a:xfrm>
            <a:off x="1115123" y="3687799"/>
            <a:ext cx="1351527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spcBef>
                <a:spcPts val="1200"/>
              </a:spcBef>
              <a:buAutoNum type="arabicParenR"/>
            </a:pPr>
            <a:r>
              <a:rPr lang="en-US" sz="4400" noProof="1" smtClean="0"/>
              <a:t>Yuksek miktarda bilgi depolanabilir</a:t>
            </a:r>
          </a:p>
          <a:p>
            <a:pPr marL="742950" indent="-742950" algn="l">
              <a:spcBef>
                <a:spcPts val="1200"/>
              </a:spcBef>
              <a:buAutoNum type="arabicParenR"/>
            </a:pPr>
            <a:r>
              <a:rPr lang="en-US" sz="4400" noProof="1" smtClean="0">
                <a:solidFill>
                  <a:schemeClr val="tx1"/>
                </a:solidFill>
              </a:rPr>
              <a:t>Olusturma, Okuma,Degistirme ve Silme kolayligi</a:t>
            </a:r>
          </a:p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chemeClr val="tx1"/>
                </a:solidFill>
              </a:rPr>
              <a:t>		</a:t>
            </a:r>
            <a:r>
              <a:rPr lang="en-US" sz="4400" noProof="1" smtClean="0">
                <a:solidFill>
                  <a:srgbClr val="FF0000"/>
                </a:solidFill>
              </a:rPr>
              <a:t>C</a:t>
            </a:r>
            <a:r>
              <a:rPr lang="en-US" sz="4400" noProof="1" smtClean="0">
                <a:solidFill>
                  <a:schemeClr val="tx1"/>
                </a:solidFill>
              </a:rPr>
              <a:t>reate,</a:t>
            </a:r>
            <a:r>
              <a:rPr lang="en-US" sz="4400" noProof="1" smtClean="0">
                <a:solidFill>
                  <a:srgbClr val="FF0000"/>
                </a:solidFill>
              </a:rPr>
              <a:t>R</a:t>
            </a:r>
            <a:r>
              <a:rPr lang="en-US" sz="4400" noProof="1" smtClean="0">
                <a:solidFill>
                  <a:schemeClr val="tx1"/>
                </a:solidFill>
              </a:rPr>
              <a:t>ead,</a:t>
            </a:r>
            <a:r>
              <a:rPr lang="en-US" sz="4400" noProof="1" smtClean="0">
                <a:solidFill>
                  <a:srgbClr val="FF0000"/>
                </a:solidFill>
              </a:rPr>
              <a:t>U</a:t>
            </a:r>
            <a:r>
              <a:rPr lang="en-US" sz="4400" noProof="1" smtClean="0">
                <a:solidFill>
                  <a:schemeClr val="tx1"/>
                </a:solidFill>
              </a:rPr>
              <a:t>pdate,</a:t>
            </a:r>
            <a:r>
              <a:rPr lang="en-US" sz="4400" noProof="1" smtClean="0">
                <a:solidFill>
                  <a:srgbClr val="FF0000"/>
                </a:solidFill>
              </a:rPr>
              <a:t>D</a:t>
            </a:r>
            <a:r>
              <a:rPr lang="en-US" sz="4400" noProof="1" smtClean="0">
                <a:solidFill>
                  <a:schemeClr val="tx1"/>
                </a:solidFill>
              </a:rPr>
              <a:t>elete </a:t>
            </a:r>
            <a:r>
              <a:rPr lang="en-US" sz="4400" noProof="1" smtClean="0">
                <a:solidFill>
                  <a:srgbClr val="C00000"/>
                </a:solidFill>
              </a:rPr>
              <a:t>(CRUD)</a:t>
            </a:r>
          </a:p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chemeClr val="tx1"/>
                </a:solidFill>
              </a:rPr>
              <a:t>3) Girisin kolay ve kontrollu olmasi</a:t>
            </a:r>
          </a:p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chemeClr val="tx1"/>
                </a:solidFill>
              </a:rPr>
              <a:t>4) Dataya ulasim kolayligi</a:t>
            </a:r>
          </a:p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chemeClr val="tx1"/>
                </a:solidFill>
              </a:rPr>
              <a:t>5) Guvenlik</a:t>
            </a:r>
            <a:endParaRPr lang="en-US" sz="4400" noProof="1">
              <a:solidFill>
                <a:schemeClr val="tx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753" y="3515887"/>
            <a:ext cx="6104415" cy="62971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075" y="6928856"/>
            <a:ext cx="4861234" cy="49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2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540233" y="969240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Tabloya 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Nasil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Data Eklenir </a:t>
            </a:r>
            <a:r>
              <a:rPr lang="en-US" sz="6000" b="1" dirty="0">
                <a:solidFill>
                  <a:srgbClr val="C00000"/>
                </a:solidFill>
                <a:latin typeface="Arial"/>
              </a:rPr>
              <a:t>(</a:t>
            </a:r>
            <a:r>
              <a:rPr lang="en-US" sz="6000" dirty="0">
                <a:solidFill>
                  <a:srgbClr val="C00000"/>
                </a:solidFill>
                <a:latin typeface="Arial"/>
              </a:rPr>
              <a:t>INSERT INTO </a:t>
            </a:r>
            <a:r>
              <a:rPr lang="en-US" sz="6000" b="1" dirty="0">
                <a:solidFill>
                  <a:srgbClr val="C00000"/>
                </a:solidFill>
                <a:latin typeface="Arial"/>
              </a:rPr>
              <a:t>)</a:t>
            </a:r>
            <a:r>
              <a:rPr lang="en-US" sz="6000" dirty="0">
                <a:solidFill>
                  <a:srgbClr val="C00000"/>
                </a:solidFill>
                <a:latin typeface="Arial"/>
              </a:rPr>
              <a:t>?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910005" y="2098280"/>
            <a:ext cx="21116122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6000"/>
              </a:lnSpc>
            </a:pPr>
            <a:r>
              <a:rPr lang="en-US" sz="4000" dirty="0">
                <a:solidFill>
                  <a:srgbClr val="C00000"/>
                </a:solidFill>
                <a:latin typeface="Arial"/>
              </a:rPr>
              <a:t>Note: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INSERT INTO kodunu kullanarak bir tabloya data eklemek istediginizde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, 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CONSTRAINT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’lere</a:t>
            </a:r>
            <a:r>
              <a:rPr lang="en-US" sz="4000" dirty="0" smtClean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uymak zorundayiz. Ornegin;</a:t>
            </a:r>
            <a:r>
              <a:rPr lang="en-US" sz="4000" dirty="0" smtClean="0">
                <a:solidFill>
                  <a:srgbClr val="C00000"/>
                </a:solidFill>
                <a:latin typeface="Arial"/>
              </a:rPr>
              <a:t>NOT NULL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yazan kisma bir deger atamak zorundayiz</a:t>
            </a:r>
            <a:endParaRPr lang="tr-TR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194327" y="6662086"/>
            <a:ext cx="7146072" cy="567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6000"/>
              </a:lnSpc>
            </a:pPr>
            <a:r>
              <a:rPr lang="en-US" sz="3200" dirty="0">
                <a:solidFill>
                  <a:srgbClr val="C918A6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personel</a:t>
            </a:r>
            <a:endParaRPr lang="en-US" sz="3200" dirty="0">
              <a:latin typeface="Arial"/>
            </a:endParaRPr>
          </a:p>
          <a:p>
            <a:pPr algn="l">
              <a:lnSpc>
                <a:spcPct val="126000"/>
              </a:lnSpc>
            </a:pP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(</a:t>
            </a:r>
          </a:p>
          <a:p>
            <a:pPr algn="l">
              <a:lnSpc>
                <a:spcPct val="126000"/>
              </a:lnSpc>
            </a:pP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id </a:t>
            </a:r>
            <a:r>
              <a:rPr lang="en-US" sz="3200" dirty="0" smtClean="0">
                <a:solidFill>
                  <a:srgbClr val="821A92"/>
                </a:solidFill>
                <a:latin typeface="Arial"/>
              </a:rPr>
              <a:t>char(10),</a:t>
            </a:r>
          </a:p>
          <a:p>
            <a:pPr algn="l">
              <a:lnSpc>
                <a:spcPct val="126000"/>
              </a:lnSpc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isim</a:t>
            </a: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rgbClr val="821A92"/>
                </a:solidFill>
                <a:latin typeface="Arial"/>
              </a:rPr>
              <a:t>varchar2(50</a:t>
            </a:r>
            <a:r>
              <a:rPr lang="en-US" sz="3200" dirty="0">
                <a:solidFill>
                  <a:srgbClr val="821A92"/>
                </a:solidFill>
                <a:latin typeface="Arial"/>
              </a:rPr>
              <a:t>) </a:t>
            </a:r>
            <a:r>
              <a:rPr lang="en-US" sz="3200" dirty="0">
                <a:solidFill>
                  <a:srgbClr val="C918A6"/>
                </a:solidFill>
                <a:latin typeface="Arial"/>
              </a:rPr>
              <a:t>NOT NULL</a:t>
            </a: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,</a:t>
            </a:r>
          </a:p>
          <a:p>
            <a:pPr algn="l">
              <a:lnSpc>
                <a:spcPct val="126000"/>
              </a:lnSpc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soyisim</a:t>
            </a: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Arial"/>
              </a:rPr>
              <a:t>varchar2(50</a:t>
            </a:r>
            <a:r>
              <a:rPr lang="en-US" sz="3200" dirty="0" smtClean="0">
                <a:solidFill>
                  <a:srgbClr val="821A92"/>
                </a:solidFill>
                <a:latin typeface="Arial"/>
              </a:rPr>
              <a:t>),</a:t>
            </a: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 </a:t>
            </a:r>
            <a:endParaRPr lang="en-US" sz="3200" dirty="0">
              <a:solidFill>
                <a:srgbClr val="C918A6"/>
              </a:solidFill>
              <a:latin typeface="Arial"/>
            </a:endParaRPr>
          </a:p>
          <a:p>
            <a:pPr algn="l">
              <a:lnSpc>
                <a:spcPct val="126000"/>
              </a:lnSpc>
            </a:pPr>
            <a:r>
              <a:rPr lang="en-US" sz="3200" dirty="0" smtClean="0">
                <a:latin typeface="Arial"/>
              </a:rPr>
              <a:t>email </a:t>
            </a:r>
            <a:r>
              <a:rPr lang="en-US" sz="3200" dirty="0">
                <a:solidFill>
                  <a:srgbClr val="821A92"/>
                </a:solidFill>
                <a:latin typeface="Arial"/>
              </a:rPr>
              <a:t>varchar2(50),</a:t>
            </a:r>
            <a:r>
              <a:rPr lang="en-US" sz="3200" dirty="0">
                <a:solidFill>
                  <a:srgbClr val="C918A6"/>
                </a:solidFill>
                <a:latin typeface="Arial"/>
              </a:rPr>
              <a:t> </a:t>
            </a:r>
            <a:endParaRPr lang="en-US" sz="3200" dirty="0" smtClean="0">
              <a:solidFill>
                <a:srgbClr val="821A92"/>
              </a:solidFill>
              <a:latin typeface="Arial"/>
            </a:endParaRPr>
          </a:p>
          <a:p>
            <a:pPr algn="l">
              <a:lnSpc>
                <a:spcPct val="126000"/>
              </a:lnSpc>
            </a:pPr>
            <a:r>
              <a:rPr lang="en-US" sz="3200" dirty="0">
                <a:latin typeface="Arial"/>
              </a:rPr>
              <a:t>i</a:t>
            </a:r>
            <a:r>
              <a:rPr lang="en-US" sz="3200" dirty="0" smtClean="0">
                <a:latin typeface="Arial"/>
              </a:rPr>
              <a:t>se_baslama_tar </a:t>
            </a: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date</a:t>
            </a:r>
            <a:r>
              <a:rPr lang="en-US" sz="3200" dirty="0" smtClean="0">
                <a:latin typeface="Arial"/>
              </a:rPr>
              <a:t>, </a:t>
            </a:r>
          </a:p>
          <a:p>
            <a:pPr algn="l">
              <a:lnSpc>
                <a:spcPct val="126000"/>
              </a:lnSpc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maas</a:t>
            </a:r>
            <a:r>
              <a:rPr lang="en-US" sz="3200" dirty="0" smtClean="0">
                <a:solidFill>
                  <a:srgbClr val="821A92"/>
                </a:solidFill>
                <a:latin typeface="Arial"/>
              </a:rPr>
              <a:t> number(6)</a:t>
            </a: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 </a:t>
            </a:r>
            <a:endParaRPr lang="en-US" sz="3200" dirty="0">
              <a:solidFill>
                <a:srgbClr val="821A92"/>
              </a:solidFill>
              <a:latin typeface="Arial"/>
            </a:endParaRPr>
          </a:p>
          <a:p>
            <a:pPr algn="l">
              <a:lnSpc>
                <a:spcPct val="126000"/>
              </a:lnSpc>
            </a:pPr>
            <a:r>
              <a:rPr lang="en-US" sz="3200" dirty="0" smtClean="0">
                <a:latin typeface="Arial"/>
              </a:rPr>
              <a:t>) </a:t>
            </a:r>
            <a:r>
              <a:rPr lang="en-US" sz="3200" dirty="0">
                <a:latin typeface="Arial"/>
              </a:rPr>
              <a:t>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799371" y="8297455"/>
            <a:ext cx="158167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918A6"/>
                </a:solidFill>
                <a:latin typeface="Arial"/>
              </a:rPr>
              <a:t>INSERT INTO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personel</a:t>
            </a:r>
            <a:r>
              <a:rPr lang="en-US" sz="40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(id,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is_unvani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) VALUES(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123456789</a:t>
            </a:r>
            <a:r>
              <a:rPr lang="en-US" sz="4000" dirty="0">
                <a:solidFill>
                  <a:srgbClr val="C918A6"/>
                </a:solidFill>
                <a:latin typeface="Arial"/>
              </a:rPr>
              <a:t>, 'isci');</a:t>
            </a:r>
            <a:endParaRPr lang="en-US" sz="4000" dirty="0">
              <a:solidFill>
                <a:srgbClr val="351F8B"/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8217307" y="9234538"/>
            <a:ext cx="15398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EE220C"/>
                </a:solidFill>
                <a:latin typeface="Consolas"/>
              </a:rPr>
              <a:t>ORA-01400: cannot insert NULL into ("SQL_LFGUHVRSOWWDACLEMHRMQGCJQ"."STUDENTS"."NAME") ORA-06512: at "SYS.DBMS_SQL", Line 1721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194327" y="4983381"/>
            <a:ext cx="22172636" cy="148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6000"/>
              </a:lnSpc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Personel isminde bir tablo olusturun, icinde id,isim,soyisim,email,ise_baslama_tarihi ve maas fieldlari olsun, isim field’I bos birakilamasin</a:t>
            </a:r>
            <a:endParaRPr lang="tr-TR" sz="3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55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Tabloya 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Nasil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Data Eklenir </a:t>
            </a:r>
            <a:r>
              <a:rPr lang="en-US" sz="6000" b="1" dirty="0">
                <a:solidFill>
                  <a:srgbClr val="C00000"/>
                </a:solidFill>
                <a:latin typeface="Arial"/>
              </a:rPr>
              <a:t>(</a:t>
            </a:r>
            <a:r>
              <a:rPr lang="en-US" sz="6000" dirty="0">
                <a:solidFill>
                  <a:srgbClr val="C00000"/>
                </a:solidFill>
                <a:latin typeface="Arial"/>
              </a:rPr>
              <a:t>INSERT INTO </a:t>
            </a:r>
            <a:r>
              <a:rPr lang="en-US" sz="6000" b="1" dirty="0">
                <a:solidFill>
                  <a:srgbClr val="C00000"/>
                </a:solidFill>
                <a:latin typeface="Arial"/>
              </a:rPr>
              <a:t>)</a:t>
            </a:r>
            <a:r>
              <a:rPr lang="en-US" sz="6000" dirty="0">
                <a:solidFill>
                  <a:srgbClr val="C00000"/>
                </a:solidFill>
                <a:latin typeface="Arial"/>
              </a:rPr>
              <a:t>?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769325" y="3043674"/>
            <a:ext cx="21469815" cy="3166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1000"/>
              </a:lnSpc>
            </a:pP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Practice 7:</a:t>
            </a:r>
          </a:p>
          <a:p>
            <a:pPr algn="l">
              <a:lnSpc>
                <a:spcPct val="111000"/>
              </a:lnSpc>
            </a:pPr>
            <a:r>
              <a:rPr lang="en-US" sz="3600" dirty="0" smtClean="0">
                <a:latin typeface="Arial"/>
              </a:rPr>
              <a:t>“ </a:t>
            </a:r>
            <a:r>
              <a:rPr lang="en-US" sz="3600" i="1" dirty="0" smtClean="0">
                <a:solidFill>
                  <a:srgbClr val="0076BA"/>
                </a:solidFill>
                <a:latin typeface="Arial"/>
              </a:rPr>
              <a:t>ogretmenler</a:t>
            </a:r>
            <a:r>
              <a:rPr lang="en-US" sz="3600" i="1" dirty="0" smtClean="0">
                <a:latin typeface="Arial"/>
              </a:rPr>
              <a:t>”</a:t>
            </a:r>
            <a:r>
              <a:rPr lang="en-US" sz="3600" dirty="0" smtClean="0">
                <a:latin typeface="Arial"/>
              </a:rPr>
              <a:t> isminde bir SQL tablosu olusturun. Icinde “kimlik_no”, “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isim</a:t>
            </a:r>
            <a:r>
              <a:rPr lang="en-US" sz="3600" dirty="0" smtClean="0">
                <a:latin typeface="Arial"/>
              </a:rPr>
              <a:t>”, “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brans</a:t>
            </a:r>
            <a:r>
              <a:rPr lang="en-US" sz="3600" dirty="0" smtClean="0">
                <a:latin typeface="Arial"/>
              </a:rPr>
              <a:t>” ve “</a:t>
            </a:r>
            <a:r>
              <a:rPr lang="en-US" sz="3600" dirty="0" smtClean="0">
                <a:solidFill>
                  <a:srgbClr val="0076BA"/>
                </a:solidFill>
                <a:latin typeface="Arial"/>
              </a:rPr>
              <a:t>cinsiyet</a:t>
            </a:r>
            <a:r>
              <a:rPr lang="en-US" sz="3600" dirty="0" smtClean="0">
                <a:latin typeface="Arial"/>
              </a:rPr>
              <a:t>” field’lari olsun. </a:t>
            </a:r>
          </a:p>
          <a:p>
            <a:pPr algn="l">
              <a:lnSpc>
                <a:spcPct val="111000"/>
              </a:lnSpc>
            </a:pPr>
            <a:r>
              <a:rPr lang="en-US" sz="3600" dirty="0" smtClean="0">
                <a:latin typeface="Arial"/>
              </a:rPr>
              <a:t>“</a:t>
            </a:r>
            <a:r>
              <a:rPr lang="en-US" sz="3600" i="1" dirty="0">
                <a:solidFill>
                  <a:srgbClr val="0076BA"/>
                </a:solidFill>
                <a:latin typeface="Arial"/>
              </a:rPr>
              <a:t>ogretmenler</a:t>
            </a:r>
            <a:r>
              <a:rPr lang="en-US" sz="3600" dirty="0" smtClean="0">
                <a:latin typeface="Arial"/>
              </a:rPr>
              <a:t>” tablosuna bilgileri asagidaki gibi olan bir kisi ekleyin.</a:t>
            </a:r>
          </a:p>
          <a:p>
            <a:pPr indent="114300" algn="l">
              <a:lnSpc>
                <a:spcPct val="111000"/>
              </a:lnSpc>
            </a:pPr>
            <a:r>
              <a:rPr lang="en-US" sz="3600" i="1" dirty="0" smtClean="0">
                <a:latin typeface="Arial"/>
              </a:rPr>
              <a:t>Kimlik_no:</a:t>
            </a:r>
            <a:r>
              <a:rPr lang="en-US" sz="3600" dirty="0" smtClean="0">
                <a:latin typeface="Arial"/>
              </a:rPr>
              <a:t> 234431223, </a:t>
            </a:r>
            <a:r>
              <a:rPr lang="en-US" sz="3600" i="1" dirty="0" smtClean="0">
                <a:latin typeface="Arial"/>
              </a:rPr>
              <a:t>isim:</a:t>
            </a:r>
            <a:r>
              <a:rPr lang="en-US" sz="3600" dirty="0" smtClean="0">
                <a:latin typeface="Arial"/>
              </a:rPr>
              <a:t> Ayse Guler, brans : Matematik, cinsiyet: kadin.</a:t>
            </a:r>
            <a:endParaRPr lang="en-US" sz="3600" dirty="0">
              <a:latin typeface="Arial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9513277" y="7907085"/>
            <a:ext cx="144292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EE220C"/>
                </a:solidFill>
                <a:latin typeface="Arial"/>
              </a:rPr>
              <a:t>Practice 8</a:t>
            </a:r>
            <a:r>
              <a:rPr lang="en-US" sz="3600" dirty="0">
                <a:solidFill>
                  <a:srgbClr val="EE220C"/>
                </a:solidFill>
                <a:latin typeface="Arial"/>
              </a:rPr>
              <a:t>:</a:t>
            </a:r>
          </a:p>
          <a:p>
            <a:pPr algn="l"/>
            <a:r>
              <a:rPr lang="en-US" sz="3600" dirty="0" smtClean="0">
                <a:latin typeface="Arial"/>
              </a:rPr>
              <a:t>“</a:t>
            </a:r>
            <a:r>
              <a:rPr lang="en-US" sz="3600" i="1" dirty="0">
                <a:solidFill>
                  <a:srgbClr val="0076BA"/>
                </a:solidFill>
                <a:latin typeface="Arial"/>
              </a:rPr>
              <a:t>ogretmenler</a:t>
            </a:r>
            <a:r>
              <a:rPr lang="en-US" sz="3600" dirty="0" smtClean="0">
                <a:latin typeface="Arial"/>
              </a:rPr>
              <a:t>” </a:t>
            </a:r>
            <a:r>
              <a:rPr lang="en-US" sz="3600" dirty="0">
                <a:latin typeface="Arial"/>
              </a:rPr>
              <a:t>tablosuna bilgileri asagidaki gibi olan bir kisi ekleyin.</a:t>
            </a:r>
          </a:p>
          <a:p>
            <a:pPr algn="l"/>
            <a:r>
              <a:rPr lang="en-US" sz="3600" i="1" dirty="0">
                <a:latin typeface="Arial"/>
              </a:rPr>
              <a:t>Kimlik_no: </a:t>
            </a:r>
            <a:r>
              <a:rPr lang="en-US" sz="3600" dirty="0" smtClean="0">
                <a:latin typeface="Arial"/>
              </a:rPr>
              <a:t>567597624, </a:t>
            </a:r>
            <a:r>
              <a:rPr lang="en-US" sz="3600" i="1" dirty="0" smtClean="0">
                <a:latin typeface="Arial"/>
              </a:rPr>
              <a:t>isim: Kemal Yasa</a:t>
            </a:r>
            <a:endParaRPr lang="en-US" sz="36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769325" y="6472545"/>
            <a:ext cx="7374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6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</a:t>
            </a:r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1" dirty="0">
                <a:solidFill>
                  <a:srgbClr val="0076BA"/>
                </a:solidFill>
                <a:latin typeface="Arial"/>
              </a:rPr>
              <a:t>ogretmenler</a:t>
            </a:r>
            <a:endParaRPr lang="tr-T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algn="l"/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kimlik_no </a:t>
            </a:r>
            <a:r>
              <a:rPr lang="tr-TR" sz="3600" dirty="0">
                <a:solidFill>
                  <a:srgbClr val="821A92"/>
                </a:solidFill>
                <a:latin typeface="Arial"/>
              </a:rPr>
              <a:t>char(11),</a:t>
            </a:r>
          </a:p>
          <a:p>
            <a:pPr algn="l"/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isim </a:t>
            </a:r>
            <a:r>
              <a:rPr lang="tr-TR" sz="3600" dirty="0">
                <a:solidFill>
                  <a:srgbClr val="821A92"/>
                </a:solidFill>
                <a:latin typeface="Arial"/>
              </a:rPr>
              <a:t>varchar2(50),</a:t>
            </a:r>
          </a:p>
          <a:p>
            <a:pPr algn="l"/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brans </a:t>
            </a:r>
            <a:r>
              <a:rPr lang="tr-TR" sz="3600" dirty="0">
                <a:solidFill>
                  <a:srgbClr val="821A92"/>
                </a:solidFill>
                <a:latin typeface="Arial"/>
              </a:rPr>
              <a:t>varchar2(50),</a:t>
            </a:r>
          </a:p>
          <a:p>
            <a:pPr algn="l"/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cinsiyet </a:t>
            </a:r>
            <a:r>
              <a:rPr lang="tr-TR" sz="3600" dirty="0">
                <a:solidFill>
                  <a:srgbClr val="821A92"/>
                </a:solidFill>
                <a:latin typeface="Arial"/>
              </a:rPr>
              <a:t>varchar2(50)</a:t>
            </a:r>
          </a:p>
          <a:p>
            <a:pPr algn="l"/>
            <a:r>
              <a:rPr lang="tr-TR" sz="3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388064" y="10822913"/>
            <a:ext cx="15511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rgbClr val="821A92"/>
                </a:solidFill>
                <a:latin typeface="Arial"/>
              </a:rPr>
              <a:t>INSERT INTO </a:t>
            </a:r>
            <a:r>
              <a:rPr lang="en-US" sz="3200" noProof="1" smtClean="0"/>
              <a:t>ogretmenler</a:t>
            </a:r>
            <a:r>
              <a:rPr lang="tr-TR" sz="3200" dirty="0" smtClean="0"/>
              <a:t> </a:t>
            </a:r>
            <a:r>
              <a:rPr lang="tr-TR" sz="3200" dirty="0">
                <a:solidFill>
                  <a:srgbClr val="821A92"/>
                </a:solidFill>
                <a:latin typeface="Arial"/>
              </a:rPr>
              <a:t>VALUES</a:t>
            </a:r>
            <a:r>
              <a:rPr lang="tr-TR" sz="3200" dirty="0"/>
              <a:t> (</a:t>
            </a:r>
            <a:r>
              <a:rPr lang="tr-TR" sz="3200" dirty="0">
                <a:solidFill>
                  <a:srgbClr val="FF0000"/>
                </a:solidFill>
              </a:rPr>
              <a:t>'234431223','ayse guler', 'matematik','kadin'</a:t>
            </a:r>
            <a:r>
              <a:rPr lang="tr-TR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8688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320832" y="1521134"/>
            <a:ext cx="20671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Tablodaki Data Nasil Update 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E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dilir </a:t>
            </a:r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(UPDATE SET)</a:t>
            </a:r>
            <a:r>
              <a:rPr lang="en-US" sz="6000" dirty="0" smtClean="0">
                <a:solidFill>
                  <a:srgbClr val="C00000"/>
                </a:solidFill>
                <a:latin typeface="Arial"/>
              </a:rPr>
              <a:t>?</a:t>
            </a:r>
            <a:endParaRPr lang="en-US" sz="6000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133717" y="2536797"/>
            <a:ext cx="10384206" cy="5356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1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) Bir tedarikciler tablosu olusturun  icinde id,isim ve iletisim_isim field’lari olsun. Id ve isim’i beraber Primary Key yapin</a:t>
            </a:r>
            <a:endParaRPr lang="en-US" sz="3200" dirty="0" smtClean="0">
              <a:solidFill>
                <a:srgbClr val="C918A6"/>
              </a:solidFill>
              <a:latin typeface="Consolas"/>
            </a:endParaRP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tedarikciler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 algn="l">
              <a:lnSpc>
                <a:spcPct val="94000"/>
              </a:lnSpc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sz="32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number(10),</a:t>
            </a:r>
          </a:p>
          <a:p>
            <a:pPr indent="228600"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isim </a:t>
            </a:r>
            <a:r>
              <a:rPr lang="en-US" sz="32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indent="228600"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iletisim_isim </a:t>
            </a:r>
            <a:r>
              <a:rPr lang="en-US" sz="3200" dirty="0" smtClean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indent="228600" algn="l">
              <a:lnSpc>
                <a:spcPct val="125000"/>
              </a:lnSpc>
            </a:pPr>
            <a:r>
              <a:rPr lang="en-US" sz="32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tedarikci_pk 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(id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isim)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1095891" y="2609054"/>
            <a:ext cx="128660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9400" algn="l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Icine 3 kayit ekleyin </a:t>
            </a:r>
            <a:r>
              <a:rPr lang="en-US" sz="32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</a:t>
            </a:r>
            <a:r>
              <a:rPr lang="en-US" sz="3200" dirty="0">
                <a:solidFill>
                  <a:srgbClr val="BD2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‘ACB', </a:t>
            </a:r>
            <a:r>
              <a:rPr lang="en-US" sz="3200" dirty="0" smtClean="0">
                <a:solidFill>
                  <a:srgbClr val="BD2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‘Ali </a:t>
            </a:r>
            <a:r>
              <a:rPr lang="en-US" sz="3200" dirty="0">
                <a:solidFill>
                  <a:srgbClr val="BD2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3200" dirty="0" smtClean="0">
                <a:solidFill>
                  <a:srgbClr val="AA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  <a:r>
              <a:rPr lang="en-US" sz="32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(2, </a:t>
            </a:r>
            <a:r>
              <a:rPr lang="en-US" sz="3200" dirty="0">
                <a:solidFill>
                  <a:srgbClr val="BD2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‘RDB’, ‘Veli Gul</a:t>
            </a:r>
            <a:r>
              <a:rPr lang="en-US" sz="3200" dirty="0" smtClean="0">
                <a:solidFill>
                  <a:srgbClr val="AA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'),</a:t>
            </a:r>
            <a:r>
              <a:rPr lang="en-US" sz="3200" dirty="0">
                <a:solidFill>
                  <a:srgbClr val="821A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(3, </a:t>
            </a:r>
            <a:r>
              <a:rPr lang="en-US" sz="3200" dirty="0">
                <a:solidFill>
                  <a:srgbClr val="BD2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‘KMN', ‘Ayse Gulmez</a:t>
            </a:r>
            <a:r>
              <a:rPr lang="en-US" sz="3200" dirty="0" smtClean="0">
                <a:solidFill>
                  <a:srgbClr val="AA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').</a:t>
            </a:r>
          </a:p>
          <a:p>
            <a:pPr marL="1259400" algn="l"/>
            <a:endParaRPr lang="tr-TR" sz="3200" dirty="0"/>
          </a:p>
          <a:p>
            <a:pPr marL="1259400" algn="l"/>
            <a:r>
              <a:rPr lang="en-US" sz="2400" dirty="0" smtClean="0">
                <a:solidFill>
                  <a:srgbClr val="C918A6"/>
                </a:solidFill>
                <a:latin typeface="Consolas"/>
              </a:rPr>
              <a:t>	INSERT </a:t>
            </a:r>
            <a:r>
              <a:rPr lang="en-US" sz="2400" dirty="0">
                <a:solidFill>
                  <a:srgbClr val="C918A6"/>
                </a:solidFill>
                <a:latin typeface="Consolas"/>
              </a:rPr>
              <a:t>INTO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tedarikciler</a:t>
            </a:r>
            <a:r>
              <a:rPr lang="en-US" sz="2400" dirty="0">
                <a:solidFill>
                  <a:srgbClr val="C918A6"/>
                </a:solidFill>
                <a:latin typeface="Consolas"/>
              </a:rPr>
              <a:t> VALUES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(1,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'ACB'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'Ali Can'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);</a:t>
            </a:r>
          </a:p>
          <a:p>
            <a:pPr marR="175064" algn="l"/>
            <a:r>
              <a:rPr lang="en-US" sz="2400" dirty="0" smtClean="0">
                <a:solidFill>
                  <a:srgbClr val="C918A6"/>
                </a:solidFill>
                <a:latin typeface="Consolas"/>
              </a:rPr>
              <a:t>				INSERT </a:t>
            </a:r>
            <a:r>
              <a:rPr lang="en-US" sz="2400" dirty="0">
                <a:solidFill>
                  <a:srgbClr val="C918A6"/>
                </a:solidFill>
                <a:latin typeface="Consolas"/>
              </a:rPr>
              <a:t>INTO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tedarikciler</a:t>
            </a:r>
            <a:r>
              <a:rPr lang="en-US" sz="2400" dirty="0">
                <a:solidFill>
                  <a:srgbClr val="C918A6"/>
                </a:solidFill>
                <a:latin typeface="Consolas"/>
              </a:rPr>
              <a:t> VALUES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(2,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'RDB'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'Veli Gul'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);</a:t>
            </a:r>
          </a:p>
          <a:p>
            <a:pPr marR="175064" algn="l"/>
            <a:r>
              <a:rPr lang="en-US" sz="2400" dirty="0" smtClean="0">
                <a:solidFill>
                  <a:srgbClr val="C918A6"/>
                </a:solidFill>
                <a:latin typeface="Consolas"/>
              </a:rPr>
              <a:t>				INSERT </a:t>
            </a:r>
            <a:r>
              <a:rPr lang="en-US" sz="2400" dirty="0">
                <a:solidFill>
                  <a:srgbClr val="C918A6"/>
                </a:solidFill>
                <a:latin typeface="Consolas"/>
              </a:rPr>
              <a:t>INTO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tedarikciler</a:t>
            </a:r>
            <a:r>
              <a:rPr lang="en-US" sz="2400" dirty="0">
                <a:solidFill>
                  <a:srgbClr val="C918A6"/>
                </a:solidFill>
                <a:latin typeface="Consolas"/>
              </a:rPr>
              <a:t> VALUES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(3,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'KMN'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'Ayse Gulmez'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/>
              </a:rPr>
              <a:t>);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975836" y="8109317"/>
            <a:ext cx="9484007" cy="319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6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3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) id’si 1 olan tedarikcinin ismini ‘KRM’ ve iletisim_isim’ini ‘Kemal Kan’ yapin </a:t>
            </a:r>
            <a:endParaRPr lang="en-US" sz="3200" dirty="0" smtClean="0">
              <a:solidFill>
                <a:srgbClr val="C918A6"/>
              </a:solidFill>
              <a:latin typeface="Arial"/>
            </a:endParaRPr>
          </a:p>
          <a:p>
            <a:pPr algn="l">
              <a:lnSpc>
                <a:spcPct val="126000"/>
              </a:lnSpc>
            </a:pP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UPDATE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tedarikciler</a:t>
            </a:r>
          </a:p>
          <a:p>
            <a:pPr algn="l">
              <a:lnSpc>
                <a:spcPct val="126000"/>
              </a:lnSpc>
            </a:pPr>
            <a:r>
              <a:rPr lang="en-US" sz="3200" dirty="0">
                <a:solidFill>
                  <a:srgbClr val="C918A6"/>
                </a:solidFill>
                <a:latin typeface="Arial"/>
              </a:rPr>
              <a:t>SET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isim = </a:t>
            </a:r>
            <a:r>
              <a:rPr lang="en-US" sz="3200" dirty="0">
                <a:solidFill>
                  <a:srgbClr val="C918A6"/>
                </a:solidFill>
                <a:latin typeface="Arial"/>
              </a:rPr>
              <a:t>'KRM</a:t>
            </a: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',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iletisim_isim </a:t>
            </a:r>
            <a:r>
              <a:rPr lang="en-US" sz="3200" dirty="0">
                <a:solidFill>
                  <a:srgbClr val="C918A6"/>
                </a:solidFill>
                <a:latin typeface="Arial"/>
              </a:rPr>
              <a:t>= 'Hasan Kan'</a:t>
            </a:r>
          </a:p>
          <a:p>
            <a:pPr algn="l">
              <a:lnSpc>
                <a:spcPct val="126000"/>
              </a:lnSpc>
            </a:pPr>
            <a:r>
              <a:rPr lang="en-US" sz="3200" dirty="0">
                <a:solidFill>
                  <a:srgbClr val="C918A6"/>
                </a:solidFill>
                <a:latin typeface="Arial"/>
              </a:rPr>
              <a:t>WHERE id =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1;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1656740" y="8094542"/>
            <a:ext cx="120581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115000"/>
              </a:lnSpc>
              <a:buAutoNum type="arabicParenR" startAt="4"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Ismi RDB olan tedarikcinin iletisim isim’ini Kemal Yasa yapin </a:t>
            </a:r>
          </a:p>
          <a:p>
            <a:pPr marL="514350" indent="-514350" algn="l">
              <a:lnSpc>
                <a:spcPct val="115000"/>
              </a:lnSpc>
              <a:buAutoNum type="arabicParenR" startAt="4"/>
            </a:pPr>
            <a:endParaRPr lang="en-US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08000" algn="l">
              <a:lnSpc>
                <a:spcPct val="115000"/>
              </a:lnSpc>
            </a:pPr>
            <a:r>
              <a:rPr lang="en-US" sz="32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tedarikciler</a:t>
            </a:r>
          </a:p>
          <a:p>
            <a:pPr indent="508000" algn="l">
              <a:lnSpc>
                <a:spcPct val="11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iletisim_isim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='Kemal Yasa'</a:t>
            </a:r>
          </a:p>
          <a:p>
            <a:pPr indent="508000" algn="l">
              <a:lnSpc>
                <a:spcPct val="11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isim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='RDB';</a:t>
            </a:r>
            <a:endParaRPr lang="en-US" sz="3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57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1744579" y="1276158"/>
            <a:ext cx="20671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Tablodaki Data Nasil Update 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E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dilir 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(UPDATE SET)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382045" y="4964364"/>
            <a:ext cx="6304156" cy="3122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3000"/>
              </a:lnSpc>
            </a:pPr>
            <a:r>
              <a:rPr lang="en-US" sz="2800" b="1" dirty="0">
                <a:solidFill>
                  <a:srgbClr val="770088"/>
                </a:solidFill>
                <a:latin typeface="Arial"/>
              </a:rPr>
              <a:t>CREATE TABLE </a:t>
            </a:r>
            <a:r>
              <a:rPr lang="en-US" sz="2800" dirty="0" smtClean="0">
                <a:latin typeface="Arial"/>
              </a:rPr>
              <a:t>tedarikci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999977"/>
                </a:solidFill>
                <a:latin typeface="Arial"/>
              </a:rPr>
              <a:t>(</a:t>
            </a:r>
          </a:p>
          <a:p>
            <a:pPr algn="l">
              <a:lnSpc>
                <a:spcPct val="123000"/>
              </a:lnSpc>
            </a:pP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id number</a:t>
            </a: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2800" dirty="0">
                <a:solidFill>
                  <a:srgbClr val="116644"/>
                </a:solidFill>
                <a:latin typeface="Arial"/>
              </a:rPr>
              <a:t>5</a:t>
            </a: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) </a:t>
            </a:r>
            <a:r>
              <a:rPr lang="en-US" sz="2800" dirty="0" smtClean="0">
                <a:solidFill>
                  <a:srgbClr val="770088"/>
                </a:solidFill>
                <a:latin typeface="Arial"/>
              </a:rPr>
              <a:t>PRIMARY </a:t>
            </a:r>
            <a:r>
              <a:rPr lang="en-US" sz="2800" dirty="0">
                <a:solidFill>
                  <a:srgbClr val="770088"/>
                </a:solidFill>
                <a:latin typeface="Arial"/>
              </a:rPr>
              <a:t>KEY</a:t>
            </a:r>
            <a:r>
              <a:rPr lang="en-US" sz="2800" dirty="0">
                <a:solidFill>
                  <a:srgbClr val="1D1C1D"/>
                </a:solidFill>
                <a:latin typeface="Arial"/>
              </a:rPr>
              <a:t>,</a:t>
            </a:r>
          </a:p>
          <a:p>
            <a:pPr algn="l">
              <a:lnSpc>
                <a:spcPct val="123000"/>
              </a:lnSpc>
            </a:pP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isim </a:t>
            </a:r>
            <a:r>
              <a:rPr lang="en-US" sz="2800" dirty="0">
                <a:solidFill>
                  <a:srgbClr val="1D1C1D"/>
                </a:solidFill>
                <a:latin typeface="Arial"/>
              </a:rPr>
              <a:t>varchar2</a:t>
            </a:r>
            <a:r>
              <a:rPr lang="en-US" sz="28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2800" dirty="0">
                <a:solidFill>
                  <a:srgbClr val="116644"/>
                </a:solidFill>
                <a:latin typeface="Arial"/>
              </a:rPr>
              <a:t>50</a:t>
            </a:r>
            <a:r>
              <a:rPr lang="en-US" sz="28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2800" dirty="0">
                <a:solidFill>
                  <a:srgbClr val="1D1C1D"/>
                </a:solidFill>
                <a:latin typeface="Arial"/>
              </a:rPr>
              <a:t>, </a:t>
            </a:r>
            <a:endParaRPr lang="en-US" sz="2800" dirty="0" smtClean="0">
              <a:solidFill>
                <a:srgbClr val="1D1C1D"/>
              </a:solidFill>
              <a:latin typeface="Arial"/>
            </a:endParaRPr>
          </a:p>
          <a:p>
            <a:pPr algn="l">
              <a:lnSpc>
                <a:spcPct val="123000"/>
              </a:lnSpc>
            </a:pP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irtibat_isim </a:t>
            </a:r>
            <a:r>
              <a:rPr lang="en-US" sz="2800" dirty="0">
                <a:solidFill>
                  <a:srgbClr val="1D1C1D"/>
                </a:solidFill>
                <a:latin typeface="Arial"/>
              </a:rPr>
              <a:t>varchar2</a:t>
            </a:r>
            <a:r>
              <a:rPr lang="en-US" sz="28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2800" dirty="0">
                <a:solidFill>
                  <a:srgbClr val="116644"/>
                </a:solidFill>
                <a:latin typeface="Arial"/>
              </a:rPr>
              <a:t>50</a:t>
            </a: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)</a:t>
            </a:r>
          </a:p>
          <a:p>
            <a:pPr algn="l">
              <a:lnSpc>
                <a:spcPct val="123000"/>
              </a:lnSpc>
            </a:pP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);</a:t>
            </a:r>
            <a:endParaRPr lang="en-US" sz="2800" dirty="0">
              <a:solidFill>
                <a:srgbClr val="999977"/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9163329" y="4964364"/>
            <a:ext cx="140024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770088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tedarikci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770088"/>
                </a:solidFill>
                <a:latin typeface="Arial"/>
              </a:rPr>
              <a:t>VALUES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'IBM'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'Ali Can'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3200" dirty="0">
                <a:latin typeface="Arial"/>
              </a:rPr>
              <a:t>;</a:t>
            </a:r>
          </a:p>
          <a:p>
            <a:pPr algn="l"/>
            <a:r>
              <a:rPr lang="en-US" sz="3200" dirty="0">
                <a:solidFill>
                  <a:srgbClr val="770088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tedarikci</a:t>
            </a:r>
            <a:r>
              <a:rPr lang="en-US" sz="3200" dirty="0" smtClean="0">
                <a:solidFill>
                  <a:srgbClr val="1D1C1D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770088"/>
                </a:solidFill>
                <a:latin typeface="Arial"/>
              </a:rPr>
              <a:t>VALUES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101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'APPLE'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'Merve Temiz'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;</a:t>
            </a:r>
          </a:p>
          <a:p>
            <a:pPr algn="l"/>
            <a:r>
              <a:rPr lang="en-US" sz="3200" dirty="0">
                <a:solidFill>
                  <a:srgbClr val="770088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tedarikci</a:t>
            </a:r>
            <a:r>
              <a:rPr lang="en-US" sz="3200" dirty="0" smtClean="0">
                <a:solidFill>
                  <a:srgbClr val="1D1C1D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770088"/>
                </a:solidFill>
                <a:latin typeface="Arial"/>
              </a:rPr>
              <a:t>VALUES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102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'SAMSUNG'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'Kemal Can'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;</a:t>
            </a:r>
          </a:p>
          <a:p>
            <a:pPr algn="l"/>
            <a:r>
              <a:rPr lang="en-US" sz="3200" dirty="0">
                <a:solidFill>
                  <a:srgbClr val="770088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tedarikci</a:t>
            </a:r>
            <a:r>
              <a:rPr lang="en-US" sz="3200" dirty="0" smtClean="0">
                <a:solidFill>
                  <a:srgbClr val="1D1C1D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770088"/>
                </a:solidFill>
                <a:latin typeface="Arial"/>
              </a:rPr>
              <a:t>VALUES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103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'LG'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'Ali Can'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;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76155" y="8266072"/>
            <a:ext cx="17780917" cy="4823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2000"/>
              </a:lnSpc>
            </a:pPr>
            <a:r>
              <a:rPr lang="en-US" sz="2800" b="1" dirty="0">
                <a:solidFill>
                  <a:srgbClr val="770088"/>
                </a:solidFill>
                <a:latin typeface="Arial"/>
              </a:rPr>
              <a:t>CREATE TABLE </a:t>
            </a:r>
            <a:r>
              <a:rPr lang="en-US" sz="2800" dirty="0" smtClean="0">
                <a:latin typeface="Arial"/>
              </a:rPr>
              <a:t>urunler </a:t>
            </a:r>
          </a:p>
          <a:p>
            <a:pPr algn="l">
              <a:lnSpc>
                <a:spcPct val="122000"/>
              </a:lnSpc>
            </a:pP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( </a:t>
            </a:r>
          </a:p>
          <a:p>
            <a:pPr algn="l">
              <a:lnSpc>
                <a:spcPct val="122000"/>
              </a:lnSpc>
            </a:pP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tedarikci_id number</a:t>
            </a: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2800" dirty="0">
                <a:solidFill>
                  <a:srgbClr val="116644"/>
                </a:solidFill>
                <a:latin typeface="Arial"/>
              </a:rPr>
              <a:t>5</a:t>
            </a: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, </a:t>
            </a:r>
          </a:p>
          <a:p>
            <a:pPr algn="l">
              <a:lnSpc>
                <a:spcPct val="122000"/>
              </a:lnSpc>
            </a:pP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urun_id </a:t>
            </a:r>
            <a:r>
              <a:rPr lang="en-US" sz="2800" dirty="0">
                <a:solidFill>
                  <a:srgbClr val="1D1C1D"/>
                </a:solidFill>
                <a:latin typeface="Arial"/>
              </a:rPr>
              <a:t>number</a:t>
            </a:r>
            <a:r>
              <a:rPr lang="en-US" sz="28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2800" dirty="0">
                <a:solidFill>
                  <a:srgbClr val="116644"/>
                </a:solidFill>
                <a:latin typeface="Arial"/>
              </a:rPr>
              <a:t>11</a:t>
            </a:r>
            <a:r>
              <a:rPr lang="en-US" sz="28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2800" dirty="0">
                <a:solidFill>
                  <a:srgbClr val="1D1C1D"/>
                </a:solidFill>
                <a:latin typeface="Arial"/>
              </a:rPr>
              <a:t>, </a:t>
            </a:r>
            <a:endParaRPr lang="en-US" sz="2800" dirty="0" smtClean="0">
              <a:solidFill>
                <a:srgbClr val="1D1C1D"/>
              </a:solidFill>
              <a:latin typeface="Arial"/>
            </a:endParaRPr>
          </a:p>
          <a:p>
            <a:pPr algn="l">
              <a:lnSpc>
                <a:spcPct val="122000"/>
              </a:lnSpc>
            </a:pP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urun_isim </a:t>
            </a:r>
            <a:r>
              <a:rPr lang="en-US" sz="2800" dirty="0">
                <a:solidFill>
                  <a:srgbClr val="1D1C1D"/>
                </a:solidFill>
                <a:latin typeface="Arial"/>
              </a:rPr>
              <a:t>varchar2</a:t>
            </a:r>
            <a:r>
              <a:rPr lang="en-US" sz="28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2800" dirty="0">
                <a:solidFill>
                  <a:srgbClr val="116644"/>
                </a:solidFill>
                <a:latin typeface="Arial"/>
              </a:rPr>
              <a:t>50</a:t>
            </a:r>
            <a:r>
              <a:rPr lang="en-US" sz="28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2800" dirty="0">
                <a:solidFill>
                  <a:srgbClr val="1D1C1D"/>
                </a:solidFill>
                <a:latin typeface="Arial"/>
              </a:rPr>
              <a:t>, </a:t>
            </a:r>
            <a:endParaRPr lang="en-US" sz="2800" dirty="0" smtClean="0">
              <a:solidFill>
                <a:srgbClr val="1D1C1D"/>
              </a:solidFill>
              <a:latin typeface="Arial"/>
            </a:endParaRPr>
          </a:p>
          <a:p>
            <a:pPr algn="l">
              <a:lnSpc>
                <a:spcPct val="122000"/>
              </a:lnSpc>
            </a:pP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musteri_isim </a:t>
            </a:r>
            <a:r>
              <a:rPr lang="en-US" sz="2800" dirty="0">
                <a:solidFill>
                  <a:srgbClr val="1D1C1D"/>
                </a:solidFill>
                <a:latin typeface="Arial"/>
              </a:rPr>
              <a:t>varchar2</a:t>
            </a:r>
            <a:r>
              <a:rPr lang="en-US" sz="28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2800" dirty="0">
                <a:solidFill>
                  <a:srgbClr val="116644"/>
                </a:solidFill>
                <a:latin typeface="Arial"/>
              </a:rPr>
              <a:t>50</a:t>
            </a: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),</a:t>
            </a:r>
          </a:p>
          <a:p>
            <a:pPr algn="l">
              <a:lnSpc>
                <a:spcPct val="122000"/>
              </a:lnSpc>
            </a:pPr>
            <a:r>
              <a:rPr lang="en-US" sz="2800" dirty="0">
                <a:solidFill>
                  <a:srgbClr val="770088"/>
                </a:solidFill>
                <a:latin typeface="Arial"/>
              </a:rPr>
              <a:t>CONSTRAINT </a:t>
            </a: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urunler_fk </a:t>
            </a:r>
            <a:r>
              <a:rPr lang="en-US" sz="2800" dirty="0">
                <a:solidFill>
                  <a:srgbClr val="770088"/>
                </a:solidFill>
                <a:latin typeface="Arial"/>
              </a:rPr>
              <a:t>FOREIGN </a:t>
            </a:r>
            <a:r>
              <a:rPr lang="en-US" sz="2800" dirty="0" smtClean="0">
                <a:solidFill>
                  <a:srgbClr val="770088"/>
                </a:solidFill>
                <a:latin typeface="Arial"/>
              </a:rPr>
              <a:t>KEY</a:t>
            </a: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tedarikci_id</a:t>
            </a:r>
            <a:r>
              <a:rPr lang="en-US" sz="2800" dirty="0">
                <a:solidFill>
                  <a:srgbClr val="999977"/>
                </a:solidFill>
                <a:latin typeface="Arial"/>
              </a:rPr>
              <a:t>) </a:t>
            </a:r>
            <a:r>
              <a:rPr lang="en-US" sz="2800" dirty="0">
                <a:solidFill>
                  <a:srgbClr val="770088"/>
                </a:solidFill>
                <a:latin typeface="Arial"/>
              </a:rPr>
              <a:t>REFERENCES </a:t>
            </a: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tedarikci</a:t>
            </a: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id </a:t>
            </a:r>
            <a:r>
              <a:rPr lang="en-US" sz="2800" dirty="0" smtClean="0">
                <a:solidFill>
                  <a:srgbClr val="999977"/>
                </a:solidFill>
                <a:latin typeface="Arial"/>
              </a:rPr>
              <a:t>)</a:t>
            </a:r>
          </a:p>
          <a:p>
            <a:pPr algn="l">
              <a:lnSpc>
                <a:spcPct val="122000"/>
              </a:lnSpc>
            </a:pPr>
            <a:r>
              <a:rPr lang="en-US" sz="28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2800" dirty="0" smtClean="0">
                <a:solidFill>
                  <a:srgbClr val="1D1C1D"/>
                </a:solidFill>
                <a:latin typeface="Arial"/>
              </a:rPr>
              <a:t>;</a:t>
            </a:r>
            <a:endParaRPr lang="en-US" sz="2800" dirty="0">
              <a:solidFill>
                <a:srgbClr val="1D1C1D"/>
              </a:solidFill>
              <a:latin typeface="Arial"/>
            </a:endParaRPr>
          </a:p>
          <a:p>
            <a:pPr algn="l">
              <a:lnSpc>
                <a:spcPct val="122000"/>
              </a:lnSpc>
            </a:pPr>
            <a:endParaRPr lang="en-US" sz="2800" dirty="0">
              <a:solidFill>
                <a:srgbClr val="999977"/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176156" y="2517109"/>
            <a:ext cx="2277666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560"/>
              </a:spcAft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Practice 11</a:t>
            </a: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: </a:t>
            </a:r>
            <a:r>
              <a:rPr lang="en-US" sz="3200" dirty="0" smtClean="0">
                <a:latin typeface="Arial"/>
              </a:rPr>
              <a:t>verilen tablolara gore asagidaki islemleri yapin.</a:t>
            </a:r>
            <a:endParaRPr lang="en-US" sz="3200" dirty="0">
              <a:latin typeface="Arial"/>
            </a:endParaRPr>
          </a:p>
          <a:p>
            <a:pPr algn="l">
              <a:spcAft>
                <a:spcPts val="1190"/>
              </a:spcAft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a)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Urnler tablosundan Ali Can’in aldigi urunun ismini, tedarikci tablosunda iribat_isim Merve Temiz olan sirketin ismi ile degistirin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EE220C"/>
                </a:solidFill>
                <a:latin typeface="Arial"/>
              </a:rPr>
              <a:t>b)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TV satin alan musterinin ismini, Apple’in irtibat_isim’I ile degistirin</a:t>
            </a:r>
            <a:endParaRPr lang="en-US" sz="2400" b="1" dirty="0">
              <a:solidFill>
                <a:srgbClr val="EE220C"/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9653983" y="8472535"/>
            <a:ext cx="1452430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770088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urunler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770088"/>
                </a:solidFill>
                <a:latin typeface="Arial"/>
              </a:rPr>
              <a:t>VALUES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100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1001</a:t>
            </a:r>
            <a:r>
              <a:rPr lang="en-US" sz="3200" dirty="0">
                <a:latin typeface="Arial"/>
              </a:rPr>
              <a:t>,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'Laptop'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'Suleyman'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3200" dirty="0">
                <a:latin typeface="Arial"/>
              </a:rPr>
              <a:t>;</a:t>
            </a:r>
          </a:p>
          <a:p>
            <a:pPr algn="l"/>
            <a:r>
              <a:rPr lang="en-US" sz="3200" dirty="0">
                <a:solidFill>
                  <a:srgbClr val="770088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urunler</a:t>
            </a:r>
            <a:r>
              <a:rPr lang="en-US" sz="3200" dirty="0" smtClean="0">
                <a:solidFill>
                  <a:srgbClr val="1D1C1D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770088"/>
                </a:solidFill>
                <a:latin typeface="Arial"/>
              </a:rPr>
              <a:t>VALUES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101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1002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'iPad'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'Fatma'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;</a:t>
            </a:r>
          </a:p>
          <a:p>
            <a:pPr algn="l"/>
            <a:r>
              <a:rPr lang="en-US" sz="3200" dirty="0">
                <a:solidFill>
                  <a:srgbClr val="770088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urunler</a:t>
            </a:r>
            <a:r>
              <a:rPr lang="en-US" sz="3200" dirty="0" smtClean="0">
                <a:solidFill>
                  <a:srgbClr val="1D1C1D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770088"/>
                </a:solidFill>
                <a:latin typeface="Arial"/>
              </a:rPr>
              <a:t>VALUES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102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1003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'TV'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'Ramazan'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;</a:t>
            </a:r>
          </a:p>
          <a:p>
            <a:pPr algn="l"/>
            <a:r>
              <a:rPr lang="en-US" sz="3200" dirty="0">
                <a:solidFill>
                  <a:srgbClr val="770088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urunler</a:t>
            </a:r>
            <a:r>
              <a:rPr lang="en-US" sz="3200" dirty="0" smtClean="0">
                <a:solidFill>
                  <a:srgbClr val="1D1C1D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770088"/>
                </a:solidFill>
                <a:latin typeface="Arial"/>
              </a:rPr>
              <a:t>VALUES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(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103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116644"/>
                </a:solidFill>
                <a:latin typeface="Arial"/>
              </a:rPr>
              <a:t>1004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'Phone'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, </a:t>
            </a:r>
            <a:r>
              <a:rPr lang="en-US" sz="3200" dirty="0">
                <a:solidFill>
                  <a:srgbClr val="AA1111"/>
                </a:solidFill>
                <a:latin typeface="Arial"/>
              </a:rPr>
              <a:t>'Ali Can'</a:t>
            </a:r>
            <a:r>
              <a:rPr lang="en-US" sz="3200" dirty="0">
                <a:solidFill>
                  <a:srgbClr val="999977"/>
                </a:solidFill>
                <a:latin typeface="Arial"/>
              </a:rPr>
              <a:t>)</a:t>
            </a:r>
            <a:r>
              <a:rPr lang="en-US" sz="3200" dirty="0">
                <a:solidFill>
                  <a:srgbClr val="1D1C1D"/>
                </a:solidFill>
                <a:latin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4520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44579" y="1276158"/>
            <a:ext cx="20671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Tablodaki Data Nasil Update 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E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dilir 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(UPDATE SET)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10" y="2562224"/>
            <a:ext cx="4761035" cy="355126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744579" y="6823507"/>
            <a:ext cx="87182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1190"/>
              </a:spcAft>
            </a:pPr>
            <a:r>
              <a:rPr lang="en-US" sz="3200" dirty="0">
                <a:solidFill>
                  <a:srgbClr val="C00000"/>
                </a:solidFill>
                <a:latin typeface="Arial"/>
              </a:rPr>
              <a:t>a) </a:t>
            </a:r>
            <a:r>
              <a:rPr lang="en-US" sz="3200" dirty="0" smtClean="0">
                <a:latin typeface="Arial"/>
              </a:rPr>
              <a:t>Urunler </a:t>
            </a:r>
            <a:r>
              <a:rPr lang="en-US" sz="3200" dirty="0">
                <a:latin typeface="Arial"/>
              </a:rPr>
              <a:t>tablosundan Ali Can’in aldigi urunun ismini, tedarikci tablosunda iribat_isim Merve Temiz olan sirketin ismi ile degistirin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0899531" y="6823507"/>
            <a:ext cx="12760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/>
              </a:rPr>
              <a:t>b)</a:t>
            </a:r>
            <a:r>
              <a:rPr lang="en-US" sz="3200" dirty="0" smtClean="0">
                <a:latin typeface="Arial"/>
              </a:rPr>
              <a:t>TV </a:t>
            </a:r>
            <a:r>
              <a:rPr lang="en-US" sz="3200" dirty="0">
                <a:latin typeface="Arial"/>
              </a:rPr>
              <a:t>satin alan musterinin ismini, Apple’in irtibat_isim’I ile degistirin</a:t>
            </a:r>
            <a:endParaRPr lang="en-US" sz="3200" b="1" dirty="0">
              <a:solidFill>
                <a:srgbClr val="EE220C"/>
              </a:solidFill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785031" y="6113488"/>
            <a:ext cx="1761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dirty="0">
                <a:solidFill>
                  <a:srgbClr val="C00000"/>
                </a:solidFill>
              </a:rPr>
              <a:t>tedarikci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4292898" y="5821100"/>
            <a:ext cx="1498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urunler</a:t>
            </a:r>
            <a:endParaRPr lang="tr-TR" sz="3200" dirty="0">
              <a:solidFill>
                <a:srgbClr val="C00000"/>
              </a:solidFill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114" y="2483005"/>
            <a:ext cx="7524285" cy="3206161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1192187" y="8972254"/>
            <a:ext cx="92706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tr-TR" sz="3200" dirty="0"/>
              <a:t> urunler</a:t>
            </a:r>
          </a:p>
          <a:p>
            <a:pPr algn="l"/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tr-TR" sz="3200" dirty="0"/>
              <a:t> urun_isim=  (</a:t>
            </a:r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tr-TR" sz="3200" dirty="0"/>
              <a:t> isim</a:t>
            </a:r>
          </a:p>
          <a:p>
            <a:pPr algn="l"/>
            <a:r>
              <a:rPr lang="tr-TR" sz="3200" dirty="0"/>
              <a:t>                </a:t>
            </a:r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sz="3200" dirty="0"/>
              <a:t> tedarikci</a:t>
            </a:r>
          </a:p>
          <a:p>
            <a:pPr algn="l"/>
            <a:r>
              <a:rPr lang="tr-TR" sz="3200" dirty="0"/>
              <a:t>                </a:t>
            </a:r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tr-TR" sz="3200" dirty="0"/>
              <a:t>irtibat_isim='</a:t>
            </a:r>
            <a:r>
              <a:rPr lang="tr-TR" sz="3200" dirty="0">
                <a:solidFill>
                  <a:srgbClr val="FF0000"/>
                </a:solidFill>
              </a:rPr>
              <a:t>Merve Temiz</a:t>
            </a:r>
            <a:r>
              <a:rPr lang="tr-TR" sz="3200" dirty="0"/>
              <a:t>')</a:t>
            </a:r>
          </a:p>
          <a:p>
            <a:pPr algn="l"/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tr-TR" sz="3200" dirty="0"/>
              <a:t> </a:t>
            </a:r>
            <a:r>
              <a:rPr lang="tr-TR" sz="3200" dirty="0" smtClean="0"/>
              <a:t>musteri_isim</a:t>
            </a:r>
            <a:r>
              <a:rPr lang="tr-TR" sz="3200" dirty="0"/>
              <a:t>='</a:t>
            </a:r>
            <a:r>
              <a:rPr lang="tr-TR" sz="3200" dirty="0">
                <a:solidFill>
                  <a:srgbClr val="FF0000"/>
                </a:solidFill>
              </a:rPr>
              <a:t>Ali Can</a:t>
            </a:r>
            <a:r>
              <a:rPr lang="tr-TR" sz="3200" dirty="0"/>
              <a:t>';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12960399" y="8745776"/>
            <a:ext cx="86159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tr-TR" sz="3200" dirty="0" smtClean="0"/>
              <a:t> </a:t>
            </a:r>
            <a:r>
              <a:rPr lang="tr-TR" sz="3200" dirty="0"/>
              <a:t>urunler</a:t>
            </a:r>
          </a:p>
          <a:p>
            <a:pPr algn="l"/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tr-TR" sz="3200" dirty="0" smtClean="0"/>
              <a:t> musteri_isim=(</a:t>
            </a:r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tr-TR" sz="3200" dirty="0" smtClean="0"/>
              <a:t> </a:t>
            </a:r>
            <a:r>
              <a:rPr lang="tr-TR" sz="3200" dirty="0"/>
              <a:t>irtibat_isim</a:t>
            </a:r>
          </a:p>
          <a:p>
            <a:pPr algn="l"/>
            <a:r>
              <a:rPr lang="tr-TR" sz="3200" dirty="0"/>
              <a:t>                    </a:t>
            </a:r>
            <a:r>
              <a:rPr lang="en-US" sz="3200" dirty="0" smtClean="0"/>
              <a:t>				</a:t>
            </a:r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</a:t>
            </a:r>
            <a:r>
              <a:rPr lang="tr-TR" sz="3200" dirty="0" smtClean="0"/>
              <a:t> </a:t>
            </a:r>
            <a:r>
              <a:rPr lang="tr-TR" sz="3200" dirty="0"/>
              <a:t>tedarikci</a:t>
            </a:r>
          </a:p>
          <a:p>
            <a:pPr algn="l"/>
            <a:r>
              <a:rPr lang="tr-TR" sz="3200" dirty="0"/>
              <a:t>                    </a:t>
            </a:r>
            <a:r>
              <a:rPr lang="en-US" sz="3200" dirty="0" smtClean="0"/>
              <a:t>				</a:t>
            </a:r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</a:t>
            </a:r>
            <a:r>
              <a:rPr lang="tr-TR" sz="3200" dirty="0" smtClean="0"/>
              <a:t> </a:t>
            </a:r>
            <a:r>
              <a:rPr lang="tr-TR" sz="3200" dirty="0"/>
              <a:t>isim=</a:t>
            </a:r>
            <a:r>
              <a:rPr lang="tr-TR" sz="3200" dirty="0">
                <a:solidFill>
                  <a:srgbClr val="FF0000"/>
                </a:solidFill>
              </a:rPr>
              <a:t>'APPLE')</a:t>
            </a:r>
          </a:p>
          <a:p>
            <a:pPr algn="l"/>
            <a:r>
              <a:rPr lang="tr-TR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tr-TR" sz="3200" dirty="0" smtClean="0"/>
              <a:t> </a:t>
            </a:r>
            <a:r>
              <a:rPr lang="tr-TR" sz="3200" dirty="0"/>
              <a:t>urun_isim=</a:t>
            </a:r>
            <a:r>
              <a:rPr lang="tr-TR" sz="3200" dirty="0">
                <a:solidFill>
                  <a:srgbClr val="FF0000"/>
                </a:solidFill>
              </a:rPr>
              <a:t>'TV';</a:t>
            </a:r>
          </a:p>
        </p:txBody>
      </p:sp>
    </p:spTree>
    <p:extLst>
      <p:ext uri="{BB962C8B-B14F-4D97-AF65-F5344CB8AC3E}">
        <p14:creationId xmlns:p14="http://schemas.microsoft.com/office/powerpoint/2010/main" val="465488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343135" y="1186948"/>
            <a:ext cx="20671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Tablodaki Data Nasil Update 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E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dilir 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(UPDATE SET)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08956" y="2331864"/>
            <a:ext cx="117535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125000"/>
              </a:lnSpc>
              <a:buAutoNum type="arabicParenR"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Ogrenciler tablosu olusturun. Icinde id,isim,veli_isim ve grade field’lari olsun. Id ve isim fieldlari birlikte Primary Key olsun.</a:t>
            </a:r>
            <a:endParaRPr lang="en-US" sz="3200" dirty="0">
              <a:solidFill>
                <a:srgbClr val="C918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5000"/>
              </a:lnSpc>
            </a:pPr>
            <a:r>
              <a:rPr lang="en-US" sz="24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ogrenciler</a:t>
            </a:r>
          </a:p>
          <a:p>
            <a:pPr algn="l">
              <a:lnSpc>
                <a:spcPct val="125000"/>
              </a:lnSpc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algn="l">
              <a:lnSpc>
                <a:spcPct val="125000"/>
              </a:lnSpc>
            </a:pP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sz="24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endParaRPr lang="en-US" sz="2400" dirty="0">
              <a:solidFill>
                <a:srgbClr val="C918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5000"/>
              </a:lnSpc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isim</a:t>
            </a: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varchar2(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veli_isim </a:t>
            </a: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yazili_notu</a:t>
            </a:r>
            <a:r>
              <a:rPr lang="en-US" sz="24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ogrenciler_pk</a:t>
            </a: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KEY (</a:t>
            </a:r>
            <a:r>
              <a:rPr lang="en-US" sz="2400" dirty="0" smtClean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endParaRPr lang="en-US" sz="2400" dirty="0">
              <a:solidFill>
                <a:srgbClr val="C918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5000"/>
              </a:lnSpc>
            </a:pPr>
            <a:r>
              <a:rPr lang="en-US" sz="24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0902420" y="2375844"/>
            <a:ext cx="133168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9400" algn="l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3 kisiyi tabloya ekleyin. (123, 'Ali Can', 'Hasan',75), (124, 				'Merve Gul', 'Ayse',85), </a:t>
            </a:r>
            <a:r>
              <a:rPr lang="es-ES" sz="32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(125, 'Kemal Yasa', 'Hasan',85).</a:t>
            </a:r>
            <a:endParaRPr lang="tr-T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9400" algn="l"/>
            <a:r>
              <a:rPr lang="en-US" sz="2400" dirty="0" smtClean="0">
                <a:solidFill>
                  <a:srgbClr val="C918A6"/>
                </a:solidFill>
                <a:latin typeface="Consolas"/>
              </a:rPr>
              <a:t>	INSERT INTO </a:t>
            </a:r>
            <a:r>
              <a:rPr lang="tr-TR" sz="2400" dirty="0"/>
              <a:t>ogrenciler</a:t>
            </a:r>
            <a:r>
              <a:rPr lang="en-US" sz="2400" dirty="0" smtClean="0">
                <a:latin typeface="Consolas"/>
              </a:rPr>
              <a:t> 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2400" dirty="0" smtClean="0"/>
              <a:t>123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2400" dirty="0" smtClean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2400" dirty="0">
                <a:solidFill>
                  <a:srgbClr val="FF0000"/>
                </a:solidFill>
              </a:rPr>
              <a:t>Ali Can</a:t>
            </a:r>
            <a:r>
              <a:rPr lang="en-US" sz="2400" dirty="0" smtClean="0">
                <a:solidFill>
                  <a:srgbClr val="BD2D27"/>
                </a:solidFill>
                <a:latin typeface="Consolas"/>
              </a:rPr>
              <a:t>', </a:t>
            </a:r>
            <a:r>
              <a:rPr lang="tr-TR" sz="2400" dirty="0" smtClean="0"/>
              <a:t>'</a:t>
            </a:r>
            <a:r>
              <a:rPr lang="tr-TR" sz="2400" dirty="0" smtClean="0">
                <a:solidFill>
                  <a:srgbClr val="FF0000"/>
                </a:solidFill>
              </a:rPr>
              <a:t>Hasan</a:t>
            </a:r>
            <a:r>
              <a:rPr lang="en-US" sz="2400" dirty="0" smtClean="0"/>
              <a:t>’</a:t>
            </a:r>
            <a:r>
              <a:rPr lang="en-US" sz="2400" dirty="0" smtClean="0">
                <a:solidFill>
                  <a:srgbClr val="AA1111"/>
                </a:solidFill>
                <a:latin typeface="Consolas"/>
              </a:rPr>
              <a:t>,75);</a:t>
            </a:r>
          </a:p>
          <a:p>
            <a:pPr marR="175064" algn="l"/>
            <a:r>
              <a:rPr lang="en-US" sz="2400" dirty="0" smtClean="0">
                <a:solidFill>
                  <a:srgbClr val="C918A6"/>
                </a:solidFill>
                <a:latin typeface="Consolas"/>
              </a:rPr>
              <a:t>				INSERT INTO </a:t>
            </a:r>
            <a:r>
              <a:rPr lang="tr-TR" sz="2400" dirty="0"/>
              <a:t>ogrenciler</a:t>
            </a:r>
            <a:r>
              <a:rPr lang="en-US" sz="2400" dirty="0" smtClean="0">
                <a:latin typeface="Consolas"/>
              </a:rPr>
              <a:t> 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2400" dirty="0" smtClean="0"/>
              <a:t>12</a:t>
            </a:r>
            <a:r>
              <a:rPr lang="en-US" sz="2400" dirty="0" smtClean="0"/>
              <a:t>4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2400" dirty="0" smtClean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2400" dirty="0">
                <a:solidFill>
                  <a:srgbClr val="FF0000"/>
                </a:solidFill>
              </a:rPr>
              <a:t>Merve Gul</a:t>
            </a:r>
            <a:r>
              <a:rPr lang="en-US" sz="2400" dirty="0" smtClean="0">
                <a:solidFill>
                  <a:srgbClr val="BD2D27"/>
                </a:solidFill>
                <a:latin typeface="Consolas"/>
              </a:rPr>
              <a:t>', </a:t>
            </a:r>
            <a:r>
              <a:rPr lang="tr-TR" sz="2400" dirty="0" smtClean="0">
                <a:solidFill>
                  <a:srgbClr val="FF0000"/>
                </a:solidFill>
              </a:rPr>
              <a:t>'Ayse</a:t>
            </a:r>
            <a:r>
              <a:rPr lang="en-US" sz="2400" dirty="0" smtClean="0">
                <a:solidFill>
                  <a:srgbClr val="FF0000"/>
                </a:solidFill>
              </a:rPr>
              <a:t>’</a:t>
            </a:r>
            <a:r>
              <a:rPr lang="en-US" sz="2400" dirty="0" smtClean="0">
                <a:solidFill>
                  <a:srgbClr val="AA1111"/>
                </a:solidFill>
                <a:latin typeface="Consolas"/>
              </a:rPr>
              <a:t>,85);</a:t>
            </a:r>
          </a:p>
          <a:p>
            <a:pPr marL="1259400" algn="l"/>
            <a:r>
              <a:rPr lang="en-US" sz="2400" dirty="0" smtClean="0">
                <a:solidFill>
                  <a:srgbClr val="C918A6"/>
                </a:solidFill>
                <a:latin typeface="Consolas"/>
              </a:rPr>
              <a:t>	INSERT INTO </a:t>
            </a:r>
            <a:r>
              <a:rPr lang="tr-TR" sz="2400" dirty="0"/>
              <a:t>ogrenciler</a:t>
            </a:r>
            <a:r>
              <a:rPr lang="en-US" sz="2400" dirty="0" smtClean="0">
                <a:latin typeface="Consolas"/>
              </a:rPr>
              <a:t> 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2400" dirty="0" smtClean="0"/>
              <a:t>12</a:t>
            </a:r>
            <a:r>
              <a:rPr lang="en-US" sz="2400" dirty="0" smtClean="0"/>
              <a:t>5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2400" dirty="0" smtClean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2400" dirty="0" smtClean="0">
                <a:solidFill>
                  <a:srgbClr val="FF0000"/>
                </a:solidFill>
              </a:rPr>
              <a:t>Kemal </a:t>
            </a:r>
            <a:r>
              <a:rPr lang="tr-TR" sz="2400" dirty="0">
                <a:solidFill>
                  <a:srgbClr val="FF0000"/>
                </a:solidFill>
              </a:rPr>
              <a:t>Yasa</a:t>
            </a:r>
            <a:r>
              <a:rPr lang="en-US" sz="2400" dirty="0" smtClean="0">
                <a:solidFill>
                  <a:srgbClr val="BD2D27"/>
                </a:solidFill>
                <a:latin typeface="Consolas"/>
              </a:rPr>
              <a:t>', ‘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Hasan</a:t>
            </a:r>
            <a:r>
              <a:rPr lang="en-US" sz="2400" dirty="0" smtClean="0">
                <a:solidFill>
                  <a:srgbClr val="AA1111"/>
                </a:solidFill>
                <a:latin typeface="Consolas"/>
              </a:rPr>
              <a:t>’,85);</a:t>
            </a:r>
            <a:endParaRPr lang="en-US" sz="2400" dirty="0">
              <a:solidFill>
                <a:srgbClr val="AA1111"/>
              </a:solidFill>
              <a:latin typeface="Consolas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08956" y="8093428"/>
            <a:ext cx="11842013" cy="4513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6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3)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notlar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tablosu olusturun. ogrenci_id,ders_adi,yazili_notu field'lari olsun, ogrenci_id field'i Foreign Key olsun</a:t>
            </a:r>
            <a:endParaRPr lang="en-US" sz="3200" dirty="0" smtClean="0">
              <a:solidFill>
                <a:srgbClr val="C918A6"/>
              </a:solidFill>
              <a:latin typeface="Arial"/>
            </a:endParaRPr>
          </a:p>
          <a:p>
            <a:pPr algn="l">
              <a:lnSpc>
                <a:spcPct val="123000"/>
              </a:lnSpc>
            </a:pPr>
            <a:r>
              <a:rPr lang="en-US" sz="2400" dirty="0" smtClean="0">
                <a:solidFill>
                  <a:srgbClr val="C918A6"/>
                </a:solidFill>
                <a:latin typeface="Arial"/>
              </a:rPr>
              <a:t>CREATE 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TABLE </a:t>
            </a:r>
            <a:r>
              <a:rPr lang="en-US" sz="2400" dirty="0">
                <a:solidFill>
                  <a:schemeClr val="tx1"/>
                </a:solidFill>
                <a:latin typeface="Arial"/>
              </a:rPr>
              <a:t>notlar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 </a:t>
            </a:r>
            <a:endParaRPr lang="en-US" sz="2400" dirty="0" smtClean="0">
              <a:solidFill>
                <a:srgbClr val="C918A6"/>
              </a:solidFill>
              <a:latin typeface="Arial"/>
            </a:endParaRPr>
          </a:p>
          <a:p>
            <a:pPr algn="l">
              <a:lnSpc>
                <a:spcPct val="123000"/>
              </a:lnSpc>
            </a:pPr>
            <a:r>
              <a:rPr lang="en-US" sz="2400" dirty="0" smtClean="0">
                <a:solidFill>
                  <a:srgbClr val="C918A6"/>
                </a:solidFill>
                <a:latin typeface="Arial"/>
              </a:rPr>
              <a:t>( </a:t>
            </a:r>
          </a:p>
          <a:p>
            <a:pPr algn="l">
              <a:lnSpc>
                <a:spcPct val="123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/>
              </a:rPr>
              <a:t>ogrenci_id</a:t>
            </a:r>
            <a:r>
              <a:rPr lang="en-US" sz="24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char(</a:t>
            </a:r>
            <a:r>
              <a:rPr lang="en-US" sz="2400" dirty="0">
                <a:solidFill>
                  <a:schemeClr val="tx1"/>
                </a:solidFill>
                <a:latin typeface="Arial"/>
              </a:rPr>
              <a:t>3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), </a:t>
            </a:r>
            <a:endParaRPr lang="en-US" sz="2400" dirty="0" smtClean="0">
              <a:solidFill>
                <a:srgbClr val="C918A6"/>
              </a:solidFill>
              <a:latin typeface="Arial"/>
            </a:endParaRPr>
          </a:p>
          <a:p>
            <a:pPr algn="l">
              <a:lnSpc>
                <a:spcPct val="123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/>
              </a:rPr>
              <a:t>ders_adi 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varchar2(</a:t>
            </a:r>
            <a:r>
              <a:rPr lang="en-US" sz="2400" dirty="0">
                <a:solidFill>
                  <a:schemeClr val="tx1"/>
                </a:solidFill>
                <a:latin typeface="Arial"/>
              </a:rPr>
              <a:t>30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), </a:t>
            </a:r>
            <a:endParaRPr lang="en-US" sz="2400" dirty="0" smtClean="0">
              <a:solidFill>
                <a:srgbClr val="C918A6"/>
              </a:solidFill>
              <a:latin typeface="Arial"/>
            </a:endParaRPr>
          </a:p>
          <a:p>
            <a:pPr algn="l">
              <a:lnSpc>
                <a:spcPct val="123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/>
              </a:rPr>
              <a:t>yazili_notu</a:t>
            </a:r>
            <a:r>
              <a:rPr lang="en-US" sz="24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number (</a:t>
            </a:r>
            <a:r>
              <a:rPr lang="en-US" sz="2400" dirty="0">
                <a:solidFill>
                  <a:schemeClr val="tx1"/>
                </a:solidFill>
                <a:latin typeface="Arial"/>
              </a:rPr>
              <a:t>3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), </a:t>
            </a:r>
            <a:endParaRPr lang="en-US" sz="2400" dirty="0" smtClean="0">
              <a:solidFill>
                <a:srgbClr val="C918A6"/>
              </a:solidFill>
              <a:latin typeface="Arial"/>
            </a:endParaRPr>
          </a:p>
          <a:p>
            <a:pPr algn="l">
              <a:lnSpc>
                <a:spcPct val="123000"/>
              </a:lnSpc>
            </a:pPr>
            <a:r>
              <a:rPr lang="en-US" sz="2400" dirty="0" smtClean="0">
                <a:solidFill>
                  <a:srgbClr val="C918A6"/>
                </a:solidFill>
                <a:latin typeface="Arial"/>
              </a:rPr>
              <a:t>CONSTRAINT </a:t>
            </a:r>
            <a:r>
              <a:rPr lang="en-US" sz="2400" dirty="0">
                <a:solidFill>
                  <a:schemeClr val="tx1"/>
                </a:solidFill>
                <a:latin typeface="Arial"/>
              </a:rPr>
              <a:t>notlar_fk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 FOREIGN KEY </a:t>
            </a:r>
            <a:r>
              <a:rPr lang="en-US" sz="2400" dirty="0">
                <a:solidFill>
                  <a:schemeClr val="tx1"/>
                </a:solidFill>
                <a:latin typeface="Arial"/>
              </a:rPr>
              <a:t>(ogrenci_id) 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REFERENCES</a:t>
            </a:r>
            <a:r>
              <a:rPr lang="en-US" sz="2400" dirty="0">
                <a:solidFill>
                  <a:schemeClr val="tx1"/>
                </a:solidFill>
                <a:latin typeface="Arial"/>
              </a:rPr>
              <a:t> ogrenciler </a:t>
            </a:r>
            <a:r>
              <a:rPr lang="en-US" sz="2400" dirty="0">
                <a:solidFill>
                  <a:srgbClr val="C918A6"/>
                </a:solidFill>
                <a:latin typeface="Arial"/>
              </a:rPr>
              <a:t>(id) );</a:t>
            </a:r>
            <a:endParaRPr lang="en-US" sz="2400" dirty="0">
              <a:latin typeface="Arial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1921797" y="5333573"/>
            <a:ext cx="11870187" cy="312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8000" algn="l">
              <a:lnSpc>
                <a:spcPct val="115000"/>
              </a:lnSpc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notlar tablosuna 3 kayit ekleyin ('123','kimya',75),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(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'124','fizik',65),('125','tarih',90)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40"/>
              </a:spcAft>
            </a:pPr>
            <a:r>
              <a:rPr lang="en-US" sz="2400" dirty="0">
                <a:solidFill>
                  <a:srgbClr val="C918A6"/>
                </a:solidFill>
                <a:latin typeface="Consolas"/>
              </a:rPr>
              <a:t>INSERT INTO </a:t>
            </a:r>
            <a:r>
              <a:rPr lang="en-US" sz="2400" dirty="0">
                <a:latin typeface="Consolas"/>
              </a:rPr>
              <a:t>notlar </a:t>
            </a:r>
            <a:r>
              <a:rPr lang="en-US" sz="2400" dirty="0">
                <a:solidFill>
                  <a:srgbClr val="821A92"/>
                </a:solidFill>
                <a:latin typeface="Consolas"/>
              </a:rPr>
              <a:t>VALUES (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'123'</a:t>
            </a:r>
            <a:r>
              <a:rPr lang="en-US" sz="2400" dirty="0">
                <a:solidFill>
                  <a:srgbClr val="821A92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'kimya'</a:t>
            </a:r>
            <a:r>
              <a:rPr lang="en-US" sz="2400" dirty="0">
                <a:solidFill>
                  <a:srgbClr val="821A92"/>
                </a:solidFill>
                <a:latin typeface="Consolas"/>
              </a:rPr>
              <a:t>,75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)</a:t>
            </a:r>
            <a:r>
              <a:rPr lang="en-US" sz="2400" dirty="0" smtClean="0">
                <a:solidFill>
                  <a:srgbClr val="BD2D27"/>
                </a:solidFill>
                <a:latin typeface="Consolas"/>
              </a:rPr>
              <a:t>;</a:t>
            </a:r>
          </a:p>
          <a:p>
            <a:pPr>
              <a:spcAft>
                <a:spcPts val="140"/>
              </a:spcAft>
            </a:pPr>
            <a:r>
              <a:rPr lang="en-US" sz="2400" dirty="0">
                <a:solidFill>
                  <a:srgbClr val="C918A6"/>
                </a:solidFill>
                <a:latin typeface="Consolas"/>
              </a:rPr>
              <a:t>INSERT INTO </a:t>
            </a:r>
            <a:r>
              <a:rPr lang="en-US" sz="2400" dirty="0">
                <a:latin typeface="Consolas"/>
              </a:rPr>
              <a:t>notlar </a:t>
            </a:r>
            <a:r>
              <a:rPr lang="en-US" sz="2400" dirty="0">
                <a:solidFill>
                  <a:srgbClr val="821A92"/>
                </a:solidFill>
                <a:latin typeface="Consolas"/>
              </a:rPr>
              <a:t>VALUES (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'124'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‘fizik'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,65)</a:t>
            </a:r>
            <a:r>
              <a:rPr lang="en-US" sz="2400" dirty="0" smtClean="0">
                <a:solidFill>
                  <a:srgbClr val="BD2D27"/>
                </a:solidFill>
                <a:latin typeface="Consolas"/>
              </a:rPr>
              <a:t>;</a:t>
            </a:r>
          </a:p>
          <a:p>
            <a:pPr>
              <a:spcAft>
                <a:spcPts val="140"/>
              </a:spcAft>
            </a:pPr>
            <a:r>
              <a:rPr lang="en-US" sz="2400" dirty="0">
                <a:solidFill>
                  <a:srgbClr val="C918A6"/>
                </a:solidFill>
                <a:latin typeface="Consolas"/>
              </a:rPr>
              <a:t>INSERT INTO </a:t>
            </a:r>
            <a:r>
              <a:rPr lang="en-US" sz="2400" dirty="0">
                <a:latin typeface="Consolas"/>
              </a:rPr>
              <a:t>notlar </a:t>
            </a:r>
            <a:r>
              <a:rPr lang="en-US" sz="2400" dirty="0">
                <a:solidFill>
                  <a:srgbClr val="821A92"/>
                </a:solidFill>
                <a:latin typeface="Consolas"/>
              </a:rPr>
              <a:t>VALUES (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'125'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‘tarih'</a:t>
            </a:r>
            <a:r>
              <a:rPr lang="en-US" sz="2400" dirty="0" smtClean="0">
                <a:solidFill>
                  <a:srgbClr val="821A92"/>
                </a:solidFill>
                <a:latin typeface="Consolas"/>
              </a:rPr>
              <a:t>,90)</a:t>
            </a:r>
            <a:r>
              <a:rPr lang="en-US" sz="2400" dirty="0" smtClean="0">
                <a:solidFill>
                  <a:srgbClr val="BD2D27"/>
                </a:solidFill>
                <a:latin typeface="Consolas"/>
              </a:rPr>
              <a:t>;</a:t>
            </a:r>
            <a:endParaRPr lang="en-US" sz="2400" dirty="0">
              <a:solidFill>
                <a:srgbClr val="BD2D27"/>
              </a:solidFill>
              <a:latin typeface="Consolas"/>
            </a:endParaRPr>
          </a:p>
          <a:p>
            <a:pPr>
              <a:spcAft>
                <a:spcPts val="140"/>
              </a:spcAft>
            </a:pPr>
            <a:endParaRPr lang="en-US" sz="2400" dirty="0">
              <a:solidFill>
                <a:srgbClr val="BD2D27"/>
              </a:solidFill>
              <a:latin typeface="Consolas"/>
            </a:endParaRPr>
          </a:p>
          <a:p>
            <a:pPr>
              <a:spcAft>
                <a:spcPts val="140"/>
              </a:spcAft>
            </a:pPr>
            <a:endParaRPr lang="en-US" sz="2400" dirty="0" smtClean="0">
              <a:solidFill>
                <a:srgbClr val="BD2D27"/>
              </a:solidFill>
              <a:latin typeface="Consolas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532846" y="8093428"/>
            <a:ext cx="10877261" cy="4055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11000"/>
              </a:lnSpc>
              <a:buAutoNum type="arabicParenR" startAt="5"/>
            </a:pPr>
            <a:r>
              <a:rPr lang="en-US" sz="3200" dirty="0" smtClean="0">
                <a:solidFill>
                  <a:schemeClr val="tx1"/>
                </a:solidFill>
                <a:latin typeface="Arial"/>
              </a:rPr>
              <a:t>Tum ogrencilerin yazili notlarini notlar tablosundaki ile update edin</a:t>
            </a:r>
          </a:p>
          <a:p>
            <a:pPr algn="l">
              <a:lnSpc>
                <a:spcPct val="111000"/>
              </a:lnSpc>
            </a:pPr>
            <a:r>
              <a:rPr lang="en-US" sz="2800" dirty="0">
                <a:solidFill>
                  <a:srgbClr val="C918A6"/>
                </a:solidFill>
                <a:latin typeface="Arial"/>
              </a:rPr>
              <a:t>UPDATE </a:t>
            </a:r>
            <a:r>
              <a:rPr lang="en-US" sz="2800" dirty="0" smtClean="0">
                <a:solidFill>
                  <a:schemeClr val="tx1"/>
                </a:solidFill>
                <a:latin typeface="Arial"/>
              </a:rPr>
              <a:t>ogrenciler</a:t>
            </a:r>
          </a:p>
          <a:p>
            <a:pPr algn="l">
              <a:lnSpc>
                <a:spcPct val="111000"/>
              </a:lnSpc>
            </a:pPr>
            <a:r>
              <a:rPr lang="en-US" sz="2800" dirty="0" smtClean="0">
                <a:solidFill>
                  <a:srgbClr val="C918A6"/>
                </a:solidFill>
                <a:latin typeface="Arial"/>
              </a:rPr>
              <a:t>SET </a:t>
            </a:r>
            <a:r>
              <a:rPr lang="en-US" sz="2800" dirty="0">
                <a:solidFill>
                  <a:schemeClr val="tx1"/>
                </a:solidFill>
                <a:latin typeface="Arial"/>
              </a:rPr>
              <a:t>yazili_notu</a:t>
            </a:r>
            <a:r>
              <a:rPr lang="en-US" sz="2800" dirty="0" smtClean="0">
                <a:solidFill>
                  <a:schemeClr val="tx1"/>
                </a:solidFill>
                <a:latin typeface="Arial"/>
              </a:rPr>
              <a:t>= (</a:t>
            </a:r>
            <a:r>
              <a:rPr lang="en-US" sz="2800" dirty="0">
                <a:solidFill>
                  <a:srgbClr val="C918A6"/>
                </a:solidFill>
                <a:latin typeface="Arial"/>
              </a:rPr>
              <a:t>SELECT </a:t>
            </a:r>
            <a:r>
              <a:rPr lang="en-US" sz="2800" dirty="0">
                <a:solidFill>
                  <a:schemeClr val="tx1"/>
                </a:solidFill>
                <a:latin typeface="Arial"/>
              </a:rPr>
              <a:t>yazili_notu   </a:t>
            </a:r>
            <a:r>
              <a:rPr lang="en-US" sz="2800" dirty="0">
                <a:solidFill>
                  <a:srgbClr val="C918A6"/>
                </a:solidFill>
                <a:latin typeface="Arial"/>
              </a:rPr>
              <a:t>              </a:t>
            </a:r>
            <a:endParaRPr lang="en-US" sz="2800" dirty="0" smtClean="0">
              <a:solidFill>
                <a:srgbClr val="C918A6"/>
              </a:solidFill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2800" dirty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C918A6"/>
                </a:solidFill>
                <a:latin typeface="Arial"/>
              </a:rPr>
              <a:t> 										FROM </a:t>
            </a:r>
            <a:r>
              <a:rPr lang="en-US" sz="2800" dirty="0">
                <a:solidFill>
                  <a:schemeClr val="tx1"/>
                </a:solidFill>
                <a:latin typeface="Arial"/>
              </a:rPr>
              <a:t>notlar  </a:t>
            </a:r>
            <a:r>
              <a:rPr lang="en-US" sz="2800" dirty="0">
                <a:solidFill>
                  <a:srgbClr val="C918A6"/>
                </a:solidFill>
                <a:latin typeface="Arial"/>
              </a:rPr>
              <a:t>               </a:t>
            </a:r>
            <a:endParaRPr lang="en-US" sz="2800" dirty="0" smtClean="0">
              <a:solidFill>
                <a:srgbClr val="C918A6"/>
              </a:solidFill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2800" dirty="0">
                <a:solidFill>
                  <a:srgbClr val="C918A6"/>
                </a:solidFill>
                <a:latin typeface="Arial"/>
              </a:rPr>
              <a:t>	</a:t>
            </a:r>
            <a:r>
              <a:rPr lang="en-US" sz="2800" dirty="0" smtClean="0">
                <a:solidFill>
                  <a:srgbClr val="C918A6"/>
                </a:solidFill>
                <a:latin typeface="Arial"/>
              </a:rPr>
              <a:t>									WHERE </a:t>
            </a:r>
            <a:r>
              <a:rPr lang="en-US" sz="2800" noProof="1" smtClean="0">
                <a:solidFill>
                  <a:schemeClr val="tx1"/>
                </a:solidFill>
                <a:latin typeface="Arial"/>
              </a:rPr>
              <a:t>ogrenciler.id=notlar.ogrenci_id</a:t>
            </a:r>
            <a:r>
              <a:rPr lang="en-US" sz="2800" dirty="0" smtClean="0">
                <a:solidFill>
                  <a:schemeClr val="tx1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C918A6"/>
                </a:solidFill>
                <a:latin typeface="Arial"/>
              </a:rPr>
              <a:t>               									)</a:t>
            </a:r>
          </a:p>
          <a:p>
            <a:pPr algn="l">
              <a:lnSpc>
                <a:spcPct val="111000"/>
              </a:lnSpc>
            </a:pPr>
            <a:r>
              <a:rPr lang="en-US" sz="2800" dirty="0" smtClean="0">
                <a:solidFill>
                  <a:srgbClr val="C918A6"/>
                </a:solidFill>
                <a:latin typeface="Arial"/>
              </a:rPr>
              <a:t>WHERE </a:t>
            </a:r>
            <a:r>
              <a:rPr lang="en-US" sz="2800" dirty="0">
                <a:solidFill>
                  <a:srgbClr val="C918A6"/>
                </a:solidFill>
                <a:latin typeface="Arial"/>
              </a:rPr>
              <a:t>id&gt;</a:t>
            </a:r>
            <a:r>
              <a:rPr lang="en-US" sz="2800" dirty="0">
                <a:solidFill>
                  <a:schemeClr val="tx1"/>
                </a:solidFill>
                <a:latin typeface="Arial"/>
              </a:rPr>
              <a:t>100;</a:t>
            </a:r>
            <a:endParaRPr lang="en-US" sz="28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44746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89184" y="1030831"/>
            <a:ext cx="20671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Tablodaki Data Nasil Update 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E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dilir 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(UPDATE SET)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345580" y="2847565"/>
            <a:ext cx="222057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Practice 9:</a:t>
            </a:r>
          </a:p>
          <a:p>
            <a:pPr marL="457200" indent="-457200" algn="l">
              <a:lnSpc>
                <a:spcPct val="125000"/>
              </a:lnSpc>
              <a:buAutoNum type="alphaLcParenR"/>
            </a:pPr>
            <a:r>
              <a:rPr lang="en-US" sz="3200" dirty="0" smtClean="0">
                <a:latin typeface="Arial"/>
              </a:rPr>
              <a:t>“ </a:t>
            </a:r>
            <a:r>
              <a:rPr lang="en-US" sz="3200" i="1" dirty="0" smtClean="0">
                <a:solidFill>
                  <a:srgbClr val="0076BA"/>
                </a:solidFill>
                <a:latin typeface="Arial"/>
              </a:rPr>
              <a:t>ogrenciler</a:t>
            </a:r>
            <a:r>
              <a:rPr lang="en-US" sz="3200" i="1" dirty="0" smtClean="0">
                <a:latin typeface="Arial"/>
              </a:rPr>
              <a:t>”</a:t>
            </a:r>
            <a:r>
              <a:rPr lang="en-US" sz="3200" dirty="0" smtClean="0">
                <a:latin typeface="Arial"/>
              </a:rPr>
              <a:t> isminde bir tablo olusturun. icinde “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id</a:t>
            </a:r>
            <a:r>
              <a:rPr lang="en-US" sz="3200" dirty="0" smtClean="0">
                <a:latin typeface="Arial"/>
              </a:rPr>
              <a:t>”, “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statu</a:t>
            </a:r>
            <a:r>
              <a:rPr lang="en-US" sz="3200" dirty="0" smtClean="0">
                <a:latin typeface="Arial"/>
              </a:rPr>
              <a:t>”, </a:t>
            </a:r>
            <a:r>
              <a:rPr lang="en-US" sz="3200" dirty="0">
                <a:latin typeface="Arial"/>
              </a:rPr>
              <a:t>“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name</a:t>
            </a:r>
            <a:r>
              <a:rPr lang="en-US" sz="3200" dirty="0" smtClean="0">
                <a:latin typeface="Arial"/>
              </a:rPr>
              <a:t>”, “</a:t>
            </a:r>
            <a:r>
              <a:rPr lang="en-US" sz="3200" dirty="0">
                <a:solidFill>
                  <a:srgbClr val="0076BA"/>
                </a:solidFill>
                <a:latin typeface="Arial"/>
              </a:rPr>
              <a:t>ortalama_not</a:t>
            </a:r>
            <a:r>
              <a:rPr lang="en-US" sz="3200" dirty="0" smtClean="0">
                <a:latin typeface="Arial"/>
              </a:rPr>
              <a:t>”,  “</a:t>
            </a:r>
            <a:r>
              <a:rPr lang="en-US" sz="3200" dirty="0">
                <a:solidFill>
                  <a:srgbClr val="0076BA"/>
                </a:solidFill>
                <a:latin typeface="Arial"/>
              </a:rPr>
              <a:t>okul_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adi</a:t>
            </a:r>
            <a:r>
              <a:rPr lang="en-US" sz="3200" dirty="0" smtClean="0">
                <a:latin typeface="Arial"/>
              </a:rPr>
              <a:t>” field’lari olsun 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b) </a:t>
            </a:r>
            <a:r>
              <a:rPr lang="en-US" sz="3200" dirty="0" smtClean="0">
                <a:latin typeface="Arial"/>
              </a:rPr>
              <a:t>Tabloya 5 ogrenci ekleyin ortalamalari 2.6, 1.9, 3.2, 3.8, 3.5 olsun.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c) </a:t>
            </a:r>
            <a:r>
              <a:rPr lang="en-US" sz="3200" dirty="0" smtClean="0">
                <a:latin typeface="Arial"/>
              </a:rPr>
              <a:t>Ortalamasi 3.0 ve ustu olan ogrencilerin statu field’ina “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odullu ogrenci</a:t>
            </a:r>
            <a:r>
              <a:rPr lang="en-US" sz="3200" dirty="0" smtClean="0">
                <a:latin typeface="Arial"/>
              </a:rPr>
              <a:t>” yazdirin.</a:t>
            </a:r>
            <a:endParaRPr lang="en-US" sz="32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379033" y="6939662"/>
            <a:ext cx="21492118" cy="4406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46000"/>
              </a:lnSpc>
            </a:pP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Practice 10:</a:t>
            </a:r>
          </a:p>
          <a:p>
            <a:pPr marL="457200" indent="-457200" algn="l">
              <a:lnSpc>
                <a:spcPct val="146000"/>
              </a:lnSpc>
              <a:buAutoNum type="alphaLcParenR"/>
            </a:pPr>
            <a:r>
              <a:rPr lang="en-US" sz="3200" dirty="0" smtClean="0">
                <a:latin typeface="Arial"/>
              </a:rPr>
              <a:t>“</a:t>
            </a:r>
            <a:r>
              <a:rPr lang="en-US" sz="3200" i="1" dirty="0" smtClean="0">
                <a:solidFill>
                  <a:srgbClr val="0076BA"/>
                </a:solidFill>
                <a:latin typeface="Arial"/>
              </a:rPr>
              <a:t>Ogrenciler</a:t>
            </a:r>
            <a:r>
              <a:rPr lang="en-US" sz="3200" i="1" dirty="0" smtClean="0">
                <a:latin typeface="Arial"/>
              </a:rPr>
              <a:t>”</a:t>
            </a:r>
            <a:r>
              <a:rPr lang="en-US" sz="3200" dirty="0" smtClean="0">
                <a:latin typeface="Arial"/>
              </a:rPr>
              <a:t> isminde bir tablo olusturun,icinde “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id</a:t>
            </a:r>
            <a:r>
              <a:rPr lang="en-US" sz="3200" dirty="0">
                <a:latin typeface="Arial"/>
              </a:rPr>
              <a:t>”, </a:t>
            </a:r>
            <a:r>
              <a:rPr lang="en-US" sz="3200" dirty="0" smtClean="0">
                <a:latin typeface="Arial"/>
              </a:rPr>
              <a:t>“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isim</a:t>
            </a:r>
            <a:r>
              <a:rPr lang="en-US" sz="3200" dirty="0" smtClean="0">
                <a:latin typeface="Arial"/>
              </a:rPr>
              <a:t>”, “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ortalama_not</a:t>
            </a:r>
            <a:r>
              <a:rPr lang="en-US" sz="3200" dirty="0" smtClean="0">
                <a:latin typeface="Arial"/>
              </a:rPr>
              <a:t>”, “</a:t>
            </a:r>
            <a:r>
              <a:rPr lang="en-US" sz="3200" dirty="0">
                <a:solidFill>
                  <a:srgbClr val="0076BA"/>
                </a:solidFill>
                <a:latin typeface="Arial"/>
              </a:rPr>
              <a:t>okul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_ismi</a:t>
            </a:r>
            <a:r>
              <a:rPr lang="en-US" sz="3200" dirty="0" smtClean="0">
                <a:latin typeface="Arial"/>
              </a:rPr>
              <a:t>” field’lari olsun. </a:t>
            </a:r>
            <a:endParaRPr lang="en-US" sz="3200" dirty="0">
              <a:latin typeface="Arial"/>
            </a:endParaRPr>
          </a:p>
          <a:p>
            <a:pPr algn="l">
              <a:lnSpc>
                <a:spcPct val="146000"/>
              </a:lnSpc>
            </a:pP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b</a:t>
            </a:r>
            <a:r>
              <a:rPr lang="en-US" sz="3200" dirty="0">
                <a:solidFill>
                  <a:srgbClr val="EE220C"/>
                </a:solidFill>
                <a:latin typeface="Arial"/>
              </a:rPr>
              <a:t>) </a:t>
            </a:r>
            <a:r>
              <a:rPr lang="en-US" sz="3200" dirty="0" smtClean="0">
                <a:latin typeface="Arial"/>
              </a:rPr>
              <a:t>Tabloya 5 tane ogrenci ekleyin, ortalamalari 2.6</a:t>
            </a:r>
            <a:r>
              <a:rPr lang="en-US" sz="3200" dirty="0">
                <a:latin typeface="Arial"/>
              </a:rPr>
              <a:t>, 1.9, 3.2, 3.8, 3.5 </a:t>
            </a:r>
            <a:r>
              <a:rPr lang="en-US" sz="3200" dirty="0" smtClean="0">
                <a:latin typeface="Arial"/>
              </a:rPr>
              <a:t>olsun,okul isimleri birbirinden farkli olsun.</a:t>
            </a:r>
            <a:endParaRPr lang="en-US" sz="3200" dirty="0">
              <a:latin typeface="Arial"/>
            </a:endParaRPr>
          </a:p>
          <a:p>
            <a:pPr algn="l">
              <a:lnSpc>
                <a:spcPct val="146000"/>
              </a:lnSpc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c)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“</a:t>
            </a:r>
            <a:r>
              <a:rPr lang="en-US" sz="3200" i="1" dirty="0" smtClean="0">
                <a:solidFill>
                  <a:srgbClr val="0076BA"/>
                </a:solidFill>
                <a:latin typeface="Arial"/>
              </a:rPr>
              <a:t>veliler</a:t>
            </a:r>
            <a:r>
              <a:rPr lang="en-US" sz="3200" i="1" dirty="0" smtClean="0">
                <a:latin typeface="Arial"/>
              </a:rPr>
              <a:t>”</a:t>
            </a:r>
            <a:r>
              <a:rPr lang="en-US" sz="3200" dirty="0" smtClean="0">
                <a:latin typeface="Arial"/>
              </a:rPr>
              <a:t> isminde bir tablo daha olusturun, icinde “ogrenci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_id</a:t>
            </a:r>
            <a:r>
              <a:rPr lang="en-US" sz="3200" dirty="0">
                <a:latin typeface="Arial"/>
              </a:rPr>
              <a:t>”, </a:t>
            </a:r>
            <a:r>
              <a:rPr lang="en-US" sz="3200" dirty="0" smtClean="0">
                <a:latin typeface="Arial"/>
              </a:rPr>
              <a:t>“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veli_isim</a:t>
            </a:r>
            <a:r>
              <a:rPr lang="en-US" sz="3200" dirty="0" smtClean="0">
                <a:latin typeface="Arial"/>
              </a:rPr>
              <a:t>”, “</a:t>
            </a:r>
            <a:r>
              <a:rPr lang="en-US" sz="3200" dirty="0" smtClean="0">
                <a:solidFill>
                  <a:srgbClr val="0076BA"/>
                </a:solidFill>
                <a:latin typeface="Arial"/>
              </a:rPr>
              <a:t>okul_isim</a:t>
            </a:r>
            <a:r>
              <a:rPr lang="en-US" sz="3200" dirty="0" smtClean="0">
                <a:latin typeface="Arial"/>
              </a:rPr>
              <a:t>” field’leri olsun</a:t>
            </a:r>
          </a:p>
          <a:p>
            <a:pPr algn="l">
              <a:lnSpc>
                <a:spcPct val="146000"/>
              </a:lnSpc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d)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5 veli ekleyin, okul isimleri ogrenci tablosundaki 5 okul adi olsun, her velinin okulu farkli olsun.</a:t>
            </a:r>
            <a:endParaRPr lang="en-US" sz="3200" dirty="0">
              <a:latin typeface="Arial"/>
            </a:endParaRPr>
          </a:p>
          <a:p>
            <a:pPr algn="l">
              <a:lnSpc>
                <a:spcPct val="146000"/>
              </a:lnSpc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e)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Okul adi ayni olan ogrenci ismi yerine veli ismini yazin</a:t>
            </a:r>
            <a:endParaRPr lang="en-US" sz="3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207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47746" y="1630967"/>
            <a:ext cx="20778440" cy="1074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SQL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tr-TR" sz="6600" dirty="0">
                <a:solidFill>
                  <a:srgbClr val="FF0000"/>
                </a:solidFill>
              </a:rPr>
              <a:t>S</a:t>
            </a:r>
            <a:r>
              <a:rPr lang="tr-TR" sz="6600" dirty="0"/>
              <a:t>tructured </a:t>
            </a:r>
            <a:r>
              <a:rPr lang="tr-TR" sz="6600" dirty="0">
                <a:solidFill>
                  <a:srgbClr val="FF0000"/>
                </a:solidFill>
              </a:rPr>
              <a:t>Q</a:t>
            </a:r>
            <a:r>
              <a:rPr lang="tr-TR" sz="6600" dirty="0"/>
              <a:t>uery </a:t>
            </a:r>
            <a:r>
              <a:rPr lang="tr-TR" sz="6600" dirty="0" smtClean="0">
                <a:solidFill>
                  <a:srgbClr val="FF0000"/>
                </a:solidFill>
              </a:rPr>
              <a:t>L</a:t>
            </a:r>
            <a:r>
              <a:rPr lang="tr-TR" sz="6600" dirty="0" smtClean="0"/>
              <a:t>anguage</a:t>
            </a:r>
            <a:endParaRPr lang="en-US" sz="6600" dirty="0" smtClean="0"/>
          </a:p>
          <a:p>
            <a:r>
              <a:rPr lang="tr-TR" sz="6600" dirty="0"/>
              <a:t>Yapılandırılmış Sorgu Dili</a:t>
            </a:r>
            <a:endParaRPr lang="en-US" sz="6600" b="1" dirty="0" smtClean="0"/>
          </a:p>
          <a:p>
            <a:endParaRPr lang="en-US" sz="8800" b="1" noProof="1" smtClean="0"/>
          </a:p>
          <a:p>
            <a:r>
              <a:rPr lang="en-US" sz="6600" b="1" noProof="1" smtClean="0"/>
              <a:t>DERS 05</a:t>
            </a:r>
          </a:p>
          <a:p>
            <a:r>
              <a:rPr lang="en-US" sz="6600" b="1" noProof="1" smtClean="0"/>
              <a:t>TABLODAKI DATALARI UPDATE ETME</a:t>
            </a:r>
          </a:p>
          <a:p>
            <a:r>
              <a:rPr lang="en-US" sz="6600" b="1" noProof="1" smtClean="0"/>
              <a:t>TABLODAN </a:t>
            </a:r>
            <a:r>
              <a:rPr lang="en-US" sz="6600" b="1" noProof="1"/>
              <a:t>DATA </a:t>
            </a:r>
            <a:r>
              <a:rPr lang="en-US" sz="6600" b="1" noProof="1" smtClean="0"/>
              <a:t>SILME</a:t>
            </a:r>
            <a:endParaRPr lang="en-US" sz="6600" b="1" noProof="1"/>
          </a:p>
          <a:p>
            <a:endParaRPr lang="en-US" sz="6600" b="1" noProof="1"/>
          </a:p>
          <a:p>
            <a:r>
              <a:rPr lang="en-US" sz="2400" b="1" noProof="1" smtClean="0"/>
              <a:t/>
            </a:r>
            <a:br>
              <a:rPr lang="en-US" sz="2400" b="1" noProof="1" smtClean="0"/>
            </a:br>
            <a:r>
              <a:rPr lang="en-US" sz="4400" b="1" noProof="1" smtClean="0"/>
              <a:t>Mehmet Bulutluoz</a:t>
            </a:r>
            <a:br>
              <a:rPr lang="en-US" sz="4400" b="1" noProof="1" smtClean="0"/>
            </a:br>
            <a:r>
              <a:rPr lang="en-US" sz="4400" b="1" noProof="1" smtClean="0"/>
              <a:t>Elektronik muh.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2831635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523638" y="2896252"/>
            <a:ext cx="222284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Mart_satislar isimli bir tablo olusturun, icinde urun_id, musteri_isim, urun_isim ve urun_fiyat field’lari olsun</a:t>
            </a:r>
            <a:endParaRPr lang="tr-T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789184" y="4635000"/>
            <a:ext cx="5932812" cy="408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mart_satislar 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urun_id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(10),</a:t>
            </a: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musteri_isim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urun_isim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</a:t>
            </a:r>
            <a:r>
              <a:rPr lang="en-US" sz="3200" dirty="0" smtClean="0">
                <a:latin typeface="Arial"/>
              </a:rPr>
              <a:t>),</a:t>
            </a: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urun_fiyat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(10)</a:t>
            </a:r>
          </a:p>
          <a:p>
            <a:pPr algn="l">
              <a:lnSpc>
                <a:spcPct val="115000"/>
              </a:lnSpc>
            </a:pPr>
            <a:r>
              <a:rPr lang="en-US" sz="3200" dirty="0">
                <a:latin typeface="Arial"/>
              </a:rPr>
              <a:t>);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963466" y="4635000"/>
            <a:ext cx="153871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‘Ali', ‘Honda‘,75000);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‘Ayse', </a:t>
            </a:r>
            <a:r>
              <a:rPr lang="en-US" sz="3200" dirty="0">
                <a:latin typeface="Arial"/>
              </a:rPr>
              <a:t>‘</a:t>
            </a:r>
            <a:r>
              <a:rPr lang="en-US" sz="3200" dirty="0" smtClean="0">
                <a:latin typeface="Arial"/>
              </a:rPr>
              <a:t>Honda‘,95200);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‘</a:t>
            </a:r>
            <a:r>
              <a:rPr lang="en-US" sz="3200" dirty="0">
                <a:latin typeface="Arial"/>
              </a:rPr>
              <a:t>H</a:t>
            </a:r>
            <a:r>
              <a:rPr lang="en-US" sz="3200" dirty="0" smtClean="0">
                <a:latin typeface="Arial"/>
              </a:rPr>
              <a:t>asan, ‘Toyota‘,107500);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(30, ‘Mehmet', ‘Ford‘, 112500);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‘</a:t>
            </a:r>
            <a:r>
              <a:rPr lang="en-US" sz="3200" dirty="0">
                <a:latin typeface="Arial"/>
              </a:rPr>
              <a:t>A</a:t>
            </a:r>
            <a:r>
              <a:rPr lang="en-US" sz="3200" dirty="0" smtClean="0">
                <a:latin typeface="Arial"/>
              </a:rPr>
              <a:t>li', </a:t>
            </a:r>
            <a:r>
              <a:rPr lang="en-US" sz="3200" dirty="0">
                <a:latin typeface="Arial"/>
              </a:rPr>
              <a:t>‘</a:t>
            </a:r>
            <a:r>
              <a:rPr lang="en-US" sz="3200" dirty="0" smtClean="0">
                <a:latin typeface="Arial"/>
              </a:rPr>
              <a:t>Toyota‘,88000);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‘Hasan', </a:t>
            </a:r>
            <a:r>
              <a:rPr lang="en-US" sz="3200" dirty="0">
                <a:latin typeface="Arial"/>
              </a:rPr>
              <a:t>‘</a:t>
            </a:r>
            <a:r>
              <a:rPr lang="en-US" sz="3200" dirty="0" smtClean="0">
                <a:latin typeface="Arial"/>
              </a:rPr>
              <a:t>Honda‘,150000);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(40, ‘Ayse', ‘Hyundai‘,140000);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‘Hatice', </a:t>
            </a:r>
            <a:r>
              <a:rPr lang="en-US" sz="3200" dirty="0">
                <a:latin typeface="Arial"/>
              </a:rPr>
              <a:t>‘</a:t>
            </a:r>
            <a:r>
              <a:rPr lang="en-US" sz="3200" dirty="0" smtClean="0">
                <a:latin typeface="Arial"/>
              </a:rPr>
              <a:t>Toyota‘,60000);</a:t>
            </a:r>
            <a:endParaRPr lang="en-US" sz="32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789184" y="1030831"/>
            <a:ext cx="20671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Tablodaki Data Nasil Update 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E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dilir 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(UPDATE SET)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523638" y="9181823"/>
            <a:ext cx="222284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AutoNum type="arabicParenR"/>
            </a:pP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Ismi hatice olan musterinin urun_id’sini 30,urun_isim’ini Ford yapin</a:t>
            </a:r>
          </a:p>
          <a:p>
            <a:pPr marL="742950" indent="-742950" algn="l">
              <a:buAutoNum type="arabicParenR"/>
            </a:pP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Toyata marka araclara %10 indirim yapin</a:t>
            </a:r>
          </a:p>
          <a:p>
            <a:pPr marL="742950" indent="-742950" algn="l">
              <a:buAutoNum type="arabicParenR"/>
            </a:pP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Ismi Ali olanlarin urunfiyatlarini %15 artirin</a:t>
            </a:r>
          </a:p>
          <a:p>
            <a:pPr marL="742950" indent="-742950" algn="l">
              <a:buAutoNum type="arabicParenR"/>
            </a:pP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Honda araclarin urun kodu’nu 50 yapin</a:t>
            </a:r>
            <a:endParaRPr lang="tr-T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93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Tablodan Data Nasil Silinir 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(Delete)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702420" y="9112315"/>
            <a:ext cx="21469814" cy="130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14" indent="-742950" algn="l">
              <a:lnSpc>
                <a:spcPct val="109000"/>
              </a:lnSpc>
              <a:buAutoNum type="arabicParenR"/>
            </a:pPr>
            <a:r>
              <a:rPr lang="en-US" sz="3600" dirty="0" smtClean="0">
                <a:latin typeface="Arial"/>
              </a:rPr>
              <a:t>“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DELETE FROM </a:t>
            </a:r>
            <a:r>
              <a:rPr lang="en-US" sz="3600" dirty="0" smtClean="0">
                <a:latin typeface="Arial"/>
              </a:rPr>
              <a:t>ogrenciler” tablodaki tum datalari siler, fakat </a:t>
            </a:r>
            <a:r>
              <a:rPr lang="en-US" sz="3600" dirty="0" err="1" smtClean="0">
                <a:latin typeface="Arial"/>
              </a:rPr>
              <a:t>tabloyu</a:t>
            </a:r>
            <a:r>
              <a:rPr lang="en-US" sz="3600" dirty="0" smtClean="0">
                <a:latin typeface="Arial"/>
              </a:rPr>
              <a:t> silmez. </a:t>
            </a:r>
          </a:p>
          <a:p>
            <a:pPr algn="l">
              <a:lnSpc>
                <a:spcPct val="109000"/>
              </a:lnSpc>
            </a:pPr>
            <a:r>
              <a:rPr lang="en-US" sz="3600" dirty="0">
                <a:latin typeface="Arial"/>
              </a:rPr>
              <a:t> </a:t>
            </a:r>
            <a:r>
              <a:rPr lang="en-US" sz="3600" dirty="0" smtClean="0">
                <a:latin typeface="Arial"/>
              </a:rPr>
              <a:t>    “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DELETE FROM </a:t>
            </a:r>
            <a:r>
              <a:rPr lang="en-US" sz="3600" dirty="0">
                <a:latin typeface="Arial"/>
              </a:rPr>
              <a:t>ogrenciler</a:t>
            </a:r>
            <a:r>
              <a:rPr lang="en-US" sz="3600" dirty="0" smtClean="0">
                <a:latin typeface="Arial"/>
              </a:rPr>
              <a:t>”, kodunu kullaninca bos bir tablo kalir.</a:t>
            </a:r>
            <a:endParaRPr lang="en-US" sz="3600" dirty="0">
              <a:latin typeface="Arial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702420" y="2858109"/>
            <a:ext cx="105416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ogrenciler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char(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isim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varchar2(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veli_isim 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yazili_notu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ogrenciler_pk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KEY (id)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991708" y="3425461"/>
            <a:ext cx="15537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9400" algn="l"/>
            <a:r>
              <a:rPr lang="en-US" sz="2000" dirty="0" smtClean="0">
                <a:solidFill>
                  <a:srgbClr val="C918A6"/>
                </a:solidFill>
                <a:latin typeface="Consolas"/>
              </a:rPr>
              <a:t>	</a:t>
            </a:r>
            <a:r>
              <a:rPr lang="en-US" sz="3200" dirty="0" smtClean="0">
                <a:solidFill>
                  <a:srgbClr val="C918A6"/>
                </a:solidFill>
                <a:latin typeface="Consolas"/>
              </a:rPr>
              <a:t>INSERT </a:t>
            </a:r>
            <a:r>
              <a:rPr lang="en-US" sz="3200" dirty="0">
                <a:solidFill>
                  <a:srgbClr val="C918A6"/>
                </a:solidFill>
                <a:latin typeface="Consolas"/>
              </a:rPr>
              <a:t>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123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Ali Can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', </a:t>
            </a:r>
            <a:r>
              <a:rPr lang="en-US" sz="3200" dirty="0" smtClean="0"/>
              <a:t>‘</a:t>
            </a:r>
            <a:r>
              <a:rPr lang="tr-TR" sz="3200" dirty="0" smtClean="0">
                <a:solidFill>
                  <a:srgbClr val="FF0000"/>
                </a:solidFill>
              </a:rPr>
              <a:t>Hasan</a:t>
            </a:r>
            <a:r>
              <a:rPr lang="en-US" sz="3200" dirty="0" smtClean="0"/>
              <a:t>’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,75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);</a:t>
            </a:r>
          </a:p>
          <a:p>
            <a:pPr marR="175064" algn="l"/>
            <a:r>
              <a:rPr lang="en-US" sz="3200" dirty="0">
                <a:solidFill>
                  <a:srgbClr val="C918A6"/>
                </a:solidFill>
                <a:latin typeface="Consolas"/>
              </a:rPr>
              <a:t>				INSERT 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</a:t>
            </a:r>
            <a:r>
              <a:rPr lang="en-US" sz="3200" dirty="0"/>
              <a:t>4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Merve Gul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', </a:t>
            </a:r>
            <a:r>
              <a:rPr lang="tr-TR" sz="3200" dirty="0">
                <a:solidFill>
                  <a:srgbClr val="FF0000"/>
                </a:solidFill>
              </a:rPr>
              <a:t>'Ayse</a:t>
            </a:r>
            <a:r>
              <a:rPr lang="en-US" sz="3200" dirty="0">
                <a:solidFill>
                  <a:srgbClr val="FF0000"/>
                </a:solidFill>
              </a:rPr>
              <a:t>’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,85);</a:t>
            </a:r>
          </a:p>
          <a:p>
            <a:pPr marL="1259400" algn="l"/>
            <a:r>
              <a:rPr lang="en-US" sz="3200" dirty="0">
                <a:solidFill>
                  <a:srgbClr val="C918A6"/>
                </a:solidFill>
                <a:latin typeface="Consolas"/>
              </a:rPr>
              <a:t>	INSERT 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</a:t>
            </a:r>
            <a:r>
              <a:rPr lang="en-US" sz="3200" dirty="0"/>
              <a:t>5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Kemal </a:t>
            </a:r>
            <a:r>
              <a:rPr lang="tr-TR" sz="3200" dirty="0" smtClean="0">
                <a:solidFill>
                  <a:srgbClr val="FF0000"/>
                </a:solidFill>
              </a:rPr>
              <a:t>Yasa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BD2D27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FF0000"/>
                </a:solidFill>
                <a:latin typeface="Consolas"/>
              </a:rPr>
              <a:t>Hasan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85);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75" y="10822935"/>
            <a:ext cx="4582624" cy="12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10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2660340" y="1405053"/>
            <a:ext cx="19307562" cy="1048215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Database </a:t>
            </a:r>
            <a:r>
              <a:rPr lang="en-US" sz="6600" noProof="1" smtClean="0"/>
              <a:t>Validation(dogrulama</a:t>
            </a:r>
            <a:r>
              <a:rPr lang="en-US" sz="6600" dirty="0" smtClean="0"/>
              <a:t>) Testi</a:t>
            </a:r>
            <a:endParaRPr lang="tr-TR" sz="6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55" y="3224353"/>
            <a:ext cx="5346545" cy="6308423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605" y="7899350"/>
            <a:ext cx="4345956" cy="3515631"/>
          </a:xfrm>
          <a:prstGeom prst="rect">
            <a:avLst/>
          </a:prstGeom>
        </p:spPr>
      </p:pic>
      <p:pic>
        <p:nvPicPr>
          <p:cNvPr id="12290" name="Picture 2" descr="What is a Database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484" y="3770971"/>
            <a:ext cx="4257642" cy="451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1845356" y="9657165"/>
            <a:ext cx="4036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rgbClr val="FF0000"/>
                </a:solidFill>
              </a:rPr>
              <a:t>User Interface</a:t>
            </a:r>
            <a:endParaRPr lang="en-US" sz="4400" noProof="1">
              <a:solidFill>
                <a:srgbClr val="FF000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1523894" y="11414981"/>
            <a:ext cx="15804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rgbClr val="FF0000"/>
                </a:solidFill>
              </a:rPr>
              <a:t>API</a:t>
            </a:r>
            <a:endParaRPr lang="en-US" sz="4400" noProof="1">
              <a:solidFill>
                <a:srgbClr val="FF000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8612995" y="8763335"/>
            <a:ext cx="29446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4400" noProof="1" smtClean="0">
                <a:solidFill>
                  <a:srgbClr val="FF0000"/>
                </a:solidFill>
              </a:rPr>
              <a:t>Database</a:t>
            </a:r>
          </a:p>
        </p:txBody>
      </p:sp>
      <p:cxnSp>
        <p:nvCxnSpPr>
          <p:cNvPr id="5" name="Düz Ok Bağlayıcısı 4"/>
          <p:cNvCxnSpPr/>
          <p:nvPr/>
        </p:nvCxnSpPr>
        <p:spPr>
          <a:xfrm flipV="1">
            <a:off x="7225990" y="4772722"/>
            <a:ext cx="10303727" cy="44605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Düz Ok Bağlayıcısı 10"/>
          <p:cNvCxnSpPr/>
          <p:nvPr/>
        </p:nvCxnSpPr>
        <p:spPr>
          <a:xfrm flipV="1">
            <a:off x="14764215" y="7254298"/>
            <a:ext cx="2743200" cy="2960219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54544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Tablodan Data Nasil Silinir 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(Delete)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747025" y="2840467"/>
            <a:ext cx="21469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65100" algn="l"/>
            <a:r>
              <a:rPr lang="en-US" sz="3600" b="1" dirty="0">
                <a:solidFill>
                  <a:srgbClr val="EE220C"/>
                </a:solidFill>
                <a:latin typeface="Arial"/>
              </a:rPr>
              <a:t>2</a:t>
            </a:r>
            <a:r>
              <a:rPr lang="en-US" sz="3600" b="1" dirty="0" smtClean="0">
                <a:solidFill>
                  <a:srgbClr val="EE220C"/>
                </a:solidFill>
                <a:latin typeface="Arial"/>
              </a:rPr>
              <a:t>)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713767" y="2936859"/>
            <a:ext cx="6460273" cy="5571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ogrenciler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char(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isim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varchar2(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veli_isim 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yazili_notu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ogrenciler_pk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KEY (id)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917938" y="3094847"/>
            <a:ext cx="15537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9400" algn="l"/>
            <a:r>
              <a:rPr lang="en-US" sz="2000" dirty="0" smtClean="0">
                <a:solidFill>
                  <a:srgbClr val="C918A6"/>
                </a:solidFill>
                <a:latin typeface="Consolas"/>
              </a:rPr>
              <a:t>	</a:t>
            </a:r>
            <a:r>
              <a:rPr lang="en-US" sz="3200" dirty="0" smtClean="0">
                <a:solidFill>
                  <a:srgbClr val="C918A6"/>
                </a:solidFill>
                <a:latin typeface="Consolas"/>
              </a:rPr>
              <a:t>INSERT </a:t>
            </a:r>
            <a:r>
              <a:rPr lang="en-US" sz="3200" dirty="0">
                <a:solidFill>
                  <a:srgbClr val="C918A6"/>
                </a:solidFill>
                <a:latin typeface="Consolas"/>
              </a:rPr>
              <a:t>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123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Ali Can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', </a:t>
            </a:r>
            <a:r>
              <a:rPr lang="en-US" sz="3200" dirty="0" smtClean="0"/>
              <a:t>‘</a:t>
            </a:r>
            <a:r>
              <a:rPr lang="tr-TR" sz="3200" dirty="0" smtClean="0">
                <a:solidFill>
                  <a:srgbClr val="FF0000"/>
                </a:solidFill>
              </a:rPr>
              <a:t>Hasan</a:t>
            </a:r>
            <a:r>
              <a:rPr lang="en-US" sz="3200" dirty="0" smtClean="0"/>
              <a:t>’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,75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);</a:t>
            </a:r>
          </a:p>
          <a:p>
            <a:pPr marR="175064" algn="l"/>
            <a:r>
              <a:rPr lang="en-US" sz="3200" dirty="0">
                <a:solidFill>
                  <a:srgbClr val="C918A6"/>
                </a:solidFill>
                <a:latin typeface="Consolas"/>
              </a:rPr>
              <a:t>				INSERT 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</a:t>
            </a:r>
            <a:r>
              <a:rPr lang="en-US" sz="3200" dirty="0"/>
              <a:t>4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Merve Gul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', </a:t>
            </a:r>
            <a:r>
              <a:rPr lang="tr-TR" sz="3200" dirty="0">
                <a:solidFill>
                  <a:srgbClr val="FF0000"/>
                </a:solidFill>
              </a:rPr>
              <a:t>'Ayse</a:t>
            </a:r>
            <a:r>
              <a:rPr lang="en-US" sz="3200" dirty="0">
                <a:solidFill>
                  <a:srgbClr val="FF0000"/>
                </a:solidFill>
              </a:rPr>
              <a:t>’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,85);</a:t>
            </a:r>
          </a:p>
          <a:p>
            <a:pPr marL="1259400" algn="l"/>
            <a:r>
              <a:rPr lang="en-US" sz="3200" dirty="0">
                <a:solidFill>
                  <a:srgbClr val="C918A6"/>
                </a:solidFill>
                <a:latin typeface="Consolas"/>
              </a:rPr>
              <a:t>	INSERT 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</a:t>
            </a:r>
            <a:r>
              <a:rPr lang="en-US" sz="3200" dirty="0"/>
              <a:t>5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Kemal </a:t>
            </a:r>
            <a:r>
              <a:rPr lang="tr-TR" sz="3200" dirty="0" smtClean="0">
                <a:solidFill>
                  <a:srgbClr val="FF0000"/>
                </a:solidFill>
              </a:rPr>
              <a:t>Yasa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BD2D27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FF0000"/>
                </a:solidFill>
                <a:latin typeface="Consolas"/>
              </a:rPr>
              <a:t>Hasan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85);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63" y="5157053"/>
            <a:ext cx="6128717" cy="256259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907537" y="8814977"/>
            <a:ext cx="225477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65100" algn="l"/>
            <a:r>
              <a:rPr lang="en-US" sz="3200" dirty="0">
                <a:latin typeface="Arial"/>
              </a:rPr>
              <a:t>“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DELETE FROM </a:t>
            </a:r>
            <a:r>
              <a:rPr lang="en-US" sz="3200" dirty="0">
                <a:latin typeface="Arial"/>
              </a:rPr>
              <a:t>ogrenciler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isim </a:t>
            </a:r>
            <a:r>
              <a:rPr lang="en-US" sz="3200" dirty="0">
                <a:latin typeface="Arial"/>
              </a:rPr>
              <a:t>= ‘</a:t>
            </a:r>
            <a:r>
              <a:rPr lang="tr-TR" sz="3200" dirty="0">
                <a:solidFill>
                  <a:srgbClr val="FF0000"/>
                </a:solidFill>
              </a:rPr>
              <a:t>Ali Can</a:t>
            </a:r>
            <a:r>
              <a:rPr lang="en-US" sz="3200" dirty="0">
                <a:latin typeface="Arial"/>
              </a:rPr>
              <a:t>’ ” kodu isim olarak </a:t>
            </a:r>
            <a:r>
              <a:rPr lang="tr-TR" sz="3200" dirty="0">
                <a:solidFill>
                  <a:srgbClr val="FF0000"/>
                </a:solidFill>
              </a:rPr>
              <a:t>Ali Can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girilen kaydi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record) siler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  <a:p>
            <a:pPr indent="165100" algn="l"/>
            <a:r>
              <a:rPr lang="en-US" sz="3200" dirty="0" smtClean="0">
                <a:latin typeface="Arial"/>
              </a:rPr>
              <a:t>“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DELETE FROM </a:t>
            </a:r>
            <a:r>
              <a:rPr lang="en-US" sz="3200" dirty="0">
                <a:latin typeface="Arial"/>
              </a:rPr>
              <a:t>ogrenciler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yazili_notu </a:t>
            </a:r>
            <a:r>
              <a:rPr lang="en-US" sz="3200" dirty="0">
                <a:latin typeface="Arial"/>
              </a:rPr>
              <a:t>= 85  kodu not olarak 85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girilen kaydi (record)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siler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716" y="9992686"/>
            <a:ext cx="6538546" cy="212882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099" y="10198467"/>
            <a:ext cx="4582624" cy="12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4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Tablodan Data Nasil Silinir 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(Delete)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747025" y="2840467"/>
            <a:ext cx="21469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65100" algn="l"/>
            <a:r>
              <a:rPr lang="en-US" sz="3600" b="1" dirty="0" smtClean="0">
                <a:solidFill>
                  <a:srgbClr val="EE220C"/>
                </a:solidFill>
                <a:latin typeface="Arial"/>
              </a:rPr>
              <a:t>3)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713767" y="2936859"/>
            <a:ext cx="6460273" cy="5571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ogrenciler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char(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isim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varchar2(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veli_isim 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yazili_notu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ogrenciler_pk</a:t>
            </a: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 KEY (id)</a:t>
            </a:r>
          </a:p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918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917938" y="3094847"/>
            <a:ext cx="15537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9400" algn="l"/>
            <a:r>
              <a:rPr lang="en-US" sz="2000" dirty="0" smtClean="0">
                <a:solidFill>
                  <a:srgbClr val="C918A6"/>
                </a:solidFill>
                <a:latin typeface="Consolas"/>
              </a:rPr>
              <a:t>	</a:t>
            </a:r>
            <a:r>
              <a:rPr lang="en-US" sz="3200" dirty="0" smtClean="0">
                <a:solidFill>
                  <a:srgbClr val="C918A6"/>
                </a:solidFill>
                <a:latin typeface="Consolas"/>
              </a:rPr>
              <a:t>INSERT </a:t>
            </a:r>
            <a:r>
              <a:rPr lang="en-US" sz="3200" dirty="0">
                <a:solidFill>
                  <a:srgbClr val="C918A6"/>
                </a:solidFill>
                <a:latin typeface="Consolas"/>
              </a:rPr>
              <a:t>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123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Ali Can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', </a:t>
            </a:r>
            <a:r>
              <a:rPr lang="en-US" sz="3200" dirty="0" smtClean="0"/>
              <a:t>‘</a:t>
            </a:r>
            <a:r>
              <a:rPr lang="tr-TR" sz="3200" dirty="0" smtClean="0">
                <a:solidFill>
                  <a:srgbClr val="FF0000"/>
                </a:solidFill>
              </a:rPr>
              <a:t>Hasan</a:t>
            </a:r>
            <a:r>
              <a:rPr lang="en-US" sz="3200" dirty="0" smtClean="0"/>
              <a:t>’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,75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);</a:t>
            </a:r>
          </a:p>
          <a:p>
            <a:pPr marR="175064" algn="l"/>
            <a:r>
              <a:rPr lang="en-US" sz="3200" dirty="0">
                <a:solidFill>
                  <a:srgbClr val="C918A6"/>
                </a:solidFill>
                <a:latin typeface="Consolas"/>
              </a:rPr>
              <a:t>				INSERT 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</a:t>
            </a:r>
            <a:r>
              <a:rPr lang="en-US" sz="3200" dirty="0"/>
              <a:t>4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Merve Gul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', </a:t>
            </a:r>
            <a:r>
              <a:rPr lang="tr-TR" sz="3200" dirty="0">
                <a:solidFill>
                  <a:srgbClr val="FF0000"/>
                </a:solidFill>
              </a:rPr>
              <a:t>'Ayse</a:t>
            </a:r>
            <a:r>
              <a:rPr lang="en-US" sz="3200" dirty="0">
                <a:solidFill>
                  <a:srgbClr val="FF0000"/>
                </a:solidFill>
              </a:rPr>
              <a:t>’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,85);</a:t>
            </a:r>
          </a:p>
          <a:p>
            <a:pPr marL="1259400" algn="l"/>
            <a:r>
              <a:rPr lang="en-US" sz="3200" dirty="0">
                <a:solidFill>
                  <a:srgbClr val="C918A6"/>
                </a:solidFill>
                <a:latin typeface="Consolas"/>
              </a:rPr>
              <a:t>	INSERT 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</a:t>
            </a:r>
            <a:r>
              <a:rPr lang="en-US" sz="3200" dirty="0"/>
              <a:t>5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Kemal </a:t>
            </a:r>
            <a:r>
              <a:rPr lang="tr-TR" sz="3200" dirty="0" smtClean="0">
                <a:solidFill>
                  <a:srgbClr val="FF0000"/>
                </a:solidFill>
              </a:rPr>
              <a:t>Yasa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BD2D27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FF0000"/>
                </a:solidFill>
                <a:latin typeface="Consolas"/>
              </a:rPr>
              <a:t>Hasan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85);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63" y="5157053"/>
            <a:ext cx="6128717" cy="256259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907537" y="8814977"/>
            <a:ext cx="225477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65100" algn="l"/>
            <a:r>
              <a:rPr lang="en-US" sz="3200" dirty="0">
                <a:latin typeface="Arial"/>
              </a:rPr>
              <a:t>“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DELETE FROM </a:t>
            </a:r>
            <a:r>
              <a:rPr lang="en-US" sz="3200" dirty="0">
                <a:latin typeface="Arial"/>
              </a:rPr>
              <a:t>ogrenciler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isim </a:t>
            </a:r>
            <a:r>
              <a:rPr lang="en-US" sz="3200" dirty="0">
                <a:latin typeface="Arial"/>
              </a:rPr>
              <a:t>= ‘</a:t>
            </a:r>
            <a:r>
              <a:rPr lang="tr-TR" sz="3200" dirty="0">
                <a:solidFill>
                  <a:srgbClr val="FF0000"/>
                </a:solidFill>
              </a:rPr>
              <a:t>Ali Can</a:t>
            </a:r>
            <a:r>
              <a:rPr lang="en-US" sz="3200" dirty="0">
                <a:latin typeface="Arial"/>
              </a:rPr>
              <a:t>’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OR</a:t>
            </a:r>
            <a:r>
              <a:rPr lang="en-US" sz="3200" dirty="0" smtClean="0">
                <a:latin typeface="Arial"/>
              </a:rPr>
              <a:t> veli_isim=‘Ayse’  </a:t>
            </a:r>
            <a:r>
              <a:rPr lang="en-US" sz="3200" dirty="0">
                <a:latin typeface="Arial"/>
              </a:rPr>
              <a:t>kodu isim olarak </a:t>
            </a:r>
            <a:r>
              <a:rPr lang="tr-TR" sz="3200" dirty="0">
                <a:solidFill>
                  <a:srgbClr val="FF0000"/>
                </a:solidFill>
              </a:rPr>
              <a:t>Ali </a:t>
            </a:r>
            <a:r>
              <a:rPr lang="tr-TR" sz="3200" dirty="0">
                <a:solidFill>
                  <a:schemeClr val="tx1"/>
                </a:solidFill>
              </a:rPr>
              <a:t>Can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veya veli_isim olarak</a:t>
            </a:r>
            <a:r>
              <a:rPr lang="en-US" sz="3200" dirty="0" smtClean="0">
                <a:solidFill>
                  <a:srgbClr val="FF0000"/>
                </a:solidFill>
              </a:rPr>
              <a:t> Ayse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girilen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kaydi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record) siler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716" y="9992686"/>
            <a:ext cx="6538546" cy="212882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099" y="10198467"/>
            <a:ext cx="4582624" cy="12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7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311707" y="2122075"/>
            <a:ext cx="2535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EE220C"/>
                </a:solidFill>
                <a:latin typeface="Arial"/>
              </a:rPr>
              <a:t>Practice </a:t>
            </a:r>
            <a:r>
              <a:rPr lang="en-US" sz="3200" dirty="0" smtClean="0">
                <a:solidFill>
                  <a:srgbClr val="EE220C"/>
                </a:solidFill>
                <a:latin typeface="Arial"/>
              </a:rPr>
              <a:t>12: 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911" y="2122075"/>
            <a:ext cx="12208311" cy="311814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737136" y="6627168"/>
            <a:ext cx="19186162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spcAft>
                <a:spcPts val="350"/>
              </a:spcAft>
              <a:buAutoNum type="arabicParenR"/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Verilen bilgilerin oldugu bir tablo olusturun</a:t>
            </a:r>
          </a:p>
          <a:p>
            <a:pPr marL="742950" indent="-742950" algn="l">
              <a:spcAft>
                <a:spcPts val="350"/>
              </a:spcAft>
              <a:buAutoNum type="arabicParenR"/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Tum isci’lerin maasina %20 zam yapin</a:t>
            </a:r>
          </a:p>
          <a:p>
            <a:pPr marL="742950" indent="-742950" algn="l">
              <a:spcAft>
                <a:spcPts val="350"/>
              </a:spcAft>
              <a:buAutoNum type="arabicParenR"/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Muhendis’lerin maasini 7000 yapin</a:t>
            </a:r>
          </a:p>
          <a:p>
            <a:pPr marL="742950" indent="-742950" algn="l">
              <a:spcAft>
                <a:spcPts val="350"/>
              </a:spcAft>
              <a:buAutoNum type="arabicParenR"/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Muhasebecinin adini ‘Sena’ soyadini ‘Yilmaz’ yapin</a:t>
            </a:r>
          </a:p>
          <a:p>
            <a:pPr marL="742950" indent="-742950" algn="l">
              <a:spcAft>
                <a:spcPts val="350"/>
              </a:spcAft>
              <a:buAutoNum type="arabicParenR"/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Maasi 5000 den buyuk olanlari silin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9138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45022" y="1677252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Tablodan Data Nasil Silinir </a:t>
            </a:r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(TRUNCATE)</a:t>
            </a:r>
            <a:r>
              <a:rPr lang="en-US" sz="6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?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813931" y="3532920"/>
            <a:ext cx="2162593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Aft>
                <a:spcPts val="2380"/>
              </a:spcAft>
              <a:buFont typeface="Wingdings" panose="05000000000000000000" pitchFamily="2" charset="2"/>
              <a:buChar char="Ø"/>
            </a:pPr>
            <a:r>
              <a:rPr lang="en-US" sz="4400" dirty="0">
                <a:latin typeface="Arial"/>
              </a:rPr>
              <a:t>“</a:t>
            </a:r>
            <a:r>
              <a:rPr lang="en-US" sz="4400" dirty="0" smtClean="0">
                <a:solidFill>
                  <a:srgbClr val="EE220C"/>
                </a:solidFill>
                <a:latin typeface="Arial"/>
              </a:rPr>
              <a:t>Truncate</a:t>
            </a:r>
            <a:r>
              <a:rPr lang="en-US" sz="4400" dirty="0" smtClean="0">
                <a:latin typeface="Arial"/>
              </a:rPr>
              <a:t>” kodu kullanilarak bir tablo silinirse datalarin geri getirilme ihtimali olmaz</a:t>
            </a:r>
          </a:p>
          <a:p>
            <a:pPr marL="571500" indent="-571500" algn="l">
              <a:spcAft>
                <a:spcPts val="2380"/>
              </a:spcAft>
              <a:buFont typeface="Wingdings" panose="05000000000000000000" pitchFamily="2" charset="2"/>
              <a:buChar char="Ø"/>
            </a:pPr>
            <a:r>
              <a:rPr lang="en-US" sz="4400" dirty="0" smtClean="0">
                <a:latin typeface="Arial"/>
              </a:rPr>
              <a:t> </a:t>
            </a:r>
            <a:r>
              <a:rPr lang="en-US" sz="4400" dirty="0">
                <a:latin typeface="Arial"/>
              </a:rPr>
              <a:t>“</a:t>
            </a:r>
            <a:r>
              <a:rPr lang="en-US" sz="4400" dirty="0">
                <a:solidFill>
                  <a:srgbClr val="EE220C"/>
                </a:solidFill>
                <a:latin typeface="Arial"/>
              </a:rPr>
              <a:t>Truncate</a:t>
            </a:r>
            <a:r>
              <a:rPr lang="en-US" sz="4400" dirty="0">
                <a:latin typeface="Arial"/>
              </a:rPr>
              <a:t>” kodu </a:t>
            </a:r>
            <a:r>
              <a:rPr lang="en-US" sz="4400" dirty="0" smtClean="0">
                <a:latin typeface="Arial"/>
              </a:rPr>
              <a:t>geri getirilmesini (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rolling back</a:t>
            </a:r>
            <a:r>
              <a:rPr lang="en-US" sz="4400" dirty="0" smtClean="0">
                <a:latin typeface="Arial"/>
              </a:rPr>
              <a:t>) istemeyeceginiz tablolari silmek icin kullanilir.</a:t>
            </a:r>
          </a:p>
          <a:p>
            <a:pPr marL="571500" indent="-571500" algn="l">
              <a:spcAft>
                <a:spcPts val="2380"/>
              </a:spcAft>
              <a:buFont typeface="Wingdings" panose="05000000000000000000" pitchFamily="2" charset="2"/>
              <a:buChar char="Ø"/>
            </a:pPr>
            <a:endParaRPr lang="en-US" sz="4400" dirty="0">
              <a:latin typeface="Arial"/>
            </a:endParaRPr>
          </a:p>
          <a:p>
            <a:pPr algn="l">
              <a:spcAft>
                <a:spcPts val="2380"/>
              </a:spcAft>
            </a:pPr>
            <a:r>
              <a:rPr lang="en-US" sz="4400" dirty="0">
                <a:solidFill>
                  <a:srgbClr val="C918A6"/>
                </a:solidFill>
                <a:latin typeface="Arial"/>
              </a:rPr>
              <a:t>TRUNCATE TABLE </a:t>
            </a:r>
            <a:r>
              <a:rPr lang="en-US" sz="4400" dirty="0" smtClean="0">
                <a:solidFill>
                  <a:srgbClr val="222222"/>
                </a:solidFill>
                <a:latin typeface="Arial"/>
              </a:rPr>
              <a:t>customers                </a:t>
            </a:r>
            <a:r>
              <a:rPr lang="en-US" sz="4400" dirty="0" smtClean="0">
                <a:solidFill>
                  <a:srgbClr val="C918A6"/>
                </a:solidFill>
                <a:latin typeface="Arial"/>
              </a:rPr>
              <a:t>DELETE </a:t>
            </a:r>
            <a:r>
              <a:rPr lang="en-US" sz="4400" dirty="0">
                <a:solidFill>
                  <a:srgbClr val="C918A6"/>
                </a:solidFill>
                <a:latin typeface="Arial"/>
              </a:rPr>
              <a:t>FROM </a:t>
            </a:r>
            <a:r>
              <a:rPr lang="en-US" sz="4400" dirty="0">
                <a:solidFill>
                  <a:srgbClr val="222222"/>
                </a:solidFill>
                <a:latin typeface="Arial"/>
              </a:rPr>
              <a:t>customers;</a:t>
            </a:r>
          </a:p>
          <a:p>
            <a:pPr algn="l">
              <a:spcAft>
                <a:spcPts val="2380"/>
              </a:spcAft>
            </a:pPr>
            <a:endParaRPr lang="en-US" sz="4400" dirty="0" smtClean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434790" y="9092390"/>
            <a:ext cx="217151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>
              <a:lnSpc>
                <a:spcPct val="112000"/>
              </a:lnSpc>
            </a:pPr>
            <a:r>
              <a:rPr lang="en-US" sz="4000" dirty="0" smtClean="0">
                <a:solidFill>
                  <a:srgbClr val="EE220C"/>
                </a:solidFill>
                <a:latin typeface="Arial"/>
              </a:rPr>
              <a:t>INTERVIEW QUESTION : </a:t>
            </a:r>
            <a:r>
              <a:rPr lang="en-US" sz="4000" dirty="0" smtClean="0">
                <a:latin typeface="Arial"/>
              </a:rPr>
              <a:t> TRUNCATE, DELETE FROM VE DROP arasindaki fark nedir ?</a:t>
            </a:r>
          </a:p>
          <a:p>
            <a:pPr indent="127000" algn="l">
              <a:lnSpc>
                <a:spcPct val="112000"/>
              </a:lnSpc>
            </a:pPr>
            <a:r>
              <a:rPr lang="en-US" sz="4000" dirty="0" smtClean="0">
                <a:solidFill>
                  <a:srgbClr val="0076BA"/>
                </a:solidFill>
                <a:latin typeface="Arial"/>
              </a:rPr>
              <a:t> </a:t>
            </a:r>
          </a:p>
          <a:p>
            <a:pPr indent="127000" algn="l">
              <a:lnSpc>
                <a:spcPct val="112000"/>
              </a:lnSpc>
            </a:pPr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DELETE FROM ile sildigimiz kayitlari geri getirebiliriz ama TRUNCATE ile silinen kayitlar geri getirilemez.</a:t>
            </a:r>
          </a:p>
          <a:p>
            <a:pPr indent="127000" algn="l">
              <a:lnSpc>
                <a:spcPct val="112000"/>
              </a:lnSpc>
            </a:pPr>
            <a:endParaRPr lang="en-US" sz="4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698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00417" y="1431925"/>
            <a:ext cx="166325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EE220C"/>
                </a:solidFill>
                <a:latin typeface="Arial"/>
              </a:rPr>
              <a:t>Tablo Nasil Silinir (Drop)?</a:t>
            </a:r>
          </a:p>
          <a:p>
            <a:r>
              <a:rPr lang="en-US" sz="6000" dirty="0" smtClean="0">
                <a:solidFill>
                  <a:srgbClr val="0076BA"/>
                </a:solidFill>
                <a:latin typeface="Arial"/>
              </a:rPr>
              <a:t>(Tum Tablo </a:t>
            </a:r>
            <a:r>
              <a:rPr lang="en-US" sz="6000" dirty="0">
                <a:solidFill>
                  <a:srgbClr val="0076BA"/>
                </a:solidFill>
                <a:latin typeface="Arial"/>
              </a:rPr>
              <a:t>I</a:t>
            </a:r>
            <a:r>
              <a:rPr lang="en-US" sz="6000" dirty="0" smtClean="0">
                <a:solidFill>
                  <a:srgbClr val="0076BA"/>
                </a:solidFill>
                <a:latin typeface="Arial"/>
              </a:rPr>
              <a:t>cerigi ve Tablo Yapisi )</a:t>
            </a:r>
            <a:endParaRPr lang="en-US" sz="6000" b="1" dirty="0">
              <a:solidFill>
                <a:srgbClr val="EE220C"/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434791" y="4887301"/>
            <a:ext cx="5568176" cy="460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1000"/>
              </a:lnSpc>
            </a:pPr>
            <a:r>
              <a:rPr lang="en-US" sz="3200" dirty="0">
                <a:solidFill>
                  <a:srgbClr val="C918A6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ogrenciler</a:t>
            </a:r>
          </a:p>
          <a:p>
            <a:pPr algn="l">
              <a:lnSpc>
                <a:spcPct val="131000"/>
              </a:lnSpc>
            </a:pPr>
            <a:r>
              <a:rPr lang="en-US" sz="3200" dirty="0">
                <a:latin typeface="Arial"/>
              </a:rPr>
              <a:t>(</a:t>
            </a:r>
          </a:p>
          <a:p>
            <a:pPr algn="l">
              <a:lnSpc>
                <a:spcPct val="131000"/>
              </a:lnSpc>
            </a:pPr>
            <a:r>
              <a:rPr lang="en-US" sz="3200" dirty="0">
                <a:solidFill>
                  <a:srgbClr val="C918A6"/>
                </a:solidFill>
                <a:latin typeface="Arial"/>
              </a:rPr>
              <a:t>id </a:t>
            </a:r>
            <a:r>
              <a:rPr lang="en-US" sz="3200" dirty="0">
                <a:solidFill>
                  <a:srgbClr val="821A92"/>
                </a:solidFill>
                <a:latin typeface="Arial"/>
              </a:rPr>
              <a:t>number(9), </a:t>
            </a:r>
            <a:endParaRPr lang="en-US" sz="3200" dirty="0" smtClean="0">
              <a:solidFill>
                <a:srgbClr val="821A92"/>
              </a:solidFill>
              <a:latin typeface="Arial"/>
            </a:endParaRPr>
          </a:p>
          <a:p>
            <a:pPr algn="l">
              <a:lnSpc>
                <a:spcPct val="131000"/>
              </a:lnSpc>
            </a:pP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isim </a:t>
            </a:r>
            <a:r>
              <a:rPr lang="en-US" sz="3200" dirty="0">
                <a:solidFill>
                  <a:srgbClr val="821A92"/>
                </a:solidFill>
                <a:latin typeface="Arial"/>
              </a:rPr>
              <a:t>varchar2(50)</a:t>
            </a:r>
            <a:r>
              <a:rPr lang="en-US" sz="3200" dirty="0">
                <a:latin typeface="Arial"/>
              </a:rPr>
              <a:t>,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31000"/>
              </a:lnSpc>
            </a:pPr>
            <a:r>
              <a:rPr lang="en-US" sz="3200" dirty="0">
                <a:latin typeface="Arial"/>
              </a:rPr>
              <a:t>adres </a:t>
            </a:r>
            <a:r>
              <a:rPr lang="en-US" sz="3200" dirty="0">
                <a:solidFill>
                  <a:srgbClr val="821A92"/>
                </a:solidFill>
                <a:latin typeface="Arial"/>
              </a:rPr>
              <a:t>varchar2(100</a:t>
            </a:r>
            <a:r>
              <a:rPr lang="en-US" sz="3200" dirty="0" smtClean="0">
                <a:solidFill>
                  <a:srgbClr val="821A92"/>
                </a:solidFill>
                <a:latin typeface="Arial"/>
              </a:rPr>
              <a:t>),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31000"/>
              </a:lnSpc>
            </a:pPr>
            <a:r>
              <a:rPr lang="en-US" sz="3200" dirty="0" smtClean="0">
                <a:latin typeface="Arial"/>
              </a:rPr>
              <a:t>yazili_not </a:t>
            </a:r>
            <a:r>
              <a:rPr lang="en-US" sz="3200" dirty="0" smtClean="0">
                <a:solidFill>
                  <a:srgbClr val="821A92"/>
                </a:solidFill>
                <a:latin typeface="Arial"/>
              </a:rPr>
              <a:t>number(3)</a:t>
            </a:r>
          </a:p>
          <a:p>
            <a:pPr algn="l">
              <a:lnSpc>
                <a:spcPct val="131000"/>
              </a:lnSpc>
            </a:pP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);</a:t>
            </a:r>
            <a:endParaRPr lang="en-US" sz="3200" dirty="0">
              <a:solidFill>
                <a:srgbClr val="C918A6"/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266482" y="3370917"/>
            <a:ext cx="21504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Arial"/>
              </a:rPr>
              <a:t>Ogrenciler isminde bir Tablo olusturun icinde id,isim,yazili_not,adres ve son degistirme field’lari olsun. 3 kisiyi tabloya ekleyin</a:t>
            </a:r>
            <a:endParaRPr lang="tr-TR" sz="3600" dirty="0"/>
          </a:p>
        </p:txBody>
      </p:sp>
      <p:sp>
        <p:nvSpPr>
          <p:cNvPr id="7" name="Dikdörtgen 6"/>
          <p:cNvSpPr/>
          <p:nvPr/>
        </p:nvSpPr>
        <p:spPr>
          <a:xfrm>
            <a:off x="7002967" y="4571246"/>
            <a:ext cx="167193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9400" algn="l"/>
            <a:r>
              <a:rPr lang="en-US" sz="2000" dirty="0" smtClean="0">
                <a:solidFill>
                  <a:srgbClr val="C918A6"/>
                </a:solidFill>
                <a:latin typeface="Consolas"/>
              </a:rPr>
              <a:t>	</a:t>
            </a:r>
            <a:r>
              <a:rPr lang="en-US" sz="3200" dirty="0" smtClean="0">
                <a:solidFill>
                  <a:srgbClr val="C918A6"/>
                </a:solidFill>
                <a:latin typeface="Consolas"/>
              </a:rPr>
              <a:t>INSERT </a:t>
            </a:r>
            <a:r>
              <a:rPr lang="en-US" sz="3200" dirty="0">
                <a:solidFill>
                  <a:srgbClr val="C918A6"/>
                </a:solidFill>
                <a:latin typeface="Consolas"/>
              </a:rPr>
              <a:t>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123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Ali Can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', </a:t>
            </a:r>
            <a:r>
              <a:rPr lang="en-US" sz="3200" dirty="0" smtClean="0"/>
              <a:t>‘</a:t>
            </a:r>
            <a:r>
              <a:rPr lang="en-US" sz="3200" dirty="0" smtClean="0">
                <a:solidFill>
                  <a:srgbClr val="FF0000"/>
                </a:solidFill>
              </a:rPr>
              <a:t>Ankara</a:t>
            </a:r>
            <a:r>
              <a:rPr lang="en-US" sz="3200" dirty="0" smtClean="0"/>
              <a:t>’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,75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);</a:t>
            </a:r>
          </a:p>
          <a:p>
            <a:pPr marR="175064" algn="l"/>
            <a:r>
              <a:rPr lang="en-US" sz="3200" dirty="0">
                <a:solidFill>
                  <a:srgbClr val="C918A6"/>
                </a:solidFill>
                <a:latin typeface="Consolas"/>
              </a:rPr>
              <a:t>				INSERT 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</a:t>
            </a:r>
            <a:r>
              <a:rPr lang="en-US" sz="3200" dirty="0"/>
              <a:t>4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Merve Gul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', </a:t>
            </a:r>
            <a:r>
              <a:rPr lang="tr-TR" sz="3200" dirty="0" smtClean="0">
                <a:solidFill>
                  <a:srgbClr val="FF0000"/>
                </a:solidFill>
              </a:rPr>
              <a:t>'A</a:t>
            </a:r>
            <a:r>
              <a:rPr lang="en-US" sz="3200" dirty="0" smtClean="0">
                <a:solidFill>
                  <a:srgbClr val="FF0000"/>
                </a:solidFill>
              </a:rPr>
              <a:t>nkara’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85);</a:t>
            </a:r>
          </a:p>
          <a:p>
            <a:pPr marL="1259400" algn="l"/>
            <a:r>
              <a:rPr lang="en-US" sz="3200" dirty="0">
                <a:solidFill>
                  <a:srgbClr val="C918A6"/>
                </a:solidFill>
                <a:latin typeface="Consolas"/>
              </a:rPr>
              <a:t>	INSERT 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</a:t>
            </a:r>
            <a:r>
              <a:rPr lang="en-US" sz="3200" dirty="0"/>
              <a:t>5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Kemal </a:t>
            </a:r>
            <a:r>
              <a:rPr lang="tr-TR" sz="3200" dirty="0" smtClean="0">
                <a:solidFill>
                  <a:srgbClr val="FF0000"/>
                </a:solidFill>
              </a:rPr>
              <a:t>Yasa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BD2D27"/>
                </a:solidFill>
                <a:latin typeface="Consolas"/>
              </a:rPr>
              <a:t>, ‘</a:t>
            </a:r>
            <a:r>
              <a:rPr lang="en-US" sz="3200" dirty="0" smtClean="0">
                <a:solidFill>
                  <a:srgbClr val="FF0000"/>
                </a:solidFill>
                <a:latin typeface="Consolas"/>
              </a:rPr>
              <a:t>Istanbul</a:t>
            </a:r>
            <a:r>
              <a:rPr lang="en-US" sz="3200" dirty="0" smtClean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85);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350636" y="10357865"/>
            <a:ext cx="21335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EE220C"/>
                </a:solidFill>
                <a:latin typeface="Arial"/>
              </a:rPr>
              <a:t>UYARI</a:t>
            </a:r>
            <a:r>
              <a:rPr lang="en-US" sz="3600" dirty="0" smtClean="0">
                <a:latin typeface="Arial"/>
              </a:rPr>
              <a:t>: Purge kullandigimizda Tabloyu ve datalari geri getirmek mumkun degildir.</a:t>
            </a:r>
          </a:p>
          <a:p>
            <a:pPr algn="l"/>
            <a:r>
              <a:rPr lang="en-US" sz="3600" dirty="0" smtClean="0">
                <a:solidFill>
                  <a:srgbClr val="EE220C"/>
                </a:solidFill>
                <a:latin typeface="Arial"/>
              </a:rPr>
              <a:t>Purge Kullanmanin Amaci: </a:t>
            </a:r>
            <a:r>
              <a:rPr lang="en-US" sz="3600" dirty="0" smtClean="0">
                <a:latin typeface="Arial"/>
              </a:rPr>
              <a:t>Hassas bilgileri silmek istediginizde baska insanlarin o bilgiye ulasamayacagindan emin olursunuz</a:t>
            </a:r>
            <a:endParaRPr lang="en-US" sz="36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081870" y="7341235"/>
            <a:ext cx="1804801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tr-TR" sz="3600" dirty="0">
                <a:solidFill>
                  <a:srgbClr val="C918A6"/>
                </a:solidFill>
                <a:latin typeface="Consolas"/>
              </a:rPr>
              <a:t>DROP TABLE </a:t>
            </a:r>
            <a:r>
              <a:rPr lang="tr-TR" sz="3600" dirty="0" smtClean="0"/>
              <a:t>ogrenciler</a:t>
            </a:r>
            <a:r>
              <a:rPr lang="en-US" sz="3600" dirty="0" smtClean="0"/>
              <a:t>; ogrenciler Tablosunu siler ve RcyleBin’e yollar</a:t>
            </a:r>
          </a:p>
          <a:p>
            <a:pPr algn="l"/>
            <a:r>
              <a:rPr lang="en-US" sz="3600" dirty="0">
                <a:solidFill>
                  <a:srgbClr val="C918A6"/>
                </a:solidFill>
                <a:latin typeface="Consolas"/>
              </a:rPr>
              <a:t>FLASHBACK TABLE </a:t>
            </a:r>
            <a:r>
              <a:rPr lang="en-US" sz="3600" dirty="0"/>
              <a:t>ogrenciler </a:t>
            </a:r>
            <a:r>
              <a:rPr lang="en-US" sz="3600" dirty="0">
                <a:solidFill>
                  <a:srgbClr val="C918A6"/>
                </a:solidFill>
                <a:latin typeface="Consolas"/>
              </a:rPr>
              <a:t>TO BEFORE DROP</a:t>
            </a:r>
            <a:r>
              <a:rPr lang="en-US" sz="3600" dirty="0" smtClean="0"/>
              <a:t>; dosyayi geri alir.</a:t>
            </a:r>
          </a:p>
          <a:p>
            <a:pPr algn="l"/>
            <a:r>
              <a:rPr lang="en-US" sz="3600" dirty="0">
                <a:solidFill>
                  <a:srgbClr val="C918A6"/>
                </a:solidFill>
                <a:latin typeface="Consolas"/>
              </a:rPr>
              <a:t>PURGE TABLE </a:t>
            </a:r>
            <a:r>
              <a:rPr lang="en-US" sz="3600" dirty="0"/>
              <a:t>ogrenciler</a:t>
            </a:r>
            <a:r>
              <a:rPr lang="en-US" sz="3600" dirty="0" smtClean="0"/>
              <a:t>; RcyleBin’de olan dosyayi geri getirilemeyecek sekilde siler</a:t>
            </a:r>
          </a:p>
          <a:p>
            <a:pPr algn="l"/>
            <a:r>
              <a:rPr lang="tr-TR" sz="3600" dirty="0">
                <a:solidFill>
                  <a:srgbClr val="C918A6"/>
                </a:solidFill>
                <a:latin typeface="Consolas"/>
              </a:rPr>
              <a:t>DROP TABLE </a:t>
            </a:r>
            <a:r>
              <a:rPr lang="tr-TR" sz="3600" dirty="0" smtClean="0"/>
              <a:t>ogrenciler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C918A6"/>
                </a:solidFill>
                <a:latin typeface="Consolas"/>
              </a:rPr>
              <a:t>PURGE</a:t>
            </a:r>
            <a:r>
              <a:rPr lang="en-US" sz="3600" dirty="0" smtClean="0"/>
              <a:t>; Kullandigimiz bir dosyayi </a:t>
            </a:r>
            <a:r>
              <a:rPr lang="en-US" sz="3600" dirty="0"/>
              <a:t>getirilemeyecek sekilde </a:t>
            </a:r>
            <a:r>
              <a:rPr lang="en-US" sz="3600" dirty="0" smtClean="0"/>
              <a:t>siler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3579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SELECT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KOMUTU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747024" y="2722947"/>
            <a:ext cx="1219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 T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ablodaki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ield’lari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agirma</a:t>
            </a:r>
            <a:endParaRPr lang="tr-T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081561" y="4240530"/>
            <a:ext cx="5568176" cy="460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1000"/>
              </a:lnSpc>
            </a:pPr>
            <a:r>
              <a:rPr lang="en-US" sz="3200" dirty="0">
                <a:solidFill>
                  <a:srgbClr val="C918A6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ogrenciler</a:t>
            </a:r>
          </a:p>
          <a:p>
            <a:pPr algn="l">
              <a:lnSpc>
                <a:spcPct val="131000"/>
              </a:lnSpc>
            </a:pPr>
            <a:r>
              <a:rPr lang="en-US" sz="3200" dirty="0">
                <a:latin typeface="Arial"/>
              </a:rPr>
              <a:t>(</a:t>
            </a:r>
          </a:p>
          <a:p>
            <a:pPr algn="l">
              <a:lnSpc>
                <a:spcPct val="131000"/>
              </a:lnSpc>
            </a:pPr>
            <a:r>
              <a:rPr lang="en-US" sz="3200" dirty="0">
                <a:solidFill>
                  <a:srgbClr val="C918A6"/>
                </a:solidFill>
                <a:latin typeface="Arial"/>
              </a:rPr>
              <a:t>id </a:t>
            </a:r>
            <a:r>
              <a:rPr lang="en-US" sz="3200" dirty="0">
                <a:solidFill>
                  <a:srgbClr val="821A92"/>
                </a:solidFill>
                <a:latin typeface="Arial"/>
              </a:rPr>
              <a:t>number(9), </a:t>
            </a:r>
            <a:endParaRPr lang="en-US" sz="3200" dirty="0" smtClean="0">
              <a:solidFill>
                <a:srgbClr val="821A92"/>
              </a:solidFill>
              <a:latin typeface="Arial"/>
            </a:endParaRPr>
          </a:p>
          <a:p>
            <a:pPr algn="l">
              <a:lnSpc>
                <a:spcPct val="131000"/>
              </a:lnSpc>
            </a:pP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isim </a:t>
            </a:r>
            <a:r>
              <a:rPr lang="en-US" sz="3200" dirty="0">
                <a:solidFill>
                  <a:srgbClr val="821A92"/>
                </a:solidFill>
                <a:latin typeface="Arial"/>
              </a:rPr>
              <a:t>varchar2(50)</a:t>
            </a:r>
            <a:r>
              <a:rPr lang="en-US" sz="3200" dirty="0">
                <a:latin typeface="Arial"/>
              </a:rPr>
              <a:t>,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31000"/>
              </a:lnSpc>
            </a:pPr>
            <a:r>
              <a:rPr lang="en-US" sz="3200" dirty="0">
                <a:latin typeface="Arial"/>
              </a:rPr>
              <a:t>adres </a:t>
            </a:r>
            <a:r>
              <a:rPr lang="en-US" sz="3200" dirty="0">
                <a:solidFill>
                  <a:srgbClr val="821A92"/>
                </a:solidFill>
                <a:latin typeface="Arial"/>
              </a:rPr>
              <a:t>varchar2(100</a:t>
            </a:r>
            <a:r>
              <a:rPr lang="en-US" sz="3200" dirty="0" smtClean="0">
                <a:solidFill>
                  <a:srgbClr val="821A92"/>
                </a:solidFill>
                <a:latin typeface="Arial"/>
              </a:rPr>
              <a:t>),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31000"/>
              </a:lnSpc>
            </a:pPr>
            <a:r>
              <a:rPr lang="en-US" sz="3200" dirty="0" smtClean="0">
                <a:latin typeface="Arial"/>
              </a:rPr>
              <a:t>yazili_not </a:t>
            </a:r>
            <a:r>
              <a:rPr lang="en-US" sz="3200" dirty="0" smtClean="0">
                <a:solidFill>
                  <a:srgbClr val="821A92"/>
                </a:solidFill>
                <a:latin typeface="Arial"/>
              </a:rPr>
              <a:t>number(3)</a:t>
            </a:r>
          </a:p>
          <a:p>
            <a:pPr algn="l">
              <a:lnSpc>
                <a:spcPct val="131000"/>
              </a:lnSpc>
            </a:pPr>
            <a:r>
              <a:rPr lang="en-US" sz="3200" dirty="0" smtClean="0">
                <a:solidFill>
                  <a:srgbClr val="C918A6"/>
                </a:solidFill>
                <a:latin typeface="Arial"/>
              </a:rPr>
              <a:t>);</a:t>
            </a:r>
            <a:endParaRPr lang="en-US" sz="3200" dirty="0">
              <a:solidFill>
                <a:srgbClr val="C918A6"/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363416" y="4058290"/>
            <a:ext cx="14853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5064" algn="l"/>
            <a:r>
              <a:rPr lang="en-US" sz="3200" dirty="0">
                <a:solidFill>
                  <a:srgbClr val="C918A6"/>
                </a:solidFill>
                <a:latin typeface="Consolas"/>
              </a:rPr>
              <a:t>INSERT 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123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Ali Can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', </a:t>
            </a:r>
            <a:r>
              <a:rPr lang="en-US" sz="3200" dirty="0"/>
              <a:t>‘</a:t>
            </a:r>
            <a:r>
              <a:rPr lang="en-US" sz="3200" dirty="0">
                <a:solidFill>
                  <a:srgbClr val="FF0000"/>
                </a:solidFill>
              </a:rPr>
              <a:t>Ankara</a:t>
            </a:r>
            <a:r>
              <a:rPr lang="en-US" sz="3200" dirty="0"/>
              <a:t>’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,75);</a:t>
            </a:r>
          </a:p>
          <a:p>
            <a:pPr marR="175064" algn="l"/>
            <a:r>
              <a:rPr lang="en-US" sz="3200" dirty="0" smtClean="0">
                <a:solidFill>
                  <a:srgbClr val="C918A6"/>
                </a:solidFill>
                <a:latin typeface="Consolas"/>
              </a:rPr>
              <a:t>INSERT </a:t>
            </a:r>
            <a:r>
              <a:rPr lang="en-US" sz="3200" dirty="0">
                <a:solidFill>
                  <a:srgbClr val="C918A6"/>
                </a:solidFill>
                <a:latin typeface="Consolas"/>
              </a:rPr>
              <a:t>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</a:t>
            </a:r>
            <a:r>
              <a:rPr lang="en-US" sz="3200" dirty="0"/>
              <a:t>4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Merve Gul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', </a:t>
            </a:r>
            <a:r>
              <a:rPr lang="tr-TR" sz="3200" dirty="0" smtClean="0">
                <a:solidFill>
                  <a:srgbClr val="FF0000"/>
                </a:solidFill>
              </a:rPr>
              <a:t>'A</a:t>
            </a:r>
            <a:r>
              <a:rPr lang="en-US" sz="3200" dirty="0" smtClean="0">
                <a:solidFill>
                  <a:srgbClr val="FF0000"/>
                </a:solidFill>
              </a:rPr>
              <a:t>nkara’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,85);</a:t>
            </a:r>
          </a:p>
          <a:p>
            <a:pPr marR="175064" algn="l"/>
            <a:r>
              <a:rPr lang="en-US" sz="3200" dirty="0" smtClean="0">
                <a:solidFill>
                  <a:srgbClr val="C918A6"/>
                </a:solidFill>
                <a:latin typeface="Consolas"/>
              </a:rPr>
              <a:t>INSERT </a:t>
            </a:r>
            <a:r>
              <a:rPr lang="en-US" sz="3200" dirty="0">
                <a:solidFill>
                  <a:srgbClr val="C918A6"/>
                </a:solidFill>
                <a:latin typeface="Consolas"/>
              </a:rPr>
              <a:t>INTO </a:t>
            </a:r>
            <a:r>
              <a:rPr lang="tr-TR" sz="3200" dirty="0"/>
              <a:t>ogrenciler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VALUES(</a:t>
            </a:r>
            <a:r>
              <a:rPr lang="tr-TR" sz="3200" dirty="0"/>
              <a:t>12</a:t>
            </a:r>
            <a:r>
              <a:rPr lang="en-US" sz="3200" dirty="0"/>
              <a:t>5</a:t>
            </a:r>
            <a:r>
              <a:rPr lang="en-US" sz="3200" dirty="0">
                <a:solidFill>
                  <a:srgbClr val="821A92"/>
                </a:solidFill>
                <a:latin typeface="Consolas"/>
              </a:rPr>
              <a:t>, 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tr-TR" sz="3200" dirty="0">
                <a:solidFill>
                  <a:srgbClr val="FF0000"/>
                </a:solidFill>
              </a:rPr>
              <a:t>Kemal </a:t>
            </a:r>
            <a:r>
              <a:rPr lang="tr-TR" sz="3200" dirty="0" smtClean="0">
                <a:solidFill>
                  <a:srgbClr val="FF0000"/>
                </a:solidFill>
              </a:rPr>
              <a:t>Yasa</a:t>
            </a:r>
            <a:r>
              <a:rPr lang="en-US" sz="3200" dirty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BD2D27"/>
                </a:solidFill>
                <a:latin typeface="Consolas"/>
              </a:rPr>
              <a:t>, </a:t>
            </a:r>
            <a:r>
              <a:rPr lang="tr-TR" sz="3200" dirty="0">
                <a:solidFill>
                  <a:srgbClr val="FF0000"/>
                </a:solidFill>
              </a:rPr>
              <a:t>'</a:t>
            </a:r>
            <a:r>
              <a:rPr lang="en-US" sz="3200" dirty="0" smtClean="0">
                <a:solidFill>
                  <a:srgbClr val="FF0000"/>
                </a:solidFill>
                <a:latin typeface="Consolas"/>
              </a:rPr>
              <a:t>Istanbul</a:t>
            </a:r>
            <a:r>
              <a:rPr lang="en-US" sz="3200" dirty="0" smtClean="0">
                <a:solidFill>
                  <a:srgbClr val="BD2D27"/>
                </a:solidFill>
                <a:latin typeface="Consolas"/>
              </a:rPr>
              <a:t>'</a:t>
            </a:r>
            <a:r>
              <a:rPr lang="en-US" sz="3200" dirty="0" smtClean="0">
                <a:solidFill>
                  <a:srgbClr val="AA1111"/>
                </a:solidFill>
                <a:latin typeface="Consolas"/>
              </a:rPr>
              <a:t>,</a:t>
            </a:r>
            <a:r>
              <a:rPr lang="en-US" sz="3200" dirty="0">
                <a:solidFill>
                  <a:srgbClr val="AA1111"/>
                </a:solidFill>
                <a:latin typeface="Consolas"/>
              </a:rPr>
              <a:t>85);</a:t>
            </a:r>
          </a:p>
        </p:txBody>
      </p:sp>
      <p:sp>
        <p:nvSpPr>
          <p:cNvPr id="3" name="Dikdörtgen 2"/>
          <p:cNvSpPr/>
          <p:nvPr/>
        </p:nvSpPr>
        <p:spPr>
          <a:xfrm>
            <a:off x="7843024" y="7078936"/>
            <a:ext cx="161023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918A6"/>
                </a:solidFill>
                <a:latin typeface="Arial"/>
              </a:rPr>
              <a:t>SELECT</a:t>
            </a:r>
            <a:r>
              <a:rPr lang="en-US" sz="3200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200" dirty="0">
                <a:latin typeface="Arial"/>
              </a:rPr>
              <a:t>* 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>
                <a:solidFill>
                  <a:srgbClr val="C918A6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students</a:t>
            </a:r>
            <a:r>
              <a:rPr lang="en-US" sz="3200" dirty="0" smtClean="0">
                <a:latin typeface="Arial"/>
              </a:rPr>
              <a:t>;     Tablodaki tum datalari getirir</a:t>
            </a:r>
          </a:p>
          <a:p>
            <a:pPr algn="l"/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918A6"/>
                </a:solidFill>
                <a:latin typeface="Arial"/>
              </a:rPr>
              <a:t>SELECT</a:t>
            </a:r>
            <a:r>
              <a:rPr lang="en-US" sz="3200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3200" dirty="0">
                <a:latin typeface="Arial"/>
              </a:rPr>
              <a:t>* </a:t>
            </a:r>
          </a:p>
          <a:p>
            <a:pPr algn="l"/>
            <a:r>
              <a:rPr lang="en-US" sz="3200" dirty="0">
                <a:solidFill>
                  <a:srgbClr val="C918A6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students; 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918A6"/>
                </a:solidFill>
                <a:latin typeface="Arial"/>
              </a:rPr>
              <a:t>WHERE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yazili_not &gt;80; </a:t>
            </a:r>
            <a:r>
              <a:rPr lang="en-US" sz="3200" dirty="0">
                <a:latin typeface="Arial"/>
              </a:rPr>
              <a:t>Tablodaki </a:t>
            </a:r>
            <a:r>
              <a:rPr lang="en-US" sz="3200" dirty="0" smtClean="0">
                <a:latin typeface="Arial"/>
              </a:rPr>
              <a:t>yazili_notu 80’den buyuk olan kayitlari </a:t>
            </a:r>
            <a:r>
              <a:rPr lang="en-US" sz="3200" dirty="0">
                <a:latin typeface="Arial"/>
              </a:rPr>
              <a:t>getirir</a:t>
            </a:r>
          </a:p>
          <a:p>
            <a:pPr algn="l"/>
            <a:endParaRPr lang="tr-T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94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106192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WHERE ile Kullanilan Mantiksal Operatorler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750633" y="3102089"/>
            <a:ext cx="23499338" cy="751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2380"/>
              </a:spcAft>
            </a:pP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=</a:t>
            </a:r>
            <a:r>
              <a:rPr lang="en-US" sz="3600" dirty="0">
                <a:latin typeface="Arial"/>
              </a:rPr>
              <a:t>	</a:t>
            </a:r>
            <a:r>
              <a:rPr lang="en-US" sz="3600" dirty="0" smtClean="0">
                <a:latin typeface="Arial"/>
              </a:rPr>
              <a:t>			==&gt; </a:t>
            </a:r>
            <a:r>
              <a:rPr lang="en-US" sz="3600" dirty="0">
                <a:latin typeface="Arial"/>
              </a:rPr>
              <a:t>Equal to sign</a:t>
            </a:r>
          </a:p>
          <a:p>
            <a:pPr algn="l">
              <a:spcAft>
                <a:spcPts val="2380"/>
              </a:spcAft>
            </a:pP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&gt; </a:t>
            </a:r>
            <a:r>
              <a:rPr lang="en-US" sz="3600" dirty="0" smtClean="0">
                <a:latin typeface="Arial"/>
              </a:rPr>
              <a:t> 			==&gt; </a:t>
            </a:r>
            <a:r>
              <a:rPr lang="en-US" sz="3600" dirty="0">
                <a:latin typeface="Arial"/>
              </a:rPr>
              <a:t>Greater than sign</a:t>
            </a:r>
          </a:p>
          <a:p>
            <a:pPr algn="l">
              <a:spcAft>
                <a:spcPts val="2380"/>
              </a:spcAft>
            </a:pP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&lt; 			</a:t>
            </a:r>
            <a:r>
              <a:rPr lang="en-US" sz="3600" dirty="0" smtClean="0">
                <a:latin typeface="Arial"/>
              </a:rPr>
              <a:t>==&gt; </a:t>
            </a:r>
            <a:r>
              <a:rPr lang="en-US" sz="3600" dirty="0">
                <a:latin typeface="Arial"/>
              </a:rPr>
              <a:t>Less than sign</a:t>
            </a:r>
          </a:p>
          <a:p>
            <a:pPr algn="l">
              <a:spcAft>
                <a:spcPts val="2380"/>
              </a:spcAft>
            </a:pP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&gt;= 			</a:t>
            </a:r>
            <a:r>
              <a:rPr lang="en-US" sz="3600" dirty="0" smtClean="0">
                <a:latin typeface="Arial"/>
              </a:rPr>
              <a:t>==&gt; </a:t>
            </a:r>
            <a:r>
              <a:rPr lang="en-US" sz="3600" dirty="0">
                <a:latin typeface="Arial"/>
              </a:rPr>
              <a:t>Greater than or equal to sign</a:t>
            </a:r>
          </a:p>
          <a:p>
            <a:pPr algn="l">
              <a:spcAft>
                <a:spcPts val="2380"/>
              </a:spcAft>
            </a:pP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&lt;=			</a:t>
            </a:r>
            <a:r>
              <a:rPr lang="en-US" sz="3600" dirty="0" smtClean="0">
                <a:latin typeface="Arial"/>
              </a:rPr>
              <a:t>==&gt; </a:t>
            </a:r>
            <a:r>
              <a:rPr lang="en-US" sz="3600" dirty="0">
                <a:latin typeface="Arial"/>
              </a:rPr>
              <a:t>Less than or equal to </a:t>
            </a:r>
            <a:r>
              <a:rPr lang="en-US" sz="3600" dirty="0" smtClean="0">
                <a:latin typeface="Arial"/>
              </a:rPr>
              <a:t>sign</a:t>
            </a:r>
          </a:p>
          <a:p>
            <a:pPr algn="l">
              <a:spcAft>
                <a:spcPts val="2380"/>
              </a:spcAft>
            </a:pP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&lt; </a:t>
            </a:r>
            <a:r>
              <a:rPr lang="en-US" sz="3600" dirty="0">
                <a:solidFill>
                  <a:srgbClr val="EE220C"/>
                </a:solidFill>
                <a:latin typeface="Arial"/>
              </a:rPr>
              <a:t>&gt; </a:t>
            </a: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		</a:t>
            </a:r>
            <a:r>
              <a:rPr lang="en-US" sz="3600" dirty="0" smtClean="0">
                <a:latin typeface="Arial"/>
              </a:rPr>
              <a:t>==&gt; </a:t>
            </a:r>
            <a:r>
              <a:rPr lang="en-US" sz="3600" dirty="0">
                <a:latin typeface="Arial"/>
              </a:rPr>
              <a:t>Not Equal to </a:t>
            </a:r>
            <a:r>
              <a:rPr lang="en-US" sz="3600" dirty="0" smtClean="0">
                <a:latin typeface="Arial"/>
              </a:rPr>
              <a:t>sign</a:t>
            </a:r>
          </a:p>
          <a:p>
            <a:pPr algn="l">
              <a:spcAft>
                <a:spcPts val="2380"/>
              </a:spcAft>
            </a:pPr>
            <a:r>
              <a:rPr lang="en-US" sz="3600" dirty="0" smtClean="0">
                <a:solidFill>
                  <a:srgbClr val="EE220C"/>
                </a:solidFill>
                <a:latin typeface="Arial"/>
              </a:rPr>
              <a:t>AND</a:t>
            </a:r>
            <a:r>
              <a:rPr lang="en-US" sz="3600" dirty="0" smtClean="0">
                <a:latin typeface="Arial"/>
              </a:rPr>
              <a:t> 	==&gt; </a:t>
            </a:r>
            <a:r>
              <a:rPr lang="en-US" sz="3600" dirty="0">
                <a:latin typeface="Arial"/>
              </a:rPr>
              <a:t>And operator</a:t>
            </a:r>
          </a:p>
          <a:p>
            <a:pPr algn="l"/>
            <a:r>
              <a:rPr lang="en-US" sz="3600" dirty="0" smtClean="0">
                <a:solidFill>
                  <a:srgbClr val="EE220C"/>
                </a:solidFill>
                <a:latin typeface="Arial"/>
              </a:rPr>
              <a:t>OR</a:t>
            </a:r>
            <a:r>
              <a:rPr lang="en-US" sz="3600" dirty="0">
                <a:latin typeface="Arial"/>
              </a:rPr>
              <a:t>	</a:t>
            </a:r>
            <a:r>
              <a:rPr lang="en-US" sz="3600" dirty="0" smtClean="0">
                <a:latin typeface="Arial"/>
              </a:rPr>
              <a:t>		==&gt; </a:t>
            </a:r>
            <a:r>
              <a:rPr lang="en-US" sz="3600" dirty="0">
                <a:latin typeface="Arial"/>
              </a:rPr>
              <a:t>Or operator</a:t>
            </a:r>
          </a:p>
          <a:p>
            <a:pPr algn="just">
              <a:lnSpc>
                <a:spcPct val="226000"/>
              </a:lnSpc>
              <a:spcAft>
                <a:spcPts val="3010"/>
              </a:spcAft>
            </a:pPr>
            <a:endParaRPr lang="en-US" sz="2400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076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021430" y="3058778"/>
            <a:ext cx="96572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 </a:t>
            </a:r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ablodaki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elli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ield’i </a:t>
            </a:r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agirma</a:t>
            </a:r>
            <a:endParaRPr lang="tr-T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500417" y="4631286"/>
            <a:ext cx="150934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SELECT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4400" dirty="0" smtClean="0">
                <a:latin typeface="Arial"/>
              </a:rPr>
              <a:t>adres</a:t>
            </a:r>
            <a:endParaRPr lang="en-US" sz="4400" dirty="0">
              <a:latin typeface="Arial"/>
            </a:endParaRPr>
          </a:p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FROM </a:t>
            </a:r>
            <a:r>
              <a:rPr lang="en-US" sz="4400" dirty="0">
                <a:latin typeface="Arial"/>
              </a:rPr>
              <a:t>students;     </a:t>
            </a:r>
            <a:r>
              <a:rPr lang="en-US" sz="4400" dirty="0" smtClean="0">
                <a:latin typeface="Arial"/>
              </a:rPr>
              <a:t>Tablodan sadece adres field’indaki tum 														datalari getirir</a:t>
            </a:r>
            <a:endParaRPr lang="en-US" sz="4400" dirty="0">
              <a:latin typeface="Arial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210" y="3354197"/>
            <a:ext cx="2297253" cy="337696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3690" y="7757290"/>
            <a:ext cx="2384679" cy="3039811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2500417" y="7876813"/>
            <a:ext cx="169515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SELECT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4400" dirty="0" smtClean="0">
                <a:latin typeface="Arial"/>
              </a:rPr>
              <a:t>adres</a:t>
            </a:r>
            <a:endParaRPr lang="en-US" sz="4400" dirty="0">
              <a:latin typeface="Arial"/>
            </a:endParaRPr>
          </a:p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FROM </a:t>
            </a:r>
            <a:r>
              <a:rPr lang="en-US" sz="4400" dirty="0" smtClean="0">
                <a:latin typeface="Arial"/>
              </a:rPr>
              <a:t>students</a:t>
            </a:r>
          </a:p>
          <a:p>
            <a:pPr algn="l"/>
            <a:r>
              <a:rPr lang="en-US" sz="4400" dirty="0" smtClean="0">
                <a:solidFill>
                  <a:srgbClr val="C918A6"/>
                </a:solidFill>
                <a:latin typeface="Arial"/>
              </a:rPr>
              <a:t>WHERE </a:t>
            </a:r>
            <a:r>
              <a:rPr lang="en-US" sz="4400" dirty="0" smtClean="0">
                <a:solidFill>
                  <a:schemeClr val="tx1"/>
                </a:solidFill>
                <a:latin typeface="Arial"/>
              </a:rPr>
              <a:t>yazili_not=85;    </a:t>
            </a:r>
            <a:r>
              <a:rPr lang="en-US" sz="4400" dirty="0" smtClean="0">
                <a:latin typeface="Arial"/>
              </a:rPr>
              <a:t>Tablodan sadece yazili notu 85 																									olanlarin adres field’indaki 	datalari getirir</a:t>
            </a:r>
            <a:endParaRPr lang="en-US" sz="44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SELECT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KOMUTU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967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058894" y="3632360"/>
            <a:ext cx="10832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 T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ablodan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irden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azla </a:t>
            </a:r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ield’i </a:t>
            </a:r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agirma</a:t>
            </a:r>
            <a:endParaRPr lang="tr-T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500417" y="4933209"/>
            <a:ext cx="170811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SELECT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4400" dirty="0" smtClean="0">
                <a:latin typeface="Arial"/>
              </a:rPr>
              <a:t>adres,isim</a:t>
            </a:r>
            <a:endParaRPr lang="en-US" sz="4400" dirty="0">
              <a:latin typeface="Arial"/>
            </a:endParaRPr>
          </a:p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FROM </a:t>
            </a:r>
            <a:r>
              <a:rPr lang="en-US" sz="4400" dirty="0" smtClean="0">
                <a:latin typeface="Arial"/>
              </a:rPr>
              <a:t>ogrenciler;     </a:t>
            </a:r>
            <a:r>
              <a:rPr lang="en-US" sz="4400" dirty="0">
                <a:latin typeface="Arial"/>
              </a:rPr>
              <a:t>Tablodan </a:t>
            </a:r>
            <a:r>
              <a:rPr lang="en-US" sz="4400" dirty="0" smtClean="0">
                <a:latin typeface="Arial"/>
              </a:rPr>
              <a:t> </a:t>
            </a:r>
            <a:r>
              <a:rPr lang="en-US" sz="4400" dirty="0">
                <a:latin typeface="Arial"/>
              </a:rPr>
              <a:t>adres </a:t>
            </a:r>
            <a:r>
              <a:rPr lang="en-US" sz="4400" dirty="0" smtClean="0">
                <a:latin typeface="Arial"/>
              </a:rPr>
              <a:t>ve isim field’indaki </a:t>
            </a:r>
            <a:r>
              <a:rPr lang="en-US" sz="4400" dirty="0">
                <a:latin typeface="Arial"/>
              </a:rPr>
              <a:t>tum 														</a:t>
            </a:r>
            <a:r>
              <a:rPr lang="en-US" sz="4400" dirty="0" smtClean="0">
                <a:latin typeface="Arial"/>
              </a:rPr>
              <a:t>					datalari </a:t>
            </a:r>
            <a:r>
              <a:rPr lang="en-US" sz="4400" dirty="0">
                <a:latin typeface="Arial"/>
              </a:rPr>
              <a:t>getirir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257" y="3032195"/>
            <a:ext cx="5309142" cy="402467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500417" y="8234606"/>
            <a:ext cx="157429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SELECT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4400" dirty="0">
                <a:latin typeface="Arial"/>
              </a:rPr>
              <a:t>adres,isim</a:t>
            </a:r>
          </a:p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FROM </a:t>
            </a:r>
            <a:r>
              <a:rPr lang="en-US" sz="4400" dirty="0" smtClean="0">
                <a:latin typeface="Arial"/>
              </a:rPr>
              <a:t>ogrenciler</a:t>
            </a:r>
          </a:p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WHERE</a:t>
            </a:r>
            <a:r>
              <a:rPr lang="en-US" sz="4400" dirty="0" smtClean="0">
                <a:latin typeface="Arial"/>
              </a:rPr>
              <a:t> yazili_not&gt;80; 	Tablodan </a:t>
            </a:r>
            <a:r>
              <a:rPr lang="en-US" sz="4400" dirty="0">
                <a:latin typeface="Arial"/>
              </a:rPr>
              <a:t>yazili notu </a:t>
            </a:r>
            <a:r>
              <a:rPr lang="en-US" sz="4400" dirty="0" smtClean="0">
                <a:latin typeface="Arial"/>
              </a:rPr>
              <a:t>80’den buyuk  </a:t>
            </a:r>
            <a:r>
              <a:rPr lang="en-US" sz="4400" dirty="0">
                <a:latin typeface="Arial"/>
              </a:rPr>
              <a:t>																		</a:t>
            </a:r>
            <a:r>
              <a:rPr lang="en-US" sz="4400" dirty="0" smtClean="0">
                <a:latin typeface="Arial"/>
              </a:rPr>
              <a:t>olan kayitlarin adres ve isim 																							field’indaki </a:t>
            </a:r>
            <a:r>
              <a:rPr lang="en-US" sz="4400" dirty="0">
                <a:latin typeface="Arial"/>
              </a:rPr>
              <a:t>	datalari getirir</a:t>
            </a:r>
          </a:p>
          <a:p>
            <a:pPr algn="l"/>
            <a:r>
              <a:rPr lang="en-US" sz="4400" dirty="0" smtClean="0">
                <a:latin typeface="Arial"/>
              </a:rPr>
              <a:t> </a:t>
            </a:r>
            <a:endParaRPr lang="tr-TR" sz="4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518" y="8550175"/>
            <a:ext cx="5038619" cy="2921327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SELECT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KOMUTU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71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058894" y="3632360"/>
            <a:ext cx="144628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T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ablodan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ayida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irden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400" dirty="0" smtClean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azla </a:t>
            </a:r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ield’i </a:t>
            </a:r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4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agirma</a:t>
            </a:r>
            <a:endParaRPr lang="tr-T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500416" y="4933209"/>
            <a:ext cx="205826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SELECT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4400" dirty="0" smtClean="0">
                <a:latin typeface="Arial"/>
              </a:rPr>
              <a:t>adres,isim</a:t>
            </a:r>
            <a:endParaRPr lang="en-US" sz="4400" dirty="0">
              <a:latin typeface="Arial"/>
            </a:endParaRPr>
          </a:p>
          <a:p>
            <a:pPr algn="l"/>
            <a:r>
              <a:rPr lang="en-US" sz="4400" dirty="0">
                <a:solidFill>
                  <a:srgbClr val="C918A6"/>
                </a:solidFill>
                <a:latin typeface="Arial"/>
              </a:rPr>
              <a:t>FROM </a:t>
            </a:r>
            <a:r>
              <a:rPr lang="en-US" sz="4400" dirty="0" smtClean="0">
                <a:latin typeface="Arial"/>
              </a:rPr>
              <a:t>ogrenciler</a:t>
            </a:r>
          </a:p>
          <a:p>
            <a:pPr algn="l"/>
            <a:r>
              <a:rPr lang="en-US" sz="4400" dirty="0" smtClean="0">
                <a:solidFill>
                  <a:srgbClr val="C918A6"/>
                </a:solidFill>
                <a:latin typeface="Arial"/>
              </a:rPr>
              <a:t>WHERE id=</a:t>
            </a:r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123</a:t>
            </a:r>
            <a:r>
              <a:rPr lang="en-US" sz="4400" dirty="0" smtClean="0">
                <a:solidFill>
                  <a:srgbClr val="C918A6"/>
                </a:solidFill>
                <a:latin typeface="Arial"/>
              </a:rPr>
              <a:t> </a:t>
            </a:r>
            <a:r>
              <a:rPr lang="en-US" sz="4400" dirty="0" smtClean="0">
                <a:latin typeface="Arial"/>
              </a:rPr>
              <a:t>;     </a:t>
            </a:r>
            <a:r>
              <a:rPr lang="en-US" sz="4400" dirty="0">
                <a:latin typeface="Arial"/>
              </a:rPr>
              <a:t>Tablodan </a:t>
            </a:r>
            <a:r>
              <a:rPr lang="en-US" sz="4400" dirty="0" smtClean="0">
                <a:latin typeface="Arial"/>
              </a:rPr>
              <a:t> id’si 123 olan kaydin adres ve isim field’indaki</a:t>
            </a:r>
            <a:r>
              <a:rPr lang="en-US" sz="4400" dirty="0">
                <a:latin typeface="Arial"/>
              </a:rPr>
              <a:t>												</a:t>
            </a:r>
            <a:r>
              <a:rPr lang="en-US" sz="4400" dirty="0" smtClean="0">
                <a:latin typeface="Arial"/>
              </a:rPr>
              <a:t>					datalari </a:t>
            </a:r>
            <a:r>
              <a:rPr lang="en-US" sz="4400" dirty="0">
                <a:latin typeface="Arial"/>
              </a:rPr>
              <a:t>getirir</a:t>
            </a:r>
          </a:p>
        </p:txBody>
      </p:sp>
      <p:sp>
        <p:nvSpPr>
          <p:cNvPr id="9" name="Dikdörtgen 8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SELECT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KOMUTU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44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2660340" y="1405053"/>
            <a:ext cx="19307562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api</a:t>
            </a:r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4133385" y="3306334"/>
            <a:ext cx="155373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400" i="1" dirty="0">
                <a:solidFill>
                  <a:srgbClr val="494949"/>
                </a:solidFill>
                <a:latin typeface="Helvetica" panose="020B0604020202020204" pitchFamily="34" charset="0"/>
              </a:rPr>
              <a:t>Application Programming </a:t>
            </a:r>
            <a:r>
              <a:rPr lang="tr-TR" sz="4400" i="1" dirty="0" smtClean="0">
                <a:solidFill>
                  <a:srgbClr val="494949"/>
                </a:solidFill>
                <a:latin typeface="Helvetica" panose="020B0604020202020204" pitchFamily="34" charset="0"/>
              </a:rPr>
              <a:t>Interface</a:t>
            </a:r>
            <a:r>
              <a:rPr lang="tr-TR" sz="4400" dirty="0" smtClean="0">
                <a:solidFill>
                  <a:srgbClr val="494949"/>
                </a:solidFill>
                <a:latin typeface="Helvetica" panose="020B0604020202020204" pitchFamily="34" charset="0"/>
              </a:rPr>
              <a:t>, </a:t>
            </a:r>
            <a:r>
              <a:rPr lang="tr-TR" sz="4400" dirty="0">
                <a:solidFill>
                  <a:srgbClr val="494949"/>
                </a:solidFill>
                <a:latin typeface="Helvetica" panose="020B0604020202020204" pitchFamily="34" charset="0"/>
              </a:rPr>
              <a:t>bir uygulamaya ait yeteneklerin, başka bir uygulamada da kullanılabilmesi için, yeteneklerini paylaşan uygulamanın sağladığı arayüzdür.</a:t>
            </a:r>
            <a:endParaRPr lang="tr-TR" sz="4400" dirty="0"/>
          </a:p>
        </p:txBody>
      </p:sp>
      <p:pic>
        <p:nvPicPr>
          <p:cNvPr id="11266" name="Picture 2" descr="Çaylak Yazılımcı | API Nedi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51" y="5824206"/>
            <a:ext cx="9775528" cy="470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mazon, Tek Dokunuş ile Ürün İnceleme Sistemini Test Ediyor! - PC Hocası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068" y="6037714"/>
            <a:ext cx="3061544" cy="17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redit card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925" y="6068045"/>
            <a:ext cx="2839215" cy="17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2748" y="9414247"/>
            <a:ext cx="2260607" cy="222500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4526" y="6037715"/>
            <a:ext cx="1336225" cy="1723536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 flipH="1" flipV="1">
            <a:off x="13671395" y="8162693"/>
            <a:ext cx="1292217" cy="1940312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Düz Ok Bağlayıcısı 8"/>
          <p:cNvCxnSpPr/>
          <p:nvPr/>
        </p:nvCxnSpPr>
        <p:spPr>
          <a:xfrm flipV="1">
            <a:off x="15433288" y="6534615"/>
            <a:ext cx="2560067" cy="44605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Düz Ok Bağlayıcısı 10"/>
          <p:cNvCxnSpPr/>
          <p:nvPr/>
        </p:nvCxnSpPr>
        <p:spPr>
          <a:xfrm flipV="1">
            <a:off x="19670751" y="6490010"/>
            <a:ext cx="670174" cy="44605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Düz Ok Bağlayıcısı 12"/>
          <p:cNvCxnSpPr/>
          <p:nvPr/>
        </p:nvCxnSpPr>
        <p:spPr>
          <a:xfrm flipH="1">
            <a:off x="19670751" y="7270595"/>
            <a:ext cx="512956" cy="22303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Düz Ok Bağlayıcısı 14"/>
          <p:cNvCxnSpPr/>
          <p:nvPr/>
        </p:nvCxnSpPr>
        <p:spPr>
          <a:xfrm flipH="1">
            <a:off x="15304783" y="7359805"/>
            <a:ext cx="2784416" cy="66907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Düz Ok Bağlayıcısı 16"/>
          <p:cNvCxnSpPr/>
          <p:nvPr/>
        </p:nvCxnSpPr>
        <p:spPr>
          <a:xfrm>
            <a:off x="14675005" y="8162693"/>
            <a:ext cx="1057743" cy="1538868"/>
          </a:xfrm>
          <a:prstGeom prst="straightConnector1">
            <a:avLst/>
          </a:prstGeom>
          <a:noFill/>
          <a:ln w="76200" cap="flat">
            <a:solidFill>
              <a:schemeClr val="accent6">
                <a:hueOff val="61929"/>
                <a:satOff val="10820"/>
                <a:lumOff val="-8848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42432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IN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991989" y="2526511"/>
            <a:ext cx="208680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Condition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birden fazla mantiksal ifade ile tanimlayabilecegimiz durumlari (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tek komutla yazabilme imkani verir</a:t>
            </a:r>
            <a:endParaRPr lang="tr-T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91989" y="4476978"/>
            <a:ext cx="5932812" cy="355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musteriler 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urun_id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(10),</a:t>
            </a: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musteri_isim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urun_isim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</a:t>
            </a:r>
          </a:p>
          <a:p>
            <a:pPr algn="l">
              <a:lnSpc>
                <a:spcPct val="115000"/>
              </a:lnSpc>
            </a:pPr>
            <a:r>
              <a:rPr lang="en-US" sz="3200" dirty="0">
                <a:latin typeface="Arial"/>
              </a:rPr>
              <a:t>);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941163" y="4240630"/>
            <a:ext cx="11430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 smtClean="0">
                <a:latin typeface="Arial"/>
              </a:rPr>
              <a:t>musteriler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'Mark', 'Orange');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 smtClean="0">
                <a:latin typeface="Arial"/>
              </a:rPr>
              <a:t>musteriler 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'Mark', 'Orange');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 smtClean="0">
                <a:latin typeface="Arial"/>
              </a:rPr>
              <a:t>musteriler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'John', 'Apple');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 smtClean="0">
                <a:latin typeface="Arial"/>
              </a:rPr>
              <a:t>musteriler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(30, 'Amy', 'Palm');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 smtClean="0">
                <a:latin typeface="Arial"/>
              </a:rPr>
              <a:t>musteriler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'Mark', 'Apple');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 smtClean="0">
                <a:latin typeface="Arial"/>
              </a:rPr>
              <a:t>musteriler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'Adem', 'Orange');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 smtClean="0">
                <a:latin typeface="Arial"/>
              </a:rPr>
              <a:t>musteriler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(40, 'John', 'Apricot');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 smtClean="0">
                <a:latin typeface="Arial"/>
              </a:rPr>
              <a:t>musteriler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'Eddie', ‘Apple');</a:t>
            </a:r>
            <a:endParaRPr lang="en-US" sz="3200" dirty="0">
              <a:latin typeface="Arial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54" y="8436806"/>
            <a:ext cx="4460417" cy="4051765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1464163" y="8893029"/>
            <a:ext cx="171431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*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musteriler 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urun_isim</a:t>
            </a:r>
            <a:r>
              <a:rPr lang="en-US" sz="3200" dirty="0" smtClean="0">
                <a:latin typeface="Arial"/>
              </a:rPr>
              <a:t> ='Orange'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OR </a:t>
            </a:r>
            <a:r>
              <a:rPr lang="en-US" sz="3200" dirty="0">
                <a:latin typeface="Arial"/>
              </a:rPr>
              <a:t>urun_isim</a:t>
            </a:r>
            <a:r>
              <a:rPr lang="en-US" sz="3200" dirty="0" smtClean="0">
                <a:latin typeface="Arial"/>
              </a:rPr>
              <a:t> ='Apple'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OR</a:t>
            </a:r>
            <a:r>
              <a:rPr lang="en-US" sz="3200" dirty="0">
                <a:latin typeface="Arial"/>
              </a:rPr>
              <a:t> urun_isim </a:t>
            </a:r>
            <a:r>
              <a:rPr lang="en-US" sz="3200" dirty="0" smtClean="0">
                <a:latin typeface="Arial"/>
              </a:rPr>
              <a:t>='Apricot';</a:t>
            </a:r>
            <a:endParaRPr lang="en-US" sz="3200" dirty="0">
              <a:latin typeface="Arial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464163" y="10846869"/>
            <a:ext cx="1219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*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musteriler 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>
                <a:latin typeface="Arial"/>
              </a:rPr>
              <a:t>urun_isim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 </a:t>
            </a:r>
            <a:r>
              <a:rPr lang="en-US" sz="3200" dirty="0">
                <a:latin typeface="Arial"/>
              </a:rPr>
              <a:t>('Orange', 'Apple', 'Apricot');</a:t>
            </a:r>
          </a:p>
        </p:txBody>
      </p:sp>
    </p:spTree>
    <p:extLst>
      <p:ext uri="{BB962C8B-B14F-4D97-AF65-F5344CB8AC3E}">
        <p14:creationId xmlns:p14="http://schemas.microsoft.com/office/powerpoint/2010/main" val="2487454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200072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BETWEEN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166799" y="2447588"/>
            <a:ext cx="222284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Condition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iki mantiksal ifade ile tanimlayabilecegimiz durumlari tek komutla yazabilme imkani verir. Yazdigimiz 2 sinirda araliga dahildir (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INCLUSIVE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tr-T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921651" y="4209855"/>
            <a:ext cx="5932812" cy="355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musteriler 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urun_id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(10),</a:t>
            </a: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musteri_isim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urun_isim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</a:t>
            </a:r>
          </a:p>
          <a:p>
            <a:pPr algn="l">
              <a:lnSpc>
                <a:spcPct val="115000"/>
              </a:lnSpc>
            </a:pPr>
            <a:r>
              <a:rPr lang="en-US" sz="3200" dirty="0">
                <a:latin typeface="Arial"/>
              </a:rPr>
              <a:t>);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870825" y="3973507"/>
            <a:ext cx="1143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(10, 'Mark', 'Orange');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(10, 'Mark', 'Orange');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(20, 'John', 'Apple');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(30, 'Amy', 'Palm');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(20, 'Mark', 'Apple');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(10, 'Adem', 'Orange');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(40, 'John', 'Apricot');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(20, 'Eddie', ‘Apple');</a:t>
            </a:r>
            <a:endParaRPr lang="en-US" sz="2800" dirty="0">
              <a:latin typeface="Arial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464163" y="8618995"/>
            <a:ext cx="96424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*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musteriler 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200" dirty="0" smtClean="0">
                <a:latin typeface="Arial"/>
              </a:rPr>
              <a:t> urun_id&gt;=20 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AND </a:t>
            </a:r>
            <a:r>
              <a:rPr lang="en-US" sz="3200" dirty="0" smtClean="0">
                <a:latin typeface="Arial"/>
              </a:rPr>
              <a:t>urun_id&lt;=40;</a:t>
            </a:r>
            <a:endParaRPr lang="en-US" sz="3200" dirty="0">
              <a:latin typeface="Arial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464163" y="10251102"/>
            <a:ext cx="87949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*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musteriler 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urun_id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BETWEEN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20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 AND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40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;</a:t>
            </a:r>
            <a:endParaRPr lang="en-US" sz="3200" dirty="0"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04" y="8618996"/>
            <a:ext cx="4186650" cy="307711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830979" y="11914252"/>
            <a:ext cx="15024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Isminin ilk harfi E ile J arasinda olan kisilerin tum bilgilerini listeleyin </a:t>
            </a:r>
            <a:endParaRPr lang="tr-TR" sz="3200" dirty="0"/>
          </a:p>
        </p:txBody>
      </p:sp>
      <p:sp>
        <p:nvSpPr>
          <p:cNvPr id="12" name="Dikdörtgen 11"/>
          <p:cNvSpPr/>
          <p:nvPr/>
        </p:nvSpPr>
        <p:spPr>
          <a:xfrm>
            <a:off x="830979" y="7879174"/>
            <a:ext cx="14631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Urun_id 20 ile 40 arasinda olan urunlerin tum bilgilerini listeleyiniz 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309668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200072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NOT BETWEEN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166799" y="2447588"/>
            <a:ext cx="222284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BETWEEN Condition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iki mantiksal ifade ile tanimlayabilecegimiz durumlari tek komutla yazabilme imkani verir. Yazdigimiz 2 sinirda araliga harictir (</a:t>
            </a:r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tr-T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745804" y="4125991"/>
            <a:ext cx="5932812" cy="355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musteriler 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urun_id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(10),</a:t>
            </a: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musteri_isim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urun_isim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</a:t>
            </a:r>
          </a:p>
          <a:p>
            <a:pPr algn="l">
              <a:lnSpc>
                <a:spcPct val="115000"/>
              </a:lnSpc>
            </a:pPr>
            <a:r>
              <a:rPr lang="en-US" sz="3200" dirty="0">
                <a:latin typeface="Arial"/>
              </a:rPr>
              <a:t>);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958748" y="4125991"/>
            <a:ext cx="1143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(10, 'Mark', 'Orange');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(10, 'Mark', 'Orange');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(20, 'John', 'Apple');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(30, 'Amy', 'Palm');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(20, 'Mark', 'Apple');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(10, 'Adem', 'Orange');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(40, 'John', 'Apricot');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 smtClean="0">
                <a:latin typeface="Arial"/>
              </a:rPr>
              <a:t>musteriler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(20, 'Eddie', ‘Apple');</a:t>
            </a:r>
            <a:endParaRPr lang="en-US" sz="2800" dirty="0">
              <a:latin typeface="Arial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464163" y="8347906"/>
            <a:ext cx="171431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*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musteriler 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200" dirty="0" smtClean="0">
                <a:latin typeface="Arial"/>
              </a:rPr>
              <a:t> urun_id&lt;20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OR </a:t>
            </a:r>
            <a:r>
              <a:rPr lang="en-US" sz="3200" dirty="0" smtClean="0">
                <a:latin typeface="Arial"/>
              </a:rPr>
              <a:t>urun_id&gt;30;</a:t>
            </a:r>
            <a:endParaRPr lang="en-US" sz="3200" dirty="0">
              <a:latin typeface="Arial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1464163" y="10301746"/>
            <a:ext cx="87949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*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musteriler 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urun_id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NOT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BETWEEN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20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 AND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40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;</a:t>
            </a:r>
            <a:endParaRPr lang="en-US" sz="3200" dirty="0">
              <a:latin typeface="Arial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512" y="8392774"/>
            <a:ext cx="4876345" cy="2950103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166799" y="11832177"/>
            <a:ext cx="15913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Isminin ilk harfi E ile J arasinda olmayan kisilerin tum bilgilerini listeleyin </a:t>
            </a:r>
            <a:endParaRPr lang="tr-TR" sz="3200" dirty="0"/>
          </a:p>
        </p:txBody>
      </p:sp>
      <p:sp>
        <p:nvSpPr>
          <p:cNvPr id="12" name="Dikdörtgen 11"/>
          <p:cNvSpPr/>
          <p:nvPr/>
        </p:nvSpPr>
        <p:spPr>
          <a:xfrm>
            <a:off x="1030873" y="7701575"/>
            <a:ext cx="15782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Urun_id 20 ile 40 arasinda olmayan urunlerin tum bilgilerini listeleyiniz 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091114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534689" y="2122076"/>
            <a:ext cx="30712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EE220C"/>
                </a:solidFill>
                <a:latin typeface="Arial"/>
              </a:rPr>
              <a:t>Practice </a:t>
            </a:r>
            <a:r>
              <a:rPr lang="en-US" sz="4400" dirty="0" smtClean="0">
                <a:solidFill>
                  <a:srgbClr val="EE220C"/>
                </a:solidFill>
                <a:latin typeface="Arial"/>
              </a:rPr>
              <a:t>13</a:t>
            </a:r>
            <a:endParaRPr lang="tr-TR" sz="44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1" y="2389705"/>
            <a:ext cx="14045382" cy="3587349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970049" y="6966147"/>
            <a:ext cx="211352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EE220C"/>
                </a:solidFill>
                <a:latin typeface="Arial"/>
              </a:rPr>
              <a:t>a)</a:t>
            </a:r>
            <a:r>
              <a:rPr lang="en-US" sz="3200" dirty="0">
                <a:latin typeface="Arial"/>
              </a:rPr>
              <a:t> </a:t>
            </a:r>
            <a:r>
              <a:rPr lang="en-US" sz="3200" noProof="1" smtClean="0">
                <a:latin typeface="Arial"/>
              </a:rPr>
              <a:t>Yukarda verilen “personel” tablosunu olusturun</a:t>
            </a:r>
          </a:p>
          <a:p>
            <a:pPr algn="l"/>
            <a:r>
              <a:rPr lang="en-US" sz="3200" noProof="1" smtClean="0">
                <a:solidFill>
                  <a:srgbClr val="EE220C"/>
                </a:solidFill>
                <a:latin typeface="Arial"/>
              </a:rPr>
              <a:t>b)</a:t>
            </a:r>
            <a:r>
              <a:rPr lang="en-US" sz="3200" noProof="1" smtClean="0">
                <a:latin typeface="Arial"/>
              </a:rPr>
              <a:t> Tablodan maasi 5000’den az veya unvani isci olanlarin isimlerini listeleyin</a:t>
            </a:r>
          </a:p>
          <a:p>
            <a:pPr algn="l"/>
            <a:r>
              <a:rPr lang="en-US" sz="3200" noProof="1" smtClean="0">
                <a:solidFill>
                  <a:srgbClr val="EE220C"/>
                </a:solidFill>
                <a:latin typeface="Arial"/>
              </a:rPr>
              <a:t>c)</a:t>
            </a:r>
            <a:r>
              <a:rPr lang="en-US" sz="3200" noProof="1" smtClean="0">
                <a:latin typeface="Arial"/>
              </a:rPr>
              <a:t> Iscilerin tum bilgilerini listeleyin</a:t>
            </a:r>
          </a:p>
          <a:p>
            <a:pPr algn="l"/>
            <a:r>
              <a:rPr lang="en-US" sz="3200" noProof="1" smtClean="0">
                <a:solidFill>
                  <a:srgbClr val="EE220C"/>
                </a:solidFill>
                <a:latin typeface="Arial"/>
              </a:rPr>
              <a:t>d)</a:t>
            </a:r>
            <a:r>
              <a:rPr lang="en-US" sz="3200" noProof="1" smtClean="0">
                <a:latin typeface="Arial"/>
              </a:rPr>
              <a:t> Soyadi Can,Cem veya Gul olanlarin unvanlarini ve maaslarini listeleyin</a:t>
            </a:r>
          </a:p>
          <a:p>
            <a:pPr algn="l"/>
            <a:r>
              <a:rPr lang="en-US" sz="3200" noProof="1" smtClean="0">
                <a:solidFill>
                  <a:srgbClr val="EE220C"/>
                </a:solidFill>
                <a:latin typeface="Arial"/>
              </a:rPr>
              <a:t>e)</a:t>
            </a:r>
            <a:r>
              <a:rPr lang="en-US" sz="3200" noProof="1" smtClean="0">
                <a:latin typeface="Arial"/>
              </a:rPr>
              <a:t> Maasi 5000’den cok olanlarin emailve is baslama tarihlerini listeleyin</a:t>
            </a:r>
            <a:endParaRPr lang="en-US" sz="3200" i="1" noProof="1" smtClean="0">
              <a:latin typeface="Arial"/>
            </a:endParaRPr>
          </a:p>
          <a:p>
            <a:pPr algn="l"/>
            <a:r>
              <a:rPr lang="en-US" sz="3200" noProof="1" smtClean="0">
                <a:solidFill>
                  <a:srgbClr val="EE220C"/>
                </a:solidFill>
                <a:latin typeface="Arial"/>
              </a:rPr>
              <a:t>f)</a:t>
            </a:r>
            <a:r>
              <a:rPr lang="en-US" sz="3200" noProof="1" smtClean="0">
                <a:latin typeface="Arial"/>
              </a:rPr>
              <a:t> Maasi 5000’den cok veya 7000’den az olanlarin tum bilgilerini listeleyin</a:t>
            </a:r>
            <a:endParaRPr lang="en-US" sz="3200" i="1" noProof="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25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Tekrar Sorulari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709852" y="2879064"/>
            <a:ext cx="18674577" cy="940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AutoNum type="arabicParenR"/>
            </a:pPr>
            <a:r>
              <a:rPr lang="en-US" sz="3600" dirty="0" smtClean="0">
                <a:solidFill>
                  <a:srgbClr val="292929"/>
                </a:solidFill>
                <a:latin typeface="Menlo"/>
              </a:rPr>
              <a:t>DELETE ile TRUNCATE arasindaki fark nedir ?</a:t>
            </a:r>
          </a:p>
          <a:p>
            <a:pPr marL="742950" indent="-742950" algn="l">
              <a:buAutoNum type="arabicParenR"/>
            </a:pPr>
            <a:r>
              <a:rPr lang="en-US" sz="3600" dirty="0" smtClean="0">
                <a:solidFill>
                  <a:srgbClr val="292929"/>
                </a:solidFill>
                <a:latin typeface="Menlo"/>
              </a:rPr>
              <a:t>DELETE ile DROP arasindaki fark nedir?</a:t>
            </a:r>
          </a:p>
          <a:p>
            <a:pPr marL="742950" indent="-742950" algn="l">
              <a:buAutoNum type="arabicParenR"/>
            </a:pPr>
            <a:r>
              <a:rPr lang="en-US" sz="3600" dirty="0" smtClean="0">
                <a:solidFill>
                  <a:srgbClr val="292929"/>
                </a:solidFill>
                <a:latin typeface="Menlo"/>
              </a:rPr>
              <a:t>DROP ile DROP PURGE arasindaki fark nedir?</a:t>
            </a:r>
          </a:p>
          <a:p>
            <a:pPr marL="742950" indent="-742950" algn="l">
              <a:buAutoNum type="arabicParenR"/>
            </a:pPr>
            <a:r>
              <a:rPr lang="en-US" sz="3600" dirty="0" smtClean="0">
                <a:solidFill>
                  <a:srgbClr val="292929"/>
                </a:solidFill>
                <a:latin typeface="Menlo"/>
              </a:rPr>
              <a:t>Asagidaki sorgu ile ayni sonucu veren bir sorgu yaziniz.</a:t>
            </a:r>
          </a:p>
          <a:p>
            <a:pPr algn="l"/>
            <a:r>
              <a:rPr lang="en-US" sz="3600" dirty="0">
                <a:solidFill>
                  <a:srgbClr val="292929"/>
                </a:solidFill>
                <a:latin typeface="Menlo"/>
              </a:rPr>
              <a:t> </a:t>
            </a:r>
            <a:r>
              <a:rPr lang="en-US" sz="3600" dirty="0" smtClean="0">
                <a:solidFill>
                  <a:srgbClr val="292929"/>
                </a:solidFill>
                <a:latin typeface="Menlo"/>
              </a:rPr>
              <a:t>    	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>
                <a:latin typeface="Arial"/>
              </a:rPr>
              <a:t>*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		FROM </a:t>
            </a:r>
            <a:r>
              <a:rPr lang="en-US" sz="3600" dirty="0" smtClean="0">
                <a:latin typeface="Arial"/>
              </a:rPr>
              <a:t>ogrenciler</a:t>
            </a:r>
            <a:endParaRPr lang="en-US" sz="3600" dirty="0">
              <a:latin typeface="Arial"/>
            </a:endParaRPr>
          </a:p>
          <a:p>
            <a:pPr algn="l">
              <a:spcAft>
                <a:spcPts val="1680"/>
              </a:spcAft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		WHERE </a:t>
            </a:r>
            <a:r>
              <a:rPr lang="en-US" sz="3600" dirty="0" smtClean="0">
                <a:latin typeface="Arial"/>
              </a:rPr>
              <a:t>yas&gt;=</a:t>
            </a:r>
            <a:r>
              <a:rPr lang="en-US" sz="3600" dirty="0">
                <a:latin typeface="Arial"/>
              </a:rPr>
              <a:t>8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AND </a:t>
            </a:r>
            <a:r>
              <a:rPr lang="en-US" sz="3600" dirty="0" smtClean="0">
                <a:latin typeface="Arial"/>
              </a:rPr>
              <a:t>yas&lt;=</a:t>
            </a:r>
            <a:r>
              <a:rPr lang="en-US" sz="3600" dirty="0">
                <a:latin typeface="Arial"/>
              </a:rPr>
              <a:t>17</a:t>
            </a:r>
            <a:r>
              <a:rPr lang="en-US" sz="3600" dirty="0" smtClean="0">
                <a:latin typeface="Arial"/>
              </a:rPr>
              <a:t>;</a:t>
            </a:r>
          </a:p>
          <a:p>
            <a:pPr algn="l">
              <a:spcAft>
                <a:spcPts val="1680"/>
              </a:spcAft>
            </a:pPr>
            <a:r>
              <a:rPr lang="en-US" sz="3600" dirty="0" smtClean="0">
                <a:solidFill>
                  <a:srgbClr val="292929"/>
                </a:solidFill>
                <a:latin typeface="Menlo"/>
              </a:rPr>
              <a:t>5) Asagidaki </a:t>
            </a:r>
            <a:r>
              <a:rPr lang="en-US" sz="3600" dirty="0">
                <a:solidFill>
                  <a:srgbClr val="292929"/>
                </a:solidFill>
                <a:latin typeface="Menlo"/>
              </a:rPr>
              <a:t>sorgu ile ayni sonucu veren bir sorgu </a:t>
            </a:r>
            <a:r>
              <a:rPr lang="en-US" sz="3600" dirty="0" smtClean="0">
                <a:solidFill>
                  <a:srgbClr val="292929"/>
                </a:solidFill>
                <a:latin typeface="Menlo"/>
              </a:rPr>
              <a:t>yaziniz</a:t>
            </a:r>
          </a:p>
          <a:p>
            <a:pPr algn="l"/>
            <a:r>
              <a:rPr lang="en-US" sz="3600" dirty="0">
                <a:solidFill>
                  <a:srgbClr val="292929"/>
                </a:solidFill>
                <a:latin typeface="Menlo"/>
              </a:rPr>
              <a:t>	</a:t>
            </a:r>
            <a:r>
              <a:rPr lang="en-US" sz="3600" dirty="0" smtClean="0">
                <a:solidFill>
                  <a:srgbClr val="292929"/>
                </a:solidFill>
                <a:latin typeface="Menlo"/>
              </a:rPr>
              <a:t>	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>
                <a:latin typeface="Arial"/>
              </a:rPr>
              <a:t>*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		FROM </a:t>
            </a:r>
            <a:r>
              <a:rPr lang="en-US" sz="3600" dirty="0">
                <a:latin typeface="Arial"/>
              </a:rPr>
              <a:t>ogrenciler</a:t>
            </a:r>
          </a:p>
          <a:p>
            <a:pPr algn="l">
              <a:spcAft>
                <a:spcPts val="2170"/>
              </a:spcAft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		WHERE </a:t>
            </a:r>
            <a:r>
              <a:rPr lang="en-US" sz="3600" dirty="0" smtClean="0">
                <a:latin typeface="Arial"/>
              </a:rPr>
              <a:t>yas&lt;8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OR </a:t>
            </a:r>
            <a:r>
              <a:rPr lang="en-US" sz="3600" dirty="0" smtClean="0">
                <a:latin typeface="Arial"/>
              </a:rPr>
              <a:t>yas&gt;17;</a:t>
            </a:r>
          </a:p>
          <a:p>
            <a:pPr algn="l">
              <a:spcAft>
                <a:spcPts val="2170"/>
              </a:spcAft>
            </a:pPr>
            <a:r>
              <a:rPr lang="en-US" sz="3600" dirty="0" smtClean="0">
                <a:solidFill>
                  <a:srgbClr val="292929"/>
                </a:solidFill>
                <a:latin typeface="Menlo"/>
              </a:rPr>
              <a:t>6) </a:t>
            </a:r>
            <a:r>
              <a:rPr lang="en-US" sz="3600" dirty="0">
                <a:solidFill>
                  <a:srgbClr val="292929"/>
                </a:solidFill>
                <a:latin typeface="Menlo"/>
              </a:rPr>
              <a:t>Asagidaki sorgu ile ayni sonucu veren bir sorgu yaziniz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		SELECT </a:t>
            </a:r>
            <a:r>
              <a:rPr lang="en-US" sz="3600" dirty="0">
                <a:latin typeface="Arial"/>
              </a:rPr>
              <a:t>*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		FROM </a:t>
            </a:r>
            <a:r>
              <a:rPr lang="en-US" sz="3600" dirty="0">
                <a:latin typeface="Arial"/>
              </a:rPr>
              <a:t>ogrenciler</a:t>
            </a:r>
          </a:p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		WHERE </a:t>
            </a:r>
            <a:r>
              <a:rPr lang="en-US" sz="3600" dirty="0" smtClean="0">
                <a:latin typeface="Arial"/>
              </a:rPr>
              <a:t>yas </a:t>
            </a:r>
            <a:r>
              <a:rPr lang="en-US" sz="3600" dirty="0">
                <a:latin typeface="Arial"/>
              </a:rPr>
              <a:t>= 6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OR </a:t>
            </a:r>
            <a:r>
              <a:rPr lang="en-US" sz="3600" dirty="0" smtClean="0">
                <a:latin typeface="Arial"/>
              </a:rPr>
              <a:t>yas </a:t>
            </a:r>
            <a:r>
              <a:rPr lang="en-US" sz="3600" dirty="0">
                <a:latin typeface="Arial"/>
              </a:rPr>
              <a:t>= 7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OR </a:t>
            </a:r>
            <a:r>
              <a:rPr lang="en-US" sz="3600" dirty="0" smtClean="0">
                <a:latin typeface="Arial"/>
              </a:rPr>
              <a:t>yas </a:t>
            </a:r>
            <a:r>
              <a:rPr lang="en-US" sz="3600" dirty="0">
                <a:latin typeface="Arial"/>
              </a:rPr>
              <a:t>= 8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OR </a:t>
            </a:r>
            <a:r>
              <a:rPr lang="en-US" sz="3600" dirty="0" smtClean="0">
                <a:latin typeface="Arial"/>
              </a:rPr>
              <a:t>yas </a:t>
            </a:r>
            <a:r>
              <a:rPr lang="en-US" sz="3600" dirty="0">
                <a:latin typeface="Arial"/>
              </a:rPr>
              <a:t>= 9</a:t>
            </a:r>
            <a:r>
              <a:rPr lang="en-US" sz="3600" dirty="0" smtClean="0">
                <a:latin typeface="Arial"/>
              </a:rPr>
              <a:t>;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04149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Tekrar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Sorularinin Cevaplari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077950" y="2282101"/>
            <a:ext cx="224511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buAutoNum type="arabicParenR"/>
            </a:pPr>
            <a:r>
              <a:rPr lang="en-US" sz="2800" dirty="0">
                <a:solidFill>
                  <a:srgbClr val="292929"/>
                </a:solidFill>
                <a:latin typeface="Menlo"/>
              </a:rPr>
              <a:t>DELETE ile TRUNCATE arasindaki fark nedir </a:t>
            </a:r>
            <a:r>
              <a:rPr lang="en-US" sz="2800" dirty="0" smtClean="0">
                <a:solidFill>
                  <a:srgbClr val="292929"/>
                </a:solidFill>
                <a:latin typeface="Menlo"/>
              </a:rPr>
              <a:t>?</a:t>
            </a:r>
          </a:p>
          <a:p>
            <a:pPr algn="l"/>
            <a:r>
              <a:rPr lang="en-US" sz="2800" dirty="0">
                <a:solidFill>
                  <a:srgbClr val="292929"/>
                </a:solidFill>
                <a:latin typeface="Menlo"/>
              </a:rPr>
              <a:t>	</a:t>
            </a:r>
            <a:r>
              <a:rPr lang="en-US" sz="2800" dirty="0" smtClean="0">
                <a:solidFill>
                  <a:srgbClr val="292929"/>
                </a:solidFill>
                <a:latin typeface="Menlo"/>
              </a:rPr>
              <a:t>		A) TRUNCATE tum kayitlari siler, DELETE istersek tum kayitlari,istersek belirli kayitlari siler</a:t>
            </a:r>
          </a:p>
          <a:p>
            <a:pPr algn="l"/>
            <a:r>
              <a:rPr lang="en-US" sz="2800" dirty="0">
                <a:solidFill>
                  <a:srgbClr val="292929"/>
                </a:solidFill>
                <a:latin typeface="Menlo"/>
              </a:rPr>
              <a:t>	</a:t>
            </a:r>
            <a:r>
              <a:rPr lang="en-US" sz="2800" dirty="0" smtClean="0">
                <a:solidFill>
                  <a:srgbClr val="292929"/>
                </a:solidFill>
                <a:latin typeface="Menlo"/>
              </a:rPr>
              <a:t>		B) DELETE ile sildigimiz datalari ROLLBACK yapabiliriz, TRUNCATE ile silinenler geri getirilemez</a:t>
            </a:r>
          </a:p>
          <a:p>
            <a:pPr algn="l"/>
            <a:r>
              <a:rPr lang="en-US" sz="2800" dirty="0">
                <a:solidFill>
                  <a:srgbClr val="292929"/>
                </a:solidFill>
                <a:latin typeface="Menlo"/>
              </a:rPr>
              <a:t>	</a:t>
            </a:r>
            <a:r>
              <a:rPr lang="en-US" sz="2800" dirty="0" smtClean="0">
                <a:solidFill>
                  <a:srgbClr val="292929"/>
                </a:solidFill>
                <a:latin typeface="Menlo"/>
              </a:rPr>
              <a:t>		C) DELETE ile WHERE komutunu kullanabiliriz ama TRUNCATE ile kullanamayiz</a:t>
            </a:r>
            <a:endParaRPr lang="en-US" sz="2800" dirty="0">
              <a:solidFill>
                <a:srgbClr val="292929"/>
              </a:solidFill>
              <a:latin typeface="Menlo"/>
            </a:endParaRPr>
          </a:p>
          <a:p>
            <a:pPr algn="l"/>
            <a:r>
              <a:rPr lang="en-US" sz="2800" dirty="0" smtClean="0">
                <a:solidFill>
                  <a:srgbClr val="292929"/>
                </a:solidFill>
                <a:latin typeface="Menlo"/>
              </a:rPr>
              <a:t>2)  DELETE </a:t>
            </a:r>
            <a:r>
              <a:rPr lang="en-US" sz="2800" dirty="0">
                <a:solidFill>
                  <a:srgbClr val="292929"/>
                </a:solidFill>
                <a:latin typeface="Menlo"/>
              </a:rPr>
              <a:t>ile DROP arasindaki fark nedir?</a:t>
            </a:r>
          </a:p>
          <a:p>
            <a:pPr algn="l"/>
            <a:r>
              <a:rPr lang="en-US" sz="2800" dirty="0" smtClean="0">
                <a:solidFill>
                  <a:srgbClr val="292929"/>
                </a:solidFill>
                <a:latin typeface="Menlo"/>
              </a:rPr>
              <a:t>			DELETE kayitlari siler, DROP ise tab;olari.</a:t>
            </a:r>
          </a:p>
          <a:p>
            <a:pPr algn="l"/>
            <a:r>
              <a:rPr lang="en-US" sz="2800" dirty="0" smtClean="0">
                <a:solidFill>
                  <a:srgbClr val="292929"/>
                </a:solidFill>
                <a:latin typeface="Menlo"/>
              </a:rPr>
              <a:t>3) </a:t>
            </a:r>
            <a:r>
              <a:rPr lang="en-US" sz="2800" dirty="0">
                <a:solidFill>
                  <a:srgbClr val="292929"/>
                </a:solidFill>
                <a:latin typeface="Menlo"/>
              </a:rPr>
              <a:t>DROP ile DROP PURGE arasindaki fark nedir?</a:t>
            </a:r>
          </a:p>
          <a:p>
            <a:pPr algn="l"/>
            <a:r>
              <a:rPr lang="en-US" sz="2800" dirty="0" smtClean="0">
                <a:solidFill>
                  <a:srgbClr val="292929"/>
                </a:solidFill>
                <a:latin typeface="Menlo"/>
              </a:rPr>
              <a:t>			DROP ile sildigimiz dosyalar RECYLEBIN’e gider. PURGE RECYLEBIN’deki dosyalari</a:t>
            </a:r>
            <a:r>
              <a:rPr lang="en-US" sz="2800" dirty="0">
                <a:solidFill>
                  <a:srgbClr val="292929"/>
                </a:solidFill>
                <a:latin typeface="Menlo"/>
              </a:rPr>
              <a:t> </a:t>
            </a:r>
            <a:r>
              <a:rPr lang="en-US" sz="2800" dirty="0" smtClean="0">
                <a:solidFill>
                  <a:srgbClr val="292929"/>
                </a:solidFill>
                <a:latin typeface="Menlo"/>
              </a:rPr>
              <a:t>geri getirilmeyecek sekilde siler.  DROP 				PURGE beraber kullanilirsa geri getirilmeyecek sekilde silinir.</a:t>
            </a:r>
            <a:endParaRPr lang="en-US" sz="2800" dirty="0">
              <a:solidFill>
                <a:srgbClr val="292929"/>
              </a:solidFill>
              <a:latin typeface="Menlo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077950" y="6252419"/>
            <a:ext cx="10095571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 smtClean="0">
                <a:solidFill>
                  <a:srgbClr val="292929"/>
                </a:solidFill>
                <a:latin typeface="Menlo"/>
              </a:rPr>
              <a:t>4)Asagidaki sorgu ile ayni sonucu veren bir sorgu yaziniz.</a:t>
            </a:r>
          </a:p>
          <a:p>
            <a:pPr algn="l"/>
            <a:r>
              <a:rPr lang="en-US" sz="2800" dirty="0" smtClean="0">
                <a:solidFill>
                  <a:srgbClr val="292929"/>
                </a:solidFill>
                <a:latin typeface="Menlo"/>
              </a:rPr>
              <a:t>     	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2800" dirty="0" smtClean="0">
                <a:latin typeface="Arial"/>
              </a:rPr>
              <a:t>*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		FROM </a:t>
            </a:r>
            <a:r>
              <a:rPr lang="en-US" sz="2800" dirty="0" smtClean="0">
                <a:latin typeface="Arial"/>
              </a:rPr>
              <a:t>ogrenciler</a:t>
            </a:r>
          </a:p>
          <a:p>
            <a:pPr algn="l">
              <a:spcAft>
                <a:spcPts val="1680"/>
              </a:spcAft>
            </a:pP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		WHERE </a:t>
            </a:r>
            <a:r>
              <a:rPr lang="en-US" sz="2800" dirty="0" smtClean="0">
                <a:latin typeface="Arial"/>
              </a:rPr>
              <a:t>yas&gt;=8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AND </a:t>
            </a:r>
            <a:r>
              <a:rPr lang="en-US" sz="2800" dirty="0" smtClean="0">
                <a:latin typeface="Arial"/>
              </a:rPr>
              <a:t>yas&lt;=17;</a:t>
            </a:r>
          </a:p>
          <a:p>
            <a:pPr algn="l">
              <a:spcAft>
                <a:spcPts val="1680"/>
              </a:spcAft>
            </a:pPr>
            <a:r>
              <a:rPr lang="en-US" sz="2800" dirty="0" smtClean="0">
                <a:solidFill>
                  <a:srgbClr val="292929"/>
                </a:solidFill>
                <a:latin typeface="Menlo"/>
              </a:rPr>
              <a:t>5) Asagidaki sorgu ile ayni sonucu veren bir sorgu yaziniz</a:t>
            </a:r>
          </a:p>
          <a:p>
            <a:pPr algn="l"/>
            <a:r>
              <a:rPr lang="en-US" sz="2800" dirty="0" smtClean="0">
                <a:solidFill>
                  <a:srgbClr val="292929"/>
                </a:solidFill>
                <a:latin typeface="Menlo"/>
              </a:rPr>
              <a:t>		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2800" dirty="0" smtClean="0">
                <a:latin typeface="Arial"/>
              </a:rPr>
              <a:t>*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		FROM </a:t>
            </a:r>
            <a:r>
              <a:rPr lang="en-US" sz="2800" dirty="0" smtClean="0">
                <a:latin typeface="Arial"/>
              </a:rPr>
              <a:t>students</a:t>
            </a:r>
          </a:p>
          <a:p>
            <a:pPr algn="l">
              <a:spcAft>
                <a:spcPts val="2170"/>
              </a:spcAft>
            </a:pP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		WHERE </a:t>
            </a:r>
            <a:r>
              <a:rPr lang="en-US" sz="2800" dirty="0" smtClean="0">
                <a:latin typeface="Arial"/>
              </a:rPr>
              <a:t>age&lt;8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OR </a:t>
            </a:r>
            <a:r>
              <a:rPr lang="en-US" sz="2800" dirty="0" smtClean="0">
                <a:latin typeface="Arial"/>
              </a:rPr>
              <a:t>yas&gt;17;</a:t>
            </a:r>
          </a:p>
          <a:p>
            <a:pPr algn="l">
              <a:spcAft>
                <a:spcPts val="2170"/>
              </a:spcAft>
            </a:pPr>
            <a:r>
              <a:rPr lang="en-US" sz="2800" dirty="0" smtClean="0">
                <a:solidFill>
                  <a:srgbClr val="292929"/>
                </a:solidFill>
                <a:latin typeface="Menlo"/>
              </a:rPr>
              <a:t>6) Asagidaki sorgu ile ayni sonucu veren bir sorgu yaziniz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		SELECT </a:t>
            </a:r>
            <a:r>
              <a:rPr lang="en-US" sz="2800" dirty="0" smtClean="0">
                <a:latin typeface="Arial"/>
              </a:rPr>
              <a:t>*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		FROM </a:t>
            </a:r>
            <a:r>
              <a:rPr lang="en-US" sz="2800" dirty="0" smtClean="0">
                <a:latin typeface="Arial"/>
              </a:rPr>
              <a:t>students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		WHERE </a:t>
            </a:r>
            <a:r>
              <a:rPr lang="en-US" sz="2800" dirty="0" smtClean="0">
                <a:latin typeface="Arial"/>
              </a:rPr>
              <a:t>yas = 6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OR </a:t>
            </a:r>
            <a:r>
              <a:rPr lang="en-US" sz="2800" dirty="0" smtClean="0">
                <a:latin typeface="Arial"/>
              </a:rPr>
              <a:t>yas= 7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OR </a:t>
            </a:r>
            <a:r>
              <a:rPr lang="en-US" sz="2800" dirty="0" smtClean="0">
                <a:latin typeface="Arial"/>
              </a:rPr>
              <a:t>yas = 8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OR </a:t>
            </a:r>
            <a:r>
              <a:rPr lang="en-US" sz="2800" dirty="0" smtClean="0">
                <a:latin typeface="Arial"/>
              </a:rPr>
              <a:t>yas = 9;</a:t>
            </a:r>
            <a:endParaRPr lang="tr-TR" sz="2800" dirty="0"/>
          </a:p>
        </p:txBody>
      </p:sp>
      <p:sp>
        <p:nvSpPr>
          <p:cNvPr id="6" name="Dikdörtgen 5"/>
          <p:cNvSpPr/>
          <p:nvPr/>
        </p:nvSpPr>
        <p:spPr>
          <a:xfrm>
            <a:off x="10816682" y="6921052"/>
            <a:ext cx="69880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2800" dirty="0">
                <a:latin typeface="Arial"/>
              </a:rPr>
              <a:t>*</a:t>
            </a: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2800" dirty="0" smtClean="0">
                <a:latin typeface="Arial"/>
              </a:rPr>
              <a:t>ogrenciler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2800" dirty="0" smtClean="0">
                <a:latin typeface="Arial"/>
              </a:rPr>
              <a:t>yas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BETWEEN </a:t>
            </a:r>
            <a:r>
              <a:rPr lang="en-US" sz="2800" dirty="0">
                <a:latin typeface="Arial"/>
              </a:rPr>
              <a:t>8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AND </a:t>
            </a:r>
            <a:r>
              <a:rPr lang="en-US" sz="2800" dirty="0">
                <a:latin typeface="Arial"/>
              </a:rPr>
              <a:t>17</a:t>
            </a:r>
            <a:r>
              <a:rPr lang="en-US" sz="2800" b="1" dirty="0">
                <a:latin typeface="Arial"/>
              </a:rPr>
              <a:t>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0738625" y="8893532"/>
            <a:ext cx="74229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2800" dirty="0">
                <a:latin typeface="Arial"/>
              </a:rPr>
              <a:t>*</a:t>
            </a: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2800" dirty="0" smtClean="0">
                <a:latin typeface="Arial"/>
              </a:rPr>
              <a:t>ogrenciler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2800" dirty="0" smtClean="0">
                <a:latin typeface="Arial"/>
              </a:rPr>
              <a:t>yas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NOT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BETWEEN </a:t>
            </a:r>
            <a:r>
              <a:rPr lang="en-US" sz="2800" dirty="0">
                <a:latin typeface="Arial"/>
              </a:rPr>
              <a:t>8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AND </a:t>
            </a:r>
            <a:r>
              <a:rPr lang="en-US" sz="2800" dirty="0">
                <a:latin typeface="Arial"/>
              </a:rPr>
              <a:t>17</a:t>
            </a:r>
            <a:r>
              <a:rPr lang="en-US" sz="2800" b="1" dirty="0">
                <a:latin typeface="Arial"/>
              </a:rPr>
              <a:t>;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0777654" y="10947160"/>
            <a:ext cx="74229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2800" dirty="0">
                <a:latin typeface="Arial"/>
              </a:rPr>
              <a:t>*</a:t>
            </a: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2800" dirty="0" smtClean="0">
                <a:latin typeface="Arial"/>
              </a:rPr>
              <a:t>ogrenciler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2800" dirty="0" smtClean="0">
                <a:latin typeface="Arial"/>
              </a:rPr>
              <a:t>yas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 </a:t>
            </a:r>
            <a:r>
              <a:rPr lang="en-US" sz="2800" dirty="0" smtClean="0">
                <a:solidFill>
                  <a:schemeClr val="tx1"/>
                </a:solidFill>
                <a:latin typeface="Arial"/>
              </a:rPr>
              <a:t>(6,7,8,9)</a:t>
            </a:r>
            <a:r>
              <a:rPr lang="en-US" sz="2800" b="1" dirty="0" smtClean="0">
                <a:solidFill>
                  <a:schemeClr val="tx1"/>
                </a:solidFill>
                <a:latin typeface="Arial"/>
              </a:rPr>
              <a:t>;</a:t>
            </a:r>
            <a:endParaRPr lang="en-US" sz="2800" b="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080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47746" y="1630967"/>
            <a:ext cx="20778440" cy="972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SQL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tr-TR" sz="6600" dirty="0">
                <a:solidFill>
                  <a:srgbClr val="FF0000"/>
                </a:solidFill>
              </a:rPr>
              <a:t>S</a:t>
            </a:r>
            <a:r>
              <a:rPr lang="tr-TR" sz="6600" dirty="0"/>
              <a:t>tructured </a:t>
            </a:r>
            <a:r>
              <a:rPr lang="tr-TR" sz="6600" dirty="0">
                <a:solidFill>
                  <a:srgbClr val="FF0000"/>
                </a:solidFill>
              </a:rPr>
              <a:t>Q</a:t>
            </a:r>
            <a:r>
              <a:rPr lang="tr-TR" sz="6600" dirty="0"/>
              <a:t>uery </a:t>
            </a:r>
            <a:r>
              <a:rPr lang="tr-TR" sz="6600" dirty="0" smtClean="0">
                <a:solidFill>
                  <a:srgbClr val="FF0000"/>
                </a:solidFill>
              </a:rPr>
              <a:t>L</a:t>
            </a:r>
            <a:r>
              <a:rPr lang="tr-TR" sz="6600" dirty="0" smtClean="0"/>
              <a:t>anguage</a:t>
            </a:r>
            <a:endParaRPr lang="en-US" sz="6600" dirty="0" smtClean="0"/>
          </a:p>
          <a:p>
            <a:r>
              <a:rPr lang="tr-TR" sz="6600" dirty="0"/>
              <a:t>Yapılandırılmış Sorgu Dili</a:t>
            </a:r>
            <a:endParaRPr lang="en-US" sz="6600" b="1" dirty="0" smtClean="0"/>
          </a:p>
          <a:p>
            <a:endParaRPr lang="en-US" sz="8800" b="1" noProof="1" smtClean="0"/>
          </a:p>
          <a:p>
            <a:r>
              <a:rPr lang="en-US" sz="6600" b="1" noProof="1" smtClean="0"/>
              <a:t>DERS 06</a:t>
            </a:r>
          </a:p>
          <a:p>
            <a:r>
              <a:rPr lang="en-US" sz="6600" b="1" noProof="1" smtClean="0"/>
              <a:t>SUBQUERIES</a:t>
            </a:r>
            <a:endParaRPr lang="en-US" sz="6600" b="1" noProof="1"/>
          </a:p>
          <a:p>
            <a:endParaRPr lang="en-US" sz="6600" b="1" noProof="1"/>
          </a:p>
          <a:p>
            <a:r>
              <a:rPr lang="en-US" sz="2400" b="1" noProof="1" smtClean="0"/>
              <a:t/>
            </a:r>
            <a:br>
              <a:rPr lang="en-US" sz="2400" b="1" noProof="1" smtClean="0"/>
            </a:br>
            <a:r>
              <a:rPr lang="en-US" sz="4400" b="1" noProof="1" smtClean="0"/>
              <a:t>Mehmet Bulutluoz</a:t>
            </a:r>
            <a:br>
              <a:rPr lang="en-US" sz="4400" b="1" noProof="1" smtClean="0"/>
            </a:br>
            <a:r>
              <a:rPr lang="en-US" sz="4400" b="1" noProof="1" smtClean="0"/>
              <a:t>Elektronik muh.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2170150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24886" y="129837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KISA TEKRAR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586015" y="2888424"/>
            <a:ext cx="11193282" cy="4448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2800" dirty="0" smtClean="0">
                <a:latin typeface="Arial"/>
              </a:rPr>
              <a:t>personel </a:t>
            </a:r>
          </a:p>
          <a:p>
            <a:pPr algn="l">
              <a:lnSpc>
                <a:spcPct val="124000"/>
              </a:lnSpc>
            </a:pPr>
            <a:r>
              <a:rPr lang="en-US" sz="2800" dirty="0" smtClean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id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800" dirty="0" smtClean="0">
                <a:latin typeface="Arial"/>
              </a:rPr>
              <a:t>(9),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isim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8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sehir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8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maas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800" dirty="0" smtClean="0">
                <a:latin typeface="Arial"/>
              </a:rPr>
              <a:t>(20),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sirket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2800" dirty="0" smtClean="0">
                <a:latin typeface="Arial"/>
              </a:rPr>
              <a:t>(20),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>
                <a:solidFill>
                  <a:srgbClr val="CB297B"/>
                </a:solidFill>
                <a:latin typeface="Arial"/>
              </a:rPr>
              <a:t>CONSTRAINT</a:t>
            </a:r>
            <a:r>
              <a:rPr lang="en-US" sz="2800" dirty="0" smtClean="0">
                <a:latin typeface="Arial"/>
              </a:rPr>
              <a:t> personel_pk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PRIMARY KEY </a:t>
            </a:r>
            <a:r>
              <a:rPr lang="en-US" sz="2800" dirty="0" smtClean="0">
                <a:latin typeface="Arial"/>
              </a:rPr>
              <a:t>(id)</a:t>
            </a:r>
          </a:p>
          <a:p>
            <a:pPr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);</a:t>
            </a:r>
            <a:endParaRPr lang="en-US" sz="28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890172" y="3133422"/>
            <a:ext cx="152945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(123456789, </a:t>
            </a:r>
            <a:r>
              <a:rPr lang="en-US" sz="2800" dirty="0" smtClean="0">
                <a:latin typeface="Arial"/>
              </a:rPr>
              <a:t>‘Ali Yilmaz', ‘Istanbul', 5500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‘Honda');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(234567890, </a:t>
            </a:r>
            <a:r>
              <a:rPr lang="en-US" sz="2800" dirty="0" smtClean="0">
                <a:latin typeface="Arial"/>
              </a:rPr>
              <a:t>‘Veli Sahin', </a:t>
            </a:r>
            <a:r>
              <a:rPr lang="en-US" sz="2800" dirty="0">
                <a:latin typeface="Arial"/>
              </a:rPr>
              <a:t>‘Istanbul'</a:t>
            </a:r>
            <a:r>
              <a:rPr lang="en-US" sz="2800" dirty="0" smtClean="0">
                <a:latin typeface="Arial"/>
              </a:rPr>
              <a:t>, 4500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‘Toyota');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(345678901, </a:t>
            </a:r>
            <a:r>
              <a:rPr lang="en-US" sz="2800" dirty="0" smtClean="0">
                <a:latin typeface="Arial"/>
              </a:rPr>
              <a:t>‘Mehmet Ozturk', ‘Ankara', 3500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'Honda'); 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(456789012, </a:t>
            </a:r>
            <a:r>
              <a:rPr lang="en-US" sz="2800" dirty="0" smtClean="0">
                <a:latin typeface="Arial"/>
              </a:rPr>
              <a:t>'Mehmet Ozturk', ‘Izmir', 6000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‘Ford');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(567890123, </a:t>
            </a:r>
            <a:r>
              <a:rPr lang="en-US" sz="2800" dirty="0" smtClean="0">
                <a:latin typeface="Arial"/>
              </a:rPr>
              <a:t>'Mehmet Ozturk', </a:t>
            </a:r>
            <a:r>
              <a:rPr lang="en-US" sz="2800" dirty="0">
                <a:latin typeface="Arial"/>
              </a:rPr>
              <a:t>‘Ankara'</a:t>
            </a:r>
            <a:r>
              <a:rPr lang="en-US" sz="2800" dirty="0" smtClean="0">
                <a:latin typeface="Arial"/>
              </a:rPr>
              <a:t>, </a:t>
            </a:r>
            <a:r>
              <a:rPr lang="en-US" sz="2800" dirty="0">
                <a:latin typeface="Arial"/>
              </a:rPr>
              <a:t>7000, </a:t>
            </a:r>
            <a:r>
              <a:rPr lang="en-US" sz="2800" dirty="0" smtClean="0">
                <a:latin typeface="Arial"/>
              </a:rPr>
              <a:t>‘Tofas');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 smtClean="0">
                <a:latin typeface="Arial"/>
              </a:rPr>
              <a:t>(456715012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'Veli Sahin', </a:t>
            </a:r>
            <a:r>
              <a:rPr lang="en-US" sz="2800" dirty="0">
                <a:latin typeface="Arial"/>
              </a:rPr>
              <a:t>‘Ankara'</a:t>
            </a:r>
            <a:r>
              <a:rPr lang="en-US" sz="2800" dirty="0" smtClean="0">
                <a:latin typeface="Arial"/>
              </a:rPr>
              <a:t>, 4500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‘Ford');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(123456710, </a:t>
            </a:r>
            <a:r>
              <a:rPr lang="en-US" sz="2800" dirty="0" smtClean="0">
                <a:latin typeface="Arial"/>
              </a:rPr>
              <a:t>‘Hatice Sahin', ‘Bursa', </a:t>
            </a:r>
            <a:r>
              <a:rPr lang="en-US" sz="2800" dirty="0">
                <a:latin typeface="Arial"/>
              </a:rPr>
              <a:t>4</a:t>
            </a:r>
            <a:r>
              <a:rPr lang="en-US" sz="2800" dirty="0" smtClean="0">
                <a:latin typeface="Arial"/>
              </a:rPr>
              <a:t>500</a:t>
            </a:r>
            <a:r>
              <a:rPr lang="en-US" sz="2800" dirty="0">
                <a:latin typeface="Arial"/>
              </a:rPr>
              <a:t>, </a:t>
            </a:r>
            <a:r>
              <a:rPr lang="en-US" sz="2800" dirty="0" smtClean="0">
                <a:latin typeface="Arial"/>
              </a:rPr>
              <a:t>'Honda');</a:t>
            </a:r>
            <a:endParaRPr lang="en-US" sz="28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586015" y="9078316"/>
            <a:ext cx="18396969" cy="350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2800" dirty="0" smtClean="0">
                <a:latin typeface="Arial"/>
              </a:rPr>
              <a:t>personel_bilgi </a:t>
            </a:r>
          </a:p>
          <a:p>
            <a:pPr algn="l">
              <a:lnSpc>
                <a:spcPct val="124000"/>
              </a:lnSpc>
            </a:pPr>
            <a:r>
              <a:rPr lang="en-US" sz="2800" dirty="0" smtClean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id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800" dirty="0" smtClean="0">
                <a:latin typeface="Arial"/>
              </a:rPr>
              <a:t>(9),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tel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char</a:t>
            </a:r>
            <a:r>
              <a:rPr lang="en-US" sz="2800" dirty="0" smtClean="0">
                <a:latin typeface="Arial"/>
              </a:rPr>
              <a:t>(10)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UNIQUE</a:t>
            </a:r>
            <a:r>
              <a:rPr lang="en-US" sz="2800" dirty="0" smtClean="0">
                <a:latin typeface="Arial"/>
              </a:rPr>
              <a:t> 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cocuk_sayisi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2800" dirty="0" smtClean="0">
                <a:latin typeface="Arial"/>
              </a:rPr>
              <a:t>(2), </a:t>
            </a:r>
          </a:p>
          <a:p>
            <a:pPr marL="154500" algn="l">
              <a:lnSpc>
                <a:spcPct val="109000"/>
              </a:lnSpc>
            </a:pPr>
            <a:r>
              <a:rPr lang="en-US" sz="2800" dirty="0">
                <a:solidFill>
                  <a:srgbClr val="CB297B"/>
                </a:solidFill>
                <a:latin typeface="Arial"/>
              </a:rPr>
              <a:t>CONSTRAINT</a:t>
            </a:r>
            <a:r>
              <a:rPr lang="en-US" sz="2800" dirty="0" smtClean="0">
                <a:latin typeface="Arial"/>
              </a:rPr>
              <a:t> personel_bilgi_fk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FOREIGN KEY </a:t>
            </a:r>
            <a:r>
              <a:rPr lang="en-US" sz="2800" dirty="0" smtClean="0">
                <a:latin typeface="Arial"/>
              </a:rPr>
              <a:t>(id)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REFERENCES </a:t>
            </a:r>
            <a:r>
              <a:rPr lang="en-US" sz="2800" dirty="0" smtClean="0">
                <a:latin typeface="Arial"/>
              </a:rPr>
              <a:t>personel(id) </a:t>
            </a:r>
          </a:p>
          <a:p>
            <a:pPr algn="l">
              <a:lnSpc>
                <a:spcPct val="109000"/>
              </a:lnSpc>
            </a:pPr>
            <a:r>
              <a:rPr lang="en-US" sz="2800" dirty="0" smtClean="0">
                <a:latin typeface="Arial"/>
              </a:rPr>
              <a:t>); </a:t>
            </a:r>
            <a:endParaRPr lang="en-US" sz="28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9494887" y="8322727"/>
            <a:ext cx="136898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(123456789, </a:t>
            </a:r>
            <a:r>
              <a:rPr lang="en-US" sz="2800" dirty="0" smtClean="0">
                <a:latin typeface="Arial"/>
              </a:rPr>
              <a:t>‘5302345678' , 5);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(234567890, </a:t>
            </a:r>
            <a:r>
              <a:rPr lang="en-US" sz="2800" dirty="0" smtClean="0">
                <a:latin typeface="Arial"/>
              </a:rPr>
              <a:t>‘5422345678', , 4);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(345678901, </a:t>
            </a:r>
            <a:r>
              <a:rPr lang="en-US" sz="2800" dirty="0" smtClean="0">
                <a:latin typeface="Arial"/>
              </a:rPr>
              <a:t>‘5354561245', 3); 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(456789012, </a:t>
            </a:r>
            <a:r>
              <a:rPr lang="en-US" sz="2800" dirty="0" smtClean="0">
                <a:latin typeface="Arial"/>
              </a:rPr>
              <a:t>'5411452659', 3);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(567890123, </a:t>
            </a:r>
            <a:r>
              <a:rPr lang="en-US" sz="2800" dirty="0" smtClean="0">
                <a:latin typeface="Arial"/>
              </a:rPr>
              <a:t>'5551253698', 2);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(456789012, </a:t>
            </a:r>
            <a:r>
              <a:rPr lang="en-US" sz="2800" dirty="0" smtClean="0">
                <a:latin typeface="Arial"/>
              </a:rPr>
              <a:t>'5524578574', 2);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personel_bilgi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(123456710, </a:t>
            </a:r>
            <a:r>
              <a:rPr lang="en-US" sz="2800" dirty="0" smtClean="0">
                <a:latin typeface="Arial"/>
              </a:rPr>
              <a:t>‘5537488585', 1);</a:t>
            </a:r>
            <a:endParaRPr lang="en-US" sz="28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391197" y="2242377"/>
            <a:ext cx="21019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/>
              </a:rPr>
              <a:t>Personel isminde bir tablo olusturun.Icinde id,isim,sehir,maas ve sirket field’lari olsun. Id’yi 2.yontemle PK yapin</a:t>
            </a:r>
            <a:endParaRPr lang="tr-TR" sz="2800" dirty="0"/>
          </a:p>
        </p:txBody>
      </p:sp>
      <p:sp>
        <p:nvSpPr>
          <p:cNvPr id="10" name="Dikdörtgen 9"/>
          <p:cNvSpPr/>
          <p:nvPr/>
        </p:nvSpPr>
        <p:spPr>
          <a:xfrm>
            <a:off x="1391197" y="7520873"/>
            <a:ext cx="219733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latin typeface="Arial"/>
              </a:rPr>
              <a:t>Personel_bilgi isminde bir tablo olusturun.Icinde id,tel ve cocuk sayisi field’lari olsun. Id’yi FK yapin ve personel tablosu ile relation kurun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01453345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54" y="2846143"/>
            <a:ext cx="7474561" cy="466484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641" y="2846143"/>
            <a:ext cx="5338854" cy="466484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423254" y="8043094"/>
            <a:ext cx="19023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1) </a:t>
            </a:r>
            <a:r>
              <a:rPr lang="en-US" sz="4000" dirty="0" smtClean="0">
                <a:latin typeface="Arial"/>
              </a:rPr>
              <a:t>Personel_bilgi tablosundan 5 cocugu olan kisinin cocuk sayisini 2 yapin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423254" y="9283085"/>
            <a:ext cx="541994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tr-TR" sz="3600" dirty="0">
                <a:solidFill>
                  <a:srgbClr val="CB297B"/>
                </a:solidFill>
                <a:latin typeface="Arial"/>
              </a:rPr>
              <a:t>UPDATE</a:t>
            </a:r>
            <a:r>
              <a:rPr lang="tr-TR" sz="3600" dirty="0"/>
              <a:t> </a:t>
            </a:r>
            <a:r>
              <a:rPr lang="tr-TR" sz="3600" dirty="0" smtClean="0"/>
              <a:t>personel_bilgi</a:t>
            </a:r>
            <a:endParaRPr lang="en-US" sz="3600" dirty="0" smtClean="0"/>
          </a:p>
          <a:p>
            <a:pPr algn="l"/>
            <a:r>
              <a:rPr lang="tr-TR" sz="3600" dirty="0">
                <a:solidFill>
                  <a:srgbClr val="CB297B"/>
                </a:solidFill>
                <a:latin typeface="Arial"/>
              </a:rPr>
              <a:t>SET</a:t>
            </a:r>
            <a:r>
              <a:rPr lang="tr-TR" sz="3600" dirty="0" smtClean="0"/>
              <a:t> cocuk_sayisi=2</a:t>
            </a:r>
            <a:endParaRPr lang="en-US" sz="3600" dirty="0" smtClean="0"/>
          </a:p>
          <a:p>
            <a:pPr algn="l"/>
            <a:r>
              <a:rPr lang="tr-TR" sz="36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600" dirty="0" smtClean="0"/>
              <a:t> </a:t>
            </a:r>
            <a:r>
              <a:rPr lang="tr-TR" sz="3600" dirty="0"/>
              <a:t>cocuk_sayisi=5;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3124886" y="129837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KISA TEKRAR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224417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00417" y="154343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Tekrar Sorulari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98541" y="3100391"/>
            <a:ext cx="203691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2) </a:t>
            </a:r>
            <a:r>
              <a:rPr lang="en-US" sz="4000" dirty="0" smtClean="0">
                <a:latin typeface="Arial"/>
              </a:rPr>
              <a:t>Persone tablosundan  ucreti 4500 veya 5000 olanlarin maaslarini %10 artirin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398541" y="4340382"/>
            <a:ext cx="66407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tr-TR" sz="3600" dirty="0">
                <a:solidFill>
                  <a:srgbClr val="CB297B"/>
                </a:solidFill>
                <a:latin typeface="Arial"/>
              </a:rPr>
              <a:t>UPDATE</a:t>
            </a:r>
            <a:r>
              <a:rPr lang="tr-TR" sz="3600" dirty="0"/>
              <a:t> </a:t>
            </a:r>
            <a:r>
              <a:rPr lang="tr-TR" sz="3600" dirty="0" smtClean="0"/>
              <a:t>personel</a:t>
            </a:r>
            <a:endParaRPr lang="en-US" sz="3600" dirty="0" smtClean="0"/>
          </a:p>
          <a:p>
            <a:pPr algn="l"/>
            <a:r>
              <a:rPr lang="tr-TR" sz="3600" dirty="0">
                <a:solidFill>
                  <a:srgbClr val="CB297B"/>
                </a:solidFill>
                <a:latin typeface="Arial"/>
              </a:rPr>
              <a:t>SET</a:t>
            </a:r>
            <a:r>
              <a:rPr lang="tr-TR" sz="3600" dirty="0" smtClean="0"/>
              <a:t> </a:t>
            </a:r>
            <a:r>
              <a:rPr lang="en-US" sz="3600" dirty="0" smtClean="0"/>
              <a:t>maas</a:t>
            </a:r>
            <a:r>
              <a:rPr lang="tr-TR" sz="3600" dirty="0" smtClean="0"/>
              <a:t>=</a:t>
            </a:r>
            <a:r>
              <a:rPr lang="en-US" sz="3600" dirty="0" smtClean="0"/>
              <a:t>maas*1.1</a:t>
            </a:r>
          </a:p>
          <a:p>
            <a:pPr algn="l"/>
            <a:r>
              <a:rPr lang="tr-TR" sz="36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600" dirty="0" smtClean="0"/>
              <a:t> </a:t>
            </a:r>
            <a:r>
              <a:rPr lang="en-US" sz="3600" dirty="0" smtClean="0"/>
              <a:t>maas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IN</a:t>
            </a:r>
            <a:r>
              <a:rPr lang="en-US" sz="3600" dirty="0" smtClean="0"/>
              <a:t> (4500,5000)</a:t>
            </a:r>
            <a:r>
              <a:rPr lang="tr-TR" sz="3600" dirty="0" smtClean="0"/>
              <a:t>;</a:t>
            </a:r>
            <a:endParaRPr lang="tr-TR" sz="3600" dirty="0"/>
          </a:p>
        </p:txBody>
      </p:sp>
      <p:sp>
        <p:nvSpPr>
          <p:cNvPr id="7" name="Dikdörtgen 6"/>
          <p:cNvSpPr/>
          <p:nvPr/>
        </p:nvSpPr>
        <p:spPr>
          <a:xfrm>
            <a:off x="1398541" y="7404662"/>
            <a:ext cx="133230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3) </a:t>
            </a:r>
            <a:r>
              <a:rPr lang="en-US" sz="4000" dirty="0" smtClean="0">
                <a:latin typeface="Arial"/>
              </a:rPr>
              <a:t>Persone tablosundan maasi 4950 olanlari silin 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398541" y="8644653"/>
            <a:ext cx="48074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DELETE </a:t>
            </a:r>
            <a:r>
              <a:rPr lang="tr-TR" sz="3600" dirty="0" smtClean="0"/>
              <a:t> personel</a:t>
            </a:r>
            <a:endParaRPr lang="en-US" sz="3600" dirty="0" smtClean="0"/>
          </a:p>
          <a:p>
            <a:pPr algn="l"/>
            <a:r>
              <a:rPr lang="tr-TR" sz="36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600" dirty="0" smtClean="0"/>
              <a:t> </a:t>
            </a:r>
            <a:r>
              <a:rPr lang="en-US" sz="3600" dirty="0" smtClean="0"/>
              <a:t>maas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=</a:t>
            </a:r>
            <a:r>
              <a:rPr lang="en-US" sz="3600" dirty="0" smtClean="0"/>
              <a:t>4900</a:t>
            </a:r>
            <a:r>
              <a:rPr lang="tr-TR" sz="3600" dirty="0" smtClean="0"/>
              <a:t>;</a:t>
            </a:r>
            <a:endParaRPr lang="tr-TR" sz="36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41" y="10377620"/>
            <a:ext cx="21977947" cy="133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84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83473" y="2860341"/>
            <a:ext cx="21878693" cy="9346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Arial"/>
              </a:rPr>
              <a:t>1 </a:t>
            </a:r>
            <a:r>
              <a:rPr lang="en-US" sz="4400" noProof="1" smtClean="0">
                <a:latin typeface="Arial"/>
              </a:rPr>
              <a:t>Eger datayi User Interface (UI) kullanarak yolladiysaniz</a:t>
            </a:r>
          </a:p>
          <a:p>
            <a:pPr indent="635000" algn="l"/>
            <a:r>
              <a:rPr lang="en-US" sz="4400" noProof="1" smtClean="0">
                <a:latin typeface="Arial"/>
              </a:rPr>
              <a:t>A) Datayi UI dan arama fonksiyonunu kullanarak dogrula (Selenium)</a:t>
            </a:r>
          </a:p>
          <a:p>
            <a:pPr indent="635000" algn="l"/>
            <a:r>
              <a:rPr lang="en-US" sz="4400" noProof="1" smtClean="0">
                <a:latin typeface="Arial"/>
              </a:rPr>
              <a:t>B) Datayi SQL kodlarini kullanarak dogrula (SQL + Selenium)</a:t>
            </a:r>
          </a:p>
          <a:p>
            <a:pPr indent="635000" algn="l">
              <a:spcAft>
                <a:spcPts val="4410"/>
              </a:spcAft>
            </a:pPr>
            <a:r>
              <a:rPr lang="en-US" sz="4400" noProof="1" smtClean="0">
                <a:latin typeface="Arial"/>
              </a:rPr>
              <a:t>C) Datayi API kodlarini kullanarak dogrula (API + Selenium)</a:t>
            </a:r>
          </a:p>
          <a:p>
            <a:pPr algn="l"/>
            <a:r>
              <a:rPr lang="en-US" sz="4400" noProof="1" smtClean="0">
                <a:latin typeface="Arial"/>
              </a:rPr>
              <a:t>2) Eger datayi SQL kodlarini kullanarak yolladiysaniz</a:t>
            </a:r>
          </a:p>
          <a:p>
            <a:pPr indent="635000" algn="l"/>
            <a:r>
              <a:rPr lang="en-US" sz="4400" noProof="1" smtClean="0">
                <a:latin typeface="Arial"/>
              </a:rPr>
              <a:t>A) Datayi UI dan arama fonksiyonunu kullanarak dogrula (Selenium)</a:t>
            </a:r>
          </a:p>
          <a:p>
            <a:pPr indent="635000" algn="l"/>
            <a:r>
              <a:rPr lang="en-US" sz="4400" noProof="1" smtClean="0">
                <a:latin typeface="Arial"/>
              </a:rPr>
              <a:t>B) Datayi SQL kodlarini kullanarak dogrula (SQL + Selenium)</a:t>
            </a:r>
          </a:p>
          <a:p>
            <a:pPr indent="635000" algn="l">
              <a:spcAft>
                <a:spcPts val="4410"/>
              </a:spcAft>
            </a:pPr>
            <a:r>
              <a:rPr lang="en-US" sz="4400" noProof="1" smtClean="0">
                <a:latin typeface="Arial"/>
              </a:rPr>
              <a:t>C) Datayi API kodlarini kullanarak dogrula (API + Selenium)</a:t>
            </a:r>
          </a:p>
          <a:p>
            <a:pPr algn="l"/>
            <a:r>
              <a:rPr lang="en-US" sz="4400" noProof="1" smtClean="0">
                <a:latin typeface="Arial"/>
              </a:rPr>
              <a:t>3) Eger datayi API kodlarini kullanarak yolladiysaniz</a:t>
            </a:r>
          </a:p>
          <a:p>
            <a:pPr indent="635000" algn="l"/>
            <a:r>
              <a:rPr lang="en-US" sz="4400" noProof="1" smtClean="0">
                <a:latin typeface="Arial"/>
              </a:rPr>
              <a:t>A) Datayi UI dan arama fonksiyonunu kullanarak dogrula (Selenium)</a:t>
            </a:r>
          </a:p>
          <a:p>
            <a:pPr indent="635000" algn="l"/>
            <a:r>
              <a:rPr lang="en-US" sz="4400" noProof="1" smtClean="0">
                <a:latin typeface="Arial"/>
              </a:rPr>
              <a:t>B) Datayi SQL kodlarini kullanarak dogrula (SQL + Selenium)</a:t>
            </a:r>
          </a:p>
          <a:p>
            <a:pPr indent="635000" algn="l">
              <a:spcAft>
                <a:spcPts val="4410"/>
              </a:spcAft>
            </a:pPr>
            <a:r>
              <a:rPr lang="en-US" sz="4400" noProof="1" smtClean="0">
                <a:latin typeface="Arial"/>
              </a:rPr>
              <a:t>C) Datayi API kodlarini kullanarak dogrula (API + Selenium</a:t>
            </a:r>
            <a:r>
              <a:rPr lang="en-US" sz="4400" dirty="0" smtClean="0">
                <a:latin typeface="Arial"/>
              </a:rPr>
              <a:t>)</a:t>
            </a:r>
            <a:endParaRPr lang="en-US" sz="4400" dirty="0"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601683" y="1624828"/>
            <a:ext cx="74694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EE220C"/>
                </a:solidFill>
                <a:latin typeface="Arial"/>
              </a:rPr>
              <a:t>END To END (E2E) Testing</a:t>
            </a:r>
          </a:p>
        </p:txBody>
      </p:sp>
    </p:spTree>
    <p:extLst>
      <p:ext uri="{BB962C8B-B14F-4D97-AF65-F5344CB8AC3E}">
        <p14:creationId xmlns:p14="http://schemas.microsoft.com/office/powerpoint/2010/main" val="145987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00417" y="154343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Tekrar Sorulari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98541" y="3100391"/>
            <a:ext cx="157856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4) </a:t>
            </a:r>
            <a:r>
              <a:rPr lang="en-US" sz="4000" dirty="0" smtClean="0">
                <a:latin typeface="Arial"/>
              </a:rPr>
              <a:t>Personel_bilgi tablosundan  3 veya 4 cocugu olanlari silin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398541" y="4340382"/>
            <a:ext cx="66007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DELETE</a:t>
            </a:r>
            <a:r>
              <a:rPr lang="tr-TR" sz="3600" dirty="0" smtClean="0"/>
              <a:t> personel</a:t>
            </a:r>
            <a:r>
              <a:rPr lang="en-US" sz="3600" dirty="0" smtClean="0"/>
              <a:t>_bilgi</a:t>
            </a:r>
          </a:p>
          <a:p>
            <a:pPr algn="l"/>
            <a:r>
              <a:rPr lang="tr-TR" sz="36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600" dirty="0"/>
              <a:t> </a:t>
            </a:r>
            <a:r>
              <a:rPr lang="en-US" sz="3600" dirty="0" smtClean="0"/>
              <a:t>cocuk_sayisi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IN</a:t>
            </a:r>
            <a:r>
              <a:rPr lang="en-US" sz="3600" dirty="0" smtClean="0"/>
              <a:t> (3,4)</a:t>
            </a:r>
            <a:r>
              <a:rPr lang="tr-TR" sz="3600" dirty="0" smtClean="0"/>
              <a:t>;</a:t>
            </a:r>
            <a:endParaRPr lang="tr-TR" sz="3600" dirty="0"/>
          </a:p>
        </p:txBody>
      </p:sp>
      <p:sp>
        <p:nvSpPr>
          <p:cNvPr id="7" name="Dikdörtgen 6"/>
          <p:cNvSpPr/>
          <p:nvPr/>
        </p:nvSpPr>
        <p:spPr>
          <a:xfrm>
            <a:off x="1398541" y="7404662"/>
            <a:ext cx="175169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5) </a:t>
            </a:r>
            <a:r>
              <a:rPr lang="en-US" sz="4000" dirty="0" smtClean="0">
                <a:latin typeface="Arial"/>
              </a:rPr>
              <a:t>Persone tablosundan HONDA’da calisip maasi 3500 olanlari silin 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398541" y="8644653"/>
            <a:ext cx="90824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DELETE </a:t>
            </a:r>
            <a:r>
              <a:rPr lang="tr-TR" sz="3600" dirty="0" smtClean="0"/>
              <a:t> personel</a:t>
            </a:r>
            <a:endParaRPr lang="en-US" sz="3600" dirty="0" smtClean="0"/>
          </a:p>
          <a:p>
            <a:pPr algn="l"/>
            <a:r>
              <a:rPr lang="tr-TR" sz="36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600" dirty="0" smtClean="0"/>
              <a:t> </a:t>
            </a:r>
            <a:r>
              <a:rPr lang="en-US" sz="3600" dirty="0" smtClean="0"/>
              <a:t>maas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=</a:t>
            </a:r>
            <a:r>
              <a:rPr lang="en-US" sz="3600" dirty="0" smtClean="0"/>
              <a:t>3500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AND</a:t>
            </a:r>
            <a:r>
              <a:rPr lang="en-US" sz="3600" dirty="0" smtClean="0"/>
              <a:t> sirket=‘Honda’</a:t>
            </a:r>
            <a:r>
              <a:rPr lang="tr-TR" sz="3600" dirty="0" smtClean="0"/>
              <a:t>;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742600574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00417" y="154343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Tekrar Sorulari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398541" y="3100391"/>
            <a:ext cx="21372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6) </a:t>
            </a:r>
            <a:r>
              <a:rPr lang="en-US" sz="4000" dirty="0" smtClean="0">
                <a:latin typeface="Arial"/>
              </a:rPr>
              <a:t>Personel_bilgi</a:t>
            </a:r>
            <a:r>
              <a:rPr lang="en-US" sz="4000" dirty="0">
                <a:latin typeface="Arial"/>
              </a:rPr>
              <a:t> </a:t>
            </a:r>
            <a:r>
              <a:rPr lang="en-US" sz="4000" dirty="0" smtClean="0">
                <a:latin typeface="Arial"/>
              </a:rPr>
              <a:t>tablosundan datalari geri getirilemeyecek sekilde silin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398541" y="4939767"/>
            <a:ext cx="7561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TRUNCATE TABLE</a:t>
            </a:r>
            <a:r>
              <a:rPr lang="tr-TR" sz="3600" dirty="0" smtClean="0"/>
              <a:t> personel</a:t>
            </a:r>
            <a:r>
              <a:rPr lang="en-US" sz="3600" dirty="0" smtClean="0"/>
              <a:t>_bilgi;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398541" y="7404662"/>
            <a:ext cx="173270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7) </a:t>
            </a:r>
            <a:r>
              <a:rPr lang="en-US" sz="4000" dirty="0" smtClean="0">
                <a:latin typeface="Arial"/>
              </a:rPr>
              <a:t>Persone tablosundan maasi 4000 ile 5000 arasinda olanlari silin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398541" y="8730783"/>
            <a:ext cx="92963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DELETE </a:t>
            </a:r>
            <a:r>
              <a:rPr lang="tr-TR" sz="3600" dirty="0" smtClean="0"/>
              <a:t> personel</a:t>
            </a:r>
            <a:endParaRPr lang="en-US" sz="3600" dirty="0" smtClean="0"/>
          </a:p>
          <a:p>
            <a:pPr algn="l"/>
            <a:r>
              <a:rPr lang="tr-TR" sz="36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600" dirty="0" smtClean="0"/>
              <a:t> </a:t>
            </a:r>
            <a:r>
              <a:rPr lang="en-US" sz="3600" dirty="0" smtClean="0"/>
              <a:t>maas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BETWEEN </a:t>
            </a:r>
            <a:r>
              <a:rPr lang="en-US" sz="3600" dirty="0" smtClean="0"/>
              <a:t>4000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AND</a:t>
            </a:r>
            <a:r>
              <a:rPr lang="en-US" sz="3600" dirty="0" smtClean="0"/>
              <a:t> 5000</a:t>
            </a:r>
            <a:r>
              <a:rPr lang="tr-TR" sz="3600" dirty="0" smtClean="0"/>
              <a:t>;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132249519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00417" y="154343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Tekrar Sorulari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398541" y="3100391"/>
            <a:ext cx="21372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8) </a:t>
            </a:r>
            <a:r>
              <a:rPr lang="en-US" sz="4000" dirty="0" smtClean="0">
                <a:latin typeface="Arial"/>
              </a:rPr>
              <a:t>Personel tablosundan maasi 5000 ile 6000 arasinda olmayanlari silin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398541" y="6607542"/>
            <a:ext cx="144965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/>
              </a:rPr>
              <a:t>SORU 9) </a:t>
            </a:r>
            <a:r>
              <a:rPr lang="en-US" sz="4000" dirty="0" smtClean="0">
                <a:latin typeface="Arial"/>
              </a:rPr>
              <a:t>Persone tablosunu geri getirilemeyecek sekilde silin</a:t>
            </a:r>
          </a:p>
        </p:txBody>
      </p:sp>
      <p:sp>
        <p:nvSpPr>
          <p:cNvPr id="7" name="Dikdörtgen 6"/>
          <p:cNvSpPr/>
          <p:nvPr/>
        </p:nvSpPr>
        <p:spPr>
          <a:xfrm>
            <a:off x="1520291" y="7961008"/>
            <a:ext cx="11045075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DROP </a:t>
            </a:r>
            <a:r>
              <a:rPr lang="tr-TR" sz="3600" dirty="0" smtClean="0"/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TABLE</a:t>
            </a:r>
            <a:r>
              <a:rPr lang="en-US" sz="3600" dirty="0" smtClean="0"/>
              <a:t> </a:t>
            </a:r>
            <a:r>
              <a:rPr lang="tr-TR" sz="3600" dirty="0" smtClean="0"/>
              <a:t>personel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PURGE</a:t>
            </a:r>
            <a:r>
              <a:rPr lang="tr-TR" sz="3600" dirty="0" smtClean="0"/>
              <a:t>;</a:t>
            </a:r>
            <a:r>
              <a:rPr lang="en-US" sz="3600" dirty="0" smtClean="0"/>
              <a:t>  HATA VERIR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 smtClean="0"/>
              <a:t>Once personel_bilgi tablosunu silin</a:t>
            </a:r>
          </a:p>
          <a:p>
            <a:pPr algn="l"/>
            <a:endParaRPr lang="en-US" sz="3600" dirty="0" smtClean="0"/>
          </a:p>
          <a:p>
            <a:pPr algn="l"/>
            <a:r>
              <a:rPr lang="en-US" sz="3600" dirty="0">
                <a:solidFill>
                  <a:srgbClr val="CB297B"/>
                </a:solidFill>
                <a:latin typeface="Arial"/>
              </a:rPr>
              <a:t>DROP </a:t>
            </a:r>
            <a:r>
              <a:rPr lang="tr-TR" sz="3600" dirty="0"/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TABLE</a:t>
            </a:r>
            <a:r>
              <a:rPr lang="en-US" sz="3600" dirty="0"/>
              <a:t> </a:t>
            </a:r>
            <a:r>
              <a:rPr lang="tr-TR" sz="3600" dirty="0" smtClean="0"/>
              <a:t>personel</a:t>
            </a:r>
            <a:r>
              <a:rPr lang="en-US" sz="3600" dirty="0" smtClean="0"/>
              <a:t>_bilgi;</a:t>
            </a:r>
          </a:p>
          <a:p>
            <a:pPr algn="l"/>
            <a:endParaRPr lang="en-US" sz="3600" dirty="0" smtClean="0"/>
          </a:p>
          <a:p>
            <a:pPr algn="l"/>
            <a:r>
              <a:rPr lang="en-US" sz="3600" dirty="0">
                <a:latin typeface="Arial"/>
              </a:rPr>
              <a:t>Persone tablosunu geri getirilemeyecek sekilde silin</a:t>
            </a:r>
          </a:p>
          <a:p>
            <a:pPr algn="l"/>
            <a:endParaRPr lang="tr-TR" sz="3600" dirty="0"/>
          </a:p>
        </p:txBody>
      </p:sp>
      <p:sp>
        <p:nvSpPr>
          <p:cNvPr id="8" name="Dikdörtgen 7"/>
          <p:cNvSpPr/>
          <p:nvPr/>
        </p:nvSpPr>
        <p:spPr>
          <a:xfrm>
            <a:off x="1520291" y="4607745"/>
            <a:ext cx="104218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solidFill>
                  <a:srgbClr val="CB297B"/>
                </a:solidFill>
                <a:latin typeface="Arial"/>
              </a:rPr>
              <a:t>DELETE </a:t>
            </a:r>
            <a:r>
              <a:rPr lang="tr-TR" sz="3600" dirty="0" smtClean="0"/>
              <a:t> personel</a:t>
            </a:r>
            <a:endParaRPr lang="en-US" sz="3600" dirty="0" smtClean="0"/>
          </a:p>
          <a:p>
            <a:pPr algn="l"/>
            <a:r>
              <a:rPr lang="tr-TR" sz="36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600" dirty="0" smtClean="0"/>
              <a:t> </a:t>
            </a:r>
            <a:r>
              <a:rPr lang="en-US" sz="3600" dirty="0" smtClean="0"/>
              <a:t>maas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NOT BETWEEN </a:t>
            </a:r>
            <a:r>
              <a:rPr lang="en-US" sz="3600" dirty="0"/>
              <a:t>5</a:t>
            </a:r>
            <a:r>
              <a:rPr lang="en-US" sz="3600" dirty="0" smtClean="0"/>
              <a:t>000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AND</a:t>
            </a:r>
            <a:r>
              <a:rPr lang="en-US" sz="3600" dirty="0" smtClean="0"/>
              <a:t> 6000</a:t>
            </a:r>
            <a:r>
              <a:rPr lang="tr-TR" sz="3600" dirty="0" smtClean="0"/>
              <a:t>;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352655627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SUBQUERIES</a:t>
            </a:r>
            <a:endParaRPr lang="en-US" sz="6000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311552" y="2423667"/>
            <a:ext cx="148917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Arial"/>
              </a:rPr>
              <a:t>SUBQUERY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600" dirty="0" smtClean="0">
                <a:latin typeface="Arial"/>
              </a:rPr>
              <a:t>baska bir SORGU(query)’nun icinde calisan SORGU’dur.</a:t>
            </a:r>
          </a:p>
          <a:p>
            <a:pPr algn="l"/>
            <a:r>
              <a:rPr lang="en-US" sz="3600" dirty="0" smtClean="0">
                <a:latin typeface="Arial"/>
              </a:rPr>
              <a:t>1) 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WHERE’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den sonra kullanilabilir</a:t>
            </a:r>
            <a:endParaRPr lang="en-US" sz="36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702420" y="3914855"/>
            <a:ext cx="5991922" cy="4534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personel </a:t>
            </a:r>
          </a:p>
          <a:p>
            <a:pPr algn="l">
              <a:lnSpc>
                <a:spcPct val="124000"/>
              </a:lnSpc>
            </a:pPr>
            <a:r>
              <a:rPr lang="en-US" sz="3200" dirty="0" smtClean="0">
                <a:latin typeface="Arial"/>
              </a:rPr>
              <a:t>(</a:t>
            </a:r>
            <a:endParaRPr lang="en-US" sz="3200" dirty="0">
              <a:latin typeface="Arial"/>
            </a:endParaRPr>
          </a:p>
          <a:p>
            <a:pPr marL="154500" algn="l">
              <a:lnSpc>
                <a:spcPct val="109000"/>
              </a:lnSpc>
            </a:pPr>
            <a:r>
              <a:rPr lang="en-US" sz="3200" dirty="0">
                <a:latin typeface="Arial"/>
              </a:rPr>
              <a:t>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(9), </a:t>
            </a:r>
            <a:endParaRPr lang="en-US" sz="3200" dirty="0" smtClean="0">
              <a:latin typeface="Arial"/>
            </a:endParaRP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sehir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maas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(20), </a:t>
            </a:r>
            <a:endParaRPr lang="en-US" sz="3200" dirty="0" smtClean="0">
              <a:latin typeface="Arial"/>
            </a:endParaRP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sirket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(20)</a:t>
            </a:r>
          </a:p>
          <a:p>
            <a:pPr algn="l">
              <a:lnSpc>
                <a:spcPct val="109000"/>
              </a:lnSpc>
            </a:pPr>
            <a:r>
              <a:rPr lang="en-US" sz="3200" dirty="0">
                <a:latin typeface="Arial"/>
              </a:rPr>
              <a:t>);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389541" y="4137301"/>
            <a:ext cx="168309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(123456789, </a:t>
            </a:r>
            <a:r>
              <a:rPr lang="en-US" sz="2800" dirty="0" smtClean="0">
                <a:latin typeface="Arial"/>
              </a:rPr>
              <a:t>‘Ali Seker', ‘Istanbul', </a:t>
            </a:r>
            <a:r>
              <a:rPr lang="en-US" sz="2800" dirty="0">
                <a:latin typeface="Arial"/>
              </a:rPr>
              <a:t>2500, </a:t>
            </a:r>
            <a:r>
              <a:rPr lang="en-US" sz="2800" dirty="0" smtClean="0">
                <a:latin typeface="Arial"/>
              </a:rPr>
              <a:t>‘Honda');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(234567890, </a:t>
            </a:r>
            <a:r>
              <a:rPr lang="en-US" sz="2800" dirty="0" smtClean="0">
                <a:latin typeface="Arial"/>
              </a:rPr>
              <a:t>‘Ayse Gul', ‘Istanbul', </a:t>
            </a:r>
            <a:r>
              <a:rPr lang="en-US" sz="2800" dirty="0">
                <a:latin typeface="Arial"/>
              </a:rPr>
              <a:t>1500, </a:t>
            </a:r>
            <a:r>
              <a:rPr lang="en-US" sz="2800" dirty="0" smtClean="0">
                <a:latin typeface="Arial"/>
              </a:rPr>
              <a:t>‘Toyota');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(345678901, ‘Veli Yilmaz</a:t>
            </a:r>
            <a:r>
              <a:rPr lang="en-US" sz="2800" dirty="0" smtClean="0">
                <a:latin typeface="Arial"/>
              </a:rPr>
              <a:t>', ‘Ankara', </a:t>
            </a:r>
            <a:r>
              <a:rPr lang="en-US" sz="2800" dirty="0">
                <a:latin typeface="Arial"/>
              </a:rPr>
              <a:t>3000, </a:t>
            </a:r>
            <a:r>
              <a:rPr lang="en-US" sz="2800" dirty="0" smtClean="0">
                <a:latin typeface="Arial"/>
              </a:rPr>
              <a:t>‘Honda');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(456789012, ‘Veli Yilmaz', </a:t>
            </a:r>
            <a:r>
              <a:rPr lang="en-US" sz="2800" dirty="0" smtClean="0">
                <a:latin typeface="Arial"/>
              </a:rPr>
              <a:t> ‘Izmir', </a:t>
            </a:r>
            <a:r>
              <a:rPr lang="en-US" sz="2800" dirty="0">
                <a:latin typeface="Arial"/>
              </a:rPr>
              <a:t>1000, </a:t>
            </a:r>
            <a:r>
              <a:rPr lang="en-US" sz="2800" dirty="0" smtClean="0">
                <a:latin typeface="Arial"/>
              </a:rPr>
              <a:t>‘Ford');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(567890123, ‘Veli Yilmaz', </a:t>
            </a:r>
            <a:r>
              <a:rPr lang="en-US" sz="2800" dirty="0" smtClean="0">
                <a:latin typeface="Arial"/>
              </a:rPr>
              <a:t>‘Ankara', </a:t>
            </a:r>
            <a:r>
              <a:rPr lang="en-US" sz="2800" dirty="0">
                <a:latin typeface="Arial"/>
              </a:rPr>
              <a:t>7000, </a:t>
            </a:r>
            <a:r>
              <a:rPr lang="en-US" sz="2800" dirty="0" smtClean="0">
                <a:latin typeface="Arial"/>
              </a:rPr>
              <a:t>‘Hyundai');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(456789012, </a:t>
            </a:r>
            <a:r>
              <a:rPr lang="en-US" sz="2800" dirty="0" smtClean="0">
                <a:latin typeface="Arial"/>
              </a:rPr>
              <a:t>‘Ayse Gul', ‘Ankara, </a:t>
            </a:r>
            <a:r>
              <a:rPr lang="en-US" sz="2800" dirty="0">
                <a:latin typeface="Arial"/>
              </a:rPr>
              <a:t>1500, </a:t>
            </a:r>
            <a:r>
              <a:rPr lang="en-US" sz="2800" dirty="0" smtClean="0">
                <a:latin typeface="Arial"/>
              </a:rPr>
              <a:t>‘Ford');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personel</a:t>
            </a:r>
            <a:r>
              <a:rPr lang="en-US" sz="2800" dirty="0" smtClean="0">
                <a:latin typeface="Arial"/>
              </a:rPr>
              <a:t>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(123456710, </a:t>
            </a:r>
            <a:r>
              <a:rPr lang="en-US" sz="2800" dirty="0" smtClean="0">
                <a:latin typeface="Arial"/>
              </a:rPr>
              <a:t>‘Fatma Yasa', ‘Bursa', </a:t>
            </a:r>
            <a:r>
              <a:rPr lang="en-US" sz="2800" dirty="0">
                <a:latin typeface="Arial"/>
              </a:rPr>
              <a:t>2500, </a:t>
            </a:r>
            <a:r>
              <a:rPr lang="en-US" sz="2800" dirty="0" smtClean="0">
                <a:latin typeface="Arial"/>
              </a:rPr>
              <a:t>‘Honda');</a:t>
            </a:r>
            <a:endParaRPr lang="en-US" sz="28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122556" y="8859385"/>
            <a:ext cx="6571786" cy="3268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9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sirketler</a:t>
            </a:r>
          </a:p>
          <a:p>
            <a:pPr algn="l"/>
            <a:r>
              <a:rPr lang="en-US" sz="3200" dirty="0" smtClean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sirket_id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 smtClean="0">
                <a:latin typeface="Arial"/>
              </a:rPr>
              <a:t>(9),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sirket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 smtClean="0">
                <a:latin typeface="Arial"/>
              </a:rPr>
              <a:t>(20),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personel_sayisi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 smtClean="0">
                <a:latin typeface="Arial"/>
              </a:rPr>
              <a:t>(20)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);</a:t>
            </a:r>
            <a:endParaRPr lang="en-US" sz="32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9285249" y="8859385"/>
            <a:ext cx="115006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sirketler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(100, </a:t>
            </a:r>
            <a:r>
              <a:rPr lang="en-US" sz="3200" dirty="0" smtClean="0">
                <a:latin typeface="Arial"/>
              </a:rPr>
              <a:t>‘Honda', </a:t>
            </a:r>
            <a:r>
              <a:rPr lang="en-US" sz="3200" dirty="0">
                <a:latin typeface="Arial"/>
              </a:rPr>
              <a:t>12000);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sirketler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(101, </a:t>
            </a:r>
            <a:r>
              <a:rPr lang="en-US" sz="3200" dirty="0" smtClean="0">
                <a:latin typeface="Arial"/>
              </a:rPr>
              <a:t>‘Ford', </a:t>
            </a:r>
            <a:r>
              <a:rPr lang="en-US" sz="3200" dirty="0">
                <a:latin typeface="Arial"/>
              </a:rPr>
              <a:t>18000);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sirketler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(102, </a:t>
            </a:r>
            <a:r>
              <a:rPr lang="en-US" sz="3200" dirty="0" smtClean="0">
                <a:latin typeface="Arial"/>
              </a:rPr>
              <a:t>‘Hyundai', </a:t>
            </a:r>
            <a:r>
              <a:rPr lang="en-US" sz="3200" dirty="0">
                <a:latin typeface="Arial"/>
              </a:rPr>
              <a:t>10000);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sirketler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 smtClean="0">
                <a:latin typeface="Arial"/>
              </a:rPr>
              <a:t>(103, ‘Toyota', </a:t>
            </a:r>
            <a:r>
              <a:rPr lang="en-US" sz="3200" dirty="0">
                <a:latin typeface="Arial"/>
              </a:rPr>
              <a:t>21000);</a:t>
            </a:r>
          </a:p>
        </p:txBody>
      </p:sp>
    </p:spTree>
    <p:extLst>
      <p:ext uri="{BB962C8B-B14F-4D97-AF65-F5344CB8AC3E}">
        <p14:creationId xmlns:p14="http://schemas.microsoft.com/office/powerpoint/2010/main" val="662285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437119" y="1365018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SUBQUERIES</a:t>
            </a:r>
            <a:endParaRPr lang="en-US" sz="6000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988739" y="2323577"/>
            <a:ext cx="22250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/>
              </a:rPr>
              <a:t>1) </a:t>
            </a:r>
            <a:r>
              <a:rPr lang="en-US" sz="3200" dirty="0" smtClean="0">
                <a:latin typeface="Arial"/>
              </a:rPr>
              <a:t>Personel sayisi 15.000’den cok olan sirketlerin isimlerini ve bu sirkette calisan personelin isimlerini listeleyin</a:t>
            </a:r>
            <a:endParaRPr lang="en-US" sz="32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102777" y="3129377"/>
            <a:ext cx="12192000" cy="2850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784056" indent="-3810000" algn="l">
              <a:lnSpc>
                <a:spcPct val="112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isim, sirket</a:t>
            </a:r>
          </a:p>
          <a:p>
            <a:pPr marL="3784056" indent="-3810000" algn="l">
              <a:lnSpc>
                <a:spcPct val="112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</a:t>
            </a:r>
          </a:p>
          <a:p>
            <a:pPr marL="3784056" indent="-3810000" algn="l">
              <a:lnSpc>
                <a:spcPct val="112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sirket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 </a:t>
            </a:r>
            <a:r>
              <a:rPr lang="en-US" sz="3200" dirty="0" smtClean="0">
                <a:latin typeface="Arial"/>
              </a:rPr>
              <a:t>(  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sirket </a:t>
            </a:r>
          </a:p>
          <a:p>
            <a:pPr marL="3784056" indent="-3810000" algn="l">
              <a:lnSpc>
                <a:spcPct val="112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FROM </a:t>
            </a:r>
            <a:r>
              <a:rPr lang="en-US" sz="3200" dirty="0" smtClean="0">
                <a:latin typeface="Arial"/>
              </a:rPr>
              <a:t>sirketler</a:t>
            </a:r>
          </a:p>
          <a:p>
            <a:pPr marL="3784056" indent="-3810000" algn="l">
              <a:lnSpc>
                <a:spcPct val="112000"/>
              </a:lnSpc>
            </a:pPr>
            <a:r>
              <a:rPr lang="en-US" sz="3200" dirty="0">
                <a:latin typeface="Arial"/>
              </a:rPr>
              <a:t>	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personel_sayisi&gt; 15000);</a:t>
            </a:r>
            <a:endParaRPr lang="en-US" sz="3200" dirty="0">
              <a:latin typeface="Arial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464" y="2863965"/>
            <a:ext cx="3959104" cy="309650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61" y="2922818"/>
            <a:ext cx="2129253" cy="3075588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4307062" y="6140282"/>
            <a:ext cx="24670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Subquery sonucu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18538580" y="6024522"/>
            <a:ext cx="20108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 sonucu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988739" y="6713045"/>
            <a:ext cx="20534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/>
              </a:rPr>
              <a:t>2) </a:t>
            </a:r>
            <a:r>
              <a:rPr lang="en-US" sz="3200" dirty="0" smtClean="0">
                <a:latin typeface="Arial"/>
              </a:rPr>
              <a:t>Sirket_id’si 101’den buyuk olan sirketlerin maaslarini ve sehirlerini listeleyiniz </a:t>
            </a:r>
            <a:endParaRPr lang="en-US" sz="3200" dirty="0">
              <a:latin typeface="Arial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1856592" y="7829831"/>
            <a:ext cx="12192000" cy="28501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784056" indent="-3810000" algn="l">
              <a:lnSpc>
                <a:spcPct val="112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sehir, maas</a:t>
            </a:r>
            <a:endParaRPr lang="en-US" sz="3200" dirty="0">
              <a:latin typeface="Arial"/>
            </a:endParaRPr>
          </a:p>
          <a:p>
            <a:pPr marL="3784056" indent="-3810000" algn="l">
              <a:lnSpc>
                <a:spcPct val="112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personel</a:t>
            </a:r>
            <a:endParaRPr lang="en-US" sz="3200" dirty="0">
              <a:latin typeface="Arial"/>
            </a:endParaRPr>
          </a:p>
          <a:p>
            <a:pPr marL="3784056" indent="-3810000" algn="l">
              <a:lnSpc>
                <a:spcPct val="112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sirket 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IN </a:t>
            </a:r>
            <a:r>
              <a:rPr lang="en-US" sz="3200" dirty="0">
                <a:latin typeface="Arial"/>
              </a:rPr>
              <a:t>(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sirket</a:t>
            </a:r>
          </a:p>
          <a:p>
            <a:pPr marL="3784056" indent="-3810000" algn="l">
              <a:lnSpc>
                <a:spcPct val="112000"/>
              </a:lnSpc>
            </a:pPr>
            <a:r>
              <a:rPr lang="en-US" sz="3200" dirty="0">
                <a:latin typeface="Arial"/>
              </a:rPr>
              <a:t>	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sirketler</a:t>
            </a:r>
          </a:p>
          <a:p>
            <a:pPr marL="3784056" indent="-3810000" algn="l">
              <a:lnSpc>
                <a:spcPct val="112000"/>
              </a:lnSpc>
            </a:pPr>
            <a:r>
              <a:rPr lang="en-US" sz="3200" dirty="0">
                <a:latin typeface="Arial"/>
              </a:rPr>
              <a:t>	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latin typeface="Arial"/>
              </a:rPr>
              <a:t>sirket_id </a:t>
            </a:r>
            <a:r>
              <a:rPr lang="en-US" sz="3200" dirty="0">
                <a:latin typeface="Arial"/>
              </a:rPr>
              <a:t>&gt; </a:t>
            </a:r>
            <a:r>
              <a:rPr lang="en-US" sz="3200" dirty="0" smtClean="0">
                <a:latin typeface="Arial"/>
              </a:rPr>
              <a:t>101);</a:t>
            </a:r>
            <a:endParaRPr lang="en-US" sz="3200" dirty="0">
              <a:latin typeface="Arial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2995" y="7829831"/>
            <a:ext cx="1881887" cy="259652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7685" y="7902672"/>
            <a:ext cx="3505776" cy="2704456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10880427" y="10426359"/>
            <a:ext cx="24670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Subquery sonucu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14582042" y="10495497"/>
            <a:ext cx="20108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 sonucu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6602161" y="11499269"/>
            <a:ext cx="134749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/>
              </a:rPr>
              <a:t>3)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noProof="1" smtClean="0">
                <a:latin typeface="Arial"/>
              </a:rPr>
              <a:t>Ankara’daki sirketlerin sirket id ve calisan sayilarini listeleyiniz </a:t>
            </a:r>
            <a:endParaRPr lang="en-US" sz="3200" noProof="1"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5582" y="9379554"/>
            <a:ext cx="4473558" cy="29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9181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00417" y="1431925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SUBQUERIES</a:t>
            </a:r>
            <a:endParaRPr lang="en-US" sz="6000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394907" y="2447588"/>
            <a:ext cx="216435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latin typeface="Arial"/>
              </a:rPr>
              <a:t>2) 	</a:t>
            </a: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SELECT’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den sonra kullanilabilir. </a:t>
            </a:r>
          </a:p>
          <a:p>
            <a:pPr algn="l"/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	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	Ancak SELECT CLAUSE da kullanilan Subquery </a:t>
            </a:r>
            <a:r>
              <a:rPr lang="en-US" sz="3600" dirty="0" smtClean="0">
                <a:solidFill>
                  <a:srgbClr val="C00000"/>
                </a:solidFill>
                <a:latin typeface="Arial"/>
              </a:rPr>
              <a:t>SADECE 1 DEGER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donmelidir. </a:t>
            </a:r>
          </a:p>
          <a:p>
            <a:pPr algn="l"/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	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	Dolayisiyla </a:t>
            </a:r>
            <a:r>
              <a:rPr lang="en-US" sz="3600" dirty="0" smtClean="0">
                <a:solidFill>
                  <a:srgbClr val="C00000"/>
                </a:solidFill>
                <a:latin typeface="Arial"/>
              </a:rPr>
              <a:t>SUM, COUNT, MIN, MAX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ve </a:t>
            </a:r>
            <a:r>
              <a:rPr lang="en-US" sz="3600" dirty="0" smtClean="0">
                <a:solidFill>
                  <a:srgbClr val="C00000"/>
                </a:solidFill>
                <a:latin typeface="Arial"/>
              </a:rPr>
              <a:t>AVG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 gibi fonksiyonlar kullanilir.</a:t>
            </a:r>
          </a:p>
          <a:p>
            <a:pPr algn="l"/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	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	</a:t>
            </a:r>
            <a:r>
              <a:rPr lang="en-US" sz="3600" noProof="1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Bu fonksiyonlara </a:t>
            </a:r>
            <a:r>
              <a:rPr lang="en-US" sz="3600" noProof="1" smtClean="0">
                <a:solidFill>
                  <a:srgbClr val="C00000"/>
                </a:solidFill>
                <a:latin typeface="Arial"/>
              </a:rPr>
              <a:t>AGGREGATE FUNCTION</a:t>
            </a:r>
            <a:r>
              <a:rPr lang="en-US" sz="3600" b="1" noProof="1" smtClean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3600" noProof="1" smtClean="0">
                <a:latin typeface="Arial"/>
              </a:rPr>
              <a:t>denir.</a:t>
            </a:r>
            <a:endParaRPr lang="en-US" sz="3600" noProof="1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394906" y="4925189"/>
            <a:ext cx="20445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/>
              </a:rPr>
              <a:t>SORU 1-</a:t>
            </a:r>
            <a:r>
              <a:rPr lang="en-US" sz="3200" dirty="0" smtClean="0">
                <a:latin typeface="Arial"/>
              </a:rPr>
              <a:t> Her sirketin ismini, personel sayisini ve personelin ortalama maasini listeleyen bir QUERY yazin.</a:t>
            </a:r>
            <a:endParaRPr lang="en-US" sz="3200" dirty="0">
              <a:latin typeface="Arial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726" y="8264731"/>
            <a:ext cx="13392015" cy="3266345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394906" y="5771575"/>
            <a:ext cx="148380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 smtClean="0"/>
              <a:t> </a:t>
            </a:r>
            <a:r>
              <a:rPr lang="tr-TR" sz="3200" dirty="0"/>
              <a:t>sirket,personel_sayisi,(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SELECT AVG</a:t>
            </a:r>
            <a:r>
              <a:rPr lang="tr-TR" sz="3200" dirty="0"/>
              <a:t>(maas)</a:t>
            </a:r>
          </a:p>
          <a:p>
            <a:pPr algn="l"/>
            <a:r>
              <a:rPr lang="tr-TR" sz="3200" dirty="0"/>
              <a:t>                              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tr-TR" sz="3200" dirty="0"/>
              <a:t>personel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 smtClean="0"/>
              <a:t>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 smtClean="0"/>
              <a:t> </a:t>
            </a:r>
            <a:r>
              <a:rPr lang="tr-TR" sz="3200" dirty="0"/>
              <a:t>sirketler.sirket=personel.sirket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 smtClean="0"/>
              <a:t>							</a:t>
            </a:r>
            <a:r>
              <a:rPr lang="tr-TR" sz="3200" dirty="0" smtClean="0"/>
              <a:t>)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sirketler;</a:t>
            </a:r>
          </a:p>
        </p:txBody>
      </p:sp>
    </p:spTree>
    <p:extLst>
      <p:ext uri="{BB962C8B-B14F-4D97-AF65-F5344CB8AC3E}">
        <p14:creationId xmlns:p14="http://schemas.microsoft.com/office/powerpoint/2010/main" val="55847122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394906" y="2656774"/>
            <a:ext cx="19279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/>
              </a:rPr>
              <a:t>SORU 2-</a:t>
            </a:r>
            <a:r>
              <a:rPr lang="en-US" sz="3200" dirty="0" smtClean="0">
                <a:latin typeface="Arial"/>
              </a:rPr>
              <a:t> Her sirketin ismini ve personelin aldigi max. maasi listeleyen bir QUERY yazin.</a:t>
            </a:r>
            <a:endParaRPr lang="en-US" sz="3200" dirty="0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94906" y="3969309"/>
            <a:ext cx="1483801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 smtClean="0"/>
              <a:t> </a:t>
            </a:r>
            <a:r>
              <a:rPr lang="tr-TR" sz="3200" dirty="0"/>
              <a:t>sirket,personel_sayisi,(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MAX</a:t>
            </a:r>
            <a:r>
              <a:rPr lang="tr-TR" sz="3200" dirty="0" smtClean="0"/>
              <a:t>(maas</a:t>
            </a:r>
            <a:r>
              <a:rPr lang="tr-TR" sz="3200" dirty="0"/>
              <a:t>)</a:t>
            </a:r>
          </a:p>
          <a:p>
            <a:pPr algn="l"/>
            <a:r>
              <a:rPr lang="tr-TR" sz="3200" dirty="0"/>
              <a:t>                              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tr-TR" sz="3200" dirty="0"/>
              <a:t>personel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 smtClean="0"/>
              <a:t>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 smtClean="0"/>
              <a:t> </a:t>
            </a:r>
            <a:r>
              <a:rPr lang="tr-TR" sz="3200" dirty="0"/>
              <a:t>sirketler.sirket=personel.sirket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 smtClean="0"/>
              <a:t>							</a:t>
            </a:r>
            <a:r>
              <a:rPr lang="tr-TR" sz="3200" dirty="0" smtClean="0"/>
              <a:t>)</a:t>
            </a:r>
            <a:r>
              <a:rPr lang="en-US" sz="3200" dirty="0" smtClean="0"/>
              <a:t> AS sirketteki_Max_Maas, 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														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sirketler;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718368" y="1291248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SUBQUERIES</a:t>
            </a:r>
            <a:endParaRPr lang="en-US" sz="6000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575" y="8006665"/>
            <a:ext cx="8420971" cy="37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2177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394906" y="2656774"/>
            <a:ext cx="19279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/>
              </a:rPr>
              <a:t>SORU 3-</a:t>
            </a:r>
            <a:r>
              <a:rPr lang="en-US" sz="3200" dirty="0" smtClean="0">
                <a:latin typeface="Arial"/>
              </a:rPr>
              <a:t> Her sirketin id’sini, ismini ve toplam kac sehirde bulundugunu listeleyen bir QUERY yaziniz.</a:t>
            </a:r>
            <a:endParaRPr lang="en-US" sz="3200" dirty="0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94906" y="3969309"/>
            <a:ext cx="148380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 smtClean="0"/>
              <a:t> </a:t>
            </a:r>
            <a:r>
              <a:rPr lang="en-US" sz="3200" dirty="0" smtClean="0"/>
              <a:t>sirket_id,sirket</a:t>
            </a:r>
            <a:r>
              <a:rPr lang="tr-TR" sz="3200" dirty="0" smtClean="0"/>
              <a:t>,(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COUNT</a:t>
            </a:r>
            <a:r>
              <a:rPr lang="tr-TR" sz="3200" dirty="0" smtClean="0"/>
              <a:t>(</a:t>
            </a:r>
            <a:r>
              <a:rPr lang="en-US" sz="3200" dirty="0" smtClean="0"/>
              <a:t>sehir</a:t>
            </a:r>
            <a:r>
              <a:rPr lang="tr-TR" sz="3200" dirty="0" smtClean="0"/>
              <a:t>)</a:t>
            </a:r>
            <a:endParaRPr lang="tr-TR" sz="3200" dirty="0"/>
          </a:p>
          <a:p>
            <a:pPr algn="l"/>
            <a:r>
              <a:rPr lang="tr-TR" sz="3200" dirty="0"/>
              <a:t>                              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tr-TR" sz="3200" dirty="0"/>
              <a:t>personel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 smtClean="0"/>
              <a:t>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 smtClean="0"/>
              <a:t> </a:t>
            </a:r>
            <a:r>
              <a:rPr lang="tr-TR" sz="3200" dirty="0"/>
              <a:t>sirketler.sirket=personel.sirket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 smtClean="0"/>
              <a:t>							</a:t>
            </a:r>
            <a:r>
              <a:rPr lang="tr-TR" sz="3200" dirty="0" smtClean="0"/>
              <a:t>)</a:t>
            </a:r>
            <a:r>
              <a:rPr lang="en-US" sz="3200" dirty="0" smtClean="0"/>
              <a:t> bulundugu_sehir_sayisi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sirketler;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718368" y="1291248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SUBQUERIES</a:t>
            </a:r>
            <a:endParaRPr lang="en-US" sz="6000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832" y="7251614"/>
            <a:ext cx="9396528" cy="41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55401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47746" y="1630967"/>
            <a:ext cx="20778440" cy="1074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SQL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tr-TR" sz="6600" dirty="0">
                <a:solidFill>
                  <a:srgbClr val="FF0000"/>
                </a:solidFill>
              </a:rPr>
              <a:t>S</a:t>
            </a:r>
            <a:r>
              <a:rPr lang="tr-TR" sz="6600" dirty="0"/>
              <a:t>tructured </a:t>
            </a:r>
            <a:r>
              <a:rPr lang="tr-TR" sz="6600" dirty="0">
                <a:solidFill>
                  <a:srgbClr val="FF0000"/>
                </a:solidFill>
              </a:rPr>
              <a:t>Q</a:t>
            </a:r>
            <a:r>
              <a:rPr lang="tr-TR" sz="6600" dirty="0"/>
              <a:t>uery </a:t>
            </a:r>
            <a:r>
              <a:rPr lang="tr-TR" sz="6600" dirty="0" smtClean="0">
                <a:solidFill>
                  <a:srgbClr val="FF0000"/>
                </a:solidFill>
              </a:rPr>
              <a:t>L</a:t>
            </a:r>
            <a:r>
              <a:rPr lang="tr-TR" sz="6600" dirty="0" smtClean="0"/>
              <a:t>anguage</a:t>
            </a:r>
            <a:endParaRPr lang="en-US" sz="6600" dirty="0" smtClean="0"/>
          </a:p>
          <a:p>
            <a:r>
              <a:rPr lang="tr-TR" sz="6600" dirty="0"/>
              <a:t>Yapılandırılmış Sorgu Dili</a:t>
            </a:r>
            <a:endParaRPr lang="en-US" sz="6600" b="1" dirty="0" smtClean="0"/>
          </a:p>
          <a:p>
            <a:endParaRPr lang="en-US" sz="8800" b="1" noProof="1" smtClean="0"/>
          </a:p>
          <a:p>
            <a:r>
              <a:rPr lang="en-US" sz="6600" b="1" noProof="1" smtClean="0"/>
              <a:t>DERS 07</a:t>
            </a:r>
          </a:p>
          <a:p>
            <a:r>
              <a:rPr lang="en-US" sz="6600" b="1" noProof="1" smtClean="0"/>
              <a:t>SUBQUERIES</a:t>
            </a:r>
            <a:endParaRPr lang="en-US" sz="6600" b="1" noProof="1"/>
          </a:p>
          <a:p>
            <a:r>
              <a:rPr lang="en-US" sz="6600" b="1" noProof="1" smtClean="0"/>
              <a:t>EXISTS,IS NULL KOMUTLARI</a:t>
            </a:r>
          </a:p>
          <a:p>
            <a:r>
              <a:rPr lang="en-US" sz="6600" b="1" noProof="1" smtClean="0"/>
              <a:t>ORDER BY, GROUP By</a:t>
            </a:r>
            <a:endParaRPr lang="en-US" sz="6600" b="1" noProof="1"/>
          </a:p>
          <a:p>
            <a:r>
              <a:rPr lang="en-US" sz="2400" b="1" noProof="1" smtClean="0"/>
              <a:t/>
            </a:r>
            <a:br>
              <a:rPr lang="en-US" sz="2400" b="1" noProof="1" smtClean="0"/>
            </a:br>
            <a:r>
              <a:rPr lang="en-US" sz="4400" b="1" noProof="1" smtClean="0"/>
              <a:t>Mehmet Bulutluoz</a:t>
            </a:r>
            <a:br>
              <a:rPr lang="en-US" sz="4400" b="1" noProof="1" smtClean="0"/>
            </a:br>
            <a:r>
              <a:rPr lang="en-US" sz="4400" b="1" noProof="1" smtClean="0"/>
              <a:t>Elektronik muh.</a:t>
            </a:r>
            <a:endParaRPr lang="en-US" sz="4400" noProof="1"/>
          </a:p>
        </p:txBody>
      </p:sp>
    </p:spTree>
    <p:extLst>
      <p:ext uri="{BB962C8B-B14F-4D97-AF65-F5344CB8AC3E}">
        <p14:creationId xmlns:p14="http://schemas.microsoft.com/office/powerpoint/2010/main" val="2912156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394906" y="2656774"/>
            <a:ext cx="192794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/>
              </a:rPr>
              <a:t>SORU 4-</a:t>
            </a:r>
            <a:r>
              <a:rPr lang="en-US" sz="3200" dirty="0" smtClean="0">
                <a:latin typeface="Arial"/>
              </a:rPr>
              <a:t> Her sirketin ismini,personel sayisini ve personelin aldigi max. ve min. maasi listeleyen bir QUERY yazin.</a:t>
            </a:r>
            <a:endParaRPr lang="en-US" sz="3200" dirty="0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94906" y="3969309"/>
            <a:ext cx="148380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 smtClean="0"/>
              <a:t> sirket,personel_sayisi,(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MAX</a:t>
            </a:r>
            <a:r>
              <a:rPr lang="tr-TR" sz="3200" dirty="0" smtClean="0"/>
              <a:t>(maas</a:t>
            </a:r>
            <a:r>
              <a:rPr lang="tr-TR" sz="3200" dirty="0"/>
              <a:t>)</a:t>
            </a:r>
          </a:p>
          <a:p>
            <a:pPr algn="l"/>
            <a:r>
              <a:rPr lang="tr-TR" sz="3200" dirty="0"/>
              <a:t>                              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tr-TR" sz="3200" dirty="0"/>
              <a:t>personel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 smtClean="0"/>
              <a:t>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 smtClean="0"/>
              <a:t> </a:t>
            </a:r>
            <a:r>
              <a:rPr lang="tr-TR" sz="3200" dirty="0"/>
              <a:t>sirketler.sirket=personel.sirket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 smtClean="0"/>
              <a:t>							</a:t>
            </a:r>
            <a:r>
              <a:rPr lang="tr-TR" sz="3200" dirty="0" smtClean="0"/>
              <a:t>)</a:t>
            </a:r>
            <a:r>
              <a:rPr lang="en-US" sz="3200" dirty="0" smtClean="0"/>
              <a:t> max_maas,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															</a:t>
            </a:r>
            <a:r>
              <a:rPr lang="tr-TR" sz="3200" dirty="0"/>
              <a:t>(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MIN</a:t>
            </a:r>
            <a:r>
              <a:rPr lang="tr-TR" sz="3200" dirty="0" smtClean="0"/>
              <a:t>(maas</a:t>
            </a:r>
            <a:r>
              <a:rPr lang="tr-TR" sz="3200" dirty="0"/>
              <a:t>)</a:t>
            </a:r>
          </a:p>
          <a:p>
            <a:pPr algn="l"/>
            <a:r>
              <a:rPr lang="tr-TR" sz="3200" dirty="0"/>
              <a:t>                              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							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tr-TR" sz="3200" dirty="0"/>
              <a:t>personel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/>
              <a:t>							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/>
              <a:t> sirketler.sirket=personel.sirket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/>
              <a:t>							</a:t>
            </a:r>
            <a:r>
              <a:rPr lang="tr-TR" sz="3200" dirty="0"/>
              <a:t>)</a:t>
            </a:r>
            <a:r>
              <a:rPr lang="en-US" sz="3200" dirty="0"/>
              <a:t> </a:t>
            </a:r>
            <a:r>
              <a:rPr lang="en-US" sz="3200" dirty="0" smtClean="0"/>
              <a:t>min_maas</a:t>
            </a:r>
            <a:endParaRPr lang="tr-TR" sz="3200" dirty="0"/>
          </a:p>
          <a:p>
            <a:pPr algn="l"/>
            <a:r>
              <a:rPr lang="tr-TR" sz="3200" dirty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/>
              <a:t> sirketler;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718368" y="1291248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SUBQUERIES</a:t>
            </a:r>
            <a:endParaRPr lang="en-US" sz="6000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076" y="7740050"/>
            <a:ext cx="8706602" cy="40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956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337" y="3903479"/>
            <a:ext cx="10189040" cy="74568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867456" y="1770047"/>
            <a:ext cx="11071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"/>
              </a:rPr>
              <a:t>Data Base Management System </a:t>
            </a:r>
            <a:r>
              <a:rPr lang="en-US" sz="4400" b="1" dirty="0">
                <a:solidFill>
                  <a:srgbClr val="0D6A8A"/>
                </a:solidFill>
                <a:latin typeface="Arial"/>
              </a:rPr>
              <a:t>(DBMS)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1037987" y="2936258"/>
            <a:ext cx="21672065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4400" dirty="0"/>
              <a:t>Veritabanlarını yönetmek, kullanmak, geliştirmek ve bakımını yapmak için kullanılan </a:t>
            </a:r>
            <a:r>
              <a:rPr lang="tr-TR" sz="4400" dirty="0" smtClean="0"/>
              <a:t>yazıl</a:t>
            </a:r>
            <a:r>
              <a:rPr lang="tr-TR" sz="4400" dirty="0"/>
              <a:t>ı</a:t>
            </a:r>
            <a:r>
              <a:rPr lang="tr-TR" sz="4400" dirty="0" smtClean="0"/>
              <a:t>mlara </a:t>
            </a:r>
            <a:r>
              <a:rPr lang="tr-TR" sz="4400" dirty="0"/>
              <a:t>denir</a:t>
            </a:r>
            <a:r>
              <a:rPr lang="tr-TR" sz="4400" dirty="0" smtClean="0"/>
              <a:t>.</a:t>
            </a:r>
            <a:endParaRPr lang="en-US" sz="4400" dirty="0" smtClean="0"/>
          </a:p>
          <a:p>
            <a:pPr algn="l"/>
            <a:endParaRPr lang="en-US" sz="4400" b="1" dirty="0" smtClean="0">
              <a:solidFill>
                <a:srgbClr val="222222"/>
              </a:solidFill>
              <a:latin typeface="Arial"/>
            </a:endParaRP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rgbClr val="222222"/>
                </a:solidFill>
                <a:latin typeface="Arial"/>
              </a:rPr>
              <a:t>Database’e erisimi duzenler</a:t>
            </a: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noProof="1" smtClean="0">
                <a:solidFill>
                  <a:srgbClr val="FF0000"/>
                </a:solidFill>
              </a:rPr>
              <a:t>C</a:t>
            </a:r>
            <a:r>
              <a:rPr lang="en-US" sz="4400" noProof="1" smtClean="0">
                <a:solidFill>
                  <a:schemeClr val="tx1"/>
                </a:solidFill>
              </a:rPr>
              <a:t>reate,</a:t>
            </a:r>
            <a:r>
              <a:rPr lang="en-US" sz="4400" noProof="1" smtClean="0">
                <a:solidFill>
                  <a:srgbClr val="FF0000"/>
                </a:solidFill>
              </a:rPr>
              <a:t>R</a:t>
            </a:r>
            <a:r>
              <a:rPr lang="en-US" sz="4400" noProof="1" smtClean="0">
                <a:solidFill>
                  <a:schemeClr val="tx1"/>
                </a:solidFill>
              </a:rPr>
              <a:t>ead,</a:t>
            </a:r>
            <a:r>
              <a:rPr lang="en-US" sz="4400" noProof="1" smtClean="0">
                <a:solidFill>
                  <a:srgbClr val="FF0000"/>
                </a:solidFill>
              </a:rPr>
              <a:t>U</a:t>
            </a:r>
            <a:r>
              <a:rPr lang="en-US" sz="4400" noProof="1" smtClean="0">
                <a:solidFill>
                  <a:schemeClr val="tx1"/>
                </a:solidFill>
              </a:rPr>
              <a:t>pdate,</a:t>
            </a:r>
            <a:r>
              <a:rPr lang="en-US" sz="4400" noProof="1" smtClean="0">
                <a:solidFill>
                  <a:srgbClr val="FF0000"/>
                </a:solidFill>
              </a:rPr>
              <a:t>D</a:t>
            </a:r>
            <a:r>
              <a:rPr lang="en-US" sz="4400" noProof="1" smtClean="0">
                <a:solidFill>
                  <a:schemeClr val="tx1"/>
                </a:solidFill>
              </a:rPr>
              <a:t>elete islemlerini duzenler</a:t>
            </a:r>
            <a:endParaRPr lang="en-US" sz="4400" noProof="1">
              <a:solidFill>
                <a:schemeClr val="tx1"/>
              </a:solidFill>
            </a:endParaRPr>
          </a:p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rgbClr val="222222"/>
                </a:solidFill>
                <a:latin typeface="Arial"/>
              </a:rPr>
              <a:t>Data guvenligini saglar</a:t>
            </a:r>
          </a:p>
          <a:p>
            <a:pPr marL="571500" indent="-571500" algn="l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tr-TR" sz="4400" dirty="0" smtClean="0"/>
              <a:t>Formlar </a:t>
            </a:r>
            <a:r>
              <a:rPr lang="tr-TR" sz="4400" dirty="0"/>
              <a:t>oluşturur ve formları işler,</a:t>
            </a:r>
          </a:p>
          <a:p>
            <a:pPr marL="571500" indent="-571500" algn="l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tr-TR" sz="4400" dirty="0"/>
              <a:t>Sorgular oluşturur ve sorgular iletilir,</a:t>
            </a:r>
          </a:p>
          <a:p>
            <a:pPr marL="571500" indent="-571500" algn="l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tr-TR" sz="4400" dirty="0"/>
              <a:t>Raporlar oluşturur ve raporları işletir,</a:t>
            </a:r>
          </a:p>
          <a:p>
            <a:pPr marL="571500" indent="-571500" algn="l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tr-TR" sz="4400" dirty="0" smtClean="0"/>
              <a:t>Uygulamayı </a:t>
            </a:r>
            <a:r>
              <a:rPr lang="tr-TR" sz="4400" dirty="0"/>
              <a:t>kontrol </a:t>
            </a:r>
            <a:r>
              <a:rPr lang="tr-TR" sz="4400" dirty="0" smtClean="0"/>
              <a:t>ed</a:t>
            </a:r>
            <a:r>
              <a:rPr lang="en-US" sz="4400" dirty="0" smtClean="0"/>
              <a:t>er</a:t>
            </a:r>
          </a:p>
          <a:p>
            <a:pPr marL="571500" indent="-571500" algn="l" fontAlgn="base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4400" dirty="0" smtClean="0"/>
              <a:t>Diger uygulamalarla (Application) iletisimi saglar</a:t>
            </a:r>
            <a:r>
              <a:rPr lang="tr-TR" sz="4400" dirty="0" smtClean="0"/>
              <a:t>.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1757167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394906" y="2656774"/>
            <a:ext cx="21130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Arial"/>
              </a:rPr>
              <a:t>SORU 5-</a:t>
            </a:r>
            <a:r>
              <a:rPr lang="en-US" sz="3200" dirty="0" smtClean="0">
                <a:latin typeface="Arial"/>
              </a:rPr>
              <a:t> Her sirketin ismini ve personel sayisini ve iscilere odedigi toplam maasi listeleyen bir QUERY yazin.</a:t>
            </a:r>
            <a:endParaRPr lang="en-US" sz="3200" dirty="0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94906" y="3969309"/>
            <a:ext cx="148380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SELECT</a:t>
            </a:r>
            <a:r>
              <a:rPr lang="tr-TR" sz="3200" dirty="0" smtClean="0"/>
              <a:t> </a:t>
            </a:r>
            <a:r>
              <a:rPr lang="tr-TR" sz="3200" dirty="0"/>
              <a:t>sirket,personel_sayisi,(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SUM</a:t>
            </a:r>
            <a:r>
              <a:rPr lang="tr-TR" sz="3200" dirty="0" smtClean="0"/>
              <a:t>(maas</a:t>
            </a:r>
            <a:r>
              <a:rPr lang="tr-TR" sz="3200" dirty="0"/>
              <a:t>)</a:t>
            </a:r>
          </a:p>
          <a:p>
            <a:pPr algn="l"/>
            <a:r>
              <a:rPr lang="tr-TR" sz="3200" dirty="0"/>
              <a:t>                               </a:t>
            </a:r>
            <a:r>
              <a:rPr lang="tr-TR" sz="3200" dirty="0">
                <a:solidFill>
                  <a:srgbClr val="CB297B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tr-TR" sz="3200" dirty="0"/>
              <a:t>personel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 smtClean="0"/>
              <a:t>							</a:t>
            </a:r>
            <a:r>
              <a:rPr lang="tr-TR" sz="3200" dirty="0" smtClean="0">
                <a:solidFill>
                  <a:srgbClr val="CB297B"/>
                </a:solidFill>
                <a:latin typeface="Arial"/>
              </a:rPr>
              <a:t>WHERE</a:t>
            </a:r>
            <a:r>
              <a:rPr lang="tr-TR" sz="3200" dirty="0" smtClean="0"/>
              <a:t> </a:t>
            </a:r>
            <a:r>
              <a:rPr lang="tr-TR" sz="3200" dirty="0"/>
              <a:t>sirketler.sirket=personel.sirket</a:t>
            </a:r>
          </a:p>
          <a:p>
            <a:pPr algn="l"/>
            <a:r>
              <a:rPr lang="tr-TR" sz="3200" dirty="0"/>
              <a:t>                                </a:t>
            </a:r>
            <a:r>
              <a:rPr lang="en-US" sz="3200" dirty="0" smtClean="0"/>
              <a:t>							</a:t>
            </a:r>
            <a:r>
              <a:rPr lang="tr-TR" sz="3200" dirty="0" smtClean="0"/>
              <a:t>)</a:t>
            </a:r>
            <a:r>
              <a:rPr lang="en-US" sz="3200" dirty="0" smtClean="0"/>
              <a:t> </a:t>
            </a:r>
            <a:r>
              <a:rPr lang="en-US" sz="3200" noProof="1" smtClean="0"/>
              <a:t>toplam_maas</a:t>
            </a:r>
          </a:p>
          <a:p>
            <a:pPr algn="l"/>
            <a:r>
              <a:rPr lang="tr-TR" sz="3200" dirty="0" smtClean="0">
                <a:solidFill>
                  <a:srgbClr val="CB297B"/>
                </a:solidFill>
                <a:latin typeface="Arial"/>
              </a:rPr>
              <a:t>FROM</a:t>
            </a:r>
            <a:r>
              <a:rPr lang="tr-TR" sz="3200" dirty="0" smtClean="0"/>
              <a:t> </a:t>
            </a:r>
            <a:r>
              <a:rPr lang="tr-TR" sz="3200" dirty="0"/>
              <a:t>sirketler;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718368" y="1291248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SUBQUERIES</a:t>
            </a:r>
            <a:endParaRPr lang="en-US" sz="6000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10" y="6726115"/>
            <a:ext cx="6743413" cy="3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03247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200072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rial"/>
              </a:rPr>
              <a:t>EXISTS</a:t>
            </a:r>
            <a:r>
              <a:rPr lang="en-US" sz="6000" b="1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122194" y="2176805"/>
            <a:ext cx="222284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 Condition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subquery’ler ile kullanilir. 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ifadesinin kullanımına benzer olarak, EXISTS ve NOT EXISTS </a:t>
            </a:r>
            <a:r>
              <a:rPr lang="tr-TR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ifadeleri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tr-T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 sorgudan getirilen değerlerin içerisinde bir değerin olması veya olmaması durumunda işlem yapılmasını sağlar.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587576" y="4568092"/>
            <a:ext cx="5932812" cy="355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mart_satislar 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urun_id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(10),</a:t>
            </a: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musteri_isim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urun_isim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</a:t>
            </a:r>
          </a:p>
          <a:p>
            <a:pPr algn="l">
              <a:lnSpc>
                <a:spcPct val="115000"/>
              </a:lnSpc>
            </a:pPr>
            <a:r>
              <a:rPr lang="en-US" sz="3200" dirty="0">
                <a:latin typeface="Arial"/>
              </a:rPr>
              <a:t>);</a:t>
            </a:r>
          </a:p>
        </p:txBody>
      </p:sp>
      <p:sp>
        <p:nvSpPr>
          <p:cNvPr id="7" name="Dikdörtgen 6"/>
          <p:cNvSpPr/>
          <p:nvPr/>
        </p:nvSpPr>
        <p:spPr>
          <a:xfrm>
            <a:off x="7963466" y="4508259"/>
            <a:ext cx="11430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'Mark', ‘Honda');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'Mark', </a:t>
            </a:r>
            <a:r>
              <a:rPr lang="en-US" sz="3200" dirty="0">
                <a:latin typeface="Arial"/>
              </a:rPr>
              <a:t>‘Honda');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'John', ‘Toyota');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(30, 'Amy', ‘Ford');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'Mark', </a:t>
            </a:r>
            <a:r>
              <a:rPr lang="en-US" sz="3200" dirty="0">
                <a:latin typeface="Arial"/>
              </a:rPr>
              <a:t>‘Toyota');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'Adem', </a:t>
            </a:r>
            <a:r>
              <a:rPr lang="en-US" sz="3200" dirty="0">
                <a:latin typeface="Arial"/>
              </a:rPr>
              <a:t>‘Honda');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(40, 'John', ‘Hyundai');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mart_satislar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'Eddie', </a:t>
            </a:r>
            <a:r>
              <a:rPr lang="en-US" sz="3200" dirty="0">
                <a:latin typeface="Arial"/>
              </a:rPr>
              <a:t>‘Toyota');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1383137" y="8807761"/>
            <a:ext cx="6375890" cy="3559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nisan_satislar 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algn="l">
              <a:lnSpc>
                <a:spcPct val="125000"/>
              </a:lnSpc>
            </a:pPr>
            <a:r>
              <a:rPr lang="en-US" sz="3200" dirty="0" smtClean="0">
                <a:latin typeface="Arial"/>
              </a:rPr>
              <a:t>urun_id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(10),</a:t>
            </a: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musteri_isim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07000"/>
              </a:lnSpc>
            </a:pPr>
            <a:r>
              <a:rPr lang="en-US" sz="3200" dirty="0" smtClean="0">
                <a:latin typeface="Arial"/>
              </a:rPr>
              <a:t>urun_isim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</a:t>
            </a:r>
          </a:p>
          <a:p>
            <a:pPr algn="l">
              <a:lnSpc>
                <a:spcPct val="115000"/>
              </a:lnSpc>
            </a:pPr>
            <a:r>
              <a:rPr lang="en-US" sz="3200" dirty="0">
                <a:latin typeface="Arial"/>
              </a:rPr>
              <a:t>);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7963465" y="9015557"/>
            <a:ext cx="148613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nisan_satislar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‘Hasan', ‘Honda');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nisan_satislar 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(10, ‘Kemal', </a:t>
            </a:r>
            <a:r>
              <a:rPr lang="en-US" sz="3200" dirty="0">
                <a:latin typeface="Arial"/>
              </a:rPr>
              <a:t>‘Honda');</a:t>
            </a:r>
            <a:endParaRPr lang="en-US" sz="3200" dirty="0" smtClean="0"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nisan_satislar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‘Ayse', ‘Toyota');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nisan_satislar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(50, ‘Yasar', ‘Volvo');</a:t>
            </a: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latin typeface="Arial"/>
              </a:rPr>
              <a:t>nisan_satislar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3200" dirty="0" smtClean="0">
                <a:latin typeface="Arial"/>
              </a:rPr>
              <a:t>(20, ‘Mine', </a:t>
            </a:r>
            <a:r>
              <a:rPr lang="en-US" sz="3200" dirty="0">
                <a:latin typeface="Arial"/>
              </a:rPr>
              <a:t>‘Toyota</a:t>
            </a:r>
            <a:r>
              <a:rPr lang="en-US" sz="3200" dirty="0" smtClean="0">
                <a:latin typeface="Arial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004971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rial"/>
              </a:rPr>
              <a:t>EXISTS</a:t>
            </a:r>
            <a:r>
              <a:rPr lang="en-US" sz="6000" b="1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237678" y="2711749"/>
            <a:ext cx="20823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 iki ayda da ayni id ile satilan urunlerin urun_id’lerini ve  urunleri mart ayinda alanlarin isimlerini getiren bir query yaziniz.</a:t>
            </a:r>
            <a:r>
              <a:rPr lang="tr-T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28" y="3720279"/>
            <a:ext cx="4275626" cy="474205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862" y="3720279"/>
            <a:ext cx="4556613" cy="325017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731591" y="8824536"/>
            <a:ext cx="140718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musteri_isim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mart_satislar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>
                <a:solidFill>
                  <a:srgbClr val="017100"/>
                </a:solidFill>
                <a:latin typeface="Arial"/>
              </a:rPr>
              <a:t>EXISTS </a:t>
            </a:r>
            <a:r>
              <a:rPr lang="en-US" sz="3200" dirty="0">
                <a:latin typeface="Arial"/>
              </a:rPr>
              <a:t>(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urun_id 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	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	FROM </a:t>
            </a:r>
            <a:r>
              <a:rPr lang="en-US" sz="3200" dirty="0" smtClean="0">
                <a:latin typeface="Arial"/>
              </a:rPr>
              <a:t>nisan_satislar 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	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	WHERE </a:t>
            </a:r>
            <a:r>
              <a:rPr lang="en-US" sz="3200" dirty="0" smtClean="0">
                <a:latin typeface="Arial"/>
              </a:rPr>
              <a:t>mart_satislar.urun_id </a:t>
            </a:r>
            <a:r>
              <a:rPr lang="en-US" sz="3200" dirty="0">
                <a:latin typeface="Arial"/>
              </a:rPr>
              <a:t>= </a:t>
            </a:r>
            <a:r>
              <a:rPr lang="en-US" sz="3200" dirty="0" smtClean="0">
                <a:latin typeface="Arial"/>
              </a:rPr>
              <a:t>nisan_satislar.urun_id);</a:t>
            </a:r>
            <a:endParaRPr lang="en-US" sz="3200" dirty="0"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360" y="7437640"/>
            <a:ext cx="3391235" cy="42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14672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rial"/>
              </a:rPr>
              <a:t>EXISTS</a:t>
            </a:r>
            <a:r>
              <a:rPr lang="en-US" sz="6000" b="1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220865" y="4950106"/>
            <a:ext cx="149218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urun_isim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musteri_isim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nisan_satislar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 smtClean="0">
                <a:solidFill>
                  <a:srgbClr val="017100"/>
                </a:solidFill>
                <a:latin typeface="Arial"/>
              </a:rPr>
              <a:t>EXISTS </a:t>
            </a:r>
            <a:r>
              <a:rPr lang="en-US" sz="3200" dirty="0">
                <a:latin typeface="Arial"/>
              </a:rPr>
              <a:t>(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urun_isim 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	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	FROM </a:t>
            </a:r>
            <a:r>
              <a:rPr lang="en-US" sz="3200" dirty="0" smtClean="0">
                <a:latin typeface="Arial"/>
              </a:rPr>
              <a:t>mart_satislar 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	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	WHERE </a:t>
            </a:r>
            <a:r>
              <a:rPr lang="en-US" sz="3200" dirty="0" smtClean="0">
                <a:latin typeface="Arial"/>
              </a:rPr>
              <a:t>mart_satislar.urun_isim </a:t>
            </a:r>
            <a:r>
              <a:rPr lang="en-US" sz="3200" dirty="0">
                <a:latin typeface="Arial"/>
              </a:rPr>
              <a:t>= </a:t>
            </a:r>
            <a:r>
              <a:rPr lang="en-US" sz="3200" dirty="0" smtClean="0">
                <a:latin typeface="Arial"/>
              </a:rPr>
              <a:t>nisan_satislar.urun_isim);</a:t>
            </a:r>
            <a:endParaRPr lang="en-US" sz="32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220865" y="2430718"/>
            <a:ext cx="20823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 iki ayda da satilan urun_isimleri ayni urunlerin urun_isim’ini ve urunleri nisan ayinda alanlarin isimlerini getiren bir query yaziniz.</a:t>
            </a:r>
            <a:r>
              <a:rPr lang="tr-T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tr-T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1220865" y="8870994"/>
            <a:ext cx="150769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musteri_isim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nisan_satislar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 smtClean="0">
                <a:solidFill>
                  <a:srgbClr val="CB297B"/>
                </a:solidFill>
                <a:latin typeface="Arial"/>
              </a:rPr>
              <a:t>WHERE NOT </a:t>
            </a:r>
            <a:r>
              <a:rPr lang="en-US" sz="3200" dirty="0" smtClean="0">
                <a:solidFill>
                  <a:srgbClr val="017100"/>
                </a:solidFill>
                <a:latin typeface="Arial"/>
              </a:rPr>
              <a:t>EXISTS </a:t>
            </a:r>
            <a:r>
              <a:rPr lang="en-US" sz="3200" dirty="0">
                <a:latin typeface="Arial"/>
              </a:rPr>
              <a:t>(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urun_isim 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	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	FROM </a:t>
            </a:r>
            <a:r>
              <a:rPr lang="en-US" sz="3200" dirty="0" smtClean="0">
                <a:latin typeface="Arial"/>
              </a:rPr>
              <a:t>mart_satislar 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	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								WHERE </a:t>
            </a:r>
            <a:r>
              <a:rPr lang="en-US" sz="3200" dirty="0" smtClean="0">
                <a:latin typeface="Arial"/>
              </a:rPr>
              <a:t>mart_satislar.urun_isim </a:t>
            </a:r>
            <a:r>
              <a:rPr lang="en-US" sz="3200" dirty="0">
                <a:latin typeface="Arial"/>
              </a:rPr>
              <a:t>= </a:t>
            </a:r>
            <a:r>
              <a:rPr lang="en-US" sz="3200" dirty="0" smtClean="0">
                <a:latin typeface="Arial"/>
              </a:rPr>
              <a:t>nisan_satislar.urun_isim);</a:t>
            </a:r>
            <a:endParaRPr lang="en-US" sz="3200" dirty="0">
              <a:latin typeface="Arial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198" y="3960466"/>
            <a:ext cx="4318203" cy="354418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296" y="9353293"/>
            <a:ext cx="4538105" cy="16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41017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IS NULL</a:t>
            </a:r>
            <a:r>
              <a:rPr lang="en-US" sz="6000" b="1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CONDITION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106158" y="2844229"/>
            <a:ext cx="12187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01600"/>
            <a:r>
              <a:rPr lang="en-US" sz="3600" dirty="0" smtClean="0">
                <a:latin typeface="Arial"/>
              </a:rPr>
              <a:t>Arama yapilan field’da NULL degeri almis kayitlari getirir.</a:t>
            </a:r>
            <a:endParaRPr lang="en-US" sz="36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703281" y="4208513"/>
            <a:ext cx="5567314" cy="34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insanlar </a:t>
            </a: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ssn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char</a:t>
            </a:r>
            <a:r>
              <a:rPr lang="en-US" sz="3200" dirty="0">
                <a:latin typeface="Arial"/>
              </a:rPr>
              <a:t>(9</a:t>
            </a:r>
            <a:r>
              <a:rPr lang="en-US" sz="3200" dirty="0" smtClean="0">
                <a:latin typeface="Arial"/>
              </a:rPr>
              <a:t>),</a:t>
            </a: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adres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 </a:t>
            </a:r>
            <a:endParaRPr lang="en-US" sz="3200" dirty="0" smtClean="0">
              <a:latin typeface="Arial"/>
            </a:endParaRP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);</a:t>
            </a:r>
            <a:endParaRPr lang="en-US" sz="32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251937" y="4233871"/>
            <a:ext cx="114053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insanlar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(123456789, </a:t>
            </a:r>
            <a:r>
              <a:rPr lang="en-US" sz="2800" dirty="0" smtClean="0">
                <a:latin typeface="Arial"/>
              </a:rPr>
              <a:t>‘Ali Can', ‘Istanbul');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insanlar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(234567890, </a:t>
            </a:r>
            <a:r>
              <a:rPr lang="en-US" sz="2800" dirty="0" smtClean="0">
                <a:latin typeface="Arial"/>
              </a:rPr>
              <a:t>‘Veli Cem', ‘Ankara');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2800" dirty="0">
                <a:latin typeface="Arial"/>
              </a:rPr>
              <a:t>insanlar VALUES(345678901, </a:t>
            </a:r>
            <a:r>
              <a:rPr lang="en-US" sz="2800" dirty="0" smtClean="0">
                <a:latin typeface="Arial"/>
              </a:rPr>
              <a:t>‘Mine Bulut', ‘Izmir');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insanlar </a:t>
            </a:r>
            <a:r>
              <a:rPr lang="en-US" sz="2800" dirty="0" smtClean="0">
                <a:latin typeface="Arial"/>
              </a:rPr>
              <a:t>(ssn, adres</a:t>
            </a:r>
            <a:r>
              <a:rPr lang="en-US" sz="2800" dirty="0">
                <a:latin typeface="Arial"/>
              </a:rPr>
              <a:t>)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(456789012, </a:t>
            </a:r>
            <a:r>
              <a:rPr lang="en-US" sz="2800" dirty="0" smtClean="0">
                <a:latin typeface="Arial"/>
              </a:rPr>
              <a:t>‘Bursa');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insanlar 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>
                <a:latin typeface="Arial"/>
              </a:rPr>
              <a:t>ssn, </a:t>
            </a:r>
            <a:r>
              <a:rPr lang="en-US" sz="2800" dirty="0" smtClean="0">
                <a:latin typeface="Arial"/>
              </a:rPr>
              <a:t>adres</a:t>
            </a:r>
            <a:r>
              <a:rPr lang="en-US" sz="2800" dirty="0">
                <a:latin typeface="Arial"/>
              </a:rPr>
              <a:t>)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(567890123, </a:t>
            </a:r>
            <a:r>
              <a:rPr lang="en-US" sz="2800" dirty="0" smtClean="0">
                <a:latin typeface="Arial"/>
              </a:rPr>
              <a:t>‘Denizli');</a:t>
            </a:r>
            <a:endParaRPr lang="en-US" sz="2800" dirty="0">
              <a:latin typeface="Arial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499" y="3186219"/>
            <a:ext cx="4754206" cy="3548429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280360" y="8328166"/>
            <a:ext cx="4544642" cy="170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01600" algn="l">
              <a:lnSpc>
                <a:spcPct val="109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* </a:t>
            </a:r>
            <a:endParaRPr lang="en-US" sz="3200" dirty="0" smtClean="0">
              <a:latin typeface="Arial"/>
            </a:endParaRPr>
          </a:p>
          <a:p>
            <a:pPr indent="101600" algn="l">
              <a:lnSpc>
                <a:spcPct val="109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insanlar</a:t>
            </a:r>
            <a:endParaRPr lang="en-US" sz="3200" dirty="0" smtClean="0">
              <a:latin typeface="Arial"/>
            </a:endParaRPr>
          </a:p>
          <a:p>
            <a:pPr indent="101600" algn="l">
              <a:lnSpc>
                <a:spcPct val="109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>
                <a:latin typeface="Arial"/>
              </a:rPr>
              <a:t>isim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IS NULL</a:t>
            </a:r>
            <a:r>
              <a:rPr lang="en-US" sz="3200" dirty="0">
                <a:latin typeface="Arial"/>
              </a:rPr>
              <a:t>;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280360" y="10707984"/>
            <a:ext cx="6157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UPDATE </a:t>
            </a:r>
            <a:r>
              <a:rPr lang="en-US" sz="3200" dirty="0">
                <a:latin typeface="Arial"/>
              </a:rPr>
              <a:t>insanlar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SET </a:t>
            </a:r>
            <a:r>
              <a:rPr lang="en-US" sz="3200" dirty="0">
                <a:latin typeface="Arial"/>
              </a:rPr>
              <a:t>isim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= </a:t>
            </a:r>
            <a:r>
              <a:rPr lang="en-US" sz="3200" dirty="0" smtClean="0">
                <a:latin typeface="Arial"/>
              </a:rPr>
              <a:t>‘Isim Girilmemis'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>
                <a:latin typeface="Arial"/>
              </a:rPr>
              <a:t>name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IS NULL</a:t>
            </a:r>
            <a:r>
              <a:rPr lang="en-US" sz="3200" dirty="0">
                <a:latin typeface="Arial"/>
              </a:rPr>
              <a:t>;</a:t>
            </a: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38" y="7918683"/>
            <a:ext cx="3671521" cy="1819222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292" y="10707984"/>
            <a:ext cx="4694412" cy="173924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5624" y="7571317"/>
            <a:ext cx="4351956" cy="2348414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13260507" y="7918683"/>
            <a:ext cx="5546647" cy="170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01600" algn="l">
              <a:lnSpc>
                <a:spcPct val="109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* </a:t>
            </a:r>
            <a:endParaRPr lang="en-US" sz="3200" dirty="0" smtClean="0">
              <a:latin typeface="Arial"/>
            </a:endParaRPr>
          </a:p>
          <a:p>
            <a:pPr indent="101600" algn="l">
              <a:lnSpc>
                <a:spcPct val="109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latin typeface="Arial"/>
              </a:rPr>
              <a:t>insanlar</a:t>
            </a:r>
            <a:endParaRPr lang="en-US" sz="3200" dirty="0" smtClean="0">
              <a:latin typeface="Arial"/>
            </a:endParaRPr>
          </a:p>
          <a:p>
            <a:pPr indent="101600" algn="l">
              <a:lnSpc>
                <a:spcPct val="109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WHERE </a:t>
            </a:r>
            <a:r>
              <a:rPr lang="en-US" sz="3200" dirty="0">
                <a:latin typeface="Arial"/>
              </a:rPr>
              <a:t>isim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IS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NOT NULL</a:t>
            </a:r>
            <a:r>
              <a:rPr lang="en-US" sz="3200" dirty="0">
                <a:latin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4438412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ORDER BY</a:t>
            </a:r>
            <a:r>
              <a:rPr lang="en-US" sz="6000" b="1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CLAUSE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170770" y="2637983"/>
            <a:ext cx="19841738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910"/>
              </a:spcAft>
            </a:pPr>
            <a:r>
              <a:rPr lang="en-US" sz="4400" dirty="0" smtClean="0">
                <a:solidFill>
                  <a:srgbClr val="C00000"/>
                </a:solidFill>
                <a:latin typeface="Arial"/>
              </a:rPr>
              <a:t>ORDER </a:t>
            </a:r>
            <a:r>
              <a:rPr lang="en-US" sz="4400" dirty="0">
                <a:solidFill>
                  <a:srgbClr val="C00000"/>
                </a:solidFill>
                <a:latin typeface="Arial"/>
              </a:rPr>
              <a:t>BY </a:t>
            </a:r>
            <a:r>
              <a:rPr lang="en-US" sz="4400" dirty="0" smtClean="0">
                <a:latin typeface="Arial"/>
              </a:rPr>
              <a:t>komutu belli bir field’a gore NATURAL ORDER olarak siralama yapmak icin kullanilir</a:t>
            </a:r>
            <a:endParaRPr lang="en-US" sz="4400" dirty="0">
              <a:latin typeface="Arial"/>
            </a:endParaRPr>
          </a:p>
          <a:p>
            <a:pPr algn="l"/>
            <a:r>
              <a:rPr lang="en-US" sz="4400" dirty="0" smtClean="0">
                <a:solidFill>
                  <a:srgbClr val="C00000"/>
                </a:solidFill>
                <a:latin typeface="Arial"/>
              </a:rPr>
              <a:t>ORDER </a:t>
            </a:r>
            <a:r>
              <a:rPr lang="en-US" sz="4400" dirty="0">
                <a:solidFill>
                  <a:srgbClr val="C00000"/>
                </a:solidFill>
                <a:latin typeface="Arial"/>
              </a:rPr>
              <a:t>BY </a:t>
            </a:r>
            <a:r>
              <a:rPr lang="en-US" sz="4400" dirty="0" smtClean="0">
                <a:latin typeface="Arial"/>
              </a:rPr>
              <a:t>komutu sadece </a:t>
            </a:r>
            <a:r>
              <a:rPr lang="en-US" sz="4400" dirty="0">
                <a:solidFill>
                  <a:srgbClr val="C00000"/>
                </a:solidFill>
                <a:latin typeface="Arial"/>
              </a:rPr>
              <a:t>SELECT</a:t>
            </a:r>
            <a:r>
              <a:rPr lang="en-US" sz="4400" dirty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4400" dirty="0" smtClean="0">
                <a:latin typeface="Arial"/>
              </a:rPr>
              <a:t>komutu Ile kullanilir</a:t>
            </a:r>
            <a:endParaRPr lang="en-US" sz="4400" dirty="0">
              <a:latin typeface="Arial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234929" y="5089198"/>
            <a:ext cx="5567314" cy="3953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insanlar </a:t>
            </a: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ssn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char</a:t>
            </a:r>
            <a:r>
              <a:rPr lang="en-US" sz="3200" dirty="0">
                <a:latin typeface="Arial"/>
              </a:rPr>
              <a:t>(9</a:t>
            </a:r>
            <a:r>
              <a:rPr lang="en-US" sz="3200" dirty="0" smtClean="0">
                <a:latin typeface="Arial"/>
              </a:rPr>
              <a:t>),</a:t>
            </a: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soyisim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adres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 </a:t>
            </a:r>
            <a:endParaRPr lang="en-US" sz="3200" dirty="0" smtClean="0">
              <a:latin typeface="Arial"/>
            </a:endParaRP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);</a:t>
            </a:r>
            <a:endParaRPr lang="en-US" sz="3200" dirty="0"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8095785" y="5511557"/>
            <a:ext cx="122122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insanlar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(123456789, </a:t>
            </a:r>
            <a:r>
              <a:rPr lang="en-US" sz="2800" dirty="0" smtClean="0">
                <a:latin typeface="Arial"/>
              </a:rPr>
              <a:t>‘Ali’,’Can', ‘Istanbul');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insanlar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(234567890, </a:t>
            </a:r>
            <a:r>
              <a:rPr lang="en-US" sz="2800" dirty="0" smtClean="0">
                <a:latin typeface="Arial"/>
              </a:rPr>
              <a:t>‘Veli’,’Cem', ‘Ankara');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2800" dirty="0">
                <a:latin typeface="Arial"/>
              </a:rPr>
              <a:t>insanlar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(345678901, </a:t>
            </a:r>
            <a:r>
              <a:rPr lang="en-US" sz="2800" dirty="0" smtClean="0">
                <a:latin typeface="Arial"/>
              </a:rPr>
              <a:t>‘Mine’,’Bulut', ‘Ankara');</a:t>
            </a: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insanlar </a:t>
            </a:r>
            <a:r>
              <a:rPr lang="en-US" sz="2800" dirty="0" smtClean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 smtClean="0">
                <a:latin typeface="Arial"/>
              </a:rPr>
              <a:t>(256789012, </a:t>
            </a:r>
            <a:r>
              <a:rPr lang="en-US" sz="2800" dirty="0">
                <a:latin typeface="Arial"/>
              </a:rPr>
              <a:t>‘</a:t>
            </a:r>
            <a:r>
              <a:rPr lang="en-US" sz="2800" dirty="0" smtClean="0">
                <a:latin typeface="Arial"/>
              </a:rPr>
              <a:t>Mahmut’,’Bulut</a:t>
            </a:r>
            <a:r>
              <a:rPr lang="en-US" sz="2800" dirty="0">
                <a:latin typeface="Arial"/>
              </a:rPr>
              <a:t>', </a:t>
            </a:r>
            <a:r>
              <a:rPr lang="en-US" sz="2800" dirty="0" smtClean="0">
                <a:latin typeface="Arial"/>
              </a:rPr>
              <a:t>‘</a:t>
            </a:r>
            <a:r>
              <a:rPr lang="en-US" sz="2800" dirty="0">
                <a:latin typeface="Arial"/>
              </a:rPr>
              <a:t>Istanbul </a:t>
            </a:r>
            <a:r>
              <a:rPr lang="en-US" sz="2800" dirty="0" smtClean="0">
                <a:latin typeface="Arial"/>
              </a:rPr>
              <a:t>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insanlar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(344678901</a:t>
            </a:r>
            <a:r>
              <a:rPr lang="en-US" sz="2800" dirty="0">
                <a:latin typeface="Arial"/>
              </a:rPr>
              <a:t>, ‘</a:t>
            </a:r>
            <a:r>
              <a:rPr lang="en-US" sz="2800" dirty="0" smtClean="0">
                <a:latin typeface="Arial"/>
              </a:rPr>
              <a:t>Mine’,’Yasa’, </a:t>
            </a:r>
            <a:r>
              <a:rPr lang="en-US" sz="2800" dirty="0">
                <a:latin typeface="Arial"/>
              </a:rPr>
              <a:t>‘Ankara');</a:t>
            </a: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insanlar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 </a:t>
            </a:r>
            <a:r>
              <a:rPr lang="en-US" sz="2800" dirty="0" smtClean="0">
                <a:latin typeface="Arial"/>
              </a:rPr>
              <a:t>(</a:t>
            </a:r>
            <a:r>
              <a:rPr lang="en-US" sz="2800" dirty="0">
                <a:latin typeface="Arial"/>
              </a:rPr>
              <a:t>345678901, </a:t>
            </a:r>
            <a:r>
              <a:rPr lang="en-US" sz="2800" dirty="0" smtClean="0">
                <a:latin typeface="Arial"/>
              </a:rPr>
              <a:t>‘Veli’,’Yilmaz', ‘</a:t>
            </a:r>
            <a:r>
              <a:rPr lang="en-US" sz="2800" dirty="0">
                <a:latin typeface="Arial"/>
              </a:rPr>
              <a:t>Istanbul </a:t>
            </a:r>
            <a:r>
              <a:rPr lang="en-US" sz="2800" dirty="0" smtClean="0">
                <a:latin typeface="Arial"/>
              </a:rPr>
              <a:t>');</a:t>
            </a:r>
            <a:endParaRPr lang="en-US" sz="2800" dirty="0">
              <a:latin typeface="Arial"/>
            </a:endParaRPr>
          </a:p>
          <a:p>
            <a:pPr algn="l"/>
            <a:endParaRPr lang="en-US" sz="28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457954" y="10387236"/>
            <a:ext cx="5121265" cy="195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* </a:t>
            </a:r>
          </a:p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latin typeface="Arial"/>
              </a:rPr>
              <a:t>insanlar</a:t>
            </a:r>
            <a:endParaRPr lang="en-US" sz="3600" dirty="0">
              <a:latin typeface="Arial"/>
            </a:endParaRPr>
          </a:p>
          <a:p>
            <a:pPr algn="just">
              <a:lnSpc>
                <a:spcPct val="112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ORDER</a:t>
            </a:r>
            <a:r>
              <a:rPr lang="en-US" sz="3600" dirty="0" smtClean="0">
                <a:latin typeface="Arial"/>
              </a:rPr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BY</a:t>
            </a:r>
            <a:r>
              <a:rPr lang="en-US" sz="3600" dirty="0" smtClean="0">
                <a:latin typeface="Arial"/>
              </a:rPr>
              <a:t> adres; </a:t>
            </a:r>
            <a:endParaRPr lang="en-US" sz="36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457954" y="9603596"/>
            <a:ext cx="10999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/>
              </a:rPr>
              <a:t>Insanlar tablosundaki datalari adres’e gore siralayin</a:t>
            </a:r>
            <a:endParaRPr lang="tr-TR" sz="32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375" y="8627945"/>
            <a:ext cx="5166046" cy="371309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663" y="8616913"/>
            <a:ext cx="5093505" cy="379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67802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ORDER BY</a:t>
            </a:r>
            <a:r>
              <a:rPr lang="en-US" sz="6000" b="1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CLAUSE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425108" y="3793006"/>
            <a:ext cx="5121265" cy="257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* </a:t>
            </a:r>
          </a:p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latin typeface="Arial"/>
              </a:rPr>
              <a:t>insanlar</a:t>
            </a:r>
          </a:p>
          <a:p>
            <a:pPr algn="just">
              <a:lnSpc>
                <a:spcPct val="112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600" dirty="0" smtClean="0">
                <a:latin typeface="Arial"/>
              </a:rPr>
              <a:t> isim=‘Mine’</a:t>
            </a:r>
            <a:endParaRPr lang="en-US" sz="3600" dirty="0">
              <a:latin typeface="Arial"/>
            </a:endParaRPr>
          </a:p>
          <a:p>
            <a:pPr algn="just">
              <a:lnSpc>
                <a:spcPct val="112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ORDER</a:t>
            </a:r>
            <a:r>
              <a:rPr lang="en-US" sz="3600" dirty="0" smtClean="0">
                <a:latin typeface="Arial"/>
              </a:rPr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BY</a:t>
            </a:r>
            <a:r>
              <a:rPr lang="en-US" sz="3600" dirty="0" smtClean="0">
                <a:latin typeface="Arial"/>
              </a:rPr>
              <a:t> ssn; </a:t>
            </a:r>
            <a:endParaRPr lang="en-US" sz="36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656948" y="2675258"/>
            <a:ext cx="14064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/>
              </a:rPr>
              <a:t>Insanlar tablosundaki ismi Mine olanlari SSN sirali olarak listeleyin</a:t>
            </a:r>
            <a:endParaRPr lang="tr-TR" sz="32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651" y="3921734"/>
            <a:ext cx="5355249" cy="1969112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1364598" y="6816699"/>
            <a:ext cx="17267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rial"/>
              </a:rPr>
              <a:t>NOT</a:t>
            </a:r>
            <a:r>
              <a:rPr lang="en-US" sz="3600" dirty="0" smtClean="0">
                <a:latin typeface="Arial"/>
              </a:rPr>
              <a:t> : Order By komutundan sonra field ismi yerine field numarasi da kullanilabilir</a:t>
            </a:r>
            <a:endParaRPr lang="tr-TR" sz="3200" dirty="0"/>
          </a:p>
        </p:txBody>
      </p:sp>
      <p:sp>
        <p:nvSpPr>
          <p:cNvPr id="12" name="Dikdörtgen 11"/>
          <p:cNvSpPr/>
          <p:nvPr/>
        </p:nvSpPr>
        <p:spPr>
          <a:xfrm>
            <a:off x="2132758" y="9070848"/>
            <a:ext cx="7280183" cy="257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* </a:t>
            </a:r>
          </a:p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latin typeface="Arial"/>
              </a:rPr>
              <a:t>insanlar</a:t>
            </a:r>
          </a:p>
          <a:p>
            <a:pPr algn="just">
              <a:lnSpc>
                <a:spcPct val="112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WHERE</a:t>
            </a:r>
            <a:r>
              <a:rPr lang="en-US" sz="3600" dirty="0" smtClean="0">
                <a:latin typeface="Arial"/>
              </a:rPr>
              <a:t> soyisim=‘Bulut’</a:t>
            </a:r>
            <a:endParaRPr lang="en-US" sz="3600" dirty="0">
              <a:latin typeface="Arial"/>
            </a:endParaRPr>
          </a:p>
          <a:p>
            <a:pPr algn="just">
              <a:lnSpc>
                <a:spcPct val="112000"/>
              </a:lnSpc>
            </a:pPr>
            <a:r>
              <a:rPr lang="en-US" sz="3600" dirty="0">
                <a:solidFill>
                  <a:srgbClr val="CB297B"/>
                </a:solidFill>
                <a:latin typeface="Arial"/>
              </a:rPr>
              <a:t>ORDER</a:t>
            </a:r>
            <a:r>
              <a:rPr lang="en-US" sz="3600" dirty="0" smtClean="0">
                <a:latin typeface="Arial"/>
              </a:rPr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BY</a:t>
            </a:r>
            <a:r>
              <a:rPr lang="en-US" sz="3600" dirty="0" smtClean="0">
                <a:latin typeface="Arial"/>
              </a:rPr>
              <a:t> 2; </a:t>
            </a:r>
            <a:endParaRPr lang="en-US" sz="3600" dirty="0">
              <a:latin typeface="Arial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1656948" y="8065717"/>
            <a:ext cx="14734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/>
              </a:rPr>
              <a:t>Insanlar tablosundaki soyismi Bulut olanlari isim sirali olarak listeleyin</a:t>
            </a:r>
            <a:endParaRPr lang="tr-TR" sz="3200" dirty="0"/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879" y="9353863"/>
            <a:ext cx="5724359" cy="19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30042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ORDER BY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field_name</a:t>
            </a:r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 DESC</a:t>
            </a:r>
            <a:r>
              <a:rPr lang="en-US" sz="6000" b="1" dirty="0" smtClean="0">
                <a:solidFill>
                  <a:srgbClr val="0076BA"/>
                </a:solidFill>
                <a:latin typeface="Arial"/>
              </a:rPr>
              <a:t>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CLAUSE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425108" y="3793006"/>
            <a:ext cx="5121265" cy="195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* </a:t>
            </a:r>
          </a:p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latin typeface="Arial"/>
              </a:rPr>
              <a:t>insanlar</a:t>
            </a:r>
          </a:p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ORDER</a:t>
            </a:r>
            <a:r>
              <a:rPr lang="en-US" sz="3600" dirty="0" smtClean="0">
                <a:latin typeface="Arial"/>
              </a:rPr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BY</a:t>
            </a:r>
            <a:r>
              <a:rPr lang="en-US" sz="3600" dirty="0" smtClean="0">
                <a:latin typeface="Arial"/>
              </a:rPr>
              <a:t> ssn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DESC</a:t>
            </a:r>
            <a:r>
              <a:rPr lang="en-US" sz="3600" dirty="0" smtClean="0">
                <a:latin typeface="Arial"/>
              </a:rPr>
              <a:t>; </a:t>
            </a:r>
            <a:endParaRPr lang="en-US" sz="36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066823" y="2598810"/>
            <a:ext cx="17862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/>
              </a:rPr>
              <a:t>Insanlar tablosundaki tum kayitlari SSN numarasi buyukten kucuge olarak siralayin</a:t>
            </a:r>
            <a:endParaRPr lang="tr-TR" sz="3200" dirty="0"/>
          </a:p>
        </p:txBody>
      </p:sp>
      <p:sp>
        <p:nvSpPr>
          <p:cNvPr id="12" name="Dikdörtgen 11"/>
          <p:cNvSpPr/>
          <p:nvPr/>
        </p:nvSpPr>
        <p:spPr>
          <a:xfrm>
            <a:off x="2273435" y="8909072"/>
            <a:ext cx="9226904" cy="195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* </a:t>
            </a:r>
          </a:p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600" dirty="0" smtClean="0">
                <a:latin typeface="Arial"/>
              </a:rPr>
              <a:t>insanlar</a:t>
            </a:r>
          </a:p>
          <a:p>
            <a:pPr algn="just">
              <a:lnSpc>
                <a:spcPct val="112000"/>
              </a:lnSpc>
            </a:pPr>
            <a:r>
              <a:rPr lang="en-US" sz="3600" dirty="0" smtClean="0">
                <a:solidFill>
                  <a:srgbClr val="CB297B"/>
                </a:solidFill>
                <a:latin typeface="Arial"/>
              </a:rPr>
              <a:t>ORDER</a:t>
            </a:r>
            <a:r>
              <a:rPr lang="en-US" sz="3600" dirty="0" smtClean="0">
                <a:latin typeface="Arial"/>
              </a:rPr>
              <a:t>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BY</a:t>
            </a:r>
            <a:r>
              <a:rPr lang="en-US" sz="3600" dirty="0" smtClean="0">
                <a:latin typeface="Arial"/>
              </a:rPr>
              <a:t> isim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ASC</a:t>
            </a:r>
            <a:r>
              <a:rPr lang="en-US" sz="3600" dirty="0" smtClean="0">
                <a:latin typeface="Arial"/>
              </a:rPr>
              <a:t>, soyisim </a:t>
            </a:r>
            <a:r>
              <a:rPr lang="en-US" sz="3600" dirty="0">
                <a:solidFill>
                  <a:srgbClr val="CB297B"/>
                </a:solidFill>
                <a:latin typeface="Arial"/>
              </a:rPr>
              <a:t>DESC</a:t>
            </a:r>
            <a:r>
              <a:rPr lang="en-US" sz="3600" dirty="0" smtClean="0">
                <a:latin typeface="Arial"/>
              </a:rPr>
              <a:t>; </a:t>
            </a:r>
            <a:endParaRPr lang="en-US" sz="3600" dirty="0">
              <a:latin typeface="Arial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1066823" y="7004776"/>
            <a:ext cx="194976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/>
              </a:rPr>
              <a:t>Insanlar tablosundaki tum kayitlari isimler Natural sirali, Soyisimler ters sirali olarak listeleyin</a:t>
            </a:r>
            <a:endParaRPr lang="tr-TR" sz="32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1" y="3322301"/>
            <a:ext cx="4883351" cy="345777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738" y="7900367"/>
            <a:ext cx="5668107" cy="40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75182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ALIASES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391045" y="3313854"/>
            <a:ext cx="8176699" cy="3470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2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latin typeface="Arial"/>
              </a:rPr>
              <a:t>employees </a:t>
            </a: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algn="just">
              <a:lnSpc>
                <a:spcPct val="112000"/>
              </a:lnSpc>
            </a:pPr>
            <a:r>
              <a:rPr lang="en-US" sz="3200" dirty="0">
                <a:latin typeface="Arial"/>
              </a:rPr>
              <a:t>employee_id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char</a:t>
            </a:r>
            <a:r>
              <a:rPr lang="en-US" sz="3200" dirty="0">
                <a:latin typeface="Arial"/>
              </a:rPr>
              <a:t>(9</a:t>
            </a:r>
            <a:r>
              <a:rPr lang="en-US" sz="3200" dirty="0" smtClean="0">
                <a:latin typeface="Arial"/>
              </a:rPr>
              <a:t>),</a:t>
            </a: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employee_name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employee_birth_city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 </a:t>
            </a:r>
            <a:endParaRPr lang="en-US" sz="3200" dirty="0" smtClean="0">
              <a:latin typeface="Arial"/>
            </a:endParaRPr>
          </a:p>
          <a:p>
            <a:pPr algn="just">
              <a:lnSpc>
                <a:spcPct val="112000"/>
              </a:lnSpc>
            </a:pPr>
            <a:r>
              <a:rPr lang="en-US" sz="3200" dirty="0" smtClean="0">
                <a:latin typeface="Arial"/>
              </a:rPr>
              <a:t>);</a:t>
            </a:r>
            <a:endParaRPr lang="en-US" sz="3200" dirty="0">
              <a:latin typeface="Arial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969225" y="3402389"/>
            <a:ext cx="12782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employees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(123456789, </a:t>
            </a:r>
            <a:r>
              <a:rPr lang="en-US" sz="2800" dirty="0" smtClean="0">
                <a:latin typeface="Arial"/>
              </a:rPr>
              <a:t>‘Ali Can', ‘Istanbul');</a:t>
            </a:r>
            <a:endParaRPr lang="en-US" sz="2800" dirty="0">
              <a:latin typeface="Arial"/>
            </a:endParaRPr>
          </a:p>
          <a:p>
            <a:pPr algn="l"/>
            <a:r>
              <a:rPr lang="en-US" sz="28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2800" dirty="0">
                <a:latin typeface="Arial"/>
              </a:rPr>
              <a:t>employees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(234567890, </a:t>
            </a:r>
            <a:r>
              <a:rPr lang="en-US" sz="2800" dirty="0" smtClean="0">
                <a:latin typeface="Arial"/>
              </a:rPr>
              <a:t>‘Veli Cem', ‘Ankara');</a:t>
            </a:r>
          </a:p>
          <a:p>
            <a:pPr algn="l"/>
            <a:r>
              <a:rPr lang="en-US" sz="2800" dirty="0" smtClean="0">
                <a:solidFill>
                  <a:srgbClr val="CB297B"/>
                </a:solidFill>
                <a:latin typeface="Arial"/>
              </a:rPr>
              <a:t>INSERT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INTO </a:t>
            </a:r>
            <a:r>
              <a:rPr lang="en-US" sz="2800" dirty="0">
                <a:latin typeface="Arial"/>
              </a:rPr>
              <a:t>employees </a:t>
            </a:r>
            <a:r>
              <a:rPr lang="en-US" sz="28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2800" dirty="0">
                <a:latin typeface="Arial"/>
              </a:rPr>
              <a:t>(345678901, </a:t>
            </a:r>
            <a:r>
              <a:rPr lang="en-US" sz="2800" dirty="0" smtClean="0">
                <a:latin typeface="Arial"/>
              </a:rPr>
              <a:t>‘Mine Bulut', ‘Izmir');</a:t>
            </a:r>
            <a:endParaRPr lang="en-US" sz="2800" dirty="0">
              <a:latin typeface="Arial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391045" y="2423792"/>
            <a:ext cx="16793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/>
              </a:rPr>
              <a:t>Aliases kodu ile tablo yazdirilirken, field isimleri sadece o cikti icin degistirilebilir</a:t>
            </a:r>
            <a:endParaRPr lang="tr-TR" sz="3200" dirty="0"/>
          </a:p>
        </p:txBody>
      </p:sp>
      <p:sp>
        <p:nvSpPr>
          <p:cNvPr id="10" name="Dikdörtgen 9"/>
          <p:cNvSpPr/>
          <p:nvPr/>
        </p:nvSpPr>
        <p:spPr>
          <a:xfrm>
            <a:off x="1391044" y="7165129"/>
            <a:ext cx="18792661" cy="118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employee_id</a:t>
            </a:r>
            <a:r>
              <a:rPr lang="en-US" sz="3200" dirty="0">
                <a:solidFill>
                  <a:srgbClr val="FF9300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id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employee_name</a:t>
            </a:r>
            <a:r>
              <a:rPr lang="en-US" sz="3200" dirty="0" smtClean="0">
                <a:solidFill>
                  <a:srgbClr val="1DB100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isim</a:t>
            </a:r>
            <a:r>
              <a:rPr lang="en-US" sz="3200" dirty="0">
                <a:latin typeface="Arial"/>
              </a:rPr>
              <a:t>, employee_birth_city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>
                <a:latin typeface="Arial"/>
              </a:rPr>
              <a:t>dogum_yeri </a:t>
            </a:r>
            <a:endParaRPr lang="en-US" sz="3200" dirty="0" smtClean="0">
              <a:latin typeface="Arial"/>
            </a:endParaRPr>
          </a:p>
          <a:p>
            <a:pPr algn="l">
              <a:lnSpc>
                <a:spcPct val="111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employees</a:t>
            </a:r>
            <a:r>
              <a:rPr lang="en-US" sz="3200" dirty="0">
                <a:latin typeface="Arial"/>
              </a:rPr>
              <a:t>;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1391045" y="9693909"/>
            <a:ext cx="17521424" cy="118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1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>
                <a:latin typeface="Arial"/>
              </a:rPr>
              <a:t>employee_id</a:t>
            </a:r>
            <a:r>
              <a:rPr lang="en-US" sz="3200" dirty="0">
                <a:solidFill>
                  <a:srgbClr val="FF9300"/>
                </a:solidFill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id</a:t>
            </a:r>
            <a:r>
              <a:rPr lang="en-US" sz="3200" dirty="0">
                <a:latin typeface="Arial"/>
              </a:rPr>
              <a:t>, </a:t>
            </a:r>
            <a:r>
              <a:rPr lang="en-US" sz="3200" dirty="0" smtClean="0">
                <a:latin typeface="Arial"/>
              </a:rPr>
              <a:t>employee_name</a:t>
            </a:r>
            <a:r>
              <a:rPr lang="en-US" sz="3200" dirty="0" smtClean="0">
                <a:solidFill>
                  <a:srgbClr val="1DB100"/>
                </a:solidFill>
                <a:latin typeface="Arial"/>
              </a:rPr>
              <a:t>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||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latin typeface="Arial"/>
              </a:rPr>
              <a:t>employee_birth_city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isim_ve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_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dogum_yeri </a:t>
            </a:r>
          </a:p>
          <a:p>
            <a:pPr algn="l">
              <a:lnSpc>
                <a:spcPct val="111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rial"/>
              </a:rPr>
              <a:t>employees</a:t>
            </a:r>
            <a:r>
              <a:rPr lang="en-US" sz="3200" dirty="0">
                <a:latin typeface="Arial"/>
              </a:rPr>
              <a:t>;</a:t>
            </a: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59" y="4767234"/>
            <a:ext cx="6280448" cy="221385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2469" y="7328487"/>
            <a:ext cx="4797474" cy="2365422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2469" y="9857267"/>
            <a:ext cx="4613032" cy="250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03847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968769" y="1333887"/>
            <a:ext cx="16632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/>
              </a:rPr>
              <a:t>GROUP BY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Arial"/>
              </a:rPr>
              <a:t>CLAUSE</a:t>
            </a:r>
            <a:endParaRPr lang="en-US" sz="6000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4263" y="7346538"/>
            <a:ext cx="65" cy="21610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0153" rIns="0" bIns="-3015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494263" y="2740297"/>
            <a:ext cx="207115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4000" dirty="0" smtClean="0">
                <a:solidFill>
                  <a:srgbClr val="C00000"/>
                </a:solidFill>
                <a:latin typeface="inherit"/>
              </a:rPr>
              <a:t>Group By </a:t>
            </a:r>
            <a:r>
              <a:rPr lang="en-US" altLang="tr-TR" sz="4000" dirty="0" smtClean="0">
                <a:solidFill>
                  <a:srgbClr val="222222"/>
                </a:solidFill>
                <a:latin typeface="inherit"/>
              </a:rPr>
              <a:t>komutu </a:t>
            </a:r>
            <a:r>
              <a:rPr lang="tr-TR" altLang="tr-TR" sz="4000" dirty="0" smtClean="0">
                <a:solidFill>
                  <a:srgbClr val="222222"/>
                </a:solidFill>
                <a:latin typeface="inherit"/>
              </a:rPr>
              <a:t>sonuçları </a:t>
            </a:r>
            <a:r>
              <a:rPr lang="tr-TR" altLang="tr-TR" sz="4000" dirty="0">
                <a:solidFill>
                  <a:srgbClr val="222222"/>
                </a:solidFill>
                <a:latin typeface="inherit"/>
              </a:rPr>
              <a:t>bir veya daha fazla sütuna göre gruplamak </a:t>
            </a:r>
            <a:r>
              <a:rPr lang="tr-TR" altLang="tr-TR" sz="4000" dirty="0" smtClean="0">
                <a:solidFill>
                  <a:srgbClr val="222222"/>
                </a:solidFill>
                <a:latin typeface="inherit"/>
              </a:rPr>
              <a:t>için </a:t>
            </a:r>
            <a:r>
              <a:rPr lang="tr-TR" altLang="tr-TR" sz="4000" dirty="0">
                <a:solidFill>
                  <a:srgbClr val="C00000"/>
                </a:solidFill>
                <a:latin typeface="inherit"/>
              </a:rPr>
              <a:t>SELECT</a:t>
            </a:r>
            <a:r>
              <a:rPr lang="tr-TR" altLang="tr-TR" sz="4000" dirty="0">
                <a:solidFill>
                  <a:srgbClr val="222222"/>
                </a:solidFill>
                <a:latin typeface="inherit"/>
              </a:rPr>
              <a:t> </a:t>
            </a:r>
            <a:r>
              <a:rPr lang="en-US" altLang="tr-TR" sz="4000" dirty="0" smtClean="0">
                <a:solidFill>
                  <a:srgbClr val="222222"/>
                </a:solidFill>
                <a:latin typeface="inherit"/>
              </a:rPr>
              <a:t>komutuyla birlikte</a:t>
            </a:r>
            <a:r>
              <a:rPr lang="tr-TR" altLang="tr-TR" sz="4000" dirty="0" smtClean="0">
                <a:solidFill>
                  <a:srgbClr val="222222"/>
                </a:solidFill>
                <a:latin typeface="inherit"/>
              </a:rPr>
              <a:t> </a:t>
            </a:r>
            <a:r>
              <a:rPr lang="tr-TR" altLang="tr-TR" sz="4000" dirty="0">
                <a:solidFill>
                  <a:srgbClr val="222222"/>
                </a:solidFill>
                <a:latin typeface="inherit"/>
              </a:rPr>
              <a:t>kullanılır</a:t>
            </a:r>
            <a:r>
              <a:rPr lang="tr-TR" altLang="tr-TR" sz="3600" dirty="0">
                <a:solidFill>
                  <a:schemeClr val="tx1"/>
                </a:solidFill>
              </a:rPr>
              <a:t> </a:t>
            </a:r>
            <a:endParaRPr lang="tr-TR" altLang="tr-TR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494263" y="4454483"/>
            <a:ext cx="5750599" cy="346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4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CREATE TABLE </a:t>
            </a:r>
            <a:r>
              <a:rPr lang="en-US" sz="3200" dirty="0" smtClean="0">
                <a:solidFill>
                  <a:schemeClr val="tx1"/>
                </a:solidFill>
                <a:latin typeface="Arial"/>
              </a:rPr>
              <a:t>manav </a:t>
            </a:r>
          </a:p>
          <a:p>
            <a:pPr algn="l">
              <a:lnSpc>
                <a:spcPct val="124000"/>
              </a:lnSpc>
            </a:pPr>
            <a:r>
              <a:rPr lang="en-US" sz="3200" dirty="0" smtClean="0">
                <a:latin typeface="Arial"/>
              </a:rPr>
              <a:t>(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isim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 smtClean="0">
                <a:latin typeface="Arial"/>
              </a:rPr>
              <a:t>(50), </a:t>
            </a:r>
          </a:p>
          <a:p>
            <a:pPr marL="154500" algn="l">
              <a:lnSpc>
                <a:spcPct val="109000"/>
              </a:lnSpc>
            </a:pPr>
            <a:r>
              <a:rPr lang="en-US" sz="3200" dirty="0">
                <a:latin typeface="Arial"/>
              </a:rPr>
              <a:t>Urun_adi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varchar2</a:t>
            </a:r>
            <a:r>
              <a:rPr lang="en-US" sz="3200" dirty="0">
                <a:latin typeface="Arial"/>
              </a:rPr>
              <a:t>(50), </a:t>
            </a:r>
            <a:endParaRPr lang="en-US" sz="3200" dirty="0" smtClean="0">
              <a:latin typeface="Arial"/>
            </a:endParaRPr>
          </a:p>
          <a:p>
            <a:pPr marL="154500"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Urun_miktar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number</a:t>
            </a:r>
            <a:r>
              <a:rPr lang="en-US" sz="3200" dirty="0">
                <a:latin typeface="Arial"/>
              </a:rPr>
              <a:t>(9</a:t>
            </a:r>
            <a:r>
              <a:rPr lang="en-US" sz="3200" dirty="0" smtClean="0">
                <a:latin typeface="Arial"/>
              </a:rPr>
              <a:t>) </a:t>
            </a:r>
            <a:endParaRPr lang="en-US" sz="3200" dirty="0">
              <a:latin typeface="Arial"/>
            </a:endParaRPr>
          </a:p>
          <a:p>
            <a:pPr algn="l">
              <a:lnSpc>
                <a:spcPct val="109000"/>
              </a:lnSpc>
            </a:pPr>
            <a:r>
              <a:rPr lang="en-US" sz="3200" dirty="0" smtClean="0">
                <a:latin typeface="Arial"/>
              </a:rPr>
              <a:t>);</a:t>
            </a:r>
            <a:endParaRPr lang="en-US" sz="3200" dirty="0">
              <a:latin typeface="Arial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8638508" y="3853353"/>
            <a:ext cx="104056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manav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 smtClean="0">
                <a:latin typeface="Arial"/>
              </a:rPr>
              <a:t>( ‘Ali', ‘Elma', 5);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manav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 ‘</a:t>
            </a:r>
            <a:r>
              <a:rPr lang="en-US" sz="3200" dirty="0" smtClean="0">
                <a:latin typeface="Arial"/>
              </a:rPr>
              <a:t>Ayse', ‘Armut', 3);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manav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 </a:t>
            </a:r>
            <a:r>
              <a:rPr lang="en-US" sz="3200" dirty="0" smtClean="0">
                <a:latin typeface="Arial"/>
              </a:rPr>
              <a:t>‘Veli', </a:t>
            </a:r>
            <a:r>
              <a:rPr lang="en-US" sz="3200" dirty="0">
                <a:latin typeface="Arial"/>
              </a:rPr>
              <a:t>‘Elma', </a:t>
            </a:r>
            <a:r>
              <a:rPr lang="en-US" sz="3200" dirty="0" smtClean="0">
                <a:latin typeface="Arial"/>
              </a:rPr>
              <a:t>2);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manav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 </a:t>
            </a:r>
            <a:r>
              <a:rPr lang="en-US" sz="3200" dirty="0" smtClean="0">
                <a:latin typeface="Arial"/>
              </a:rPr>
              <a:t>‘Hasan', ‘Uzum', 4);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manav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 ‘Ali', </a:t>
            </a:r>
            <a:r>
              <a:rPr lang="en-US" sz="3200" dirty="0" smtClean="0">
                <a:latin typeface="Arial"/>
              </a:rPr>
              <a:t>‘Armut', 2);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manav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 ‘</a:t>
            </a:r>
            <a:r>
              <a:rPr lang="en-US" sz="3200" dirty="0" smtClean="0">
                <a:latin typeface="Arial"/>
              </a:rPr>
              <a:t>Ayse', </a:t>
            </a:r>
            <a:r>
              <a:rPr lang="en-US" sz="3200" dirty="0">
                <a:latin typeface="Arial"/>
              </a:rPr>
              <a:t>‘Elma', </a:t>
            </a:r>
            <a:r>
              <a:rPr lang="en-US" sz="3200" dirty="0" smtClean="0">
                <a:latin typeface="Arial"/>
              </a:rPr>
              <a:t>3);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manav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 </a:t>
            </a:r>
            <a:r>
              <a:rPr lang="en-US" sz="3200" dirty="0" smtClean="0">
                <a:latin typeface="Arial"/>
              </a:rPr>
              <a:t>‘Veli', ‘Uzum', </a:t>
            </a:r>
            <a:r>
              <a:rPr lang="en-US" sz="3200" dirty="0">
                <a:latin typeface="Arial"/>
              </a:rPr>
              <a:t>5);</a:t>
            </a: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manav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 ‘Ali', </a:t>
            </a:r>
            <a:r>
              <a:rPr lang="en-US" sz="3200" dirty="0" smtClean="0">
                <a:latin typeface="Arial"/>
              </a:rPr>
              <a:t>‘</a:t>
            </a:r>
            <a:r>
              <a:rPr lang="en-US" sz="3200" dirty="0">
                <a:latin typeface="Arial"/>
              </a:rPr>
              <a:t>A</a:t>
            </a:r>
            <a:r>
              <a:rPr lang="en-US" sz="3200" dirty="0" smtClean="0">
                <a:latin typeface="Arial"/>
              </a:rPr>
              <a:t>rmut', 2);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manav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 </a:t>
            </a:r>
            <a:r>
              <a:rPr lang="en-US" sz="3200" dirty="0" smtClean="0">
                <a:latin typeface="Arial"/>
              </a:rPr>
              <a:t>‘Veli', </a:t>
            </a:r>
            <a:r>
              <a:rPr lang="en-US" sz="3200" dirty="0">
                <a:latin typeface="Arial"/>
              </a:rPr>
              <a:t>‘Elma', </a:t>
            </a:r>
            <a:r>
              <a:rPr lang="en-US" sz="3200" dirty="0" smtClean="0">
                <a:latin typeface="Arial"/>
              </a:rPr>
              <a:t>3);</a:t>
            </a:r>
            <a:endParaRPr lang="en-US" sz="3200" dirty="0">
              <a:latin typeface="Arial"/>
            </a:endParaRPr>
          </a:p>
          <a:p>
            <a:pPr algn="l"/>
            <a:r>
              <a:rPr lang="en-US" sz="3200" dirty="0">
                <a:solidFill>
                  <a:srgbClr val="CB297B"/>
                </a:solidFill>
                <a:latin typeface="Arial"/>
              </a:rPr>
              <a:t>INSERT INTO </a:t>
            </a:r>
            <a:r>
              <a:rPr lang="en-US" sz="3200" dirty="0">
                <a:solidFill>
                  <a:schemeClr val="tx1"/>
                </a:solidFill>
                <a:latin typeface="Arial"/>
              </a:rPr>
              <a:t>manav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VALUES</a:t>
            </a:r>
            <a:r>
              <a:rPr lang="en-US" sz="3200" dirty="0">
                <a:latin typeface="Arial"/>
              </a:rPr>
              <a:t>( ‘</a:t>
            </a:r>
            <a:r>
              <a:rPr lang="en-US" sz="3200" dirty="0" smtClean="0">
                <a:latin typeface="Arial"/>
              </a:rPr>
              <a:t>Ayse', ‘Uzum', 2);</a:t>
            </a:r>
            <a:endParaRPr lang="en-US" sz="3200" dirty="0">
              <a:latin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889552" y="9430858"/>
            <a:ext cx="12597847" cy="295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2000"/>
              </a:lnSpc>
            </a:pPr>
            <a:r>
              <a:rPr lang="en-US" sz="3200" dirty="0">
                <a:solidFill>
                  <a:srgbClr val="EE220C"/>
                </a:solidFill>
                <a:latin typeface="Arial"/>
              </a:rPr>
              <a:t>1)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smtClean="0">
                <a:latin typeface="Arial"/>
              </a:rPr>
              <a:t>Isme gore alinan toplam urunleri bulun</a:t>
            </a:r>
            <a:endParaRPr lang="en-US" sz="3200" dirty="0">
              <a:latin typeface="Arial"/>
            </a:endParaRPr>
          </a:p>
          <a:p>
            <a:pPr marL="726696" algn="l">
              <a:lnSpc>
                <a:spcPct val="115000"/>
              </a:lnSpc>
            </a:pPr>
            <a:endParaRPr lang="en-US" sz="3200" dirty="0" smtClean="0">
              <a:solidFill>
                <a:srgbClr val="CB297B"/>
              </a:solidFill>
              <a:latin typeface="Arial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SELECT </a:t>
            </a:r>
            <a:r>
              <a:rPr lang="en-US" sz="3200" dirty="0" smtClean="0">
                <a:latin typeface="Arial"/>
              </a:rPr>
              <a:t>isim, </a:t>
            </a: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SUM</a:t>
            </a:r>
            <a:r>
              <a:rPr lang="en-US" sz="3200" dirty="0" smtClean="0">
                <a:latin typeface="Arial"/>
              </a:rPr>
              <a:t>(urun_miktar)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AS </a:t>
            </a:r>
            <a:r>
              <a:rPr lang="en-US" sz="3200" dirty="0" smtClean="0">
                <a:latin typeface="Arial"/>
              </a:rPr>
              <a:t>Alinan_Toplam_Meyve          </a:t>
            </a:r>
            <a:endParaRPr lang="en-US" sz="3200" dirty="0">
              <a:solidFill>
                <a:srgbClr val="1D1C1D"/>
              </a:solidFill>
              <a:latin typeface="Consolas"/>
            </a:endParaRPr>
          </a:p>
          <a:p>
            <a:pPr marL="726696" algn="l">
              <a:lnSpc>
                <a:spcPct val="115000"/>
              </a:lnSpc>
            </a:pPr>
            <a:r>
              <a:rPr lang="en-US" sz="3200" dirty="0">
                <a:solidFill>
                  <a:srgbClr val="CB297B"/>
                </a:solidFill>
                <a:latin typeface="Arial"/>
              </a:rPr>
              <a:t>FROM </a:t>
            </a:r>
            <a:r>
              <a:rPr lang="en-US" sz="3200" dirty="0" smtClean="0">
                <a:latin typeface="Arial"/>
              </a:rPr>
              <a:t>manav                            </a:t>
            </a:r>
          </a:p>
          <a:p>
            <a:pPr marL="726696" algn="l">
              <a:lnSpc>
                <a:spcPct val="115000"/>
              </a:lnSpc>
            </a:pPr>
            <a:r>
              <a:rPr lang="en-US" sz="3200" dirty="0" smtClean="0">
                <a:solidFill>
                  <a:srgbClr val="CB297B"/>
                </a:solidFill>
                <a:latin typeface="Arial"/>
              </a:rPr>
              <a:t>GROUP </a:t>
            </a:r>
            <a:r>
              <a:rPr lang="en-US" sz="3200" dirty="0">
                <a:solidFill>
                  <a:srgbClr val="CB297B"/>
                </a:solidFill>
                <a:latin typeface="Arial"/>
              </a:rPr>
              <a:t>BY </a:t>
            </a:r>
            <a:r>
              <a:rPr lang="en-US" sz="3200" dirty="0" smtClean="0">
                <a:latin typeface="Arial"/>
              </a:rPr>
              <a:t>isim; </a:t>
            </a:r>
            <a:endParaRPr lang="tr-TR" sz="32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40" y="3554290"/>
            <a:ext cx="3868614" cy="549995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324" y="9430857"/>
            <a:ext cx="3374014" cy="250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748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12001</TotalTime>
  <Words>10819</Words>
  <Application>Microsoft Office PowerPoint</Application>
  <PresentationFormat>Özel</PresentationFormat>
  <Paragraphs>1991</Paragraphs>
  <Slides>152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152</vt:i4>
      </vt:variant>
    </vt:vector>
  </HeadingPairs>
  <TitlesOfParts>
    <vt:vector size="166" baseType="lpstr">
      <vt:lpstr>Arial</vt:lpstr>
      <vt:lpstr>Arial</vt:lpstr>
      <vt:lpstr>Consolas</vt:lpstr>
      <vt:lpstr>Graphik</vt:lpstr>
      <vt:lpstr>Graphik Medium</vt:lpstr>
      <vt:lpstr>Helvetica</vt:lpstr>
      <vt:lpstr>Helvetica Neue</vt:lpstr>
      <vt:lpstr>Helvetica Neue</vt:lpstr>
      <vt:lpstr>inherit</vt:lpstr>
      <vt:lpstr>Menlo</vt:lpstr>
      <vt:lpstr>Open Sans</vt:lpstr>
      <vt:lpstr>Poppins</vt:lpstr>
      <vt:lpstr>Wingdings</vt:lpstr>
      <vt:lpstr>24_Briefing</vt:lpstr>
      <vt:lpstr>PowerPoint Sunusu</vt:lpstr>
      <vt:lpstr>Bugunku konumuz</vt:lpstr>
      <vt:lpstr>database</vt:lpstr>
      <vt:lpstr>Database (VERITABANI) nedir?</vt:lpstr>
      <vt:lpstr>Database’in faydalari nelerdir</vt:lpstr>
      <vt:lpstr>Database Validation(dogrulama) Testi</vt:lpstr>
      <vt:lpstr>api</vt:lpstr>
      <vt:lpstr>PowerPoint Sunusu</vt:lpstr>
      <vt:lpstr>PowerPoint Sunusu</vt:lpstr>
      <vt:lpstr>Tablolar (tables)</vt:lpstr>
      <vt:lpstr>Relatioanal databases (iliskili tablolar)</vt:lpstr>
      <vt:lpstr>Relational databases (iliskili tablolar)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lenovo</dc:creator>
  <cp:lastModifiedBy>lenovo</cp:lastModifiedBy>
  <cp:revision>377</cp:revision>
  <dcterms:modified xsi:type="dcterms:W3CDTF">2020-10-29T20:23:03Z</dcterms:modified>
</cp:coreProperties>
</file>