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70" r:id="rId14"/>
    <p:sldId id="271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891D6-09C2-41CE-A4EB-3BBEEC20F119}" v="647" dt="2021-04-25T19:50:13.544"/>
    <p1510:client id="{F5BA9A3F-6BA9-4A02-959D-1CE8779C44DD}" v="290" dt="2021-05-24T00:43:2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61E34D-71B4-4AB2-9B94-557EDFF3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MEH 173 1. </a:t>
            </a:r>
            <a:r>
              <a:rPr lang="tr-TR" dirty="0">
                <a:cs typeface="Calibri Light" panose="020F0302020204030204"/>
              </a:rPr>
              <a:t>İlerleme Raporu (26.04.2021)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F11D83-6E4A-4E53-8EE5-BC38D34F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cs typeface="Calibri"/>
              </a:rPr>
              <a:t>Test yapılacak olan </a:t>
            </a:r>
            <a:r>
              <a:rPr lang="tr-TR" b="1" dirty="0">
                <a:cs typeface="Calibri"/>
              </a:rPr>
              <a:t>Video-in2Axi-Stream-Out</a:t>
            </a:r>
            <a:r>
              <a:rPr lang="tr-TR" dirty="0">
                <a:cs typeface="Calibri"/>
              </a:rPr>
              <a:t> modülü yazıldı.</a:t>
            </a:r>
          </a:p>
          <a:p>
            <a:r>
              <a:rPr lang="tr-TR" dirty="0">
                <a:cs typeface="Calibri"/>
              </a:rPr>
              <a:t>Top modül ve test modül yapıları kuruldu ve test edilecek olan modül bu yapıya entegre edildi.</a:t>
            </a:r>
          </a:p>
          <a:p>
            <a:r>
              <a:rPr lang="tr-TR" dirty="0" err="1">
                <a:cs typeface="Calibri"/>
              </a:rPr>
              <a:t>Frame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Generator</a:t>
            </a:r>
            <a:r>
              <a:rPr lang="tr-TR" dirty="0">
                <a:cs typeface="Calibri"/>
              </a:rPr>
              <a:t> fonksiyonu sisteme entegre edilmeye çalışılıyor.</a:t>
            </a:r>
          </a:p>
        </p:txBody>
      </p:sp>
    </p:spTree>
    <p:extLst>
      <p:ext uri="{BB962C8B-B14F-4D97-AF65-F5344CB8AC3E}">
        <p14:creationId xmlns:p14="http://schemas.microsoft.com/office/powerpoint/2010/main" val="196846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38BE09-9675-409F-807B-B459F80C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Tlast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Signal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Verification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and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Error</a:t>
            </a:r>
            <a:r>
              <a:rPr lang="tr-TR" dirty="0">
                <a:cs typeface="Calibri Light"/>
              </a:rPr>
              <a:t> Test</a:t>
            </a:r>
            <a:endParaRPr lang="tr-TR" dirty="0" err="1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792D8E8D-8E03-4EDD-B94E-1FA5B51A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667818"/>
            <a:ext cx="9529662" cy="266568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56749EB-B262-439C-8A95-F80ADB6C189A}"/>
              </a:ext>
            </a:extLst>
          </p:cNvPr>
          <p:cNvSpPr txBox="1"/>
          <p:nvPr/>
        </p:nvSpPr>
        <p:spPr>
          <a:xfrm>
            <a:off x="840059" y="4668644"/>
            <a:ext cx="63305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 err="1">
                <a:cs typeface="Calibri"/>
              </a:rPr>
              <a:t>Tlast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number</a:t>
            </a:r>
            <a:r>
              <a:rPr lang="tr-TR" dirty="0">
                <a:cs typeface="Calibri"/>
              </a:rPr>
              <a:t> test.</a:t>
            </a:r>
          </a:p>
          <a:p>
            <a:pPr marL="285750" indent="-285750">
              <a:buFont typeface="Arial"/>
              <a:buChar char="•"/>
            </a:pPr>
            <a:r>
              <a:rPr lang="tr-TR" dirty="0" err="1">
                <a:cs typeface="Calibri"/>
              </a:rPr>
              <a:t>Pclk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enumarator</a:t>
            </a:r>
            <a:r>
              <a:rPr lang="tr-TR" dirty="0">
                <a:cs typeface="Calibri"/>
              </a:rPr>
              <a:t> test </a:t>
            </a:r>
            <a:r>
              <a:rPr lang="tr-TR" dirty="0" err="1">
                <a:cs typeface="Calibri"/>
              </a:rPr>
              <a:t>between</a:t>
            </a:r>
            <a:r>
              <a:rPr lang="tr-TR" dirty="0">
                <a:cs typeface="Calibri"/>
              </a:rPr>
              <a:t> </a:t>
            </a:r>
            <a:r>
              <a:rPr lang="en" dirty="0">
                <a:latin typeface="Calibri"/>
                <a:cs typeface="Calibri"/>
              </a:rPr>
              <a:t>consecutive line </a:t>
            </a:r>
            <a:r>
              <a:rPr lang="en" dirty="0" err="1">
                <a:latin typeface="Calibri"/>
                <a:cs typeface="Calibri"/>
              </a:rPr>
              <a:t>tlast</a:t>
            </a:r>
            <a:r>
              <a:rPr lang="en" dirty="0">
                <a:latin typeface="Calibri"/>
                <a:cs typeface="Calibri"/>
              </a:rPr>
              <a:t> signals.</a:t>
            </a:r>
            <a:endParaRPr lang="tr-TR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65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CB60A-9E4E-4C08-BE44-C61EE7DA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Tvalid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Signal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Verification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and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Error</a:t>
            </a:r>
            <a:r>
              <a:rPr lang="tr-TR" dirty="0">
                <a:cs typeface="Calibri Light"/>
              </a:rPr>
              <a:t> Test</a:t>
            </a:r>
            <a:endParaRPr lang="tr-TR" dirty="0" err="1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1B90EC-2666-447C-B578-83B1B3636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132"/>
            <a:ext cx="10515600" cy="191569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591893A-CB1F-48F6-8C50-1B38F3C2C9C1}"/>
              </a:ext>
            </a:extLst>
          </p:cNvPr>
          <p:cNvSpPr txBox="1"/>
          <p:nvPr/>
        </p:nvSpPr>
        <p:spPr>
          <a:xfrm>
            <a:off x="837096" y="4337878"/>
            <a:ext cx="39248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 err="1">
                <a:cs typeface="Calibri"/>
              </a:rPr>
              <a:t>Tvalid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signal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duration</a:t>
            </a:r>
            <a:r>
              <a:rPr lang="tr-TR" dirty="0">
                <a:cs typeface="Calibri"/>
              </a:rPr>
              <a:t> test.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 err="1">
                <a:cs typeface="Calibri"/>
              </a:rPr>
              <a:t>Succeed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tvalid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signal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enumarator</a:t>
            </a:r>
            <a:r>
              <a:rPr lang="tr-T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39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6DD272-FA9A-4B35-A0F7-81473F5B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Video </a:t>
            </a:r>
            <a:r>
              <a:rPr lang="tr-TR" dirty="0" err="1">
                <a:cs typeface="Calibri Light"/>
              </a:rPr>
              <a:t>Comparator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Verification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and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Error</a:t>
            </a:r>
            <a:r>
              <a:rPr lang="tr-TR" dirty="0">
                <a:cs typeface="Calibri Light"/>
              </a:rPr>
              <a:t> Test</a:t>
            </a:r>
            <a:endParaRPr lang="tr-TR" dirty="0" err="1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2C36704-4875-434E-BB03-5C12567EF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67" y="2243511"/>
            <a:ext cx="2362723" cy="3288102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E09E2E9-AC4C-414D-8622-28C844A480E9}"/>
              </a:ext>
            </a:extLst>
          </p:cNvPr>
          <p:cNvSpPr txBox="1"/>
          <p:nvPr/>
        </p:nvSpPr>
        <p:spPr>
          <a:xfrm>
            <a:off x="4187536" y="2291195"/>
            <a:ext cx="5626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 err="1">
                <a:ea typeface="+mn-lt"/>
                <a:cs typeface="+mn-lt"/>
              </a:rPr>
              <a:t>testing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signals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according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their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active</a:t>
            </a:r>
            <a:r>
              <a:rPr lang="tr-TR" dirty="0">
                <a:ea typeface="+mn-lt"/>
                <a:cs typeface="+mn-lt"/>
              </a:rPr>
              <a:t> video </a:t>
            </a:r>
            <a:r>
              <a:rPr lang="tr-TR" dirty="0" err="1">
                <a:ea typeface="+mn-lt"/>
                <a:cs typeface="+mn-lt"/>
              </a:rPr>
              <a:t>fields</a:t>
            </a:r>
            <a:r>
              <a:rPr lang="tr-TR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35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6C66E-5466-418B-96B9-B92D36CD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cs typeface="Calibri Light"/>
              </a:rPr>
              <a:t>MEH 173 FİNAL RAPORU</a:t>
            </a:r>
            <a:r>
              <a:rPr lang="tr-TR" dirty="0">
                <a:cs typeface="Calibri Light"/>
              </a:rPr>
              <a:t>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42A1E0-7EFB-4B03-B5D5-4288BCED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tr-TR" dirty="0">
                <a:cs typeface="Calibri"/>
              </a:rPr>
              <a:t>(24/05/2021)</a:t>
            </a:r>
          </a:p>
          <a:p>
            <a:pPr marL="0" indent="0" algn="ctr">
              <a:buNone/>
            </a:pPr>
            <a:r>
              <a:rPr lang="tr-TR" dirty="0">
                <a:cs typeface="Calibri"/>
              </a:rPr>
              <a:t>Ahmet Haydar ERDEM</a:t>
            </a:r>
          </a:p>
          <a:p>
            <a:pPr marL="0" indent="0" algn="ctr">
              <a:buNone/>
            </a:pP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97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3A40B4-0263-440F-938F-F728A16C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Test Ortamı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6806F1C1-716A-40B4-ABAA-E27D8AA06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410" y="1026455"/>
            <a:ext cx="6650937" cy="5457167"/>
          </a:xfrm>
        </p:spPr>
      </p:pic>
    </p:spTree>
    <p:extLst>
      <p:ext uri="{BB962C8B-B14F-4D97-AF65-F5344CB8AC3E}">
        <p14:creationId xmlns:p14="http://schemas.microsoft.com/office/powerpoint/2010/main" val="36530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AAABA4-CC37-4B25-807C-5B56B5DD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Class Yapıları</a:t>
            </a:r>
            <a:endParaRPr lang="tr-TR" dirty="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9A80024-0656-4CA8-B8D3-34B0C7F4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2491008"/>
            <a:ext cx="9805638" cy="23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993814-D4C0-4A8B-9264-848EE8FC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Interface</a:t>
            </a:r>
            <a:r>
              <a:rPr lang="tr-TR" dirty="0">
                <a:cs typeface="Calibri Light"/>
              </a:rPr>
              <a:t> Yapısı</a:t>
            </a:r>
            <a:endParaRPr lang="tr-TR" dirty="0" err="1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ABBB693-58B5-4D54-A82C-C865CC013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62" t="26895" r="2965" b="14670"/>
          <a:stretch/>
        </p:blipFill>
        <p:spPr>
          <a:xfrm>
            <a:off x="835635" y="2318397"/>
            <a:ext cx="8148385" cy="2220811"/>
          </a:xfrm>
        </p:spPr>
      </p:pic>
    </p:spTree>
    <p:extLst>
      <p:ext uri="{BB962C8B-B14F-4D97-AF65-F5344CB8AC3E}">
        <p14:creationId xmlns:p14="http://schemas.microsoft.com/office/powerpoint/2010/main" val="203092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0D32D-8C16-4EFB-8868-5FE05B1D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Packages</a:t>
            </a:r>
            <a:endParaRPr lang="tr-TR" dirty="0" err="1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5A9011E-92C2-4999-9E5E-A9F554EB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86" t="30983" r="36667" b="18590"/>
          <a:stretch/>
        </p:blipFill>
        <p:spPr>
          <a:xfrm>
            <a:off x="9039301" y="1698423"/>
            <a:ext cx="2314625" cy="2649609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129363DA-F582-461E-92E6-E27F1BF58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5" t="15732" r="2476" b="7644"/>
          <a:stretch/>
        </p:blipFill>
        <p:spPr>
          <a:xfrm>
            <a:off x="836613" y="1696041"/>
            <a:ext cx="6497251" cy="42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FC0DE0-1495-43E9-8A85-48E7C33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Top &amp; Test </a:t>
            </a:r>
            <a:r>
              <a:rPr lang="tr-TR" dirty="0" err="1">
                <a:cs typeface="Calibri Light"/>
              </a:rPr>
              <a:t>Modules</a:t>
            </a:r>
            <a:endParaRPr lang="tr-TR" dirty="0" err="1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1F31D04-B55B-4904-B532-E897D1D0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13" t="20114" r="14343" b="11127"/>
          <a:stretch/>
        </p:blipFill>
        <p:spPr>
          <a:xfrm>
            <a:off x="838723" y="1694452"/>
            <a:ext cx="3418227" cy="4480704"/>
          </a:xfr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E5850F0-E7AE-42C5-90A3-63D6AB7F3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5" t="28205" r="26683" b="17521"/>
          <a:stretch/>
        </p:blipFill>
        <p:spPr>
          <a:xfrm>
            <a:off x="6870651" y="1695550"/>
            <a:ext cx="2359705" cy="3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3A45FC-4DD8-43B9-9AF4-ACB29EC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Giriş Çıkış Portları</a:t>
            </a:r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D10C3527-4764-4470-8C2D-7A780E486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762" y="2247638"/>
            <a:ext cx="8235184" cy="3182944"/>
          </a:xfrm>
        </p:spPr>
      </p:pic>
    </p:spTree>
    <p:extLst>
      <p:ext uri="{BB962C8B-B14F-4D97-AF65-F5344CB8AC3E}">
        <p14:creationId xmlns:p14="http://schemas.microsoft.com/office/powerpoint/2010/main" val="117400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3A28A6-A99B-4BA8-B979-2612D436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Testbench</a:t>
            </a:r>
            <a:r>
              <a:rPr lang="tr-TR" dirty="0">
                <a:cs typeface="Calibri Light"/>
              </a:rPr>
              <a:t> Yapısı</a:t>
            </a:r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82D81023-CF0E-488D-A8EA-0A308892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60" y="1776792"/>
            <a:ext cx="7117073" cy="44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1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C99A6F-3C7A-442E-A07B-68D6806F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059"/>
            <a:ext cx="10515600" cy="5515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/>
            <a:r>
              <a:rPr lang="tr-TR" sz="2000" b="1" u="sng" dirty="0" err="1">
                <a:ea typeface="+mn-lt"/>
                <a:cs typeface="+mn-lt"/>
              </a:rPr>
              <a:t>Frame</a:t>
            </a:r>
            <a:r>
              <a:rPr lang="tr-TR" sz="2000" b="1" u="sng" dirty="0">
                <a:ea typeface="+mn-lt"/>
                <a:cs typeface="+mn-lt"/>
              </a:rPr>
              <a:t> </a:t>
            </a:r>
            <a:r>
              <a:rPr lang="tr-TR" sz="2000" b="1" u="sng" dirty="0" err="1">
                <a:ea typeface="+mn-lt"/>
                <a:cs typeface="+mn-lt"/>
              </a:rPr>
              <a:t>Generator</a:t>
            </a:r>
            <a:r>
              <a:rPr lang="tr-TR" sz="2000" b="1" u="sng" dirty="0">
                <a:ea typeface="+mn-lt"/>
                <a:cs typeface="+mn-lt"/>
              </a:rPr>
              <a:t>: </a:t>
            </a:r>
            <a:r>
              <a:rPr lang="tr-TR" sz="2000" dirty="0" err="1">
                <a:ea typeface="+mn-lt"/>
                <a:cs typeface="+mn-lt"/>
              </a:rPr>
              <a:t>Pclk</a:t>
            </a:r>
            <a:r>
              <a:rPr lang="tr-TR" sz="2000" dirty="0">
                <a:ea typeface="+mn-lt"/>
                <a:cs typeface="+mn-lt"/>
              </a:rPr>
              <a:t>, </a:t>
            </a:r>
            <a:r>
              <a:rPr lang="tr-TR" sz="2000" dirty="0" err="1">
                <a:ea typeface="+mn-lt"/>
                <a:cs typeface="+mn-lt"/>
              </a:rPr>
              <a:t>hsync</a:t>
            </a:r>
            <a:r>
              <a:rPr lang="tr-TR" sz="2000" dirty="0">
                <a:ea typeface="+mn-lt"/>
                <a:cs typeface="+mn-lt"/>
              </a:rPr>
              <a:t>, </a:t>
            </a:r>
            <a:r>
              <a:rPr lang="tr-TR" sz="2000" dirty="0" err="1">
                <a:ea typeface="+mn-lt"/>
                <a:cs typeface="+mn-lt"/>
              </a:rPr>
              <a:t>vsync</a:t>
            </a:r>
            <a:r>
              <a:rPr lang="tr-TR" sz="2000" dirty="0">
                <a:ea typeface="+mn-lt"/>
                <a:cs typeface="+mn-lt"/>
              </a:rPr>
              <a:t> ve data sinyalleri üretilecektir. Data sinyalleri başka bir dosyadan da çekilebilir. Video parametrelerini giriş olarak  alacaktır. Bu modül yanlış </a:t>
            </a:r>
            <a:r>
              <a:rPr lang="tr-TR" sz="2000" dirty="0" err="1">
                <a:ea typeface="+mn-lt"/>
                <a:cs typeface="+mn-lt"/>
              </a:rPr>
              <a:t>frame</a:t>
            </a:r>
            <a:r>
              <a:rPr lang="tr-TR" sz="2000" dirty="0">
                <a:ea typeface="+mn-lt"/>
                <a:cs typeface="+mn-lt"/>
              </a:rPr>
              <a:t> üretme yeteneğine de sahip olabilir. Böylece </a:t>
            </a:r>
            <a:r>
              <a:rPr lang="tr-TR" sz="2000" dirty="0" err="1">
                <a:ea typeface="+mn-lt"/>
                <a:cs typeface="+mn-lt"/>
              </a:rPr>
              <a:t>Frame</a:t>
            </a:r>
            <a:r>
              <a:rPr lang="tr-TR" sz="2000" dirty="0">
                <a:ea typeface="+mn-lt"/>
                <a:cs typeface="+mn-lt"/>
              </a:rPr>
              <a:t> </a:t>
            </a:r>
            <a:r>
              <a:rPr lang="tr-TR" sz="2000" dirty="0" err="1">
                <a:ea typeface="+mn-lt"/>
                <a:cs typeface="+mn-lt"/>
              </a:rPr>
              <a:t>Validator</a:t>
            </a:r>
            <a:r>
              <a:rPr lang="tr-TR" sz="2000" dirty="0">
                <a:ea typeface="+mn-lt"/>
                <a:cs typeface="+mn-lt"/>
              </a:rPr>
              <a:t> modülünün çalışması da test edilebilir.</a:t>
            </a:r>
            <a:endParaRPr lang="tr-TR" sz="2000" dirty="0">
              <a:cs typeface="Calibri"/>
            </a:endParaRPr>
          </a:p>
          <a:p>
            <a:pPr marL="0" lvl="1"/>
            <a:endParaRPr lang="tr-TR" sz="2000" dirty="0">
              <a:ea typeface="+mn-lt"/>
              <a:cs typeface="+mn-lt"/>
            </a:endParaRPr>
          </a:p>
          <a:p>
            <a:r>
              <a:rPr lang="tr-TR" sz="2000" b="1" u="sng" dirty="0" err="1">
                <a:ea typeface="+mn-lt"/>
                <a:cs typeface="+mn-lt"/>
              </a:rPr>
              <a:t>Frame</a:t>
            </a:r>
            <a:r>
              <a:rPr lang="tr-TR" sz="2000" b="1" u="sng" dirty="0">
                <a:ea typeface="+mn-lt"/>
                <a:cs typeface="+mn-lt"/>
              </a:rPr>
              <a:t> </a:t>
            </a:r>
            <a:r>
              <a:rPr lang="tr-TR" sz="2000" b="1" u="sng" dirty="0" err="1">
                <a:ea typeface="+mn-lt"/>
                <a:cs typeface="+mn-lt"/>
              </a:rPr>
              <a:t>Validator</a:t>
            </a:r>
            <a:r>
              <a:rPr lang="tr-TR" sz="2000" b="1" u="sng" dirty="0">
                <a:ea typeface="+mn-lt"/>
                <a:cs typeface="+mn-lt"/>
              </a:rPr>
              <a:t>: </a:t>
            </a:r>
            <a:r>
              <a:rPr lang="tr-TR" sz="2000" dirty="0" err="1">
                <a:ea typeface="+mn-lt"/>
                <a:cs typeface="+mn-lt"/>
              </a:rPr>
              <a:t>Frame</a:t>
            </a:r>
            <a:r>
              <a:rPr lang="tr-TR" sz="2000" dirty="0">
                <a:ea typeface="+mn-lt"/>
                <a:cs typeface="+mn-lt"/>
              </a:rPr>
              <a:t> </a:t>
            </a:r>
            <a:r>
              <a:rPr lang="tr-TR" sz="2000" dirty="0" err="1">
                <a:ea typeface="+mn-lt"/>
                <a:cs typeface="+mn-lt"/>
              </a:rPr>
              <a:t>Generator</a:t>
            </a:r>
            <a:r>
              <a:rPr lang="tr-TR" sz="2000" dirty="0">
                <a:ea typeface="+mn-lt"/>
                <a:cs typeface="+mn-lt"/>
              </a:rPr>
              <a:t> sinyalleri izlenerek video parametrelerine göre sinyallerin doğru olup olmadığı test edilecektir. </a:t>
            </a:r>
          </a:p>
          <a:p>
            <a:endParaRPr lang="tr-TR" sz="2000" dirty="0">
              <a:ea typeface="+mn-lt"/>
              <a:cs typeface="+mn-lt"/>
            </a:endParaRPr>
          </a:p>
          <a:p>
            <a:r>
              <a:rPr lang="tr-TR" sz="2000" b="1" u="sng" dirty="0">
                <a:ea typeface="+mn-lt"/>
                <a:cs typeface="+mn-lt"/>
              </a:rPr>
              <a:t>Video Data </a:t>
            </a:r>
            <a:r>
              <a:rPr lang="tr-TR" sz="2000" b="1" u="sng" dirty="0" err="1">
                <a:ea typeface="+mn-lt"/>
                <a:cs typeface="+mn-lt"/>
              </a:rPr>
              <a:t>Comparator</a:t>
            </a:r>
            <a:r>
              <a:rPr lang="tr-TR" sz="2000" b="1" u="sng" dirty="0">
                <a:ea typeface="+mn-lt"/>
                <a:cs typeface="+mn-lt"/>
              </a:rPr>
              <a:t>: </a:t>
            </a:r>
            <a:r>
              <a:rPr lang="tr-TR" sz="2000" dirty="0">
                <a:ea typeface="+mn-lt"/>
                <a:cs typeface="+mn-lt"/>
              </a:rPr>
              <a:t>Bu modül video-in datası ile </a:t>
            </a:r>
            <a:r>
              <a:rPr lang="tr-TR" sz="2000" dirty="0" err="1">
                <a:ea typeface="+mn-lt"/>
                <a:cs typeface="+mn-lt"/>
              </a:rPr>
              <a:t>axi</a:t>
            </a:r>
            <a:r>
              <a:rPr lang="tr-TR" sz="2000" dirty="0">
                <a:ea typeface="+mn-lt"/>
                <a:cs typeface="+mn-lt"/>
              </a:rPr>
              <a:t> </a:t>
            </a:r>
            <a:r>
              <a:rPr lang="tr-TR" sz="2000" dirty="0" err="1">
                <a:ea typeface="+mn-lt"/>
                <a:cs typeface="+mn-lt"/>
              </a:rPr>
              <a:t>stream-out</a:t>
            </a:r>
            <a:r>
              <a:rPr lang="tr-TR" sz="2000" dirty="0">
                <a:ea typeface="+mn-lt"/>
                <a:cs typeface="+mn-lt"/>
              </a:rPr>
              <a:t> data sinyallerini karşılaştıran modüldür. Video datalarının düzgün elde edilip edilmediğini test eden modüldür. Burada hata oluşmasının sebebi Videoin2Axi-Streamout modülünde gecikmeli olarak data çıkışı olması olabilir.</a:t>
            </a:r>
          </a:p>
          <a:p>
            <a:endParaRPr lang="tr-TR" sz="2000" dirty="0">
              <a:ea typeface="+mn-lt"/>
              <a:cs typeface="+mn-lt"/>
            </a:endParaRPr>
          </a:p>
          <a:p>
            <a:r>
              <a:rPr lang="tr-TR" sz="2000" b="1" u="sng" dirty="0">
                <a:ea typeface="+mn-lt"/>
                <a:cs typeface="+mn-lt"/>
              </a:rPr>
              <a:t>AXI </a:t>
            </a:r>
            <a:r>
              <a:rPr lang="tr-TR" sz="2000" b="1" u="sng" dirty="0" err="1">
                <a:ea typeface="+mn-lt"/>
                <a:cs typeface="+mn-lt"/>
              </a:rPr>
              <a:t>Signals</a:t>
            </a:r>
            <a:r>
              <a:rPr lang="tr-TR" sz="2000" b="1" u="sng" dirty="0">
                <a:ea typeface="+mn-lt"/>
                <a:cs typeface="+mn-lt"/>
              </a:rPr>
              <a:t> </a:t>
            </a:r>
            <a:r>
              <a:rPr lang="tr-TR" sz="2000" b="1" u="sng" dirty="0" err="1">
                <a:ea typeface="+mn-lt"/>
                <a:cs typeface="+mn-lt"/>
              </a:rPr>
              <a:t>Detector</a:t>
            </a:r>
            <a:r>
              <a:rPr lang="tr-TR" sz="2000" b="1" u="sng" dirty="0">
                <a:ea typeface="+mn-lt"/>
                <a:cs typeface="+mn-lt"/>
              </a:rPr>
              <a:t>: </a:t>
            </a:r>
            <a:r>
              <a:rPr lang="tr-TR" sz="2000" dirty="0" err="1">
                <a:ea typeface="+mn-lt"/>
                <a:cs typeface="+mn-lt"/>
              </a:rPr>
              <a:t>Axi</a:t>
            </a:r>
            <a:r>
              <a:rPr lang="tr-TR" sz="2000" dirty="0">
                <a:ea typeface="+mn-lt"/>
                <a:cs typeface="+mn-lt"/>
              </a:rPr>
              <a:t> </a:t>
            </a:r>
            <a:r>
              <a:rPr lang="tr-TR" sz="2000" dirty="0" err="1">
                <a:ea typeface="+mn-lt"/>
                <a:cs typeface="+mn-lt"/>
              </a:rPr>
              <a:t>stream</a:t>
            </a:r>
            <a:r>
              <a:rPr lang="tr-TR" sz="2000" dirty="0">
                <a:ea typeface="+mn-lt"/>
                <a:cs typeface="+mn-lt"/>
              </a:rPr>
              <a:t> kontrol sinyallerini tespit edip </a:t>
            </a:r>
            <a:r>
              <a:rPr lang="tr-TR" sz="2000" dirty="0" err="1">
                <a:ea typeface="+mn-lt"/>
                <a:cs typeface="+mn-lt"/>
              </a:rPr>
              <a:t>enumarator</a:t>
            </a:r>
            <a:r>
              <a:rPr lang="tr-TR" sz="2000" dirty="0">
                <a:ea typeface="+mn-lt"/>
                <a:cs typeface="+mn-lt"/>
              </a:rPr>
              <a:t> modülünü tetikler.</a:t>
            </a:r>
          </a:p>
          <a:p>
            <a:pPr marL="0" indent="0">
              <a:buNone/>
            </a:pPr>
            <a:endParaRPr lang="tr-TR" sz="2000" dirty="0">
              <a:ea typeface="+mn-lt"/>
              <a:cs typeface="+mn-lt"/>
            </a:endParaRPr>
          </a:p>
          <a:p>
            <a:r>
              <a:rPr lang="tr-TR" sz="2000" b="1" u="sng" dirty="0">
                <a:ea typeface="+mn-lt"/>
                <a:cs typeface="+mn-lt"/>
              </a:rPr>
              <a:t>AXI </a:t>
            </a:r>
            <a:r>
              <a:rPr lang="tr-TR" sz="2000" b="1" u="sng" dirty="0" err="1">
                <a:ea typeface="+mn-lt"/>
                <a:cs typeface="+mn-lt"/>
              </a:rPr>
              <a:t>Signals</a:t>
            </a:r>
            <a:r>
              <a:rPr lang="tr-TR" sz="2000" b="1" u="sng" dirty="0">
                <a:ea typeface="+mn-lt"/>
                <a:cs typeface="+mn-lt"/>
              </a:rPr>
              <a:t> </a:t>
            </a:r>
            <a:r>
              <a:rPr lang="tr-TR" sz="2000" b="1" u="sng" dirty="0" err="1">
                <a:ea typeface="+mn-lt"/>
                <a:cs typeface="+mn-lt"/>
              </a:rPr>
              <a:t>Enumarator</a:t>
            </a:r>
            <a:r>
              <a:rPr lang="tr-TR" sz="2000" b="1" u="sng" dirty="0">
                <a:ea typeface="+mn-lt"/>
                <a:cs typeface="+mn-lt"/>
              </a:rPr>
              <a:t>: </a:t>
            </a:r>
            <a:r>
              <a:rPr lang="tr-TR" sz="2000" dirty="0">
                <a:ea typeface="+mn-lt"/>
                <a:cs typeface="+mn-lt"/>
              </a:rPr>
              <a:t>Video parametrelerine göre </a:t>
            </a:r>
            <a:r>
              <a:rPr lang="tr-TR" sz="2000" dirty="0" err="1">
                <a:ea typeface="+mn-lt"/>
                <a:cs typeface="+mn-lt"/>
              </a:rPr>
              <a:t>counter</a:t>
            </a:r>
            <a:r>
              <a:rPr lang="tr-TR" sz="2000" dirty="0">
                <a:ea typeface="+mn-lt"/>
                <a:cs typeface="+mn-lt"/>
              </a:rPr>
              <a:t> değerleri ayarlanır. Kontrol sinyallerinin </a:t>
            </a:r>
            <a:r>
              <a:rPr lang="tr-TR" sz="2000" dirty="0" err="1">
                <a:ea typeface="+mn-lt"/>
                <a:cs typeface="+mn-lt"/>
              </a:rPr>
              <a:t>timing</a:t>
            </a:r>
            <a:r>
              <a:rPr lang="tr-TR" sz="2000" dirty="0">
                <a:ea typeface="+mn-lt"/>
                <a:cs typeface="+mn-lt"/>
              </a:rPr>
              <a:t> değerlerine göre doğruluk testi yapar.</a:t>
            </a:r>
          </a:p>
          <a:p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62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kış Çizelgesi: İşlem 3">
            <a:extLst>
              <a:ext uri="{FF2B5EF4-FFF2-40B4-BE49-F238E27FC236}">
                <a16:creationId xmlns:a16="http://schemas.microsoft.com/office/drawing/2014/main" id="{0389B5F8-8992-40A6-AEA4-7BA488208EBD}"/>
              </a:ext>
            </a:extLst>
          </p:cNvPr>
          <p:cNvSpPr/>
          <p:nvPr/>
        </p:nvSpPr>
        <p:spPr>
          <a:xfrm>
            <a:off x="955288" y="539309"/>
            <a:ext cx="10286999" cy="5780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Akış Çizelgesi: İşlem 4">
            <a:extLst>
              <a:ext uri="{FF2B5EF4-FFF2-40B4-BE49-F238E27FC236}">
                <a16:creationId xmlns:a16="http://schemas.microsoft.com/office/drawing/2014/main" id="{B667CDFB-85F3-489F-BD13-6350E38344D4}"/>
              </a:ext>
            </a:extLst>
          </p:cNvPr>
          <p:cNvSpPr/>
          <p:nvPr/>
        </p:nvSpPr>
        <p:spPr>
          <a:xfrm>
            <a:off x="4870993" y="4705916"/>
            <a:ext cx="2443973" cy="1217340"/>
          </a:xfrm>
          <a:prstGeom prst="flowChartProcess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cs typeface="Calibri"/>
              </a:rPr>
              <a:t>Video-in2Axi-StreamOut </a:t>
            </a:r>
            <a:r>
              <a:rPr lang="tr-TR" dirty="0" err="1">
                <a:cs typeface="Calibri"/>
              </a:rPr>
              <a:t>Module</a:t>
            </a:r>
          </a:p>
        </p:txBody>
      </p:sp>
      <p:sp>
        <p:nvSpPr>
          <p:cNvPr id="6" name="Akış Çizelgesi: İşlem 5">
            <a:extLst>
              <a:ext uri="{FF2B5EF4-FFF2-40B4-BE49-F238E27FC236}">
                <a16:creationId xmlns:a16="http://schemas.microsoft.com/office/drawing/2014/main" id="{36A38900-765D-42B9-8AE6-82DA550B22B6}"/>
              </a:ext>
            </a:extLst>
          </p:cNvPr>
          <p:cNvSpPr/>
          <p:nvPr/>
        </p:nvSpPr>
        <p:spPr>
          <a:xfrm>
            <a:off x="2166821" y="1007428"/>
            <a:ext cx="7620000" cy="3308193"/>
          </a:xfrm>
          <a:prstGeom prst="flowChartProcess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cs typeface="Calibri"/>
            </a:endParaRPr>
          </a:p>
        </p:txBody>
      </p:sp>
      <p:sp>
        <p:nvSpPr>
          <p:cNvPr id="7" name="Akış Çizelgesi: İşlem 6">
            <a:extLst>
              <a:ext uri="{FF2B5EF4-FFF2-40B4-BE49-F238E27FC236}">
                <a16:creationId xmlns:a16="http://schemas.microsoft.com/office/drawing/2014/main" id="{39D97963-4689-4AA0-9C5A-2D26A1F59AAC}"/>
              </a:ext>
            </a:extLst>
          </p:cNvPr>
          <p:cNvSpPr/>
          <p:nvPr/>
        </p:nvSpPr>
        <p:spPr>
          <a:xfrm rot="-5400000">
            <a:off x="3002002" y="1833316"/>
            <a:ext cx="1951461" cy="7527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cs typeface="Calibri"/>
              </a:rPr>
              <a:t>Frame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Generator</a:t>
            </a:r>
          </a:p>
          <a:p>
            <a:pPr algn="ctr"/>
            <a:r>
              <a:rPr lang="tr-TR" dirty="0">
                <a:cs typeface="Calibri"/>
              </a:rPr>
              <a:t>(Video </a:t>
            </a:r>
            <a:r>
              <a:rPr lang="tr-TR" dirty="0" err="1">
                <a:cs typeface="Calibri"/>
              </a:rPr>
              <a:t>Out</a:t>
            </a:r>
            <a:r>
              <a:rPr lang="tr-TR" dirty="0">
                <a:cs typeface="Calibri"/>
              </a:rPr>
              <a:t>)</a:t>
            </a:r>
            <a:endParaRPr lang="tr-TR">
              <a:cs typeface="Calibri"/>
            </a:endParaRPr>
          </a:p>
        </p:txBody>
      </p:sp>
      <p:sp>
        <p:nvSpPr>
          <p:cNvPr id="9" name="Akış Çizelgesi: İşlem 8">
            <a:extLst>
              <a:ext uri="{FF2B5EF4-FFF2-40B4-BE49-F238E27FC236}">
                <a16:creationId xmlns:a16="http://schemas.microsoft.com/office/drawing/2014/main" id="{34FB6ECC-298D-402C-BF30-A25038295034}"/>
              </a:ext>
            </a:extLst>
          </p:cNvPr>
          <p:cNvSpPr/>
          <p:nvPr/>
        </p:nvSpPr>
        <p:spPr>
          <a:xfrm rot="-5400000">
            <a:off x="4038135" y="1903011"/>
            <a:ext cx="1951461" cy="6133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 err="1">
                <a:cs typeface="Calibri"/>
              </a:rPr>
              <a:t>Frame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Validator</a:t>
            </a:r>
            <a:endParaRPr lang="tr-TR" dirty="0" err="1"/>
          </a:p>
        </p:txBody>
      </p:sp>
      <p:sp>
        <p:nvSpPr>
          <p:cNvPr id="10" name="Akış Çizelgesi: İşlem 9">
            <a:extLst>
              <a:ext uri="{FF2B5EF4-FFF2-40B4-BE49-F238E27FC236}">
                <a16:creationId xmlns:a16="http://schemas.microsoft.com/office/drawing/2014/main" id="{DD2145DA-C66B-418A-BFE5-03D199944DF4}"/>
              </a:ext>
            </a:extLst>
          </p:cNvPr>
          <p:cNvSpPr/>
          <p:nvPr/>
        </p:nvSpPr>
        <p:spPr>
          <a:xfrm rot="-5400000">
            <a:off x="5004574" y="1903011"/>
            <a:ext cx="1951461" cy="6133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>
                <a:cs typeface="Calibri"/>
              </a:rPr>
              <a:t>Video Data </a:t>
            </a:r>
            <a:r>
              <a:rPr lang="tr-TR" dirty="0" err="1">
                <a:cs typeface="Calibri"/>
              </a:rPr>
              <a:t>Comparator</a:t>
            </a:r>
            <a:endParaRPr lang="tr-TR" dirty="0" err="1"/>
          </a:p>
        </p:txBody>
      </p:sp>
      <p:sp>
        <p:nvSpPr>
          <p:cNvPr id="11" name="Akış Çizelgesi: İşlem 10">
            <a:extLst>
              <a:ext uri="{FF2B5EF4-FFF2-40B4-BE49-F238E27FC236}">
                <a16:creationId xmlns:a16="http://schemas.microsoft.com/office/drawing/2014/main" id="{D9F6A544-557B-4DA7-ABF6-BCB30A1BFFD7}"/>
              </a:ext>
            </a:extLst>
          </p:cNvPr>
          <p:cNvSpPr/>
          <p:nvPr/>
        </p:nvSpPr>
        <p:spPr>
          <a:xfrm rot="-5400000">
            <a:off x="5971012" y="1903011"/>
            <a:ext cx="1951461" cy="6133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 err="1">
                <a:cs typeface="Calibri"/>
              </a:rPr>
              <a:t>Axi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Signal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Detector</a:t>
            </a:r>
            <a:endParaRPr lang="tr-TR" dirty="0" err="1"/>
          </a:p>
        </p:txBody>
      </p:sp>
      <p:sp>
        <p:nvSpPr>
          <p:cNvPr id="12" name="Akış Çizelgesi: İşlem 11">
            <a:extLst>
              <a:ext uri="{FF2B5EF4-FFF2-40B4-BE49-F238E27FC236}">
                <a16:creationId xmlns:a16="http://schemas.microsoft.com/office/drawing/2014/main" id="{C3A19773-BCEF-42CA-95F5-7CCAAB786B28}"/>
              </a:ext>
            </a:extLst>
          </p:cNvPr>
          <p:cNvSpPr/>
          <p:nvPr/>
        </p:nvSpPr>
        <p:spPr>
          <a:xfrm rot="-5400000">
            <a:off x="6937451" y="1903011"/>
            <a:ext cx="1951461" cy="6133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 err="1">
                <a:cs typeface="Calibri"/>
              </a:rPr>
              <a:t>Axi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Signal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Enumarator</a:t>
            </a:r>
          </a:p>
        </p:txBody>
      </p:sp>
      <p:sp>
        <p:nvSpPr>
          <p:cNvPr id="13" name="Akış Çizelgesi: İşlem 12">
            <a:extLst>
              <a:ext uri="{FF2B5EF4-FFF2-40B4-BE49-F238E27FC236}">
                <a16:creationId xmlns:a16="http://schemas.microsoft.com/office/drawing/2014/main" id="{87FFA4FA-53B0-47BA-9A45-82D14BDCE8B6}"/>
              </a:ext>
            </a:extLst>
          </p:cNvPr>
          <p:cNvSpPr/>
          <p:nvPr/>
        </p:nvSpPr>
        <p:spPr>
          <a:xfrm>
            <a:off x="3080988" y="3445596"/>
            <a:ext cx="5696412" cy="6133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 err="1">
                <a:cs typeface="Calibri"/>
              </a:rPr>
              <a:t>Error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Detector</a:t>
            </a:r>
            <a:r>
              <a:rPr lang="tr-TR" dirty="0">
                <a:cs typeface="Calibri"/>
              </a:rPr>
              <a:t> &amp; </a:t>
            </a:r>
            <a:r>
              <a:rPr lang="tr-TR" dirty="0" err="1">
                <a:cs typeface="Calibri"/>
              </a:rPr>
              <a:t>Monitoring</a:t>
            </a:r>
          </a:p>
        </p:txBody>
      </p:sp>
      <p:sp>
        <p:nvSpPr>
          <p:cNvPr id="14" name="Gülen Yüz 13">
            <a:extLst>
              <a:ext uri="{FF2B5EF4-FFF2-40B4-BE49-F238E27FC236}">
                <a16:creationId xmlns:a16="http://schemas.microsoft.com/office/drawing/2014/main" id="{88895302-8FDF-49EA-8E16-46B046375E3F}"/>
              </a:ext>
            </a:extLst>
          </p:cNvPr>
          <p:cNvSpPr/>
          <p:nvPr/>
        </p:nvSpPr>
        <p:spPr>
          <a:xfrm>
            <a:off x="7023409" y="4709531"/>
            <a:ext cx="288073" cy="28807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Gülen Yüz 14">
            <a:extLst>
              <a:ext uri="{FF2B5EF4-FFF2-40B4-BE49-F238E27FC236}">
                <a16:creationId xmlns:a16="http://schemas.microsoft.com/office/drawing/2014/main" id="{2633E669-A118-4C1E-8C39-C4123C32693E}"/>
              </a:ext>
            </a:extLst>
          </p:cNvPr>
          <p:cNvSpPr/>
          <p:nvPr/>
        </p:nvSpPr>
        <p:spPr>
          <a:xfrm>
            <a:off x="10954214" y="537116"/>
            <a:ext cx="288073" cy="28807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Gülen Yüz 15">
            <a:extLst>
              <a:ext uri="{FF2B5EF4-FFF2-40B4-BE49-F238E27FC236}">
                <a16:creationId xmlns:a16="http://schemas.microsoft.com/office/drawing/2014/main" id="{DCB686F7-1176-41ED-8BE6-C51520475493}"/>
              </a:ext>
            </a:extLst>
          </p:cNvPr>
          <p:cNvSpPr/>
          <p:nvPr/>
        </p:nvSpPr>
        <p:spPr>
          <a:xfrm>
            <a:off x="9495262" y="1011043"/>
            <a:ext cx="288073" cy="28807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4338FBC-55BF-45C5-8027-716D3531F485}"/>
              </a:ext>
            </a:extLst>
          </p:cNvPr>
          <p:cNvSpPr txBox="1"/>
          <p:nvPr/>
        </p:nvSpPr>
        <p:spPr>
          <a:xfrm>
            <a:off x="9680885" y="536885"/>
            <a:ext cx="1274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top </a:t>
            </a:r>
            <a:r>
              <a:rPr lang="tr-TR" dirty="0" err="1"/>
              <a:t>module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8BB8EA1-2033-4156-B002-20AE3224B589}"/>
              </a:ext>
            </a:extLst>
          </p:cNvPr>
          <p:cNvSpPr txBox="1"/>
          <p:nvPr/>
        </p:nvSpPr>
        <p:spPr>
          <a:xfrm>
            <a:off x="5982397" y="5610690"/>
            <a:ext cx="1349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DUT </a:t>
            </a:r>
            <a:r>
              <a:rPr lang="tr-TR" dirty="0" err="1"/>
              <a:t>module</a:t>
            </a:r>
            <a:endParaRPr lang="tr-TR" err="1">
              <a:cs typeface="Calibri"/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572138B-D6E4-44D7-A95B-AFAAC314BB63}"/>
              </a:ext>
            </a:extLst>
          </p:cNvPr>
          <p:cNvSpPr txBox="1"/>
          <p:nvPr/>
        </p:nvSpPr>
        <p:spPr>
          <a:xfrm>
            <a:off x="2163104" y="973641"/>
            <a:ext cx="1349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test </a:t>
            </a:r>
            <a:r>
              <a:rPr lang="tr-TR" dirty="0" err="1"/>
              <a:t>module</a:t>
            </a:r>
            <a:endParaRPr lang="tr-T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0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MEH 173 2. İlerleme Raporu (16.05.2021)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47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6EC3C0-CAD8-40BC-A6CD-B813519D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cs typeface="Calibri Light"/>
              </a:rPr>
              <a:t>Testbench Structure</a:t>
            </a:r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DB47AB-C570-4220-A0FA-3B189361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3" y="1485304"/>
            <a:ext cx="6122658" cy="50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3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275599-2F35-45AA-927B-D11EBA29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cs typeface="Calibri Light"/>
              </a:rPr>
              <a:t>Frame Generator Video Areas</a:t>
            </a:r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21ED297-40BD-4A8E-93E2-F3D4F2785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523" y="1695527"/>
            <a:ext cx="6626466" cy="4351338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9ABF86F-17CA-48F2-9F0F-94AB5BDCAA22}"/>
              </a:ext>
            </a:extLst>
          </p:cNvPr>
          <p:cNvSpPr txBox="1"/>
          <p:nvPr/>
        </p:nvSpPr>
        <p:spPr>
          <a:xfrm>
            <a:off x="8088351" y="1694986"/>
            <a:ext cx="39326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>
                <a:cs typeface="Calibri"/>
              </a:rPr>
              <a:t>Random video dataset.</a:t>
            </a:r>
          </a:p>
          <a:p>
            <a:pPr marL="285750" indent="-285750">
              <a:buFont typeface="Arial"/>
              <a:buChar char="•"/>
            </a:pPr>
            <a:r>
              <a:rPr lang="tr-TR">
                <a:cs typeface="Calibri"/>
              </a:rPr>
              <a:t>Back and Front porches parameters.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4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F13841-4CD6-44DF-95F4-3450FC95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Tuser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Signal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Verification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and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Error</a:t>
            </a:r>
            <a:r>
              <a:rPr lang="tr-TR" dirty="0">
                <a:cs typeface="Calibri Light"/>
              </a:rPr>
              <a:t> Test</a:t>
            </a:r>
            <a:endParaRPr lang="tr-TR" dirty="0" err="1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1FC67E2-8A58-4DF8-915C-78E855B0E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132"/>
            <a:ext cx="10515600" cy="1915697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547C6F7-F801-4830-9A34-29E29F3E7730}"/>
              </a:ext>
            </a:extLst>
          </p:cNvPr>
          <p:cNvSpPr txBox="1"/>
          <p:nvPr/>
        </p:nvSpPr>
        <p:spPr>
          <a:xfrm>
            <a:off x="838200" y="4256314"/>
            <a:ext cx="4258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 err="1">
                <a:cs typeface="Calibri"/>
              </a:rPr>
              <a:t>Tuser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signal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duration</a:t>
            </a:r>
            <a:r>
              <a:rPr lang="tr-TR" dirty="0">
                <a:cs typeface="Calibri"/>
              </a:rPr>
              <a:t> test in </a:t>
            </a:r>
            <a:r>
              <a:rPr lang="tr-TR" dirty="0" err="1">
                <a:cs typeface="Calibri"/>
              </a:rPr>
              <a:t>active</a:t>
            </a:r>
            <a:r>
              <a:rPr lang="tr-TR" dirty="0">
                <a:cs typeface="Calibri"/>
              </a:rPr>
              <a:t> video.</a:t>
            </a:r>
          </a:p>
          <a:p>
            <a:pPr marL="285750" indent="-285750">
              <a:buFont typeface="Arial"/>
              <a:buChar char="•"/>
            </a:pPr>
            <a:r>
              <a:rPr lang="tr-TR" dirty="0" err="1">
                <a:cs typeface="Calibri"/>
              </a:rPr>
              <a:t>Tuser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line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location</a:t>
            </a:r>
            <a:r>
              <a:rPr lang="tr-TR" dirty="0">
                <a:cs typeface="Calibri"/>
              </a:rPr>
              <a:t> test.</a:t>
            </a:r>
          </a:p>
        </p:txBody>
      </p:sp>
    </p:spTree>
    <p:extLst>
      <p:ext uri="{BB962C8B-B14F-4D97-AF65-F5344CB8AC3E}">
        <p14:creationId xmlns:p14="http://schemas.microsoft.com/office/powerpoint/2010/main" val="292454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Ofis Teması</vt:lpstr>
      <vt:lpstr>MEH 173 1. İlerleme Raporu (26.04.2021)</vt:lpstr>
      <vt:lpstr>Giriş Çıkış Portları</vt:lpstr>
      <vt:lpstr>Testbench Yapısı</vt:lpstr>
      <vt:lpstr>PowerPoint Sunusu</vt:lpstr>
      <vt:lpstr>PowerPoint Sunusu</vt:lpstr>
      <vt:lpstr>MEH 173 2. İlerleme Raporu (16.05.2021)</vt:lpstr>
      <vt:lpstr>Testbench Structure</vt:lpstr>
      <vt:lpstr>Frame Generator Video Areas</vt:lpstr>
      <vt:lpstr>Tuser Signal Verification and Error Test</vt:lpstr>
      <vt:lpstr>Tlast Signal Verification and Error Test</vt:lpstr>
      <vt:lpstr>Tvalid Signal Verification and Error Test</vt:lpstr>
      <vt:lpstr>Video Comparator Verification and Error Test</vt:lpstr>
      <vt:lpstr>MEH 173 FİNAL RAPORU </vt:lpstr>
      <vt:lpstr>Test Ortamı</vt:lpstr>
      <vt:lpstr>Class Yapıları</vt:lpstr>
      <vt:lpstr>Interface Yapısı</vt:lpstr>
      <vt:lpstr>Packages</vt:lpstr>
      <vt:lpstr>Top &amp; Test 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205</cp:revision>
  <dcterms:created xsi:type="dcterms:W3CDTF">2021-04-25T19:24:02Z</dcterms:created>
  <dcterms:modified xsi:type="dcterms:W3CDTF">2021-05-24T00:43:56Z</dcterms:modified>
</cp:coreProperties>
</file>