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59" r:id="rId9"/>
    <p:sldId id="264" r:id="rId10"/>
    <p:sldId id="265" r:id="rId11"/>
    <p:sldId id="274" r:id="rId12"/>
    <p:sldId id="266" r:id="rId13"/>
    <p:sldId id="267" r:id="rId14"/>
    <p:sldId id="272" r:id="rId15"/>
    <p:sldId id="271" r:id="rId16"/>
    <p:sldId id="270" r:id="rId17"/>
    <p:sldId id="269" r:id="rId18"/>
    <p:sldId id="276" r:id="rId19"/>
    <p:sldId id="277" r:id="rId20"/>
    <p:sldId id="278" r:id="rId21"/>
    <p:sldId id="287" r:id="rId22"/>
    <p:sldId id="288" r:id="rId23"/>
    <p:sldId id="289" r:id="rId24"/>
    <p:sldId id="280" r:id="rId25"/>
    <p:sldId id="281" r:id="rId26"/>
    <p:sldId id="290" r:id="rId27"/>
    <p:sldId id="291" r:id="rId2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A508EF-653F-45CA-9D9E-A2048B84B477}" v="620" dt="2021-04-25T19:08:55.167"/>
    <p1510:client id="{23EC6965-30A1-4F18-B352-8535157492A3}" v="309" dt="2021-05-24T20:59:31.034"/>
    <p1510:client id="{241BBBDE-0416-4000-876A-3E4EBBD03BB8}" v="169" dt="2021-05-26T10:15:02.827"/>
    <p1510:client id="{7130B038-4D19-43D1-89FE-1BFA45AE95BA}" v="394" dt="2021-03-20T15:33:58.860"/>
    <p1510:client id="{A6F97D3E-E2E1-4D76-9919-C22A4B44588D}" v="8" dt="2021-05-25T21:27:31.608"/>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26.05.2021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26.05.2021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26.05.2021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26.05.2021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26.05.2021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26.05.2021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26.05.2021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26.05.2021</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26.05.2021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26.05.2021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26.05.2021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26.05.2021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a:ea typeface="+mj-lt"/>
                <a:cs typeface="+mj-lt"/>
              </a:rPr>
              <a:t>MEH176 Proje Sunumu</a:t>
            </a:r>
          </a:p>
        </p:txBody>
      </p:sp>
      <p:sp>
        <p:nvSpPr>
          <p:cNvPr id="3" name="Alt Başlık 2"/>
          <p:cNvSpPr>
            <a:spLocks noGrp="1"/>
          </p:cNvSpPr>
          <p:nvPr>
            <p:ph type="subTitle" idx="1"/>
          </p:nvPr>
        </p:nvSpPr>
        <p:spPr>
          <a:xfrm>
            <a:off x="1524000" y="4000356"/>
            <a:ext cx="9144000" cy="1257444"/>
          </a:xfrm>
        </p:spPr>
        <p:txBody>
          <a:bodyPr vert="horz" lIns="91440" tIns="45720" rIns="91440" bIns="45720" rtlCol="0" anchor="b">
            <a:normAutofit/>
          </a:bodyPr>
          <a:lstStyle/>
          <a:p>
            <a:pPr marL="457200" lvl="1" algn="r"/>
            <a:r>
              <a:rPr lang="tr-TR" b="1">
                <a:ea typeface="+mn-lt"/>
                <a:cs typeface="+mn-lt"/>
              </a:rPr>
              <a:t>Hazırlayanlar</a:t>
            </a:r>
            <a:endParaRPr lang="tr-TR" b="1">
              <a:cs typeface="Calibri"/>
            </a:endParaRPr>
          </a:p>
          <a:p>
            <a:pPr marL="457200" lvl="1" algn="r"/>
            <a:r>
              <a:rPr lang="tr-TR">
                <a:ea typeface="+mn-lt"/>
                <a:cs typeface="+mn-lt"/>
              </a:rPr>
              <a:t>Ahmet Haydar ERDEM, 205103040</a:t>
            </a:r>
          </a:p>
          <a:p>
            <a:endParaRPr lang="tr-TR" dirty="0">
              <a:cs typeface="Calibri"/>
            </a:endParaRP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76A061-4A95-49A7-BC31-712E6DA9DE02}"/>
              </a:ext>
            </a:extLst>
          </p:cNvPr>
          <p:cNvSpPr>
            <a:spLocks noGrp="1"/>
          </p:cNvSpPr>
          <p:nvPr>
            <p:ph type="title"/>
          </p:nvPr>
        </p:nvSpPr>
        <p:spPr/>
        <p:txBody>
          <a:bodyPr/>
          <a:lstStyle/>
          <a:p>
            <a:r>
              <a:rPr lang="tr-TR">
                <a:ea typeface="+mj-lt"/>
                <a:cs typeface="+mj-lt"/>
              </a:rPr>
              <a:t>Proje Bütçesi</a:t>
            </a:r>
          </a:p>
        </p:txBody>
      </p:sp>
      <p:graphicFrame>
        <p:nvGraphicFramePr>
          <p:cNvPr id="5" name="İçerik Yer Tutucusu 4">
            <a:extLst>
              <a:ext uri="{FF2B5EF4-FFF2-40B4-BE49-F238E27FC236}">
                <a16:creationId xmlns:a16="http://schemas.microsoft.com/office/drawing/2014/main" id="{3AAC00F6-2496-4AB4-9349-8247C4028C37}"/>
              </a:ext>
            </a:extLst>
          </p:cNvPr>
          <p:cNvGraphicFramePr>
            <a:graphicFrameLocks noGrp="1"/>
          </p:cNvGraphicFramePr>
          <p:nvPr>
            <p:ph idx="1"/>
            <p:extLst>
              <p:ext uri="{D42A27DB-BD31-4B8C-83A1-F6EECF244321}">
                <p14:modId xmlns:p14="http://schemas.microsoft.com/office/powerpoint/2010/main" val="2372389148"/>
              </p:ext>
            </p:extLst>
          </p:nvPr>
        </p:nvGraphicFramePr>
        <p:xfrm>
          <a:off x="1646663" y="2513284"/>
          <a:ext cx="8906350" cy="1737731"/>
        </p:xfrm>
        <a:graphic>
          <a:graphicData uri="http://schemas.openxmlformats.org/drawingml/2006/table">
            <a:tbl>
              <a:tblPr firstRow="1" bandRow="1">
                <a:tableStyleId>{5C22544A-7EE6-4342-B048-85BDC9FD1C3A}</a:tableStyleId>
              </a:tblPr>
              <a:tblGrid>
                <a:gridCol w="2176790">
                  <a:extLst>
                    <a:ext uri="{9D8B030D-6E8A-4147-A177-3AD203B41FA5}">
                      <a16:colId xmlns:a16="http://schemas.microsoft.com/office/drawing/2014/main" val="316930592"/>
                    </a:ext>
                  </a:extLst>
                </a:gridCol>
                <a:gridCol w="1565013">
                  <a:extLst>
                    <a:ext uri="{9D8B030D-6E8A-4147-A177-3AD203B41FA5}">
                      <a16:colId xmlns:a16="http://schemas.microsoft.com/office/drawing/2014/main" val="2772094947"/>
                    </a:ext>
                  </a:extLst>
                </a:gridCol>
                <a:gridCol w="5164547">
                  <a:extLst>
                    <a:ext uri="{9D8B030D-6E8A-4147-A177-3AD203B41FA5}">
                      <a16:colId xmlns:a16="http://schemas.microsoft.com/office/drawing/2014/main" val="1333246221"/>
                    </a:ext>
                  </a:extLst>
                </a:gridCol>
              </a:tblGrid>
              <a:tr h="305535">
                <a:tc>
                  <a:txBody>
                    <a:bodyPr/>
                    <a:lstStyle/>
                    <a:p>
                      <a:pPr algn="l" rtl="0" fontAlgn="base"/>
                      <a:r>
                        <a:rPr lang="tr-TR" sz="1100" b="1">
                          <a:effectLst/>
                        </a:rPr>
                        <a:t>EKİPMAN </a:t>
                      </a:r>
                      <a:endParaRPr lang="tr-TR" b="1" i="0">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l" rtl="0" fontAlgn="base"/>
                      <a:r>
                        <a:rPr lang="tr-TR" sz="1100" b="1">
                          <a:effectLst/>
                        </a:rPr>
                        <a:t>FİYAT </a:t>
                      </a:r>
                      <a:endParaRPr lang="tr-TR" b="1" i="0">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l" rtl="0" fontAlgn="base"/>
                      <a:r>
                        <a:rPr lang="tr-TR" sz="1100" b="1">
                          <a:effectLst/>
                        </a:rPr>
                        <a:t>AÇIKLAMA </a:t>
                      </a:r>
                      <a:endParaRPr lang="tr-TR" b="1" i="0">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11368232"/>
                  </a:ext>
                </a:extLst>
              </a:tr>
              <a:tr h="305535">
                <a:tc>
                  <a:txBody>
                    <a:bodyPr/>
                    <a:lstStyle/>
                    <a:p>
                      <a:pPr algn="l" rtl="0" fontAlgn="base"/>
                      <a:r>
                        <a:rPr lang="tr-TR" sz="1100">
                          <a:effectLst/>
                        </a:rPr>
                        <a:t>Zedboard </a:t>
                      </a:r>
                      <a:endParaRPr lang="tr-TR" b="0" i="0">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l" rtl="0" fontAlgn="base"/>
                      <a:r>
                        <a:rPr lang="tr-TR" sz="1100">
                          <a:effectLst/>
                        </a:rPr>
                        <a:t>4.426,51 TL </a:t>
                      </a:r>
                      <a:endParaRPr lang="tr-TR" b="0" i="0">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l" rtl="0" fontAlgn="base"/>
                      <a:r>
                        <a:rPr lang="tr-TR" sz="1100">
                          <a:effectLst/>
                        </a:rPr>
                        <a:t>Avnet firmasının Zynq-7000 mimarisindeki SoC geliştirme kartıdır. </a:t>
                      </a:r>
                      <a:endParaRPr lang="tr-TR" b="0" i="0">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899452336"/>
                  </a:ext>
                </a:extLst>
              </a:tr>
              <a:tr h="324631">
                <a:tc>
                  <a:txBody>
                    <a:bodyPr/>
                    <a:lstStyle/>
                    <a:p>
                      <a:pPr algn="l" rtl="0" fontAlgn="base"/>
                      <a:r>
                        <a:rPr lang="tr-TR" sz="1100">
                          <a:effectLst/>
                        </a:rPr>
                        <a:t>TF-02 Pro Lidar </a:t>
                      </a:r>
                      <a:endParaRPr lang="tr-TR" b="0" i="0">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l" rtl="0" fontAlgn="base"/>
                      <a:r>
                        <a:rPr lang="tr-TR" sz="1100">
                          <a:effectLst/>
                        </a:rPr>
                        <a:t>~ 650 TL </a:t>
                      </a:r>
                      <a:endParaRPr lang="tr-TR" b="0" i="0">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l" rtl="0" fontAlgn="base"/>
                      <a:r>
                        <a:rPr lang="tr-TR" sz="1100">
                          <a:effectLst/>
                        </a:rPr>
                        <a:t>40 m mesafeli 3</a:t>
                      </a:r>
                      <a:r>
                        <a:rPr lang="tr-TR" sz="1200">
                          <a:effectLst/>
                        </a:rPr>
                        <a:t>° </a:t>
                      </a:r>
                      <a:r>
                        <a:rPr lang="tr-TR" sz="1100">
                          <a:effectLst/>
                        </a:rPr>
                        <a:t>görüş açısına (FOV) sahip bir sensördür. </a:t>
                      </a:r>
                      <a:endParaRPr lang="tr-TR" b="0" i="0">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969831990"/>
                  </a:ext>
                </a:extLst>
              </a:tr>
              <a:tr h="305535">
                <a:tc>
                  <a:txBody>
                    <a:bodyPr/>
                    <a:lstStyle/>
                    <a:p>
                      <a:pPr algn="l" rtl="0" fontAlgn="base"/>
                      <a:r>
                        <a:rPr lang="tr-TR" sz="1100">
                          <a:effectLst/>
                        </a:rPr>
                        <a:t>ESP8266 Wifi Modülü </a:t>
                      </a:r>
                      <a:endParaRPr lang="tr-TR" b="0" i="0">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l" rtl="0" fontAlgn="base"/>
                      <a:r>
                        <a:rPr lang="tr-TR" sz="1100">
                          <a:effectLst/>
                        </a:rPr>
                        <a:t>~ 20 TL </a:t>
                      </a:r>
                      <a:endParaRPr lang="tr-TR" b="0" i="0">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l" rtl="0" fontAlgn="base"/>
                      <a:r>
                        <a:rPr lang="tr-TR" sz="1100">
                          <a:effectLst/>
                        </a:rPr>
                        <a:t>TCP/IP protokolünü desteklemektedir. Dahili anten bulunmaktadır. </a:t>
                      </a:r>
                      <a:endParaRPr lang="tr-TR" b="0" i="0">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845288086"/>
                  </a:ext>
                </a:extLst>
              </a:tr>
              <a:tr h="496495">
                <a:tc>
                  <a:txBody>
                    <a:bodyPr/>
                    <a:lstStyle/>
                    <a:p>
                      <a:pPr algn="l" rtl="0" fontAlgn="base"/>
                      <a:r>
                        <a:rPr lang="tr-TR" sz="1100">
                          <a:effectLst/>
                        </a:rPr>
                        <a:t>FT232RL FTDI USB to TTL Çevirici </a:t>
                      </a:r>
                      <a:endParaRPr lang="tr-TR" b="0" i="0">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l" rtl="0" fontAlgn="base"/>
                      <a:r>
                        <a:rPr lang="tr-TR" sz="1100">
                          <a:effectLst/>
                        </a:rPr>
                        <a:t>~ 30 TL </a:t>
                      </a:r>
                      <a:endParaRPr lang="tr-TR" b="0" i="0">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l" rtl="0" fontAlgn="base"/>
                      <a:r>
                        <a:rPr lang="tr-TR" sz="1100">
                          <a:effectLst/>
                        </a:rPr>
                        <a:t>TTL uart arayüzünü usb ile bilgisayara bağlamak amacıyla kullanılacaktır. </a:t>
                      </a:r>
                      <a:endParaRPr lang="tr-TR" b="0" i="0">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4079822647"/>
                  </a:ext>
                </a:extLst>
              </a:tr>
            </a:tbl>
          </a:graphicData>
        </a:graphic>
      </p:graphicFrame>
    </p:spTree>
    <p:extLst>
      <p:ext uri="{BB962C8B-B14F-4D97-AF65-F5344CB8AC3E}">
        <p14:creationId xmlns:p14="http://schemas.microsoft.com/office/powerpoint/2010/main" val="3650890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a:cs typeface="Calibri Light"/>
              </a:rPr>
              <a:t>MEH 176 İLERLEME RAPORU-1</a:t>
            </a:r>
            <a:endParaRPr lang="tr-TR" dirty="0"/>
          </a:p>
        </p:txBody>
      </p:sp>
      <p:sp>
        <p:nvSpPr>
          <p:cNvPr id="3" name="Alt Başlık 2"/>
          <p:cNvSpPr>
            <a:spLocks noGrp="1"/>
          </p:cNvSpPr>
          <p:nvPr>
            <p:ph type="subTitle" idx="1"/>
          </p:nvPr>
        </p:nvSpPr>
        <p:spPr/>
        <p:txBody>
          <a:bodyPr vert="horz" lIns="91440" tIns="45720" rIns="91440" bIns="45720" rtlCol="0" anchor="t">
            <a:normAutofit/>
          </a:bodyPr>
          <a:lstStyle/>
          <a:p>
            <a:r>
              <a:rPr lang="tr-TR" dirty="0">
                <a:cs typeface="Calibri"/>
              </a:rPr>
              <a:t>26/04/2021</a:t>
            </a:r>
          </a:p>
          <a:p>
            <a:r>
              <a:rPr lang="tr-TR" dirty="0">
                <a:cs typeface="Calibri"/>
              </a:rPr>
              <a:t>AHMET HAYDAR ERDEM</a:t>
            </a:r>
          </a:p>
        </p:txBody>
      </p:sp>
    </p:spTree>
    <p:extLst>
      <p:ext uri="{BB962C8B-B14F-4D97-AF65-F5344CB8AC3E}">
        <p14:creationId xmlns:p14="http://schemas.microsoft.com/office/powerpoint/2010/main" val="2494214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3936A9E-7D83-4C9B-9292-EC2BDA0DA3E2}"/>
              </a:ext>
            </a:extLst>
          </p:cNvPr>
          <p:cNvSpPr>
            <a:spLocks noGrp="1"/>
          </p:cNvSpPr>
          <p:nvPr>
            <p:ph idx="1"/>
          </p:nvPr>
        </p:nvSpPr>
        <p:spPr/>
        <p:txBody>
          <a:bodyPr vert="horz" lIns="91440" tIns="45720" rIns="91440" bIns="45720" rtlCol="0" anchor="t">
            <a:normAutofit/>
          </a:bodyPr>
          <a:lstStyle/>
          <a:p>
            <a:r>
              <a:rPr lang="tr-TR" dirty="0">
                <a:cs typeface="Calibri"/>
              </a:rPr>
              <a:t>tf02pro.h dosyası oluşturuldu. Fonksiyonlar ve tanımlamalar yazıldı.</a:t>
            </a:r>
          </a:p>
          <a:p>
            <a:r>
              <a:rPr lang="tr-TR" dirty="0">
                <a:cs typeface="Calibri"/>
              </a:rPr>
              <a:t>tf02pro.c dosyası oluşturuldu. Fonksiyonların içerikleri dolduruldu.</a:t>
            </a:r>
          </a:p>
          <a:p>
            <a:r>
              <a:rPr lang="tr-TR" dirty="0">
                <a:cs typeface="Calibri"/>
              </a:rPr>
              <a:t>AXI-</a:t>
            </a:r>
            <a:r>
              <a:rPr lang="tr-TR" dirty="0" err="1">
                <a:cs typeface="Calibri"/>
              </a:rPr>
              <a:t>UartLite</a:t>
            </a:r>
            <a:r>
              <a:rPr lang="tr-TR" dirty="0">
                <a:cs typeface="Calibri"/>
              </a:rPr>
              <a:t> için </a:t>
            </a:r>
            <a:r>
              <a:rPr lang="tr-TR" dirty="0" err="1">
                <a:cs typeface="Calibri"/>
              </a:rPr>
              <a:t>header</a:t>
            </a:r>
            <a:r>
              <a:rPr lang="tr-TR" dirty="0">
                <a:cs typeface="Calibri"/>
              </a:rPr>
              <a:t> ve c dosyaları oluşturuldu. </a:t>
            </a:r>
            <a:r>
              <a:rPr lang="tr-TR" dirty="0" err="1">
                <a:cs typeface="Calibri"/>
              </a:rPr>
              <a:t>Send</a:t>
            </a:r>
            <a:r>
              <a:rPr lang="tr-TR" dirty="0">
                <a:cs typeface="Calibri"/>
              </a:rPr>
              <a:t> ve </a:t>
            </a:r>
            <a:r>
              <a:rPr lang="tr-TR" dirty="0" err="1">
                <a:cs typeface="Calibri"/>
              </a:rPr>
              <a:t>Recieve</a:t>
            </a:r>
            <a:r>
              <a:rPr lang="tr-TR" dirty="0">
                <a:cs typeface="Calibri"/>
              </a:rPr>
              <a:t> </a:t>
            </a:r>
            <a:r>
              <a:rPr lang="tr-TR" dirty="0" err="1">
                <a:cs typeface="Calibri"/>
              </a:rPr>
              <a:t>buffer</a:t>
            </a:r>
            <a:r>
              <a:rPr lang="tr-TR" dirty="0">
                <a:cs typeface="Calibri"/>
              </a:rPr>
              <a:t> fonksiyonları tf02pro.c dosyasındaki fonksiyonların içine gömüldü. </a:t>
            </a:r>
          </a:p>
        </p:txBody>
      </p:sp>
      <p:sp>
        <p:nvSpPr>
          <p:cNvPr id="5" name="Başlık 4">
            <a:extLst>
              <a:ext uri="{FF2B5EF4-FFF2-40B4-BE49-F238E27FC236}">
                <a16:creationId xmlns:a16="http://schemas.microsoft.com/office/drawing/2014/main" id="{F1849AE9-8969-4FD3-A25E-E0E37691286F}"/>
              </a:ext>
            </a:extLst>
          </p:cNvPr>
          <p:cNvSpPr>
            <a:spLocks noGrp="1"/>
          </p:cNvSpPr>
          <p:nvPr>
            <p:ph type="title"/>
          </p:nvPr>
        </p:nvSpPr>
        <p:spPr/>
        <p:txBody>
          <a:bodyPr/>
          <a:lstStyle/>
          <a:p>
            <a:endParaRPr lang="tr-TR"/>
          </a:p>
        </p:txBody>
      </p:sp>
    </p:spTree>
    <p:extLst>
      <p:ext uri="{BB962C8B-B14F-4D97-AF65-F5344CB8AC3E}">
        <p14:creationId xmlns:p14="http://schemas.microsoft.com/office/powerpoint/2010/main" val="890274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kış Çizelgesi: İşlem 3">
            <a:extLst>
              <a:ext uri="{FF2B5EF4-FFF2-40B4-BE49-F238E27FC236}">
                <a16:creationId xmlns:a16="http://schemas.microsoft.com/office/drawing/2014/main" id="{7E834102-F031-47B5-A058-FD64E32EC351}"/>
              </a:ext>
            </a:extLst>
          </p:cNvPr>
          <p:cNvSpPr/>
          <p:nvPr/>
        </p:nvSpPr>
        <p:spPr>
          <a:xfrm>
            <a:off x="1522742" y="836317"/>
            <a:ext cx="1581508" cy="6182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cs typeface="Calibri"/>
              </a:rPr>
              <a:t>tf02pro.h</a:t>
            </a:r>
            <a:endParaRPr lang="tr-TR" dirty="0"/>
          </a:p>
        </p:txBody>
      </p:sp>
      <p:sp>
        <p:nvSpPr>
          <p:cNvPr id="5" name="Akış Çizelgesi: İşlem 4">
            <a:extLst>
              <a:ext uri="{FF2B5EF4-FFF2-40B4-BE49-F238E27FC236}">
                <a16:creationId xmlns:a16="http://schemas.microsoft.com/office/drawing/2014/main" id="{B9A7D162-31C9-4E54-8C8F-B5BA729E2E93}"/>
              </a:ext>
            </a:extLst>
          </p:cNvPr>
          <p:cNvSpPr/>
          <p:nvPr/>
        </p:nvSpPr>
        <p:spPr>
          <a:xfrm>
            <a:off x="1521124" y="1580165"/>
            <a:ext cx="1581508" cy="6182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tr-TR" dirty="0">
                <a:cs typeface="Calibri"/>
              </a:rPr>
              <a:t>tf02pro.c</a:t>
            </a:r>
            <a:endParaRPr lang="tr-TR" dirty="0"/>
          </a:p>
        </p:txBody>
      </p:sp>
      <p:sp>
        <p:nvSpPr>
          <p:cNvPr id="6" name="Akış Çizelgesi: İşlem 5">
            <a:extLst>
              <a:ext uri="{FF2B5EF4-FFF2-40B4-BE49-F238E27FC236}">
                <a16:creationId xmlns:a16="http://schemas.microsoft.com/office/drawing/2014/main" id="{1A56AC24-4183-4993-9726-5ED6DA860687}"/>
              </a:ext>
            </a:extLst>
          </p:cNvPr>
          <p:cNvSpPr/>
          <p:nvPr/>
        </p:nvSpPr>
        <p:spPr>
          <a:xfrm>
            <a:off x="1522742" y="2320240"/>
            <a:ext cx="1581508" cy="6182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tr-TR" dirty="0" err="1">
                <a:cs typeface="Calibri"/>
              </a:rPr>
              <a:t>uartlite.h</a:t>
            </a:r>
            <a:endParaRPr lang="tr-TR" dirty="0" err="1"/>
          </a:p>
        </p:txBody>
      </p:sp>
      <p:sp>
        <p:nvSpPr>
          <p:cNvPr id="7" name="Akış Çizelgesi: İşlem 6">
            <a:extLst>
              <a:ext uri="{FF2B5EF4-FFF2-40B4-BE49-F238E27FC236}">
                <a16:creationId xmlns:a16="http://schemas.microsoft.com/office/drawing/2014/main" id="{491A8294-9E70-4188-BC42-F015A8A1F49B}"/>
              </a:ext>
            </a:extLst>
          </p:cNvPr>
          <p:cNvSpPr/>
          <p:nvPr/>
        </p:nvSpPr>
        <p:spPr>
          <a:xfrm>
            <a:off x="1525078" y="4559462"/>
            <a:ext cx="1581508" cy="6182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tr-TR" dirty="0">
                <a:cs typeface="Calibri"/>
              </a:rPr>
              <a:t>esp8266.h</a:t>
            </a:r>
            <a:endParaRPr lang="tr-TR" dirty="0"/>
          </a:p>
        </p:txBody>
      </p:sp>
      <p:sp>
        <p:nvSpPr>
          <p:cNvPr id="8" name="Akış Çizelgesi: İşlem 7">
            <a:extLst>
              <a:ext uri="{FF2B5EF4-FFF2-40B4-BE49-F238E27FC236}">
                <a16:creationId xmlns:a16="http://schemas.microsoft.com/office/drawing/2014/main" id="{A814F765-7689-4603-BE9B-5AE081690C84}"/>
              </a:ext>
            </a:extLst>
          </p:cNvPr>
          <p:cNvSpPr/>
          <p:nvPr/>
        </p:nvSpPr>
        <p:spPr>
          <a:xfrm>
            <a:off x="1520945" y="3065886"/>
            <a:ext cx="1581508" cy="6182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tr-TR" dirty="0" err="1">
                <a:cs typeface="Calibri"/>
              </a:rPr>
              <a:t>uartlite.c</a:t>
            </a:r>
            <a:endParaRPr lang="tr-TR" dirty="0" err="1"/>
          </a:p>
        </p:txBody>
      </p:sp>
      <p:sp>
        <p:nvSpPr>
          <p:cNvPr id="9" name="Akış Çizelgesi: İşlem 8">
            <a:extLst>
              <a:ext uri="{FF2B5EF4-FFF2-40B4-BE49-F238E27FC236}">
                <a16:creationId xmlns:a16="http://schemas.microsoft.com/office/drawing/2014/main" id="{C11DB401-AE7A-4FA7-B592-62217DBB5608}"/>
              </a:ext>
            </a:extLst>
          </p:cNvPr>
          <p:cNvSpPr/>
          <p:nvPr/>
        </p:nvSpPr>
        <p:spPr>
          <a:xfrm>
            <a:off x="1526335" y="5300434"/>
            <a:ext cx="1581508" cy="6182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tr-TR" dirty="0">
                <a:cs typeface="Calibri"/>
              </a:rPr>
              <a:t>esp8266.c</a:t>
            </a:r>
            <a:endParaRPr lang="tr-TR" dirty="0"/>
          </a:p>
        </p:txBody>
      </p:sp>
      <p:sp>
        <p:nvSpPr>
          <p:cNvPr id="10" name="Akış Çizelgesi: İşlem 9">
            <a:extLst>
              <a:ext uri="{FF2B5EF4-FFF2-40B4-BE49-F238E27FC236}">
                <a16:creationId xmlns:a16="http://schemas.microsoft.com/office/drawing/2014/main" id="{47573253-A4C7-4F67-8AD5-F7177D660B59}"/>
              </a:ext>
            </a:extLst>
          </p:cNvPr>
          <p:cNvSpPr/>
          <p:nvPr/>
        </p:nvSpPr>
        <p:spPr>
          <a:xfrm>
            <a:off x="1526334" y="3802876"/>
            <a:ext cx="1581508" cy="6182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tr-TR" dirty="0" err="1">
                <a:cs typeface="Calibri"/>
              </a:rPr>
              <a:t>main.c</a:t>
            </a:r>
            <a:endParaRPr lang="tr-TR" dirty="0" err="1"/>
          </a:p>
        </p:txBody>
      </p:sp>
      <p:sp>
        <p:nvSpPr>
          <p:cNvPr id="11" name="Akış Çizelgesi: İşlem 10">
            <a:extLst>
              <a:ext uri="{FF2B5EF4-FFF2-40B4-BE49-F238E27FC236}">
                <a16:creationId xmlns:a16="http://schemas.microsoft.com/office/drawing/2014/main" id="{B434DD62-1177-440E-AD16-7153BC99FA70}"/>
              </a:ext>
            </a:extLst>
          </p:cNvPr>
          <p:cNvSpPr/>
          <p:nvPr/>
        </p:nvSpPr>
        <p:spPr>
          <a:xfrm>
            <a:off x="6612684" y="3063907"/>
            <a:ext cx="1581508" cy="6182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tr-TR" dirty="0" err="1">
                <a:cs typeface="Calibri"/>
              </a:rPr>
              <a:t>Merging</a:t>
            </a:r>
            <a:r>
              <a:rPr lang="tr-TR" dirty="0">
                <a:cs typeface="Calibri"/>
              </a:rPr>
              <a:t> sensor </a:t>
            </a:r>
            <a:r>
              <a:rPr lang="tr-TR" dirty="0" err="1">
                <a:cs typeface="Calibri"/>
              </a:rPr>
              <a:t>codes</a:t>
            </a:r>
            <a:endParaRPr lang="tr-TR" dirty="0" err="1"/>
          </a:p>
        </p:txBody>
      </p:sp>
      <p:sp>
        <p:nvSpPr>
          <p:cNvPr id="12" name="Akış Çizelgesi: İşlem 11">
            <a:extLst>
              <a:ext uri="{FF2B5EF4-FFF2-40B4-BE49-F238E27FC236}">
                <a16:creationId xmlns:a16="http://schemas.microsoft.com/office/drawing/2014/main" id="{7A0D0DB3-D46D-4D30-81E8-07E8AB2DB4AC}"/>
              </a:ext>
            </a:extLst>
          </p:cNvPr>
          <p:cNvSpPr/>
          <p:nvPr/>
        </p:nvSpPr>
        <p:spPr>
          <a:xfrm>
            <a:off x="9089184" y="3063907"/>
            <a:ext cx="1581508" cy="6182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tr-TR" dirty="0" err="1">
                <a:cs typeface="Calibri"/>
              </a:rPr>
              <a:t>Testing</a:t>
            </a:r>
            <a:r>
              <a:rPr lang="tr-TR" dirty="0">
                <a:cs typeface="Calibri"/>
              </a:rPr>
              <a:t> </a:t>
            </a:r>
            <a:r>
              <a:rPr lang="tr-TR" dirty="0" err="1">
                <a:cs typeface="Calibri"/>
              </a:rPr>
              <a:t>all</a:t>
            </a:r>
            <a:r>
              <a:rPr lang="tr-TR" dirty="0">
                <a:cs typeface="Calibri"/>
              </a:rPr>
              <a:t> </a:t>
            </a:r>
            <a:r>
              <a:rPr lang="tr-TR" dirty="0" err="1">
                <a:cs typeface="Calibri"/>
              </a:rPr>
              <a:t>system</a:t>
            </a:r>
          </a:p>
        </p:txBody>
      </p:sp>
      <p:sp>
        <p:nvSpPr>
          <p:cNvPr id="13" name="Akış Çizelgesi: İşlem 12">
            <a:extLst>
              <a:ext uri="{FF2B5EF4-FFF2-40B4-BE49-F238E27FC236}">
                <a16:creationId xmlns:a16="http://schemas.microsoft.com/office/drawing/2014/main" id="{97442FC2-EFDD-4B34-A5C8-8BB6F225497C}"/>
              </a:ext>
            </a:extLst>
          </p:cNvPr>
          <p:cNvSpPr/>
          <p:nvPr/>
        </p:nvSpPr>
        <p:spPr>
          <a:xfrm>
            <a:off x="4136184" y="2654332"/>
            <a:ext cx="1581508" cy="6182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tr-TR" dirty="0" err="1">
                <a:cs typeface="Calibri"/>
              </a:rPr>
              <a:t>Testing</a:t>
            </a:r>
            <a:r>
              <a:rPr lang="tr-TR" dirty="0">
                <a:cs typeface="Calibri"/>
              </a:rPr>
              <a:t> </a:t>
            </a:r>
            <a:r>
              <a:rPr lang="tr-TR" dirty="0" err="1">
                <a:cs typeface="Calibri"/>
              </a:rPr>
              <a:t>Lidar</a:t>
            </a:r>
            <a:r>
              <a:rPr lang="tr-TR" dirty="0">
                <a:cs typeface="Calibri"/>
              </a:rPr>
              <a:t> sensor</a:t>
            </a:r>
            <a:endParaRPr lang="tr-TR" dirty="0"/>
          </a:p>
        </p:txBody>
      </p:sp>
      <p:sp>
        <p:nvSpPr>
          <p:cNvPr id="14" name="Akış Çizelgesi: İşlem 13">
            <a:extLst>
              <a:ext uri="{FF2B5EF4-FFF2-40B4-BE49-F238E27FC236}">
                <a16:creationId xmlns:a16="http://schemas.microsoft.com/office/drawing/2014/main" id="{6E9790B3-3491-47BB-9094-93A488A9313F}"/>
              </a:ext>
            </a:extLst>
          </p:cNvPr>
          <p:cNvSpPr/>
          <p:nvPr/>
        </p:nvSpPr>
        <p:spPr>
          <a:xfrm>
            <a:off x="4136184" y="3483007"/>
            <a:ext cx="1581508" cy="6182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tr-TR" dirty="0" err="1">
                <a:cs typeface="Calibri"/>
              </a:rPr>
              <a:t>Testing</a:t>
            </a:r>
            <a:r>
              <a:rPr lang="tr-TR" dirty="0">
                <a:cs typeface="Calibri"/>
              </a:rPr>
              <a:t> </a:t>
            </a:r>
            <a:r>
              <a:rPr lang="tr-TR" dirty="0" err="1">
                <a:cs typeface="Calibri"/>
              </a:rPr>
              <a:t>Wifi</a:t>
            </a:r>
            <a:r>
              <a:rPr lang="tr-TR" dirty="0">
                <a:cs typeface="Calibri"/>
              </a:rPr>
              <a:t> sensor</a:t>
            </a:r>
          </a:p>
        </p:txBody>
      </p:sp>
      <p:sp>
        <p:nvSpPr>
          <p:cNvPr id="21" name="Sağ Ayraç 20">
            <a:extLst>
              <a:ext uri="{FF2B5EF4-FFF2-40B4-BE49-F238E27FC236}">
                <a16:creationId xmlns:a16="http://schemas.microsoft.com/office/drawing/2014/main" id="{A1A9D4C0-D70A-43B1-88CC-D41FB8CF82CE}"/>
              </a:ext>
            </a:extLst>
          </p:cNvPr>
          <p:cNvSpPr/>
          <p:nvPr/>
        </p:nvSpPr>
        <p:spPr>
          <a:xfrm>
            <a:off x="3403876" y="835073"/>
            <a:ext cx="523163" cy="50837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2" name="Sağ Ayraç 21">
            <a:extLst>
              <a:ext uri="{FF2B5EF4-FFF2-40B4-BE49-F238E27FC236}">
                <a16:creationId xmlns:a16="http://schemas.microsoft.com/office/drawing/2014/main" id="{391DB97A-F726-4549-8811-5A5676A79FA7}"/>
              </a:ext>
            </a:extLst>
          </p:cNvPr>
          <p:cNvSpPr/>
          <p:nvPr/>
        </p:nvSpPr>
        <p:spPr>
          <a:xfrm>
            <a:off x="5940084" y="2632027"/>
            <a:ext cx="466298" cy="147850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3" name="Sağ Ayraç 22">
            <a:extLst>
              <a:ext uri="{FF2B5EF4-FFF2-40B4-BE49-F238E27FC236}">
                <a16:creationId xmlns:a16="http://schemas.microsoft.com/office/drawing/2014/main" id="{D7EEA80B-53EA-4208-81A4-2931D96E246A}"/>
              </a:ext>
            </a:extLst>
          </p:cNvPr>
          <p:cNvSpPr/>
          <p:nvPr/>
        </p:nvSpPr>
        <p:spPr>
          <a:xfrm>
            <a:off x="8419426" y="3064204"/>
            <a:ext cx="363940" cy="6255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4" name="Gülen Yüz 23">
            <a:extLst>
              <a:ext uri="{FF2B5EF4-FFF2-40B4-BE49-F238E27FC236}">
                <a16:creationId xmlns:a16="http://schemas.microsoft.com/office/drawing/2014/main" id="{4CC293D4-B5AA-436B-B258-220613223FBA}"/>
              </a:ext>
            </a:extLst>
          </p:cNvPr>
          <p:cNvSpPr/>
          <p:nvPr/>
        </p:nvSpPr>
        <p:spPr>
          <a:xfrm>
            <a:off x="1518171" y="830096"/>
            <a:ext cx="261583" cy="261583"/>
          </a:xfrm>
          <a:prstGeom prst="smileyFace">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Gülen Yüz 24">
            <a:extLst>
              <a:ext uri="{FF2B5EF4-FFF2-40B4-BE49-F238E27FC236}">
                <a16:creationId xmlns:a16="http://schemas.microsoft.com/office/drawing/2014/main" id="{5087651D-FBA1-4C46-9E73-1BB60BBFBBED}"/>
              </a:ext>
            </a:extLst>
          </p:cNvPr>
          <p:cNvSpPr/>
          <p:nvPr/>
        </p:nvSpPr>
        <p:spPr>
          <a:xfrm>
            <a:off x="1518170" y="1580722"/>
            <a:ext cx="261583" cy="261583"/>
          </a:xfrm>
          <a:prstGeom prst="smileyFace">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Gülen Yüz 25">
            <a:extLst>
              <a:ext uri="{FF2B5EF4-FFF2-40B4-BE49-F238E27FC236}">
                <a16:creationId xmlns:a16="http://schemas.microsoft.com/office/drawing/2014/main" id="{32F749C0-CFA3-4ADB-9687-E540FE19F869}"/>
              </a:ext>
            </a:extLst>
          </p:cNvPr>
          <p:cNvSpPr/>
          <p:nvPr/>
        </p:nvSpPr>
        <p:spPr>
          <a:xfrm>
            <a:off x="1518170" y="2319976"/>
            <a:ext cx="261583" cy="261583"/>
          </a:xfrm>
          <a:prstGeom prst="smileyFace">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Gülen Yüz 26">
            <a:extLst>
              <a:ext uri="{FF2B5EF4-FFF2-40B4-BE49-F238E27FC236}">
                <a16:creationId xmlns:a16="http://schemas.microsoft.com/office/drawing/2014/main" id="{1951E066-42CF-4730-8BB3-B63747464825}"/>
              </a:ext>
            </a:extLst>
          </p:cNvPr>
          <p:cNvSpPr/>
          <p:nvPr/>
        </p:nvSpPr>
        <p:spPr>
          <a:xfrm>
            <a:off x="1518171" y="3059230"/>
            <a:ext cx="261583" cy="261583"/>
          </a:xfrm>
          <a:prstGeom prst="smileyFace">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207321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a:cs typeface="Calibri Light"/>
              </a:rPr>
              <a:t>MEH 176 İLERLEME RAPORU-2</a:t>
            </a:r>
            <a:endParaRPr lang="tr-TR" dirty="0"/>
          </a:p>
        </p:txBody>
      </p:sp>
      <p:sp>
        <p:nvSpPr>
          <p:cNvPr id="3" name="Alt Başlık 2"/>
          <p:cNvSpPr>
            <a:spLocks noGrp="1"/>
          </p:cNvSpPr>
          <p:nvPr>
            <p:ph type="subTitle" idx="1"/>
          </p:nvPr>
        </p:nvSpPr>
        <p:spPr/>
        <p:txBody>
          <a:bodyPr vert="horz" lIns="91440" tIns="45720" rIns="91440" bIns="45720" rtlCol="0" anchor="t">
            <a:normAutofit/>
          </a:bodyPr>
          <a:lstStyle/>
          <a:p>
            <a:r>
              <a:rPr lang="tr-TR" dirty="0">
                <a:cs typeface="Calibri"/>
              </a:rPr>
              <a:t>17/05/2021</a:t>
            </a:r>
          </a:p>
          <a:p>
            <a:r>
              <a:rPr lang="tr-TR" dirty="0">
                <a:cs typeface="Calibri"/>
              </a:rPr>
              <a:t>AHMET HAYDAR ERDEM</a:t>
            </a:r>
          </a:p>
        </p:txBody>
      </p:sp>
    </p:spTree>
    <p:extLst>
      <p:ext uri="{BB962C8B-B14F-4D97-AF65-F5344CB8AC3E}">
        <p14:creationId xmlns:p14="http://schemas.microsoft.com/office/powerpoint/2010/main" val="1776862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1EA959-41AF-41DA-ACC1-AA2D66934712}"/>
              </a:ext>
            </a:extLst>
          </p:cNvPr>
          <p:cNvSpPr>
            <a:spLocks noGrp="1"/>
          </p:cNvSpPr>
          <p:nvPr>
            <p:ph type="title"/>
          </p:nvPr>
        </p:nvSpPr>
        <p:spPr/>
        <p:txBody>
          <a:bodyPr/>
          <a:lstStyle/>
          <a:p>
            <a:r>
              <a:rPr lang="tr-TR" dirty="0">
                <a:cs typeface="Calibri Light"/>
              </a:rPr>
              <a:t>AT </a:t>
            </a:r>
            <a:r>
              <a:rPr lang="tr-TR" dirty="0" err="1">
                <a:cs typeface="Calibri Light"/>
              </a:rPr>
              <a:t>Commands</a:t>
            </a:r>
            <a:endParaRPr lang="tr-TR" dirty="0" err="1"/>
          </a:p>
        </p:txBody>
      </p:sp>
      <p:pic>
        <p:nvPicPr>
          <p:cNvPr id="4" name="Resim 4" descr="metin içeren bir resim&#10;&#10;Açıklama otomatik olarak oluşturuldu">
            <a:extLst>
              <a:ext uri="{FF2B5EF4-FFF2-40B4-BE49-F238E27FC236}">
                <a16:creationId xmlns:a16="http://schemas.microsoft.com/office/drawing/2014/main" id="{E32480F9-1E85-43CE-A64F-CB7EBCC529D5}"/>
              </a:ext>
            </a:extLst>
          </p:cNvPr>
          <p:cNvPicPr>
            <a:picLocks noChangeAspect="1"/>
          </p:cNvPicPr>
          <p:nvPr/>
        </p:nvPicPr>
        <p:blipFill>
          <a:blip r:embed="rId2"/>
          <a:stretch>
            <a:fillRect/>
          </a:stretch>
        </p:blipFill>
        <p:spPr>
          <a:xfrm>
            <a:off x="721360" y="2000179"/>
            <a:ext cx="10749280" cy="2867802"/>
          </a:xfrm>
          <a:prstGeom prst="rect">
            <a:avLst/>
          </a:prstGeom>
        </p:spPr>
      </p:pic>
    </p:spTree>
    <p:extLst>
      <p:ext uri="{BB962C8B-B14F-4D97-AF65-F5344CB8AC3E}">
        <p14:creationId xmlns:p14="http://schemas.microsoft.com/office/powerpoint/2010/main" val="452701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62D3AC-B453-4C29-9708-1F49BF6EC13C}"/>
              </a:ext>
            </a:extLst>
          </p:cNvPr>
          <p:cNvSpPr>
            <a:spLocks noGrp="1"/>
          </p:cNvSpPr>
          <p:nvPr>
            <p:ph type="title"/>
          </p:nvPr>
        </p:nvSpPr>
        <p:spPr/>
        <p:txBody>
          <a:bodyPr/>
          <a:lstStyle/>
          <a:p>
            <a:r>
              <a:rPr lang="tr-TR" dirty="0">
                <a:cs typeface="Calibri Light"/>
              </a:rPr>
              <a:t>General Project </a:t>
            </a:r>
            <a:r>
              <a:rPr lang="tr-TR" dirty="0" err="1">
                <a:cs typeface="Calibri Light"/>
              </a:rPr>
              <a:t>Structure</a:t>
            </a:r>
          </a:p>
        </p:txBody>
      </p:sp>
      <p:pic>
        <p:nvPicPr>
          <p:cNvPr id="4" name="Resim 4">
            <a:extLst>
              <a:ext uri="{FF2B5EF4-FFF2-40B4-BE49-F238E27FC236}">
                <a16:creationId xmlns:a16="http://schemas.microsoft.com/office/drawing/2014/main" id="{BB8BE304-6CB7-4578-ADFB-60408EA62E37}"/>
              </a:ext>
            </a:extLst>
          </p:cNvPr>
          <p:cNvPicPr>
            <a:picLocks noChangeAspect="1"/>
          </p:cNvPicPr>
          <p:nvPr/>
        </p:nvPicPr>
        <p:blipFill>
          <a:blip r:embed="rId2"/>
          <a:stretch>
            <a:fillRect/>
          </a:stretch>
        </p:blipFill>
        <p:spPr>
          <a:xfrm>
            <a:off x="3352304" y="1567991"/>
            <a:ext cx="5480859" cy="4927632"/>
          </a:xfrm>
          <a:prstGeom prst="rect">
            <a:avLst/>
          </a:prstGeom>
        </p:spPr>
      </p:pic>
    </p:spTree>
    <p:extLst>
      <p:ext uri="{BB962C8B-B14F-4D97-AF65-F5344CB8AC3E}">
        <p14:creationId xmlns:p14="http://schemas.microsoft.com/office/powerpoint/2010/main" val="3716071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94E9AC-0542-4C2E-BAB9-DDC803BDB35E}"/>
              </a:ext>
            </a:extLst>
          </p:cNvPr>
          <p:cNvSpPr>
            <a:spLocks noGrp="1"/>
          </p:cNvSpPr>
          <p:nvPr>
            <p:ph type="title"/>
          </p:nvPr>
        </p:nvSpPr>
        <p:spPr/>
        <p:txBody>
          <a:bodyPr/>
          <a:lstStyle/>
          <a:p>
            <a:r>
              <a:rPr lang="tr-TR" dirty="0" err="1">
                <a:cs typeface="Calibri Light"/>
              </a:rPr>
              <a:t>Header</a:t>
            </a:r>
            <a:r>
              <a:rPr lang="tr-TR" dirty="0">
                <a:cs typeface="Calibri Light"/>
              </a:rPr>
              <a:t> File</a:t>
            </a:r>
            <a:endParaRPr lang="tr-TR" dirty="0"/>
          </a:p>
        </p:txBody>
      </p:sp>
      <p:pic>
        <p:nvPicPr>
          <p:cNvPr id="5" name="Resim 5" descr="metin içeren bir resim&#10;&#10;Açıklama otomatik olarak oluşturuldu">
            <a:extLst>
              <a:ext uri="{FF2B5EF4-FFF2-40B4-BE49-F238E27FC236}">
                <a16:creationId xmlns:a16="http://schemas.microsoft.com/office/drawing/2014/main" id="{FB1FBCBA-8750-430B-A640-4BAD85AD4564}"/>
              </a:ext>
            </a:extLst>
          </p:cNvPr>
          <p:cNvPicPr>
            <a:picLocks noChangeAspect="1"/>
          </p:cNvPicPr>
          <p:nvPr/>
        </p:nvPicPr>
        <p:blipFill>
          <a:blip r:embed="rId2"/>
          <a:stretch>
            <a:fillRect/>
          </a:stretch>
        </p:blipFill>
        <p:spPr>
          <a:xfrm>
            <a:off x="835572" y="1542282"/>
            <a:ext cx="4812722" cy="5004521"/>
          </a:xfrm>
          <a:prstGeom prst="rect">
            <a:avLst/>
          </a:prstGeom>
        </p:spPr>
      </p:pic>
    </p:spTree>
    <p:extLst>
      <p:ext uri="{BB962C8B-B14F-4D97-AF65-F5344CB8AC3E}">
        <p14:creationId xmlns:p14="http://schemas.microsoft.com/office/powerpoint/2010/main" val="2634471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a:cs typeface="Calibri Light"/>
              </a:rPr>
              <a:t>MEH 176 FİNAL RAPORU</a:t>
            </a:r>
            <a:endParaRPr lang="tr-TR" dirty="0"/>
          </a:p>
        </p:txBody>
      </p:sp>
      <p:sp>
        <p:nvSpPr>
          <p:cNvPr id="3" name="Alt Başlık 2"/>
          <p:cNvSpPr>
            <a:spLocks noGrp="1"/>
          </p:cNvSpPr>
          <p:nvPr>
            <p:ph type="subTitle" idx="1"/>
          </p:nvPr>
        </p:nvSpPr>
        <p:spPr/>
        <p:txBody>
          <a:bodyPr vert="horz" lIns="91440" tIns="45720" rIns="91440" bIns="45720" rtlCol="0" anchor="t">
            <a:normAutofit/>
          </a:bodyPr>
          <a:lstStyle/>
          <a:p>
            <a:r>
              <a:rPr lang="tr-TR" dirty="0">
                <a:cs typeface="Calibri"/>
              </a:rPr>
              <a:t>17/05/2021</a:t>
            </a:r>
          </a:p>
          <a:p>
            <a:r>
              <a:rPr lang="tr-TR" dirty="0">
                <a:cs typeface="Calibri"/>
              </a:rPr>
              <a:t>AHMET HAYDAR ERDEM</a:t>
            </a:r>
          </a:p>
        </p:txBody>
      </p:sp>
    </p:spTree>
    <p:extLst>
      <p:ext uri="{BB962C8B-B14F-4D97-AF65-F5344CB8AC3E}">
        <p14:creationId xmlns:p14="http://schemas.microsoft.com/office/powerpoint/2010/main" val="259857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kış Çizelgesi: İşlem 4">
            <a:extLst>
              <a:ext uri="{FF2B5EF4-FFF2-40B4-BE49-F238E27FC236}">
                <a16:creationId xmlns:a16="http://schemas.microsoft.com/office/drawing/2014/main" id="{AAA5F08F-938C-483B-BBDD-80D0147B4A99}"/>
              </a:ext>
            </a:extLst>
          </p:cNvPr>
          <p:cNvSpPr/>
          <p:nvPr/>
        </p:nvSpPr>
        <p:spPr>
          <a:xfrm>
            <a:off x="1522742" y="836317"/>
            <a:ext cx="1581508" cy="6182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cs typeface="Calibri"/>
              </a:rPr>
              <a:t>tf02pro.h</a:t>
            </a:r>
            <a:endParaRPr lang="tr-TR" dirty="0"/>
          </a:p>
        </p:txBody>
      </p:sp>
      <p:sp>
        <p:nvSpPr>
          <p:cNvPr id="7" name="Akış Çizelgesi: İşlem 6">
            <a:extLst>
              <a:ext uri="{FF2B5EF4-FFF2-40B4-BE49-F238E27FC236}">
                <a16:creationId xmlns:a16="http://schemas.microsoft.com/office/drawing/2014/main" id="{21229874-BA9D-454F-A238-9A09307D9A36}"/>
              </a:ext>
            </a:extLst>
          </p:cNvPr>
          <p:cNvSpPr/>
          <p:nvPr/>
        </p:nvSpPr>
        <p:spPr>
          <a:xfrm>
            <a:off x="1521124" y="1580165"/>
            <a:ext cx="1581508" cy="6182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tr-TR" dirty="0">
                <a:cs typeface="Calibri"/>
              </a:rPr>
              <a:t>tf02pro.c</a:t>
            </a:r>
            <a:endParaRPr lang="tr-TR" dirty="0"/>
          </a:p>
        </p:txBody>
      </p:sp>
      <p:sp>
        <p:nvSpPr>
          <p:cNvPr id="9" name="Akış Çizelgesi: İşlem 8">
            <a:extLst>
              <a:ext uri="{FF2B5EF4-FFF2-40B4-BE49-F238E27FC236}">
                <a16:creationId xmlns:a16="http://schemas.microsoft.com/office/drawing/2014/main" id="{2BBDFC95-9A41-4DEA-9273-928E3A7AABE1}"/>
              </a:ext>
            </a:extLst>
          </p:cNvPr>
          <p:cNvSpPr/>
          <p:nvPr/>
        </p:nvSpPr>
        <p:spPr>
          <a:xfrm>
            <a:off x="1522742" y="2320240"/>
            <a:ext cx="1581508" cy="6182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tr-TR" dirty="0" err="1">
                <a:cs typeface="Calibri"/>
              </a:rPr>
              <a:t>uartlite.h</a:t>
            </a:r>
            <a:endParaRPr lang="tr-TR" dirty="0" err="1"/>
          </a:p>
        </p:txBody>
      </p:sp>
      <p:sp>
        <p:nvSpPr>
          <p:cNvPr id="11" name="Akış Çizelgesi: İşlem 10">
            <a:extLst>
              <a:ext uri="{FF2B5EF4-FFF2-40B4-BE49-F238E27FC236}">
                <a16:creationId xmlns:a16="http://schemas.microsoft.com/office/drawing/2014/main" id="{28087113-91CA-470B-B4CE-ECB3FA035130}"/>
              </a:ext>
            </a:extLst>
          </p:cNvPr>
          <p:cNvSpPr/>
          <p:nvPr/>
        </p:nvSpPr>
        <p:spPr>
          <a:xfrm>
            <a:off x="1525078" y="4559462"/>
            <a:ext cx="1581508" cy="6182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tr-TR" dirty="0">
                <a:cs typeface="Calibri"/>
              </a:rPr>
              <a:t>esp8266.h</a:t>
            </a:r>
            <a:endParaRPr lang="tr-TR" dirty="0"/>
          </a:p>
        </p:txBody>
      </p:sp>
      <p:sp>
        <p:nvSpPr>
          <p:cNvPr id="13" name="Akış Çizelgesi: İşlem 12">
            <a:extLst>
              <a:ext uri="{FF2B5EF4-FFF2-40B4-BE49-F238E27FC236}">
                <a16:creationId xmlns:a16="http://schemas.microsoft.com/office/drawing/2014/main" id="{DD2F2D6E-BAF0-4F40-98AA-DB27BEAAD646}"/>
              </a:ext>
            </a:extLst>
          </p:cNvPr>
          <p:cNvSpPr/>
          <p:nvPr/>
        </p:nvSpPr>
        <p:spPr>
          <a:xfrm>
            <a:off x="1520945" y="3065886"/>
            <a:ext cx="1581508" cy="6182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tr-TR" dirty="0" err="1">
                <a:cs typeface="Calibri"/>
              </a:rPr>
              <a:t>uartlite.c</a:t>
            </a:r>
            <a:endParaRPr lang="tr-TR" dirty="0" err="1"/>
          </a:p>
        </p:txBody>
      </p:sp>
      <p:sp>
        <p:nvSpPr>
          <p:cNvPr id="15" name="Akış Çizelgesi: İşlem 14">
            <a:extLst>
              <a:ext uri="{FF2B5EF4-FFF2-40B4-BE49-F238E27FC236}">
                <a16:creationId xmlns:a16="http://schemas.microsoft.com/office/drawing/2014/main" id="{01BBC975-AF26-4D5F-9FF3-6B977FA7D57A}"/>
              </a:ext>
            </a:extLst>
          </p:cNvPr>
          <p:cNvSpPr/>
          <p:nvPr/>
        </p:nvSpPr>
        <p:spPr>
          <a:xfrm>
            <a:off x="1526335" y="5300434"/>
            <a:ext cx="1581508" cy="6182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tr-TR" dirty="0">
                <a:cs typeface="Calibri"/>
              </a:rPr>
              <a:t>esp8266.c</a:t>
            </a:r>
            <a:endParaRPr lang="tr-TR" dirty="0"/>
          </a:p>
        </p:txBody>
      </p:sp>
      <p:sp>
        <p:nvSpPr>
          <p:cNvPr id="17" name="Akış Çizelgesi: İşlem 16">
            <a:extLst>
              <a:ext uri="{FF2B5EF4-FFF2-40B4-BE49-F238E27FC236}">
                <a16:creationId xmlns:a16="http://schemas.microsoft.com/office/drawing/2014/main" id="{2B5204A4-0F8C-4671-9095-2B587C43588C}"/>
              </a:ext>
            </a:extLst>
          </p:cNvPr>
          <p:cNvSpPr/>
          <p:nvPr/>
        </p:nvSpPr>
        <p:spPr>
          <a:xfrm>
            <a:off x="1526334" y="3802876"/>
            <a:ext cx="1581508" cy="6182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tr-TR" dirty="0" err="1">
                <a:cs typeface="Calibri"/>
              </a:rPr>
              <a:t>main.c</a:t>
            </a:r>
            <a:endParaRPr lang="tr-TR" dirty="0" err="1"/>
          </a:p>
        </p:txBody>
      </p:sp>
      <p:sp>
        <p:nvSpPr>
          <p:cNvPr id="19" name="Akış Çizelgesi: İşlem 18">
            <a:extLst>
              <a:ext uri="{FF2B5EF4-FFF2-40B4-BE49-F238E27FC236}">
                <a16:creationId xmlns:a16="http://schemas.microsoft.com/office/drawing/2014/main" id="{8264FD81-2E34-492C-995E-3A74C4385AF3}"/>
              </a:ext>
            </a:extLst>
          </p:cNvPr>
          <p:cNvSpPr/>
          <p:nvPr/>
        </p:nvSpPr>
        <p:spPr>
          <a:xfrm>
            <a:off x="6612684" y="3063907"/>
            <a:ext cx="1581508" cy="6182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tr-TR" dirty="0" err="1">
                <a:cs typeface="Calibri"/>
              </a:rPr>
              <a:t>Merging</a:t>
            </a:r>
            <a:r>
              <a:rPr lang="tr-TR" dirty="0">
                <a:cs typeface="Calibri"/>
              </a:rPr>
              <a:t> sensor </a:t>
            </a:r>
            <a:r>
              <a:rPr lang="tr-TR" dirty="0" err="1">
                <a:cs typeface="Calibri"/>
              </a:rPr>
              <a:t>codes</a:t>
            </a:r>
            <a:endParaRPr lang="tr-TR" dirty="0" err="1"/>
          </a:p>
        </p:txBody>
      </p:sp>
      <p:sp>
        <p:nvSpPr>
          <p:cNvPr id="21" name="Akış Çizelgesi: İşlem 20">
            <a:extLst>
              <a:ext uri="{FF2B5EF4-FFF2-40B4-BE49-F238E27FC236}">
                <a16:creationId xmlns:a16="http://schemas.microsoft.com/office/drawing/2014/main" id="{A892FD14-4738-4F73-B663-9808C46657B1}"/>
              </a:ext>
            </a:extLst>
          </p:cNvPr>
          <p:cNvSpPr/>
          <p:nvPr/>
        </p:nvSpPr>
        <p:spPr>
          <a:xfrm>
            <a:off x="9089184" y="3063907"/>
            <a:ext cx="1581508" cy="6182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tr-TR" dirty="0" err="1">
                <a:cs typeface="Calibri"/>
              </a:rPr>
              <a:t>Testing</a:t>
            </a:r>
            <a:r>
              <a:rPr lang="tr-TR" dirty="0">
                <a:cs typeface="Calibri"/>
              </a:rPr>
              <a:t> </a:t>
            </a:r>
            <a:r>
              <a:rPr lang="tr-TR" dirty="0" err="1">
                <a:cs typeface="Calibri"/>
              </a:rPr>
              <a:t>all</a:t>
            </a:r>
            <a:r>
              <a:rPr lang="tr-TR" dirty="0">
                <a:cs typeface="Calibri"/>
              </a:rPr>
              <a:t> </a:t>
            </a:r>
            <a:r>
              <a:rPr lang="tr-TR" dirty="0" err="1">
                <a:cs typeface="Calibri"/>
              </a:rPr>
              <a:t>system</a:t>
            </a:r>
          </a:p>
        </p:txBody>
      </p:sp>
      <p:sp>
        <p:nvSpPr>
          <p:cNvPr id="23" name="Akış Çizelgesi: İşlem 22">
            <a:extLst>
              <a:ext uri="{FF2B5EF4-FFF2-40B4-BE49-F238E27FC236}">
                <a16:creationId xmlns:a16="http://schemas.microsoft.com/office/drawing/2014/main" id="{60C80DD8-001B-49C7-99D0-3D8735EA4A7D}"/>
              </a:ext>
            </a:extLst>
          </p:cNvPr>
          <p:cNvSpPr/>
          <p:nvPr/>
        </p:nvSpPr>
        <p:spPr>
          <a:xfrm>
            <a:off x="4136184" y="2654332"/>
            <a:ext cx="1581508" cy="6182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tr-TR" dirty="0" err="1">
                <a:cs typeface="Calibri"/>
              </a:rPr>
              <a:t>Testing</a:t>
            </a:r>
            <a:r>
              <a:rPr lang="tr-TR" dirty="0">
                <a:cs typeface="Calibri"/>
              </a:rPr>
              <a:t> </a:t>
            </a:r>
            <a:r>
              <a:rPr lang="tr-TR" dirty="0" err="1">
                <a:cs typeface="Calibri"/>
              </a:rPr>
              <a:t>Lidar</a:t>
            </a:r>
            <a:r>
              <a:rPr lang="tr-TR" dirty="0">
                <a:cs typeface="Calibri"/>
              </a:rPr>
              <a:t> sensor</a:t>
            </a:r>
            <a:endParaRPr lang="tr-TR" dirty="0"/>
          </a:p>
        </p:txBody>
      </p:sp>
      <p:sp>
        <p:nvSpPr>
          <p:cNvPr id="25" name="Akış Çizelgesi: İşlem 24">
            <a:extLst>
              <a:ext uri="{FF2B5EF4-FFF2-40B4-BE49-F238E27FC236}">
                <a16:creationId xmlns:a16="http://schemas.microsoft.com/office/drawing/2014/main" id="{12EA98AB-65FA-49CC-8405-E27C66B3BD96}"/>
              </a:ext>
            </a:extLst>
          </p:cNvPr>
          <p:cNvSpPr/>
          <p:nvPr/>
        </p:nvSpPr>
        <p:spPr>
          <a:xfrm>
            <a:off x="4136184" y="3483007"/>
            <a:ext cx="1581508" cy="6182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tr-TR" dirty="0" err="1">
                <a:cs typeface="Calibri"/>
              </a:rPr>
              <a:t>Testing</a:t>
            </a:r>
            <a:r>
              <a:rPr lang="tr-TR" dirty="0">
                <a:cs typeface="Calibri"/>
              </a:rPr>
              <a:t> </a:t>
            </a:r>
            <a:r>
              <a:rPr lang="tr-TR" dirty="0" err="1">
                <a:cs typeface="Calibri"/>
              </a:rPr>
              <a:t>Wifi</a:t>
            </a:r>
            <a:r>
              <a:rPr lang="tr-TR" dirty="0">
                <a:cs typeface="Calibri"/>
              </a:rPr>
              <a:t> sensor</a:t>
            </a:r>
          </a:p>
        </p:txBody>
      </p:sp>
      <p:sp>
        <p:nvSpPr>
          <p:cNvPr id="27" name="Sağ Ayraç 26">
            <a:extLst>
              <a:ext uri="{FF2B5EF4-FFF2-40B4-BE49-F238E27FC236}">
                <a16:creationId xmlns:a16="http://schemas.microsoft.com/office/drawing/2014/main" id="{705FB2BD-0DF5-48A5-A4F5-CE5BA699C0B1}"/>
              </a:ext>
            </a:extLst>
          </p:cNvPr>
          <p:cNvSpPr/>
          <p:nvPr/>
        </p:nvSpPr>
        <p:spPr>
          <a:xfrm>
            <a:off x="3403876" y="835073"/>
            <a:ext cx="523163" cy="50837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9" name="Sağ Ayraç 28">
            <a:extLst>
              <a:ext uri="{FF2B5EF4-FFF2-40B4-BE49-F238E27FC236}">
                <a16:creationId xmlns:a16="http://schemas.microsoft.com/office/drawing/2014/main" id="{431613FB-2A3D-4CC2-9C15-2F2DD911BF5E}"/>
              </a:ext>
            </a:extLst>
          </p:cNvPr>
          <p:cNvSpPr/>
          <p:nvPr/>
        </p:nvSpPr>
        <p:spPr>
          <a:xfrm>
            <a:off x="5940084" y="2632027"/>
            <a:ext cx="466298" cy="147850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31" name="Sağ Ayraç 30">
            <a:extLst>
              <a:ext uri="{FF2B5EF4-FFF2-40B4-BE49-F238E27FC236}">
                <a16:creationId xmlns:a16="http://schemas.microsoft.com/office/drawing/2014/main" id="{E920DC50-F1AD-4B81-AECD-40BCDF639710}"/>
              </a:ext>
            </a:extLst>
          </p:cNvPr>
          <p:cNvSpPr/>
          <p:nvPr/>
        </p:nvSpPr>
        <p:spPr>
          <a:xfrm>
            <a:off x="8419426" y="3064204"/>
            <a:ext cx="363940" cy="6255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33" name="Gülen Yüz 32">
            <a:extLst>
              <a:ext uri="{FF2B5EF4-FFF2-40B4-BE49-F238E27FC236}">
                <a16:creationId xmlns:a16="http://schemas.microsoft.com/office/drawing/2014/main" id="{305A8689-4361-42A5-B0B1-F69709936EE7}"/>
              </a:ext>
            </a:extLst>
          </p:cNvPr>
          <p:cNvSpPr/>
          <p:nvPr/>
        </p:nvSpPr>
        <p:spPr>
          <a:xfrm>
            <a:off x="1518171" y="830096"/>
            <a:ext cx="261583" cy="261583"/>
          </a:xfrm>
          <a:prstGeom prst="smileyFace">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5" name="Gülen Yüz 34">
            <a:extLst>
              <a:ext uri="{FF2B5EF4-FFF2-40B4-BE49-F238E27FC236}">
                <a16:creationId xmlns:a16="http://schemas.microsoft.com/office/drawing/2014/main" id="{42D641A6-99F9-42A5-9F76-6386889FA064}"/>
              </a:ext>
            </a:extLst>
          </p:cNvPr>
          <p:cNvSpPr/>
          <p:nvPr/>
        </p:nvSpPr>
        <p:spPr>
          <a:xfrm>
            <a:off x="1518170" y="1580722"/>
            <a:ext cx="261583" cy="261583"/>
          </a:xfrm>
          <a:prstGeom prst="smileyFace">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7" name="Gülen Yüz 36">
            <a:extLst>
              <a:ext uri="{FF2B5EF4-FFF2-40B4-BE49-F238E27FC236}">
                <a16:creationId xmlns:a16="http://schemas.microsoft.com/office/drawing/2014/main" id="{ACABB418-EE15-4CBE-A956-ECA2ECA900FF}"/>
              </a:ext>
            </a:extLst>
          </p:cNvPr>
          <p:cNvSpPr/>
          <p:nvPr/>
        </p:nvSpPr>
        <p:spPr>
          <a:xfrm>
            <a:off x="1518170" y="2319976"/>
            <a:ext cx="261583" cy="261583"/>
          </a:xfrm>
          <a:prstGeom prst="smileyFace">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9" name="Gülen Yüz 38">
            <a:extLst>
              <a:ext uri="{FF2B5EF4-FFF2-40B4-BE49-F238E27FC236}">
                <a16:creationId xmlns:a16="http://schemas.microsoft.com/office/drawing/2014/main" id="{E0125475-66AF-41F6-B9A7-D4252C7FE0AC}"/>
              </a:ext>
            </a:extLst>
          </p:cNvPr>
          <p:cNvSpPr/>
          <p:nvPr/>
        </p:nvSpPr>
        <p:spPr>
          <a:xfrm>
            <a:off x="1518171" y="3059230"/>
            <a:ext cx="261583" cy="261583"/>
          </a:xfrm>
          <a:prstGeom prst="smileyFace">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0" name="Gülen Yüz 39">
            <a:extLst>
              <a:ext uri="{FF2B5EF4-FFF2-40B4-BE49-F238E27FC236}">
                <a16:creationId xmlns:a16="http://schemas.microsoft.com/office/drawing/2014/main" id="{54F73F53-31D7-432A-B8D3-3F8AD73E0F34}"/>
              </a:ext>
            </a:extLst>
          </p:cNvPr>
          <p:cNvSpPr/>
          <p:nvPr/>
        </p:nvSpPr>
        <p:spPr>
          <a:xfrm>
            <a:off x="1518170" y="3795252"/>
            <a:ext cx="261583" cy="261583"/>
          </a:xfrm>
          <a:prstGeom prst="smileyFace">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1" name="Gülen Yüz 40">
            <a:extLst>
              <a:ext uri="{FF2B5EF4-FFF2-40B4-BE49-F238E27FC236}">
                <a16:creationId xmlns:a16="http://schemas.microsoft.com/office/drawing/2014/main" id="{D79EC567-ED68-461A-BE4A-EC2A2D8585C4}"/>
              </a:ext>
            </a:extLst>
          </p:cNvPr>
          <p:cNvSpPr/>
          <p:nvPr/>
        </p:nvSpPr>
        <p:spPr>
          <a:xfrm>
            <a:off x="1518171" y="4557253"/>
            <a:ext cx="261583" cy="261583"/>
          </a:xfrm>
          <a:prstGeom prst="smileyFace">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2" name="Gülen Yüz 41">
            <a:extLst>
              <a:ext uri="{FF2B5EF4-FFF2-40B4-BE49-F238E27FC236}">
                <a16:creationId xmlns:a16="http://schemas.microsoft.com/office/drawing/2014/main" id="{940ED725-71CA-4230-9893-2423863E8DE2}"/>
              </a:ext>
            </a:extLst>
          </p:cNvPr>
          <p:cNvSpPr/>
          <p:nvPr/>
        </p:nvSpPr>
        <p:spPr>
          <a:xfrm>
            <a:off x="1518170" y="5301934"/>
            <a:ext cx="261583" cy="261583"/>
          </a:xfrm>
          <a:prstGeom prst="smileyFace">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3" name="Çarpım İşareti 42">
            <a:extLst>
              <a:ext uri="{FF2B5EF4-FFF2-40B4-BE49-F238E27FC236}">
                <a16:creationId xmlns:a16="http://schemas.microsoft.com/office/drawing/2014/main" id="{B207C357-787A-46AC-8D05-92664D2ADBDB}"/>
              </a:ext>
            </a:extLst>
          </p:cNvPr>
          <p:cNvSpPr/>
          <p:nvPr/>
        </p:nvSpPr>
        <p:spPr>
          <a:xfrm>
            <a:off x="4097481" y="3456708"/>
            <a:ext cx="320387" cy="303069"/>
          </a:xfrm>
          <a:prstGeom prst="mathMultiply">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4" name="Gülen Yüz 43">
            <a:extLst>
              <a:ext uri="{FF2B5EF4-FFF2-40B4-BE49-F238E27FC236}">
                <a16:creationId xmlns:a16="http://schemas.microsoft.com/office/drawing/2014/main" id="{69843DEF-481B-419F-B143-2C77BD684BFB}"/>
              </a:ext>
            </a:extLst>
          </p:cNvPr>
          <p:cNvSpPr/>
          <p:nvPr/>
        </p:nvSpPr>
        <p:spPr>
          <a:xfrm>
            <a:off x="5475375" y="3015935"/>
            <a:ext cx="226947" cy="244265"/>
          </a:xfrm>
          <a:prstGeom prst="smileyFace">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5" name="Çarpım İşareti 44">
            <a:extLst>
              <a:ext uri="{FF2B5EF4-FFF2-40B4-BE49-F238E27FC236}">
                <a16:creationId xmlns:a16="http://schemas.microsoft.com/office/drawing/2014/main" id="{A8BB6E3D-ACD7-43DA-AAB1-129E5BF2187A}"/>
              </a:ext>
            </a:extLst>
          </p:cNvPr>
          <p:cNvSpPr/>
          <p:nvPr/>
        </p:nvSpPr>
        <p:spPr>
          <a:xfrm>
            <a:off x="9059140" y="3430730"/>
            <a:ext cx="320387" cy="303069"/>
          </a:xfrm>
          <a:prstGeom prst="mathMultiply">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752390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74A78E-1649-4C67-BB5A-CBF73C99082C}"/>
              </a:ext>
            </a:extLst>
          </p:cNvPr>
          <p:cNvSpPr>
            <a:spLocks noGrp="1"/>
          </p:cNvSpPr>
          <p:nvPr>
            <p:ph type="title"/>
          </p:nvPr>
        </p:nvSpPr>
        <p:spPr/>
        <p:txBody>
          <a:bodyPr/>
          <a:lstStyle/>
          <a:p>
            <a:r>
              <a:rPr lang="tr-TR">
                <a:cs typeface="Calibri Light"/>
              </a:rPr>
              <a:t>İÇİNDEKİLER</a:t>
            </a:r>
            <a:endParaRPr lang="tr-TR"/>
          </a:p>
        </p:txBody>
      </p:sp>
      <p:sp>
        <p:nvSpPr>
          <p:cNvPr id="3" name="İçerik Yer Tutucusu 2">
            <a:extLst>
              <a:ext uri="{FF2B5EF4-FFF2-40B4-BE49-F238E27FC236}">
                <a16:creationId xmlns:a16="http://schemas.microsoft.com/office/drawing/2014/main" id="{30F15AA1-7D57-4803-BB1F-3AEA44372645}"/>
              </a:ext>
            </a:extLst>
          </p:cNvPr>
          <p:cNvSpPr>
            <a:spLocks noGrp="1"/>
          </p:cNvSpPr>
          <p:nvPr>
            <p:ph idx="1"/>
          </p:nvPr>
        </p:nvSpPr>
        <p:spPr/>
        <p:txBody>
          <a:bodyPr vert="horz" lIns="91440" tIns="45720" rIns="91440" bIns="45720" rtlCol="0" anchor="t">
            <a:normAutofit/>
          </a:bodyPr>
          <a:lstStyle/>
          <a:p>
            <a:r>
              <a:rPr lang="tr-TR">
                <a:cs typeface="Calibri"/>
              </a:rPr>
              <a:t>Amaç</a:t>
            </a:r>
          </a:p>
          <a:p>
            <a:r>
              <a:rPr lang="tr-TR">
                <a:cs typeface="Calibri"/>
              </a:rPr>
              <a:t>Kapsam</a:t>
            </a:r>
          </a:p>
          <a:p>
            <a:r>
              <a:rPr lang="tr-TR">
                <a:cs typeface="Calibri"/>
              </a:rPr>
              <a:t>Gereksinimler</a:t>
            </a:r>
            <a:endParaRPr lang="tr-TR" dirty="0">
              <a:cs typeface="Calibri"/>
            </a:endParaRPr>
          </a:p>
          <a:p>
            <a:r>
              <a:rPr lang="tr-TR">
                <a:cs typeface="Calibri"/>
              </a:rPr>
              <a:t>Hedeflenen Tasarım Diyagramı</a:t>
            </a:r>
            <a:endParaRPr lang="tr-TR" dirty="0">
              <a:cs typeface="Calibri"/>
            </a:endParaRPr>
          </a:p>
          <a:p>
            <a:r>
              <a:rPr lang="tr-TR">
                <a:cs typeface="Calibri"/>
              </a:rPr>
              <a:t>Proje Yönetimi ve Organizasyonu</a:t>
            </a:r>
            <a:endParaRPr lang="tr-TR" dirty="0">
              <a:cs typeface="Calibri"/>
            </a:endParaRPr>
          </a:p>
          <a:p>
            <a:r>
              <a:rPr lang="tr-TR">
                <a:cs typeface="Calibri"/>
              </a:rPr>
              <a:t>İş-Zaman Çizelgesi</a:t>
            </a:r>
            <a:endParaRPr lang="tr-TR" dirty="0">
              <a:cs typeface="Calibri"/>
            </a:endParaRPr>
          </a:p>
          <a:p>
            <a:r>
              <a:rPr lang="tr-TR">
                <a:cs typeface="Calibri"/>
              </a:rPr>
              <a:t>İş Paketleri ve Ara Çıktılar</a:t>
            </a:r>
          </a:p>
          <a:p>
            <a:r>
              <a:rPr lang="tr-TR">
                <a:cs typeface="Calibri"/>
              </a:rPr>
              <a:t>Proje Bütçesi</a:t>
            </a:r>
            <a:endParaRPr lang="tr-TR" dirty="0">
              <a:cs typeface="Calibri"/>
            </a:endParaRPr>
          </a:p>
          <a:p>
            <a:pPr marL="0" indent="0">
              <a:buNone/>
            </a:pPr>
            <a:endParaRPr lang="tr-TR" dirty="0">
              <a:cs typeface="Calibri"/>
            </a:endParaRPr>
          </a:p>
        </p:txBody>
      </p:sp>
    </p:spTree>
    <p:extLst>
      <p:ext uri="{BB962C8B-B14F-4D97-AF65-F5344CB8AC3E}">
        <p14:creationId xmlns:p14="http://schemas.microsoft.com/office/powerpoint/2010/main" val="2034193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14CE1F-7E9A-4293-B7C7-274A9CC452BD}"/>
              </a:ext>
            </a:extLst>
          </p:cNvPr>
          <p:cNvSpPr>
            <a:spLocks noGrp="1"/>
          </p:cNvSpPr>
          <p:nvPr>
            <p:ph type="title"/>
          </p:nvPr>
        </p:nvSpPr>
        <p:spPr/>
        <p:txBody>
          <a:bodyPr/>
          <a:lstStyle/>
          <a:p>
            <a:r>
              <a:rPr lang="tr-TR" dirty="0">
                <a:cs typeface="Calibri Light"/>
              </a:rPr>
              <a:t>MQTT (Message Queuing </a:t>
            </a:r>
            <a:r>
              <a:rPr lang="tr-TR" dirty="0" err="1">
                <a:cs typeface="Calibri Light"/>
              </a:rPr>
              <a:t>Telemetry</a:t>
            </a:r>
            <a:r>
              <a:rPr lang="tr-TR" dirty="0">
                <a:cs typeface="Calibri Light"/>
              </a:rPr>
              <a:t> Transport) NEDİR ?</a:t>
            </a:r>
            <a:endParaRPr lang="tr-TR" dirty="0"/>
          </a:p>
        </p:txBody>
      </p:sp>
      <p:sp>
        <p:nvSpPr>
          <p:cNvPr id="3" name="İçerik Yer Tutucusu 2">
            <a:extLst>
              <a:ext uri="{FF2B5EF4-FFF2-40B4-BE49-F238E27FC236}">
                <a16:creationId xmlns:a16="http://schemas.microsoft.com/office/drawing/2014/main" id="{E322C0C4-B455-49A3-9201-64562F08B4AD}"/>
              </a:ext>
            </a:extLst>
          </p:cNvPr>
          <p:cNvSpPr>
            <a:spLocks noGrp="1"/>
          </p:cNvSpPr>
          <p:nvPr>
            <p:ph idx="1"/>
          </p:nvPr>
        </p:nvSpPr>
        <p:spPr/>
        <p:txBody>
          <a:bodyPr vert="horz" lIns="91440" tIns="45720" rIns="91440" bIns="45720" rtlCol="0" anchor="t">
            <a:normAutofit lnSpcReduction="10000"/>
          </a:bodyPr>
          <a:lstStyle/>
          <a:p>
            <a:pPr marL="0" indent="0">
              <a:buNone/>
            </a:pPr>
            <a:r>
              <a:rPr lang="tr-TR">
                <a:ea typeface="+mn-lt"/>
                <a:cs typeface="+mn-lt"/>
              </a:rPr>
              <a:t>MQTT(Message Queuing Telemetry Transport) protokolü, internette yaygın olarak kullanılan makinalar arası (M2M) mesaj tabanlı bir protokoldür. Lightweight oluşu ve düşük kaynak tüketmesiyle Internet of Things(IoT) ekosisteminde benimsenmiştir. Hemen hemen tüm IoT bulut platformları akıllı nesnelerden veri gönderip almak için MQTT protokolünü desteklemektedir.</a:t>
            </a:r>
            <a:endParaRPr lang="tr-TR">
              <a:cs typeface="Calibri" panose="020F0502020204030204"/>
            </a:endParaRPr>
          </a:p>
          <a:p>
            <a:pPr marL="0" indent="0">
              <a:buNone/>
            </a:pPr>
            <a:endParaRPr lang="tr-TR" dirty="0">
              <a:ea typeface="+mn-lt"/>
              <a:cs typeface="+mn-lt"/>
            </a:endParaRPr>
          </a:p>
          <a:p>
            <a:pPr marL="0" indent="0">
              <a:buNone/>
            </a:pPr>
            <a:r>
              <a:rPr lang="tr-TR">
                <a:ea typeface="+mn-lt"/>
                <a:cs typeface="+mn-lt"/>
              </a:rPr>
              <a:t>Bu protokol, istek(request)-yanıt(response) yapısına dayalı HTTP’ye karşıt olarak yayın(publish)-abone(subscriber) yapısında TCP/IP bağlantısı kurulur. TCP/IP protokolünün bulunduğu Linux, Windows, Android, iOS, MacOS gibi işletim sistemlerinde çalışabilmektedir.</a:t>
            </a:r>
          </a:p>
          <a:p>
            <a:endParaRPr lang="tr-TR" dirty="0">
              <a:cs typeface="Calibri"/>
            </a:endParaRPr>
          </a:p>
        </p:txBody>
      </p:sp>
    </p:spTree>
    <p:extLst>
      <p:ext uri="{BB962C8B-B14F-4D97-AF65-F5344CB8AC3E}">
        <p14:creationId xmlns:p14="http://schemas.microsoft.com/office/powerpoint/2010/main" val="4208992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5F82C7-40E4-4324-BA47-B96575578DE5}"/>
              </a:ext>
            </a:extLst>
          </p:cNvPr>
          <p:cNvSpPr>
            <a:spLocks noGrp="1"/>
          </p:cNvSpPr>
          <p:nvPr>
            <p:ph type="title"/>
          </p:nvPr>
        </p:nvSpPr>
        <p:spPr/>
        <p:txBody>
          <a:bodyPr/>
          <a:lstStyle/>
          <a:p>
            <a:r>
              <a:rPr lang="tr-TR">
                <a:ea typeface="+mj-lt"/>
                <a:cs typeface="+mj-lt"/>
              </a:rPr>
              <a:t>⦁    MQTT Mesaj Yapısı</a:t>
            </a:r>
            <a:endParaRPr lang="tr-TR"/>
          </a:p>
        </p:txBody>
      </p:sp>
      <p:sp>
        <p:nvSpPr>
          <p:cNvPr id="3" name="İçerik Yer Tutucusu 2">
            <a:extLst>
              <a:ext uri="{FF2B5EF4-FFF2-40B4-BE49-F238E27FC236}">
                <a16:creationId xmlns:a16="http://schemas.microsoft.com/office/drawing/2014/main" id="{E21767D8-A04A-430A-B8BA-F1AF15B5AFB8}"/>
              </a:ext>
            </a:extLst>
          </p:cNvPr>
          <p:cNvSpPr>
            <a:spLocks noGrp="1"/>
          </p:cNvSpPr>
          <p:nvPr>
            <p:ph idx="1"/>
          </p:nvPr>
        </p:nvSpPr>
        <p:spPr/>
        <p:txBody>
          <a:bodyPr vert="horz" lIns="91440" tIns="45720" rIns="91440" bIns="45720" rtlCol="0" anchor="t">
            <a:normAutofit/>
          </a:bodyPr>
          <a:lstStyle/>
          <a:p>
            <a:pPr marL="0" indent="0"/>
            <a:r>
              <a:rPr lang="tr-TR">
                <a:ea typeface="+mn-lt"/>
                <a:cs typeface="+mn-lt"/>
              </a:rPr>
              <a:t>MQTT protokolü yayıncı-abone yapısında bir mesaj yayınlayan bir client (yayıncı) mesajı alan diğer clientlara ayıracaktır (aboneler). Ayrıca, MQTT asenkron protokoldür, bu da mesajı beklerken clientı engellemediği anlamına gelir. HTTP protokolünün aksine, esas olarak eşzamanlı bir protokoldür. MQTT protokolünün bir başka özelliği, istemcinin (abone) ve yayıncının aynı anda bağlı olmasını gerektirmemesidir.</a:t>
            </a:r>
            <a:endParaRPr lang="tr-TR" dirty="0">
              <a:ea typeface="+mn-lt"/>
              <a:cs typeface="+mn-lt"/>
            </a:endParaRPr>
          </a:p>
          <a:p>
            <a:endParaRPr lang="tr-TR" dirty="0">
              <a:cs typeface="Calibri"/>
            </a:endParaRPr>
          </a:p>
        </p:txBody>
      </p:sp>
    </p:spTree>
    <p:extLst>
      <p:ext uri="{BB962C8B-B14F-4D97-AF65-F5344CB8AC3E}">
        <p14:creationId xmlns:p14="http://schemas.microsoft.com/office/powerpoint/2010/main" val="3612498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B2A860-A017-4325-9959-517679643F0C}"/>
              </a:ext>
            </a:extLst>
          </p:cNvPr>
          <p:cNvSpPr>
            <a:spLocks noGrp="1"/>
          </p:cNvSpPr>
          <p:nvPr>
            <p:ph type="title"/>
          </p:nvPr>
        </p:nvSpPr>
        <p:spPr/>
        <p:txBody>
          <a:bodyPr/>
          <a:lstStyle/>
          <a:p>
            <a:r>
              <a:rPr lang="tr-TR">
                <a:ea typeface="+mj-lt"/>
                <a:cs typeface="+mj-lt"/>
              </a:rPr>
              <a:t>⦁    MQTT Yayıncı-Abone Mimarisi</a:t>
            </a:r>
            <a:endParaRPr lang="tr-TR"/>
          </a:p>
          <a:p>
            <a:endParaRPr lang="tr-TR" dirty="0">
              <a:cs typeface="Calibri Light"/>
            </a:endParaRPr>
          </a:p>
        </p:txBody>
      </p:sp>
      <p:sp>
        <p:nvSpPr>
          <p:cNvPr id="3" name="İçerik Yer Tutucusu 2">
            <a:extLst>
              <a:ext uri="{FF2B5EF4-FFF2-40B4-BE49-F238E27FC236}">
                <a16:creationId xmlns:a16="http://schemas.microsoft.com/office/drawing/2014/main" id="{53C17E7D-CF6A-4E36-BA88-8AA46213E27B}"/>
              </a:ext>
            </a:extLst>
          </p:cNvPr>
          <p:cNvSpPr>
            <a:spLocks noGrp="1"/>
          </p:cNvSpPr>
          <p:nvPr>
            <p:ph idx="1"/>
          </p:nvPr>
        </p:nvSpPr>
        <p:spPr/>
        <p:txBody>
          <a:bodyPr vert="horz" lIns="91440" tIns="45720" rIns="91440" bIns="45720" rtlCol="0" anchor="t">
            <a:normAutofit/>
          </a:bodyPr>
          <a:lstStyle/>
          <a:p>
            <a:pPr marL="0" indent="0">
              <a:buNone/>
            </a:pPr>
            <a:r>
              <a:rPr lang="tr-TR">
                <a:ea typeface="+mn-lt"/>
                <a:cs typeface="+mn-lt"/>
              </a:rPr>
              <a:t>MQTT’deki kilit unsur MQTT brokerıdir. MQTT brokerın asıl görevi, clientlara (abonelere) mesajlar göndermektir. Yani yayıncıdan mesajlar alır ve bu mesajları abonelere gönderir. Mesaj gönderirken, MQTT broker mesajı alacak olan clientları filtrelemek için konuyu(topic) kullanır. Konu bir dizedir ve konu seviyeleri yaratan konuları birleştirmek mümkündür.</a:t>
            </a:r>
            <a:endParaRPr lang="tr-TR">
              <a:cs typeface="Calibri" panose="020F0502020204030204"/>
            </a:endParaRPr>
          </a:p>
        </p:txBody>
      </p:sp>
      <p:pic>
        <p:nvPicPr>
          <p:cNvPr id="4" name="Resim 4">
            <a:extLst>
              <a:ext uri="{FF2B5EF4-FFF2-40B4-BE49-F238E27FC236}">
                <a16:creationId xmlns:a16="http://schemas.microsoft.com/office/drawing/2014/main" id="{899B7777-6F59-4FE4-8D45-61B4147C06CE}"/>
              </a:ext>
            </a:extLst>
          </p:cNvPr>
          <p:cNvPicPr>
            <a:picLocks noChangeAspect="1"/>
          </p:cNvPicPr>
          <p:nvPr/>
        </p:nvPicPr>
        <p:blipFill>
          <a:blip r:embed="rId2"/>
          <a:stretch>
            <a:fillRect/>
          </a:stretch>
        </p:blipFill>
        <p:spPr>
          <a:xfrm>
            <a:off x="1920815" y="4173599"/>
            <a:ext cx="8379123" cy="2004498"/>
          </a:xfrm>
          <a:prstGeom prst="rect">
            <a:avLst/>
          </a:prstGeom>
        </p:spPr>
      </p:pic>
    </p:spTree>
    <p:extLst>
      <p:ext uri="{BB962C8B-B14F-4D97-AF65-F5344CB8AC3E}">
        <p14:creationId xmlns:p14="http://schemas.microsoft.com/office/powerpoint/2010/main" val="3637368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924F753-26D6-4A0B-8394-DFEB06F3A04F}"/>
              </a:ext>
            </a:extLst>
          </p:cNvPr>
          <p:cNvSpPr>
            <a:spLocks noGrp="1"/>
          </p:cNvSpPr>
          <p:nvPr>
            <p:ph idx="1"/>
          </p:nvPr>
        </p:nvSpPr>
        <p:spPr>
          <a:xfrm>
            <a:off x="838200" y="833588"/>
            <a:ext cx="10515600" cy="4351338"/>
          </a:xfrm>
        </p:spPr>
        <p:txBody>
          <a:bodyPr vert="horz" lIns="91440" tIns="45720" rIns="91440" bIns="45720" rtlCol="0" anchor="t">
            <a:normAutofit/>
          </a:bodyPr>
          <a:lstStyle/>
          <a:p>
            <a:r>
              <a:rPr lang="tr-TR">
                <a:ea typeface="+mn-lt"/>
                <a:cs typeface="+mn-lt"/>
              </a:rPr>
              <a:t>Konu(topic) bir yayıncıyı abonelerine bağlayan sanal bir kanala benzer. Bu konu MQTT brokerı tarafından yönetilmektedir. Bu sanal kanal sayesinde, yayıncı abonelerden ayrılmıştır ve istemcilerin(yayıncılar veya aboneler) birbirlerini tanıması gerekmemektedir. Bu yapısı gereği bu protokolü mesaj üreticisine(yayıncı) ve mesaj tüketicisine(abone) doğrudan bağımlılık olmadan çok ölçeklenebilir hale getirir.</a:t>
            </a:r>
            <a:endParaRPr lang="tr-TR"/>
          </a:p>
        </p:txBody>
      </p:sp>
      <p:pic>
        <p:nvPicPr>
          <p:cNvPr id="4" name="Resim 4" descr="metin, iş kartı, ekran görüntüsü, vektör grafikler içeren bir resim&#10;&#10;Açıklama otomatik olarak oluşturuldu">
            <a:extLst>
              <a:ext uri="{FF2B5EF4-FFF2-40B4-BE49-F238E27FC236}">
                <a16:creationId xmlns:a16="http://schemas.microsoft.com/office/drawing/2014/main" id="{CED78F55-34BF-40E9-AFC4-C2DB10100578}"/>
              </a:ext>
            </a:extLst>
          </p:cNvPr>
          <p:cNvPicPr>
            <a:picLocks noChangeAspect="1"/>
          </p:cNvPicPr>
          <p:nvPr/>
        </p:nvPicPr>
        <p:blipFill>
          <a:blip r:embed="rId2"/>
          <a:stretch>
            <a:fillRect/>
          </a:stretch>
        </p:blipFill>
        <p:spPr>
          <a:xfrm>
            <a:off x="1848929" y="3431695"/>
            <a:ext cx="8494142" cy="2640041"/>
          </a:xfrm>
          <a:prstGeom prst="rect">
            <a:avLst/>
          </a:prstGeom>
        </p:spPr>
      </p:pic>
    </p:spTree>
    <p:extLst>
      <p:ext uri="{BB962C8B-B14F-4D97-AF65-F5344CB8AC3E}">
        <p14:creationId xmlns:p14="http://schemas.microsoft.com/office/powerpoint/2010/main" val="3152776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6133D0-19FF-4D91-8E6A-17B3E709B3FE}"/>
              </a:ext>
            </a:extLst>
          </p:cNvPr>
          <p:cNvSpPr>
            <a:spLocks noGrp="1"/>
          </p:cNvSpPr>
          <p:nvPr>
            <p:ph type="title"/>
          </p:nvPr>
        </p:nvSpPr>
        <p:spPr/>
        <p:txBody>
          <a:bodyPr/>
          <a:lstStyle/>
          <a:p>
            <a:r>
              <a:rPr lang="tr-TR">
                <a:ea typeface="+mj-lt"/>
                <a:cs typeface="+mj-lt"/>
              </a:rPr>
              <a:t>⦁    Hyper Text Transfer Protocol (HTTP) </a:t>
            </a:r>
            <a:endParaRPr lang="tr-TR"/>
          </a:p>
        </p:txBody>
      </p:sp>
      <p:sp>
        <p:nvSpPr>
          <p:cNvPr id="3" name="İçerik Yer Tutucusu 2">
            <a:extLst>
              <a:ext uri="{FF2B5EF4-FFF2-40B4-BE49-F238E27FC236}">
                <a16:creationId xmlns:a16="http://schemas.microsoft.com/office/drawing/2014/main" id="{46AED08D-7D59-4CD4-8A80-11394DDAED5A}"/>
              </a:ext>
            </a:extLst>
          </p:cNvPr>
          <p:cNvSpPr>
            <a:spLocks noGrp="1"/>
          </p:cNvSpPr>
          <p:nvPr>
            <p:ph idx="1"/>
          </p:nvPr>
        </p:nvSpPr>
        <p:spPr/>
        <p:txBody>
          <a:bodyPr vert="horz" lIns="91440" tIns="45720" rIns="91440" bIns="45720" rtlCol="0" anchor="t">
            <a:normAutofit/>
          </a:bodyPr>
          <a:lstStyle/>
          <a:p>
            <a:pPr marL="0" indent="0">
              <a:buNone/>
            </a:pPr>
            <a:r>
              <a:rPr lang="tr-TR">
                <a:ea typeface="+mn-lt"/>
                <a:cs typeface="+mn-lt"/>
              </a:rPr>
              <a:t>World Wide Web (WWW) tarafından mesajlarının nasıl iletileceğini ve biçimlendirileceğini tanımlamak için kullanılır. Bu protokol, bir sunucunun ağ üzerinden bilgi gönderirken yapması gereken işlemden sorumludur. Tarayıcıya bir URL girilirken, bu protokol sunucuya bir HTTP isteği gönderir ve ardından tarayıcıya bir HTTP yanıtı gönderilir. Bu protokol ayrıca, biçimlendirmeleri ve temsilleri için World Wide Web üzerindeki web sayfalarının kontrolünden de sorumludur.</a:t>
            </a:r>
            <a:endParaRPr lang="tr-TR"/>
          </a:p>
          <a:p>
            <a:endParaRPr lang="tr-TR" dirty="0">
              <a:cs typeface="Calibri" panose="020F0502020204030204"/>
            </a:endParaRPr>
          </a:p>
        </p:txBody>
      </p:sp>
    </p:spTree>
    <p:extLst>
      <p:ext uri="{BB962C8B-B14F-4D97-AF65-F5344CB8AC3E}">
        <p14:creationId xmlns:p14="http://schemas.microsoft.com/office/powerpoint/2010/main" val="2943265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15EE4C-5114-4347-9BD7-C1B6FCB268A8}"/>
              </a:ext>
            </a:extLst>
          </p:cNvPr>
          <p:cNvSpPr>
            <a:spLocks noGrp="1"/>
          </p:cNvSpPr>
          <p:nvPr>
            <p:ph type="title"/>
          </p:nvPr>
        </p:nvSpPr>
        <p:spPr/>
        <p:txBody>
          <a:bodyPr/>
          <a:lstStyle/>
          <a:p>
            <a:r>
              <a:rPr lang="tr-TR">
                <a:ea typeface="+mj-lt"/>
                <a:cs typeface="+mj-lt"/>
              </a:rPr>
              <a:t>⦁    MQTT ve HTTP Protokollerinin Karşılaştırılması</a:t>
            </a:r>
            <a:endParaRPr lang="tr-TR"/>
          </a:p>
        </p:txBody>
      </p:sp>
      <p:pic>
        <p:nvPicPr>
          <p:cNvPr id="4" name="Resim 4" descr="tablo içeren bir resim&#10;&#10;Açıklama otomatik olarak oluşturuldu">
            <a:extLst>
              <a:ext uri="{FF2B5EF4-FFF2-40B4-BE49-F238E27FC236}">
                <a16:creationId xmlns:a16="http://schemas.microsoft.com/office/drawing/2014/main" id="{F65A30E2-1F4E-4B11-B8F1-9594B5EEBA88}"/>
              </a:ext>
            </a:extLst>
          </p:cNvPr>
          <p:cNvPicPr>
            <a:picLocks noGrp="1" noChangeAspect="1"/>
          </p:cNvPicPr>
          <p:nvPr>
            <p:ph idx="1"/>
          </p:nvPr>
        </p:nvPicPr>
        <p:blipFill>
          <a:blip r:embed="rId2"/>
          <a:stretch>
            <a:fillRect/>
          </a:stretch>
        </p:blipFill>
        <p:spPr>
          <a:xfrm>
            <a:off x="1353718" y="2157129"/>
            <a:ext cx="9470185" cy="3257010"/>
          </a:xfrm>
        </p:spPr>
      </p:pic>
    </p:spTree>
    <p:extLst>
      <p:ext uri="{BB962C8B-B14F-4D97-AF65-F5344CB8AC3E}">
        <p14:creationId xmlns:p14="http://schemas.microsoft.com/office/powerpoint/2010/main" val="47434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548458-9B96-47FA-AAAF-390B7D2782BD}"/>
              </a:ext>
            </a:extLst>
          </p:cNvPr>
          <p:cNvSpPr>
            <a:spLocks noGrp="1"/>
          </p:cNvSpPr>
          <p:nvPr>
            <p:ph type="title"/>
          </p:nvPr>
        </p:nvSpPr>
        <p:spPr/>
        <p:txBody>
          <a:bodyPr/>
          <a:lstStyle/>
          <a:p>
            <a:r>
              <a:rPr lang="tr-TR">
                <a:ea typeface="+mj-lt"/>
                <a:cs typeface="+mj-lt"/>
              </a:rPr>
              <a:t>⦁    Proje Çıktıları</a:t>
            </a:r>
            <a:endParaRPr lang="tr-TR"/>
          </a:p>
        </p:txBody>
      </p:sp>
      <p:sp>
        <p:nvSpPr>
          <p:cNvPr id="3" name="İçerik Yer Tutucusu 2">
            <a:extLst>
              <a:ext uri="{FF2B5EF4-FFF2-40B4-BE49-F238E27FC236}">
                <a16:creationId xmlns:a16="http://schemas.microsoft.com/office/drawing/2014/main" id="{86BE927B-D85D-463B-93F6-37D4A9E4BC32}"/>
              </a:ext>
            </a:extLst>
          </p:cNvPr>
          <p:cNvSpPr>
            <a:spLocks noGrp="1"/>
          </p:cNvSpPr>
          <p:nvPr>
            <p:ph idx="1"/>
          </p:nvPr>
        </p:nvSpPr>
        <p:spPr>
          <a:xfrm>
            <a:off x="838200" y="1825625"/>
            <a:ext cx="6432430" cy="4336961"/>
          </a:xfrm>
        </p:spPr>
        <p:txBody>
          <a:bodyPr vert="horz" lIns="91440" tIns="45720" rIns="91440" bIns="45720" rtlCol="0" anchor="t">
            <a:normAutofit/>
          </a:bodyPr>
          <a:lstStyle/>
          <a:p>
            <a:pPr marL="0" indent="0">
              <a:buNone/>
            </a:pPr>
            <a:r>
              <a:rPr lang="tr-TR">
                <a:ea typeface="+mn-lt"/>
                <a:cs typeface="+mn-lt"/>
              </a:rPr>
              <a:t>Lidar sensörü donanım üzerinde test edilmiş ve terminal üzerinden çıktılar doğrulanmıştır. Bu kapsamda lidar sensöründen uart kanalı üzerinden gelen paketler ayrıştırılarak menzil ve sinyal gücü bilgileri elde edilmiştir. Bu bilgiler kullanıcı için terminale basılmıştır. İlgili çalışmanın çıktıları şekildeki gibidir.</a:t>
            </a:r>
            <a:endParaRPr lang="tr-TR">
              <a:cs typeface="Calibri" panose="020F0502020204030204"/>
            </a:endParaRPr>
          </a:p>
        </p:txBody>
      </p:sp>
      <p:pic>
        <p:nvPicPr>
          <p:cNvPr id="4" name="Resim 4" descr="metin içeren bir resim&#10;&#10;Açıklama otomatik olarak oluşturuldu">
            <a:extLst>
              <a:ext uri="{FF2B5EF4-FFF2-40B4-BE49-F238E27FC236}">
                <a16:creationId xmlns:a16="http://schemas.microsoft.com/office/drawing/2014/main" id="{ADF017CA-A5E0-4A2F-9043-8D24EF569A83}"/>
              </a:ext>
            </a:extLst>
          </p:cNvPr>
          <p:cNvPicPr>
            <a:picLocks noChangeAspect="1"/>
          </p:cNvPicPr>
          <p:nvPr/>
        </p:nvPicPr>
        <p:blipFill>
          <a:blip r:embed="rId2"/>
          <a:stretch>
            <a:fillRect/>
          </a:stretch>
        </p:blipFill>
        <p:spPr>
          <a:xfrm>
            <a:off x="8869303" y="1704796"/>
            <a:ext cx="2490338" cy="4469201"/>
          </a:xfrm>
          <a:prstGeom prst="rect">
            <a:avLst/>
          </a:prstGeom>
        </p:spPr>
      </p:pic>
    </p:spTree>
    <p:extLst>
      <p:ext uri="{BB962C8B-B14F-4D97-AF65-F5344CB8AC3E}">
        <p14:creationId xmlns:p14="http://schemas.microsoft.com/office/powerpoint/2010/main" val="2481291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E0537DE-76EF-49D4-88B7-D95582F6DA80}"/>
              </a:ext>
            </a:extLst>
          </p:cNvPr>
          <p:cNvSpPr>
            <a:spLocks noGrp="1"/>
          </p:cNvSpPr>
          <p:nvPr>
            <p:ph idx="1"/>
          </p:nvPr>
        </p:nvSpPr>
        <p:spPr>
          <a:xfrm>
            <a:off x="838200" y="876719"/>
            <a:ext cx="10515600" cy="4351338"/>
          </a:xfrm>
        </p:spPr>
        <p:txBody>
          <a:bodyPr vert="horz" lIns="91440" tIns="45720" rIns="91440" bIns="45720" rtlCol="0" anchor="t">
            <a:normAutofit/>
          </a:bodyPr>
          <a:lstStyle/>
          <a:p>
            <a:pPr marL="0" indent="0">
              <a:buNone/>
            </a:pPr>
            <a:r>
              <a:rPr lang="tr-TR">
                <a:ea typeface="+mn-lt"/>
                <a:cs typeface="+mn-lt"/>
              </a:rPr>
              <a:t>Wifi sensörü içi oluşturulan yazılım çalışmaları ftdi ile terminal üzerinden test edilmiştir. İlgili paketlerin doğru aktarımı terminal üzerinde görülmesine karşın wifi sensörü donanım üzerinde ayağa kaldırılamamıştır. Wifi modülü donanımdan bağımsız terminal üzerinden test edildiğinde de benzer problemlerin yaşandığı tespit edilmiştir. Dolayısıyla bu çalışma yarıda bırakılmıştır.</a:t>
            </a:r>
            <a:endParaRPr lang="tr-TR">
              <a:cs typeface="Calibri" panose="020F0502020204030204"/>
            </a:endParaRPr>
          </a:p>
        </p:txBody>
      </p:sp>
    </p:spTree>
    <p:extLst>
      <p:ext uri="{BB962C8B-B14F-4D97-AF65-F5344CB8AC3E}">
        <p14:creationId xmlns:p14="http://schemas.microsoft.com/office/powerpoint/2010/main" val="2033026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216F3C-6DCF-4640-A244-77D784AF29A0}"/>
              </a:ext>
            </a:extLst>
          </p:cNvPr>
          <p:cNvSpPr>
            <a:spLocks noGrp="1"/>
          </p:cNvSpPr>
          <p:nvPr>
            <p:ph type="title"/>
          </p:nvPr>
        </p:nvSpPr>
        <p:spPr/>
        <p:txBody>
          <a:bodyPr/>
          <a:lstStyle/>
          <a:p>
            <a:r>
              <a:rPr lang="tr-TR">
                <a:ea typeface="+mj-lt"/>
                <a:cs typeface="+mj-lt"/>
              </a:rPr>
              <a:t>Amaç</a:t>
            </a:r>
          </a:p>
        </p:txBody>
      </p:sp>
      <p:sp>
        <p:nvSpPr>
          <p:cNvPr id="3" name="İçerik Yer Tutucusu 2">
            <a:extLst>
              <a:ext uri="{FF2B5EF4-FFF2-40B4-BE49-F238E27FC236}">
                <a16:creationId xmlns:a16="http://schemas.microsoft.com/office/drawing/2014/main" id="{689C9110-EDF4-400B-AA9E-936BDEC52CC3}"/>
              </a:ext>
            </a:extLst>
          </p:cNvPr>
          <p:cNvSpPr>
            <a:spLocks noGrp="1"/>
          </p:cNvSpPr>
          <p:nvPr>
            <p:ph idx="1"/>
          </p:nvPr>
        </p:nvSpPr>
        <p:spPr/>
        <p:txBody>
          <a:bodyPr vert="horz" lIns="91440" tIns="45720" rIns="91440" bIns="45720" rtlCol="0" anchor="t">
            <a:normAutofit/>
          </a:bodyPr>
          <a:lstStyle/>
          <a:p>
            <a:r>
              <a:rPr lang="tr-TR">
                <a:ea typeface="+mn-lt"/>
                <a:cs typeface="+mn-lt"/>
              </a:rPr>
              <a:t>Lidar sensöründen uart arayüzü ile alınan paketler ayıklanarak sinyal gücü ve mesafe bilgilerinin elde edilmesi hedeflenmiştir. Daha sonra başka bir uart kanalı kullanan wifi modülü ile verilerin cloud’a aktarılması amaçlanmaktadır.  </a:t>
            </a:r>
          </a:p>
        </p:txBody>
      </p:sp>
    </p:spTree>
    <p:extLst>
      <p:ext uri="{BB962C8B-B14F-4D97-AF65-F5344CB8AC3E}">
        <p14:creationId xmlns:p14="http://schemas.microsoft.com/office/powerpoint/2010/main" val="12323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E65BDA-3950-4F5E-8A02-C5631BB05DF1}"/>
              </a:ext>
            </a:extLst>
          </p:cNvPr>
          <p:cNvSpPr>
            <a:spLocks noGrp="1"/>
          </p:cNvSpPr>
          <p:nvPr>
            <p:ph type="title"/>
          </p:nvPr>
        </p:nvSpPr>
        <p:spPr/>
        <p:txBody>
          <a:bodyPr/>
          <a:lstStyle/>
          <a:p>
            <a:r>
              <a:rPr lang="tr-TR">
                <a:ea typeface="+mj-lt"/>
                <a:cs typeface="+mj-lt"/>
              </a:rPr>
              <a:t>Kapsam</a:t>
            </a:r>
          </a:p>
        </p:txBody>
      </p:sp>
      <p:sp>
        <p:nvSpPr>
          <p:cNvPr id="3" name="İçerik Yer Tutucusu 2">
            <a:extLst>
              <a:ext uri="{FF2B5EF4-FFF2-40B4-BE49-F238E27FC236}">
                <a16:creationId xmlns:a16="http://schemas.microsoft.com/office/drawing/2014/main" id="{E21F1AF0-2131-4234-805E-FCC16FF3112E}"/>
              </a:ext>
            </a:extLst>
          </p:cNvPr>
          <p:cNvSpPr>
            <a:spLocks noGrp="1"/>
          </p:cNvSpPr>
          <p:nvPr>
            <p:ph idx="1"/>
          </p:nvPr>
        </p:nvSpPr>
        <p:spPr/>
        <p:txBody>
          <a:bodyPr vert="horz" lIns="91440" tIns="45720" rIns="91440" bIns="45720" rtlCol="0" anchor="t">
            <a:normAutofit fontScale="92500" lnSpcReduction="10000"/>
          </a:bodyPr>
          <a:lstStyle/>
          <a:p>
            <a:pPr marL="0" indent="0"/>
            <a:r>
              <a:rPr lang="tr-TR">
                <a:ea typeface="+mn-lt"/>
                <a:cs typeface="+mn-lt"/>
              </a:rPr>
              <a:t>  Proje kapsamında, üzerinde SoC (Zedboard veya Ultrazed7EV) olan bir board kullanılacaktır. </a:t>
            </a:r>
          </a:p>
          <a:p>
            <a:r>
              <a:rPr lang="tr-TR">
                <a:ea typeface="+mn-lt"/>
                <a:cs typeface="+mn-lt"/>
              </a:rPr>
              <a:t>2 adet AXI-Uart-Lite IP'si kullanılacaktır. Bu IP'lerden biri lidar’ın, diğeri ise wifi modülünün uart kanallarına bağlanacaktır.</a:t>
            </a:r>
          </a:p>
          <a:p>
            <a:r>
              <a:rPr lang="tr-TR">
                <a:ea typeface="+mn-lt"/>
                <a:cs typeface="+mn-lt"/>
              </a:rPr>
              <a:t>Lidar’ın tüm konfigürasyon ayarları için middleware bir driver yazılacak ve Xilinx’in uart driver’ı ile birleştirilecektir.</a:t>
            </a:r>
          </a:p>
          <a:p>
            <a:r>
              <a:rPr lang="tr-TR">
                <a:ea typeface="+mn-lt"/>
                <a:cs typeface="+mn-lt"/>
              </a:rPr>
              <a:t>Wifi modülü için Xilinx’in uart driver’ı kullanılarak gerekli tüm AT komutları (UART haberleşmede kullanılan standart bir komut setidir) için bir driver yazılacaktır.</a:t>
            </a:r>
          </a:p>
          <a:p>
            <a:r>
              <a:rPr lang="tr-TR">
                <a:ea typeface="+mn-lt"/>
                <a:cs typeface="+mn-lt"/>
              </a:rPr>
              <a:t>Thingspeak’te aktarılacak veriler için kanallar oluşturulacak ve veriler grafiksel olarak gözlemlenecektir.</a:t>
            </a:r>
          </a:p>
          <a:p>
            <a:endParaRPr lang="tr-TR" dirty="0">
              <a:cs typeface="Calibri"/>
            </a:endParaRPr>
          </a:p>
        </p:txBody>
      </p:sp>
    </p:spTree>
    <p:extLst>
      <p:ext uri="{BB962C8B-B14F-4D97-AF65-F5344CB8AC3E}">
        <p14:creationId xmlns:p14="http://schemas.microsoft.com/office/powerpoint/2010/main" val="2974772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1E8CD8-B8A4-484E-9507-B167490DB626}"/>
              </a:ext>
            </a:extLst>
          </p:cNvPr>
          <p:cNvSpPr>
            <a:spLocks noGrp="1"/>
          </p:cNvSpPr>
          <p:nvPr>
            <p:ph type="title"/>
          </p:nvPr>
        </p:nvSpPr>
        <p:spPr/>
        <p:txBody>
          <a:bodyPr/>
          <a:lstStyle/>
          <a:p>
            <a:r>
              <a:rPr lang="tr-TR">
                <a:ea typeface="+mj-lt"/>
                <a:cs typeface="+mj-lt"/>
              </a:rPr>
              <a:t>Gereksinimler</a:t>
            </a:r>
          </a:p>
        </p:txBody>
      </p:sp>
      <p:sp>
        <p:nvSpPr>
          <p:cNvPr id="3" name="İçerik Yer Tutucusu 2">
            <a:extLst>
              <a:ext uri="{FF2B5EF4-FFF2-40B4-BE49-F238E27FC236}">
                <a16:creationId xmlns:a16="http://schemas.microsoft.com/office/drawing/2014/main" id="{F78B33ED-8AF4-45FF-87A2-A5C768A3E8CF}"/>
              </a:ext>
            </a:extLst>
          </p:cNvPr>
          <p:cNvSpPr>
            <a:spLocks noGrp="1"/>
          </p:cNvSpPr>
          <p:nvPr>
            <p:ph idx="1"/>
          </p:nvPr>
        </p:nvSpPr>
        <p:spPr/>
        <p:txBody>
          <a:bodyPr vert="horz" lIns="91440" tIns="45720" rIns="91440" bIns="45720" rtlCol="0" anchor="t">
            <a:normAutofit fontScale="77500" lnSpcReduction="20000"/>
          </a:bodyPr>
          <a:lstStyle/>
          <a:p>
            <a:pPr marL="0" indent="0"/>
            <a:r>
              <a:rPr lang="tr-TR" b="1">
                <a:ea typeface="+mn-lt"/>
                <a:cs typeface="+mn-lt"/>
              </a:rPr>
              <a:t>  Gereksinim 1:</a:t>
            </a:r>
            <a:r>
              <a:rPr lang="tr-TR">
                <a:ea typeface="+mn-lt"/>
                <a:cs typeface="+mn-lt"/>
              </a:rPr>
              <a:t> Tasarım sürecinde Vivado platformunun 2018.3 versiyonu kullanılacaktır.</a:t>
            </a:r>
          </a:p>
          <a:p>
            <a:r>
              <a:rPr lang="tr-TR" b="1">
                <a:ea typeface="+mn-lt"/>
                <a:cs typeface="+mn-lt"/>
              </a:rPr>
              <a:t>Gereksinim 2:</a:t>
            </a:r>
            <a:r>
              <a:rPr lang="tr-TR">
                <a:ea typeface="+mn-lt"/>
                <a:cs typeface="+mn-lt"/>
              </a:rPr>
              <a:t> Lidar sensörü olarak Benewake firmasının ürünü olan TF-02 PRO kullanılacaktır.</a:t>
            </a:r>
          </a:p>
          <a:p>
            <a:r>
              <a:rPr lang="tr-TR" b="1">
                <a:ea typeface="+mn-lt"/>
                <a:cs typeface="+mn-lt"/>
              </a:rPr>
              <a:t>Gereksinim 3: </a:t>
            </a:r>
            <a:r>
              <a:rPr lang="tr-TR">
                <a:ea typeface="+mn-lt"/>
                <a:cs typeface="+mn-lt"/>
              </a:rPr>
              <a:t>Lidar sensörünün çalışması için middleware driver yazılacak ve yazılım testleri sensörün kendi yazılımıyla karşılaştırılarak doğrulanacaktır.</a:t>
            </a:r>
          </a:p>
          <a:p>
            <a:r>
              <a:rPr lang="tr-TR" b="1">
                <a:ea typeface="+mn-lt"/>
                <a:cs typeface="+mn-lt"/>
              </a:rPr>
              <a:t>Gereksinim 4:</a:t>
            </a:r>
            <a:r>
              <a:rPr lang="tr-TR">
                <a:ea typeface="+mn-lt"/>
                <a:cs typeface="+mn-lt"/>
              </a:rPr>
              <a:t> Wifi sensörü olarak ESP8266 modülü kullanılacaktır.</a:t>
            </a:r>
          </a:p>
          <a:p>
            <a:r>
              <a:rPr lang="tr-TR" b="1">
                <a:ea typeface="+mn-lt"/>
                <a:cs typeface="+mn-lt"/>
              </a:rPr>
              <a:t>Gereksinim 5: </a:t>
            </a:r>
            <a:r>
              <a:rPr lang="tr-TR">
                <a:ea typeface="+mn-lt"/>
                <a:cs typeface="+mn-lt"/>
              </a:rPr>
              <a:t>Wifi sensörü için Xilinx’in uart driver’ı kullanılarak gerekli tüm AT komutları için driver yazılcaktır.</a:t>
            </a:r>
          </a:p>
          <a:p>
            <a:r>
              <a:rPr lang="tr-TR" b="1">
                <a:ea typeface="+mn-lt"/>
                <a:cs typeface="+mn-lt"/>
              </a:rPr>
              <a:t>Gereksinim 6: </a:t>
            </a:r>
            <a:r>
              <a:rPr lang="tr-TR">
                <a:ea typeface="+mn-lt"/>
                <a:cs typeface="+mn-lt"/>
              </a:rPr>
              <a:t>SoC Development board olarak Zedboard veya Ultrazed7EV kullanılacaktır.</a:t>
            </a:r>
          </a:p>
          <a:p>
            <a:r>
              <a:rPr lang="tr-TR" b="1">
                <a:ea typeface="+mn-lt"/>
                <a:cs typeface="+mn-lt"/>
              </a:rPr>
              <a:t>Gereksinim 7: </a:t>
            </a:r>
            <a:r>
              <a:rPr lang="tr-TR">
                <a:ea typeface="+mn-lt"/>
                <a:cs typeface="+mn-lt"/>
              </a:rPr>
              <a:t>Tasarımın son aşamasında gerekli olması halinde optimizasyon amaçlı olarak PL tarafında UART SWITCH modülü yazılabilir. Bu sayede tek uart kanalından iki sensör kontrol edilebilir. Burada wifi modülünün çalışma hızı belirleyici olacaktır.</a:t>
            </a:r>
            <a:r>
              <a:rPr lang="tr-TR" b="1" dirty="0">
                <a:ea typeface="+mn-lt"/>
                <a:cs typeface="+mn-lt"/>
              </a:rPr>
              <a:t> </a:t>
            </a:r>
            <a:endParaRPr lang="tr-TR" dirty="0">
              <a:ea typeface="+mn-lt"/>
              <a:cs typeface="+mn-lt"/>
            </a:endParaRPr>
          </a:p>
          <a:p>
            <a:r>
              <a:rPr lang="tr-TR" b="1">
                <a:ea typeface="+mn-lt"/>
                <a:cs typeface="+mn-lt"/>
              </a:rPr>
              <a:t>Gereksinim 8:</a:t>
            </a:r>
            <a:r>
              <a:rPr lang="tr-TR">
                <a:ea typeface="+mn-lt"/>
                <a:cs typeface="+mn-lt"/>
              </a:rPr>
              <a:t> Proje raporu ELECO/SIU/IGARS konferanslarının bildiri formatına uygun ve TÜRKÇE olarak hazırlanacaktır.</a:t>
            </a:r>
          </a:p>
          <a:p>
            <a:endParaRPr lang="tr-TR" dirty="0">
              <a:cs typeface="Calibri"/>
            </a:endParaRPr>
          </a:p>
        </p:txBody>
      </p:sp>
    </p:spTree>
    <p:extLst>
      <p:ext uri="{BB962C8B-B14F-4D97-AF65-F5344CB8AC3E}">
        <p14:creationId xmlns:p14="http://schemas.microsoft.com/office/powerpoint/2010/main" val="2333022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693E96-4047-4E0A-8207-13DF20C4FA1A}"/>
              </a:ext>
            </a:extLst>
          </p:cNvPr>
          <p:cNvSpPr>
            <a:spLocks noGrp="1"/>
          </p:cNvSpPr>
          <p:nvPr>
            <p:ph type="title"/>
          </p:nvPr>
        </p:nvSpPr>
        <p:spPr/>
        <p:txBody>
          <a:bodyPr/>
          <a:lstStyle/>
          <a:p>
            <a:r>
              <a:rPr lang="tr-TR">
                <a:ea typeface="+mj-lt"/>
                <a:cs typeface="+mj-lt"/>
              </a:rPr>
              <a:t>Hedeflenen Tasarım Diyagramı</a:t>
            </a:r>
          </a:p>
        </p:txBody>
      </p:sp>
      <p:pic>
        <p:nvPicPr>
          <p:cNvPr id="4" name="Resim 4">
            <a:extLst>
              <a:ext uri="{FF2B5EF4-FFF2-40B4-BE49-F238E27FC236}">
                <a16:creationId xmlns:a16="http://schemas.microsoft.com/office/drawing/2014/main" id="{C36D4A5F-E31B-4622-905C-76AF0AC99E0D}"/>
              </a:ext>
            </a:extLst>
          </p:cNvPr>
          <p:cNvPicPr>
            <a:picLocks noGrp="1" noChangeAspect="1"/>
          </p:cNvPicPr>
          <p:nvPr>
            <p:ph idx="1"/>
          </p:nvPr>
        </p:nvPicPr>
        <p:blipFill>
          <a:blip r:embed="rId2"/>
          <a:stretch>
            <a:fillRect/>
          </a:stretch>
        </p:blipFill>
        <p:spPr>
          <a:xfrm>
            <a:off x="3404258" y="2278431"/>
            <a:ext cx="5374190" cy="3538653"/>
          </a:xfrm>
        </p:spPr>
      </p:pic>
    </p:spTree>
    <p:extLst>
      <p:ext uri="{BB962C8B-B14F-4D97-AF65-F5344CB8AC3E}">
        <p14:creationId xmlns:p14="http://schemas.microsoft.com/office/powerpoint/2010/main" val="3635121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C65D39-2EB9-4A3F-9DEC-D5BEB23A5997}"/>
              </a:ext>
            </a:extLst>
          </p:cNvPr>
          <p:cNvSpPr>
            <a:spLocks noGrp="1"/>
          </p:cNvSpPr>
          <p:nvPr>
            <p:ph type="title"/>
          </p:nvPr>
        </p:nvSpPr>
        <p:spPr/>
        <p:txBody>
          <a:bodyPr/>
          <a:lstStyle/>
          <a:p>
            <a:r>
              <a:rPr lang="tr-TR">
                <a:ea typeface="+mj-lt"/>
                <a:cs typeface="+mj-lt"/>
              </a:rPr>
              <a:t>Proje Yönetimi ve Organizasyonu</a:t>
            </a:r>
          </a:p>
        </p:txBody>
      </p:sp>
      <p:sp>
        <p:nvSpPr>
          <p:cNvPr id="3" name="İçerik Yer Tutucusu 2">
            <a:extLst>
              <a:ext uri="{FF2B5EF4-FFF2-40B4-BE49-F238E27FC236}">
                <a16:creationId xmlns:a16="http://schemas.microsoft.com/office/drawing/2014/main" id="{B5F2C491-9E51-4388-961B-7E9BF9CE63DA}"/>
              </a:ext>
            </a:extLst>
          </p:cNvPr>
          <p:cNvSpPr>
            <a:spLocks noGrp="1"/>
          </p:cNvSpPr>
          <p:nvPr>
            <p:ph idx="1"/>
          </p:nvPr>
        </p:nvSpPr>
        <p:spPr/>
        <p:txBody>
          <a:bodyPr vert="horz" lIns="91440" tIns="45720" rIns="91440" bIns="45720" rtlCol="0" anchor="t">
            <a:normAutofit/>
          </a:bodyPr>
          <a:lstStyle/>
          <a:p>
            <a:r>
              <a:rPr lang="tr-TR">
                <a:ea typeface="+mn-lt"/>
                <a:cs typeface="+mn-lt"/>
              </a:rPr>
              <a:t>Projeyi tek başıma yapacağımdan dolayı tüm yönetim ve organizasyon bana ait olacaktır.</a:t>
            </a:r>
          </a:p>
        </p:txBody>
      </p:sp>
    </p:spTree>
    <p:extLst>
      <p:ext uri="{BB962C8B-B14F-4D97-AF65-F5344CB8AC3E}">
        <p14:creationId xmlns:p14="http://schemas.microsoft.com/office/powerpoint/2010/main" val="461321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988DFA-D5F9-479E-8796-15A823B35E6A}"/>
              </a:ext>
            </a:extLst>
          </p:cNvPr>
          <p:cNvSpPr>
            <a:spLocks noGrp="1"/>
          </p:cNvSpPr>
          <p:nvPr>
            <p:ph type="title"/>
          </p:nvPr>
        </p:nvSpPr>
        <p:spPr/>
        <p:txBody>
          <a:bodyPr/>
          <a:lstStyle/>
          <a:p>
            <a:r>
              <a:rPr lang="tr-TR">
                <a:ea typeface="+mj-lt"/>
                <a:cs typeface="+mj-lt"/>
              </a:rPr>
              <a:t>İş-Zaman Çizelgesi</a:t>
            </a:r>
          </a:p>
        </p:txBody>
      </p:sp>
      <p:sp>
        <p:nvSpPr>
          <p:cNvPr id="3" name="İçerik Yer Tutucusu 2">
            <a:extLst>
              <a:ext uri="{FF2B5EF4-FFF2-40B4-BE49-F238E27FC236}">
                <a16:creationId xmlns:a16="http://schemas.microsoft.com/office/drawing/2014/main" id="{7EE9C53D-E0AE-4288-8558-82A7A88957DA}"/>
              </a:ext>
            </a:extLst>
          </p:cNvPr>
          <p:cNvSpPr>
            <a:spLocks noGrp="1"/>
          </p:cNvSpPr>
          <p:nvPr>
            <p:ph idx="1"/>
          </p:nvPr>
        </p:nvSpPr>
        <p:spPr/>
        <p:txBody>
          <a:bodyPr vert="horz" lIns="91440" tIns="45720" rIns="91440" bIns="45720" rtlCol="0" anchor="t">
            <a:normAutofit fontScale="70000" lnSpcReduction="20000"/>
          </a:bodyPr>
          <a:lstStyle/>
          <a:p>
            <a:pPr marL="0" indent="0"/>
            <a:r>
              <a:rPr lang="tr-TR" dirty="0">
                <a:ea typeface="+mn-lt"/>
                <a:cs typeface="+mn-lt"/>
              </a:rPr>
              <a:t>  </a:t>
            </a:r>
            <a:r>
              <a:rPr lang="tr-TR" b="1" dirty="0">
                <a:ea typeface="+mn-lt"/>
                <a:cs typeface="+mn-lt"/>
              </a:rPr>
              <a:t>1. Hafta:</a:t>
            </a:r>
            <a:r>
              <a:rPr lang="tr-TR" dirty="0">
                <a:ea typeface="+mn-lt"/>
                <a:cs typeface="+mn-lt"/>
              </a:rPr>
              <a:t> Ekipmanlar ve </a:t>
            </a:r>
            <a:r>
              <a:rPr lang="tr-TR" dirty="0" err="1">
                <a:ea typeface="+mn-lt"/>
                <a:cs typeface="+mn-lt"/>
              </a:rPr>
              <a:t>datasheetler</a:t>
            </a:r>
            <a:r>
              <a:rPr lang="tr-TR" dirty="0">
                <a:ea typeface="+mn-lt"/>
                <a:cs typeface="+mn-lt"/>
              </a:rPr>
              <a:t> toplanacaktır. Proje sunumu hazırlanacaktır.</a:t>
            </a:r>
          </a:p>
          <a:p>
            <a:r>
              <a:rPr lang="tr-TR" b="1" dirty="0">
                <a:ea typeface="+mn-lt"/>
                <a:cs typeface="+mn-lt"/>
              </a:rPr>
              <a:t>2. Hafta:</a:t>
            </a:r>
            <a:r>
              <a:rPr lang="tr-TR" dirty="0">
                <a:ea typeface="+mn-lt"/>
                <a:cs typeface="+mn-lt"/>
              </a:rPr>
              <a:t> </a:t>
            </a:r>
            <a:r>
              <a:rPr lang="tr-TR" dirty="0" err="1">
                <a:ea typeface="+mn-lt"/>
                <a:cs typeface="+mn-lt"/>
              </a:rPr>
              <a:t>Lidar</a:t>
            </a:r>
            <a:r>
              <a:rPr lang="tr-TR" dirty="0">
                <a:ea typeface="+mn-lt"/>
                <a:cs typeface="+mn-lt"/>
              </a:rPr>
              <a:t> </a:t>
            </a:r>
            <a:r>
              <a:rPr lang="tr-TR" dirty="0" err="1">
                <a:ea typeface="+mn-lt"/>
                <a:cs typeface="+mn-lt"/>
              </a:rPr>
              <a:t>sensörünün</a:t>
            </a:r>
            <a:r>
              <a:rPr lang="tr-TR" dirty="0">
                <a:ea typeface="+mn-lt"/>
                <a:cs typeface="+mn-lt"/>
              </a:rPr>
              <a:t> </a:t>
            </a:r>
            <a:r>
              <a:rPr lang="tr-TR" dirty="0" err="1">
                <a:ea typeface="+mn-lt"/>
                <a:cs typeface="+mn-lt"/>
              </a:rPr>
              <a:t>ttl</a:t>
            </a:r>
            <a:r>
              <a:rPr lang="tr-TR" dirty="0">
                <a:ea typeface="+mn-lt"/>
                <a:cs typeface="+mn-lt"/>
              </a:rPr>
              <a:t> </a:t>
            </a:r>
            <a:r>
              <a:rPr lang="tr-TR" dirty="0" err="1">
                <a:ea typeface="+mn-lt"/>
                <a:cs typeface="+mn-lt"/>
              </a:rPr>
              <a:t>uart</a:t>
            </a:r>
            <a:r>
              <a:rPr lang="tr-TR" dirty="0">
                <a:ea typeface="+mn-lt"/>
                <a:cs typeface="+mn-lt"/>
              </a:rPr>
              <a:t> </a:t>
            </a:r>
            <a:r>
              <a:rPr lang="tr-TR" dirty="0" err="1">
                <a:ea typeface="+mn-lt"/>
                <a:cs typeface="+mn-lt"/>
              </a:rPr>
              <a:t>arayüzü</a:t>
            </a:r>
            <a:r>
              <a:rPr lang="tr-TR" dirty="0">
                <a:ea typeface="+mn-lt"/>
                <a:cs typeface="+mn-lt"/>
              </a:rPr>
              <a:t> FTDI ile </a:t>
            </a:r>
            <a:r>
              <a:rPr lang="tr-TR" dirty="0" err="1">
                <a:ea typeface="+mn-lt"/>
                <a:cs typeface="+mn-lt"/>
              </a:rPr>
              <a:t>usb’ye</a:t>
            </a:r>
            <a:r>
              <a:rPr lang="tr-TR" dirty="0">
                <a:ea typeface="+mn-lt"/>
                <a:cs typeface="+mn-lt"/>
              </a:rPr>
              <a:t> çevrilerek ürünün kendi yazılımı üzerinden konfigürasyonları test edilecek, terminal üzerinden paketler izlenecektir.</a:t>
            </a:r>
          </a:p>
          <a:p>
            <a:r>
              <a:rPr lang="tr-TR" b="1" dirty="0">
                <a:ea typeface="+mn-lt"/>
                <a:cs typeface="+mn-lt"/>
              </a:rPr>
              <a:t>3. Hafta:</a:t>
            </a:r>
            <a:r>
              <a:rPr lang="tr-TR" dirty="0">
                <a:ea typeface="+mn-lt"/>
                <a:cs typeface="+mn-lt"/>
              </a:rPr>
              <a:t> </a:t>
            </a:r>
            <a:r>
              <a:rPr lang="tr-TR" dirty="0" err="1">
                <a:ea typeface="+mn-lt"/>
                <a:cs typeface="+mn-lt"/>
              </a:rPr>
              <a:t>Lidar</a:t>
            </a:r>
            <a:r>
              <a:rPr lang="tr-TR" dirty="0">
                <a:ea typeface="+mn-lt"/>
                <a:cs typeface="+mn-lt"/>
              </a:rPr>
              <a:t> </a:t>
            </a:r>
            <a:r>
              <a:rPr lang="tr-TR" dirty="0" err="1">
                <a:ea typeface="+mn-lt"/>
                <a:cs typeface="+mn-lt"/>
              </a:rPr>
              <a:t>sensörü</a:t>
            </a:r>
            <a:r>
              <a:rPr lang="tr-TR" dirty="0">
                <a:ea typeface="+mn-lt"/>
                <a:cs typeface="+mn-lt"/>
              </a:rPr>
              <a:t> için tf02_pro.h isimli </a:t>
            </a:r>
            <a:r>
              <a:rPr lang="tr-TR" dirty="0" err="1">
                <a:ea typeface="+mn-lt"/>
                <a:cs typeface="+mn-lt"/>
              </a:rPr>
              <a:t>header</a:t>
            </a:r>
            <a:r>
              <a:rPr lang="tr-TR" dirty="0">
                <a:ea typeface="+mn-lt"/>
                <a:cs typeface="+mn-lt"/>
              </a:rPr>
              <a:t> file yazılacaktır. </a:t>
            </a:r>
          </a:p>
          <a:p>
            <a:r>
              <a:rPr lang="tr-TR" b="1" dirty="0">
                <a:ea typeface="+mn-lt"/>
                <a:cs typeface="+mn-lt"/>
              </a:rPr>
              <a:t>4-5. Hafta:</a:t>
            </a:r>
            <a:r>
              <a:rPr lang="tr-TR" dirty="0">
                <a:ea typeface="+mn-lt"/>
                <a:cs typeface="+mn-lt"/>
              </a:rPr>
              <a:t> </a:t>
            </a:r>
            <a:r>
              <a:rPr lang="tr-TR" dirty="0" err="1">
                <a:ea typeface="+mn-lt"/>
                <a:cs typeface="+mn-lt"/>
              </a:rPr>
              <a:t>Lidar</a:t>
            </a:r>
            <a:r>
              <a:rPr lang="tr-TR" dirty="0">
                <a:ea typeface="+mn-lt"/>
                <a:cs typeface="+mn-lt"/>
              </a:rPr>
              <a:t> </a:t>
            </a:r>
            <a:r>
              <a:rPr lang="tr-TR" dirty="0" err="1">
                <a:ea typeface="+mn-lt"/>
                <a:cs typeface="+mn-lt"/>
              </a:rPr>
              <a:t>sensörü</a:t>
            </a:r>
            <a:r>
              <a:rPr lang="tr-TR" dirty="0">
                <a:ea typeface="+mn-lt"/>
                <a:cs typeface="+mn-lt"/>
              </a:rPr>
              <a:t> için tf02_pro.c file yazılacaktır. Burada konfigürasyon için gerekli tüm fonksiyonlar oluşturulacaktır.</a:t>
            </a:r>
          </a:p>
          <a:p>
            <a:r>
              <a:rPr lang="tr-TR" b="1" dirty="0">
                <a:ea typeface="+mn-lt"/>
                <a:cs typeface="+mn-lt"/>
              </a:rPr>
              <a:t>6. Hafta:</a:t>
            </a:r>
            <a:r>
              <a:rPr lang="tr-TR" dirty="0">
                <a:ea typeface="+mn-lt"/>
                <a:cs typeface="+mn-lt"/>
              </a:rPr>
              <a:t> </a:t>
            </a:r>
            <a:r>
              <a:rPr lang="tr-TR" dirty="0" err="1">
                <a:ea typeface="+mn-lt"/>
                <a:cs typeface="+mn-lt"/>
              </a:rPr>
              <a:t>Driverlar</a:t>
            </a:r>
            <a:r>
              <a:rPr lang="tr-TR" dirty="0">
                <a:ea typeface="+mn-lt"/>
                <a:cs typeface="+mn-lt"/>
              </a:rPr>
              <a:t> board üzerinde test edilecek. </a:t>
            </a:r>
            <a:r>
              <a:rPr lang="tr-TR" dirty="0" err="1">
                <a:ea typeface="+mn-lt"/>
                <a:cs typeface="+mn-lt"/>
              </a:rPr>
              <a:t>Lidar</a:t>
            </a:r>
            <a:r>
              <a:rPr lang="tr-TR" dirty="0">
                <a:ea typeface="+mn-lt"/>
                <a:cs typeface="+mn-lt"/>
              </a:rPr>
              <a:t> </a:t>
            </a:r>
            <a:r>
              <a:rPr lang="tr-TR" dirty="0" err="1">
                <a:ea typeface="+mn-lt"/>
                <a:cs typeface="+mn-lt"/>
              </a:rPr>
              <a:t>sensörü</a:t>
            </a:r>
            <a:r>
              <a:rPr lang="tr-TR" dirty="0">
                <a:ea typeface="+mn-lt"/>
                <a:cs typeface="+mn-lt"/>
              </a:rPr>
              <a:t> board üzerinden </a:t>
            </a:r>
            <a:r>
              <a:rPr lang="tr-TR" dirty="0" err="1">
                <a:ea typeface="+mn-lt"/>
                <a:cs typeface="+mn-lt"/>
              </a:rPr>
              <a:t>konfigüre</a:t>
            </a:r>
            <a:r>
              <a:rPr lang="tr-TR" dirty="0">
                <a:ea typeface="+mn-lt"/>
                <a:cs typeface="+mn-lt"/>
              </a:rPr>
              <a:t> edilecektir.</a:t>
            </a:r>
          </a:p>
          <a:p>
            <a:r>
              <a:rPr lang="tr-TR" b="1" dirty="0">
                <a:ea typeface="+mn-lt"/>
                <a:cs typeface="+mn-lt"/>
              </a:rPr>
              <a:t>7. Hafta: </a:t>
            </a:r>
            <a:r>
              <a:rPr lang="tr-TR" dirty="0" err="1">
                <a:ea typeface="+mn-lt"/>
                <a:cs typeface="+mn-lt"/>
              </a:rPr>
              <a:t>Wifi</a:t>
            </a:r>
            <a:r>
              <a:rPr lang="tr-TR" dirty="0">
                <a:ea typeface="+mn-lt"/>
                <a:cs typeface="+mn-lt"/>
              </a:rPr>
              <a:t> modülü için esp8266.h </a:t>
            </a:r>
            <a:r>
              <a:rPr lang="tr-TR" dirty="0" err="1">
                <a:ea typeface="+mn-lt"/>
                <a:cs typeface="+mn-lt"/>
              </a:rPr>
              <a:t>header</a:t>
            </a:r>
            <a:r>
              <a:rPr lang="tr-TR" dirty="0">
                <a:ea typeface="+mn-lt"/>
                <a:cs typeface="+mn-lt"/>
              </a:rPr>
              <a:t> file oluşturulacaktır. </a:t>
            </a:r>
          </a:p>
          <a:p>
            <a:r>
              <a:rPr lang="tr-TR" b="1" dirty="0">
                <a:ea typeface="+mn-lt"/>
                <a:cs typeface="+mn-lt"/>
              </a:rPr>
              <a:t>8. Hafta:</a:t>
            </a:r>
            <a:r>
              <a:rPr lang="tr-TR" dirty="0">
                <a:ea typeface="+mn-lt"/>
                <a:cs typeface="+mn-lt"/>
              </a:rPr>
              <a:t> esp8266.c file oluşturulup konfigürasyon fonksiyonları tanımlanacaktır.</a:t>
            </a:r>
          </a:p>
          <a:p>
            <a:r>
              <a:rPr lang="tr-TR" b="1" dirty="0">
                <a:ea typeface="+mn-lt"/>
                <a:cs typeface="+mn-lt"/>
              </a:rPr>
              <a:t>9. Hafta:</a:t>
            </a:r>
            <a:r>
              <a:rPr lang="tr-TR" dirty="0">
                <a:ea typeface="+mn-lt"/>
                <a:cs typeface="+mn-lt"/>
              </a:rPr>
              <a:t> </a:t>
            </a:r>
            <a:r>
              <a:rPr lang="tr-TR" dirty="0" err="1">
                <a:ea typeface="+mn-lt"/>
                <a:cs typeface="+mn-lt"/>
              </a:rPr>
              <a:t>Wifi</a:t>
            </a:r>
            <a:r>
              <a:rPr lang="tr-TR" dirty="0">
                <a:ea typeface="+mn-lt"/>
                <a:cs typeface="+mn-lt"/>
              </a:rPr>
              <a:t> modülü board üzerinden çalıştırılıp </a:t>
            </a:r>
            <a:r>
              <a:rPr lang="tr-TR" dirty="0" err="1">
                <a:ea typeface="+mn-lt"/>
                <a:cs typeface="+mn-lt"/>
              </a:rPr>
              <a:t>cloud’a</a:t>
            </a:r>
            <a:r>
              <a:rPr lang="tr-TR" dirty="0">
                <a:ea typeface="+mn-lt"/>
                <a:cs typeface="+mn-lt"/>
              </a:rPr>
              <a:t> sabit veri yazma işlemi tamamlanacaktır.</a:t>
            </a:r>
          </a:p>
          <a:p>
            <a:r>
              <a:rPr lang="tr-TR" b="1" dirty="0">
                <a:ea typeface="+mn-lt"/>
                <a:cs typeface="+mn-lt"/>
              </a:rPr>
              <a:t>10-11. Hafta:</a:t>
            </a:r>
            <a:r>
              <a:rPr lang="tr-TR" dirty="0">
                <a:ea typeface="+mn-lt"/>
                <a:cs typeface="+mn-lt"/>
              </a:rPr>
              <a:t> </a:t>
            </a:r>
            <a:r>
              <a:rPr lang="tr-TR" dirty="0" err="1">
                <a:ea typeface="+mn-lt"/>
                <a:cs typeface="+mn-lt"/>
              </a:rPr>
              <a:t>Lidar</a:t>
            </a:r>
            <a:r>
              <a:rPr lang="tr-TR" dirty="0">
                <a:ea typeface="+mn-lt"/>
                <a:cs typeface="+mn-lt"/>
              </a:rPr>
              <a:t> ve </a:t>
            </a:r>
            <a:r>
              <a:rPr lang="tr-TR" dirty="0" err="1">
                <a:ea typeface="+mn-lt"/>
                <a:cs typeface="+mn-lt"/>
              </a:rPr>
              <a:t>wifi</a:t>
            </a:r>
            <a:r>
              <a:rPr lang="tr-TR" dirty="0">
                <a:ea typeface="+mn-lt"/>
                <a:cs typeface="+mn-lt"/>
              </a:rPr>
              <a:t> </a:t>
            </a:r>
            <a:r>
              <a:rPr lang="tr-TR" dirty="0" err="1">
                <a:ea typeface="+mn-lt"/>
                <a:cs typeface="+mn-lt"/>
              </a:rPr>
              <a:t>sensörleri</a:t>
            </a:r>
            <a:r>
              <a:rPr lang="tr-TR" dirty="0">
                <a:ea typeface="+mn-lt"/>
                <a:cs typeface="+mn-lt"/>
              </a:rPr>
              <a:t> board üzerinde birlikte ayağa kaldırılıp </a:t>
            </a:r>
            <a:r>
              <a:rPr lang="tr-TR" dirty="0" err="1">
                <a:ea typeface="+mn-lt"/>
                <a:cs typeface="+mn-lt"/>
              </a:rPr>
              <a:t>lidar</a:t>
            </a:r>
            <a:r>
              <a:rPr lang="tr-TR" dirty="0">
                <a:ea typeface="+mn-lt"/>
                <a:cs typeface="+mn-lt"/>
              </a:rPr>
              <a:t> verileri </a:t>
            </a:r>
            <a:r>
              <a:rPr lang="tr-TR" dirty="0" err="1">
                <a:ea typeface="+mn-lt"/>
                <a:cs typeface="+mn-lt"/>
              </a:rPr>
              <a:t>wifi</a:t>
            </a:r>
            <a:r>
              <a:rPr lang="tr-TR" dirty="0">
                <a:ea typeface="+mn-lt"/>
                <a:cs typeface="+mn-lt"/>
              </a:rPr>
              <a:t> ile </a:t>
            </a:r>
            <a:r>
              <a:rPr lang="tr-TR" dirty="0" err="1">
                <a:ea typeface="+mn-lt"/>
                <a:cs typeface="+mn-lt"/>
              </a:rPr>
              <a:t>cloud’a</a:t>
            </a:r>
            <a:r>
              <a:rPr lang="tr-TR" dirty="0">
                <a:ea typeface="+mn-lt"/>
                <a:cs typeface="+mn-lt"/>
              </a:rPr>
              <a:t> aktarılacaktır. </a:t>
            </a:r>
          </a:p>
        </p:txBody>
      </p:sp>
    </p:spTree>
    <p:extLst>
      <p:ext uri="{BB962C8B-B14F-4D97-AF65-F5344CB8AC3E}">
        <p14:creationId xmlns:p14="http://schemas.microsoft.com/office/powerpoint/2010/main" val="2432856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7DEBA6-501D-46F9-B015-1B032C0F2760}"/>
              </a:ext>
            </a:extLst>
          </p:cNvPr>
          <p:cNvSpPr>
            <a:spLocks noGrp="1"/>
          </p:cNvSpPr>
          <p:nvPr>
            <p:ph type="title"/>
          </p:nvPr>
        </p:nvSpPr>
        <p:spPr/>
        <p:txBody>
          <a:bodyPr/>
          <a:lstStyle/>
          <a:p>
            <a:r>
              <a:rPr lang="tr-TR">
                <a:ea typeface="+mj-lt"/>
                <a:cs typeface="+mj-lt"/>
              </a:rPr>
              <a:t>İş Paketleri ve Ara Çıktılar</a:t>
            </a:r>
          </a:p>
        </p:txBody>
      </p:sp>
      <p:sp>
        <p:nvSpPr>
          <p:cNvPr id="3" name="İçerik Yer Tutucusu 2">
            <a:extLst>
              <a:ext uri="{FF2B5EF4-FFF2-40B4-BE49-F238E27FC236}">
                <a16:creationId xmlns:a16="http://schemas.microsoft.com/office/drawing/2014/main" id="{D972D45B-E59D-40AF-968E-242DEB21E660}"/>
              </a:ext>
            </a:extLst>
          </p:cNvPr>
          <p:cNvSpPr>
            <a:spLocks noGrp="1"/>
          </p:cNvSpPr>
          <p:nvPr>
            <p:ph idx="1"/>
          </p:nvPr>
        </p:nvSpPr>
        <p:spPr/>
        <p:txBody>
          <a:bodyPr vert="horz" lIns="91440" tIns="45720" rIns="91440" bIns="45720" rtlCol="0" anchor="t">
            <a:normAutofit/>
          </a:bodyPr>
          <a:lstStyle/>
          <a:p>
            <a:pPr marL="0" indent="0"/>
            <a:r>
              <a:rPr lang="tr-TR">
                <a:ea typeface="+mn-lt"/>
                <a:cs typeface="+mn-lt"/>
              </a:rPr>
              <a:t> Proje sunum dosyası ders kapsamında sunulacaktır.</a:t>
            </a:r>
          </a:p>
          <a:p>
            <a:r>
              <a:rPr lang="tr-TR">
                <a:ea typeface="+mn-lt"/>
                <a:cs typeface="+mn-lt"/>
              </a:rPr>
              <a:t>Lidar’ın kendi arayüz yazılımındaki çıktılar raporlanacaktır. Terminal programı üzerinden paketler izlenecektir.</a:t>
            </a:r>
          </a:p>
          <a:p>
            <a:r>
              <a:rPr lang="tr-TR">
                <a:ea typeface="+mn-lt"/>
                <a:cs typeface="+mn-lt"/>
              </a:rPr>
              <a:t>Yazılan driverlar test için ftdi modülü ile bilgisayara bağlanıp terminal üzerinden paket verileri doğrulanacaktır. </a:t>
            </a:r>
          </a:p>
          <a:p>
            <a:endParaRPr lang="tr-TR" dirty="0">
              <a:cs typeface="Calibri"/>
            </a:endParaRPr>
          </a:p>
        </p:txBody>
      </p:sp>
    </p:spTree>
    <p:extLst>
      <p:ext uri="{BB962C8B-B14F-4D97-AF65-F5344CB8AC3E}">
        <p14:creationId xmlns:p14="http://schemas.microsoft.com/office/powerpoint/2010/main" val="3432372609"/>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27</Slides>
  <Notes>0</Notes>
  <HiddenSlides>0</HiddenSlides>
  <MMClips>0</MMClips>
  <ScaleCrop>false</ScaleCrop>
  <HeadingPairs>
    <vt:vector size="4" baseType="variant">
      <vt:variant>
        <vt:lpstr>Tema</vt:lpstr>
      </vt:variant>
      <vt:variant>
        <vt:i4>1</vt:i4>
      </vt:variant>
      <vt:variant>
        <vt:lpstr>Slayt Başlıkları</vt:lpstr>
      </vt:variant>
      <vt:variant>
        <vt:i4>27</vt:i4>
      </vt:variant>
    </vt:vector>
  </HeadingPairs>
  <TitlesOfParts>
    <vt:vector size="28" baseType="lpstr">
      <vt:lpstr>Ofis Teması</vt:lpstr>
      <vt:lpstr>MEH176 Proje Sunumu</vt:lpstr>
      <vt:lpstr>İÇİNDEKİLER</vt:lpstr>
      <vt:lpstr>Amaç</vt:lpstr>
      <vt:lpstr>Kapsam</vt:lpstr>
      <vt:lpstr>Gereksinimler</vt:lpstr>
      <vt:lpstr>Hedeflenen Tasarım Diyagramı</vt:lpstr>
      <vt:lpstr>Proje Yönetimi ve Organizasyonu</vt:lpstr>
      <vt:lpstr>İş-Zaman Çizelgesi</vt:lpstr>
      <vt:lpstr>İş Paketleri ve Ara Çıktılar</vt:lpstr>
      <vt:lpstr>Proje Bütçesi</vt:lpstr>
      <vt:lpstr>MEH 176 İLERLEME RAPORU-1</vt:lpstr>
      <vt:lpstr>PowerPoint Sunusu</vt:lpstr>
      <vt:lpstr>PowerPoint Sunusu</vt:lpstr>
      <vt:lpstr>MEH 176 İLERLEME RAPORU-2</vt:lpstr>
      <vt:lpstr>AT Commands</vt:lpstr>
      <vt:lpstr>General Project Structure</vt:lpstr>
      <vt:lpstr>Header File</vt:lpstr>
      <vt:lpstr>MEH 176 FİNAL RAPORU</vt:lpstr>
      <vt:lpstr>PowerPoint Sunusu</vt:lpstr>
      <vt:lpstr>MQTT (Message Queuing Telemetry Transport) NEDİR ?</vt:lpstr>
      <vt:lpstr>⦁    MQTT Mesaj Yapısı</vt:lpstr>
      <vt:lpstr>⦁    MQTT Yayıncı-Abone Mimarisi </vt:lpstr>
      <vt:lpstr>PowerPoint Sunusu</vt:lpstr>
      <vt:lpstr>⦁    Hyper Text Transfer Protocol (HTTP) </vt:lpstr>
      <vt:lpstr>⦁    MQTT ve HTTP Protokollerinin Karşılaştırılması</vt:lpstr>
      <vt:lpstr>⦁    Proje Çıktıları</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334</cp:revision>
  <dcterms:created xsi:type="dcterms:W3CDTF">2021-03-20T13:40:01Z</dcterms:created>
  <dcterms:modified xsi:type="dcterms:W3CDTF">2021-05-26T10:26:32Z</dcterms:modified>
</cp:coreProperties>
</file>