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7" r:id="rId4"/>
    <p:sldId id="259" r:id="rId5"/>
    <p:sldId id="263"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p:txBody>
          <a:bodyPr vert="eaVe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idx="1" hasCustomPrompt="1"/>
          </p:nvPr>
        </p:nvSpPr>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endParaRPr lang="tr-TR"/>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4" name="Content Placeholder 3"/>
          <p:cNvSpPr>
            <a:spLocks noGrp="1"/>
          </p:cNvSpPr>
          <p:nvPr>
            <p:ph sz="half" idx="2" hasCustomPrompt="1"/>
          </p:nvPr>
        </p:nvSpPr>
        <p:spPr>
          <a:xfrm>
            <a:off x="839788" y="2505075"/>
            <a:ext cx="5157787" cy="3684588"/>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endParaRPr lang="tr-TR"/>
          </a:p>
        </p:txBody>
      </p:sp>
      <p:sp>
        <p:nvSpPr>
          <p:cNvPr id="6" name="Content Placeholder 5"/>
          <p:cNvSpPr>
            <a:spLocks noGrp="1"/>
          </p:cNvSpPr>
          <p:nvPr>
            <p:ph sz="quarter" idx="4" hasCustomPrompt="1"/>
          </p:nvPr>
        </p:nvSpPr>
        <p:spPr>
          <a:xfrm>
            <a:off x="6172200" y="2505075"/>
            <a:ext cx="5183188" cy="3684588"/>
          </a:xfrm>
        </p:spPr>
        <p:txBody>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endParaRPr lang="tr-TR"/>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endParaRPr lang="tr-TR"/>
          </a:p>
          <a:p>
            <a:pPr lvl="1"/>
            <a:r>
              <a:rPr lang="tr-TR"/>
              <a:t>İkinci düzey</a:t>
            </a:r>
            <a:endParaRPr lang="tr-TR"/>
          </a:p>
          <a:p>
            <a:pPr lvl="2"/>
            <a:r>
              <a:rPr lang="tr-TR"/>
              <a:t>Üçüncü düzey</a:t>
            </a:r>
            <a:endParaRPr lang="tr-TR"/>
          </a:p>
          <a:p>
            <a:pPr lvl="3"/>
            <a:r>
              <a:rPr lang="tr-TR"/>
              <a:t>Dördüncü düzey</a:t>
            </a:r>
            <a:endParaRPr lang="tr-T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normAutofit fontScale="90000"/>
          </a:bodyPr>
          <a:lstStyle/>
          <a:p>
            <a:pPr marL="0" indent="0"/>
            <a:r>
              <a:rPr lang="tr-TR" dirty="0"/>
              <a:t>-HOW TO READ A THEATRE PLAY?</a:t>
            </a:r>
            <a:br>
              <a:rPr lang="tr-TR" dirty="0"/>
            </a:br>
            <a:r>
              <a:rPr lang="tr-TR" dirty="0"/>
              <a:t>-</a:t>
            </a:r>
            <a:r>
              <a:rPr lang="tr-TR" dirty="0"/>
              <a:t>READING ANTIGONE </a:t>
            </a:r>
            <a:endParaRPr lang="tr-TR" dirty="0"/>
          </a:p>
        </p:txBody>
      </p:sp>
      <p:sp>
        <p:nvSpPr>
          <p:cNvPr id="5" name="Alt Başlık 4"/>
          <p:cNvSpPr>
            <a:spLocks noGrp="1"/>
          </p:cNvSpPr>
          <p:nvPr>
            <p:ph type="subTitle" idx="1"/>
          </p:nvPr>
        </p:nvSpPr>
        <p:spPr/>
        <p:txBody>
          <a:bodyPr/>
          <a:lstStyle/>
          <a:p>
            <a:r>
              <a:rPr lang="tr-TR" dirty="0"/>
              <a:t>Reading a Greek Tragedy</a:t>
            </a: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tr-TR" altLang="en-US"/>
              <a:t>BASICS OF READING A PLAY</a:t>
            </a:r>
            <a:endParaRPr lang="tr-TR" altLang="en-US"/>
          </a:p>
        </p:txBody>
      </p:sp>
      <p:sp>
        <p:nvSpPr>
          <p:cNvPr id="3" name="Content Placeholder 2"/>
          <p:cNvSpPr>
            <a:spLocks noGrp="1"/>
          </p:cNvSpPr>
          <p:nvPr>
            <p:ph idx="1"/>
          </p:nvPr>
        </p:nvSpPr>
        <p:spPr/>
        <p:txBody>
          <a:bodyPr>
            <a:normAutofit fontScale="90000" lnSpcReduction="20000"/>
          </a:bodyPr>
          <a:p>
            <a:pPr algn="just"/>
            <a:r>
              <a:rPr lang="tr-TR" altLang="en-US" u="sng"/>
              <a:t>Background research?</a:t>
            </a:r>
            <a:r>
              <a:rPr lang="tr-TR" altLang="en-US"/>
              <a:t> External, yet important elements: Who is the playwright? What is his importance in theatre history? When and where did he write this play? What does the title suggest?, etc.....</a:t>
            </a:r>
            <a:endParaRPr lang="tr-TR" altLang="en-US"/>
          </a:p>
          <a:p>
            <a:pPr algn="just"/>
            <a:r>
              <a:rPr lang="tr-TR" altLang="en-US" u="sng"/>
              <a:t>Internal dimension?</a:t>
            </a:r>
            <a:r>
              <a:rPr lang="tr-TR" altLang="en-US"/>
              <a:t> Treating the text (script) as a different world, without getting lost in language: “World of the play” (Time, Space, Climate, Mood, Tone, Who Lives in this world? What is the main conflict? How do characters interact?, etc.....)</a:t>
            </a:r>
            <a:endParaRPr lang="tr-TR" altLang="en-US"/>
          </a:p>
          <a:p>
            <a:pPr algn="just"/>
            <a:r>
              <a:rPr lang="tr-TR" altLang="en-US" u="sng"/>
              <a:t>What is happening in the play?</a:t>
            </a:r>
            <a:r>
              <a:rPr lang="tr-TR" altLang="en-US"/>
              <a:t> Plot (the arrangement of incidents)--&gt; (Stasis/Exposition; Intrusion/the point of attack; Rising Action; </a:t>
            </a:r>
            <a:r>
              <a:rPr lang="tr-TR" altLang="en-US" b="1"/>
              <a:t>Climax;</a:t>
            </a:r>
            <a:r>
              <a:rPr lang="tr-TR" altLang="en-US"/>
              <a:t> Falling Action; Resolution/New Stasis: not necessariy a happy ending)       </a:t>
            </a:r>
            <a:endParaRPr lang="tr-TR" altLang="en-US"/>
          </a:p>
          <a:p>
            <a:pPr algn="just"/>
            <a:r>
              <a:rPr lang="tr-TR" altLang="en-US"/>
              <a:t> --&gt; What kind of themes did you find in this play? Which one is the most important according to you? How does it develop in the play? What did change in the end? </a:t>
            </a:r>
            <a:endParaRPr lang="tr-TR" altLang="en-US"/>
          </a:p>
          <a:p>
            <a:endParaRPr lang="tr-TR" altLang="en-US"/>
          </a:p>
          <a:p>
            <a:endParaRPr lang="tr-TR"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ctr"/>
            <a:br>
              <a:rPr lang="tr-TR" sz="2000" dirty="0"/>
            </a:br>
            <a:r>
              <a:rPr lang="tr-TR" sz="3200" dirty="0"/>
              <a:t>ANTIGONE (441 B.C.)</a:t>
            </a:r>
            <a:endParaRPr lang="tr-TR" sz="3200" dirty="0"/>
          </a:p>
        </p:txBody>
      </p:sp>
      <p:sp>
        <p:nvSpPr>
          <p:cNvPr id="3" name="İçerik Yer Tutucusu 2"/>
          <p:cNvSpPr>
            <a:spLocks noGrp="1"/>
          </p:cNvSpPr>
          <p:nvPr>
            <p:ph idx="1"/>
          </p:nvPr>
        </p:nvSpPr>
        <p:spPr/>
        <p:txBody>
          <a:bodyPr>
            <a:normAutofit fontScale="25000" lnSpcReduction="20000"/>
          </a:bodyPr>
          <a:lstStyle/>
          <a:p>
            <a:endParaRPr lang="tr-TR" sz="7200" dirty="0"/>
          </a:p>
          <a:p>
            <a:pPr algn="just"/>
            <a:r>
              <a:rPr lang="tr-TR" sz="7200" dirty="0" err="1"/>
              <a:t>Aeschylus</a:t>
            </a:r>
            <a:r>
              <a:rPr lang="tr-TR" sz="7200" dirty="0"/>
              <a:t> (523-456 B.C): </a:t>
            </a:r>
            <a:r>
              <a:rPr lang="tr-TR" sz="7200" dirty="0" err="1"/>
              <a:t>The</a:t>
            </a:r>
            <a:r>
              <a:rPr lang="tr-TR" sz="7200" dirty="0"/>
              <a:t> </a:t>
            </a:r>
            <a:r>
              <a:rPr lang="tr-TR" sz="7200" dirty="0" err="1"/>
              <a:t>rise</a:t>
            </a:r>
            <a:r>
              <a:rPr lang="tr-TR" sz="7200" dirty="0"/>
              <a:t> of </a:t>
            </a:r>
            <a:r>
              <a:rPr lang="tr-TR" sz="7200" dirty="0" err="1"/>
              <a:t>democracy</a:t>
            </a:r>
            <a:r>
              <a:rPr lang="tr-TR" sz="7200" dirty="0"/>
              <a:t> in </a:t>
            </a:r>
            <a:r>
              <a:rPr lang="tr-TR" sz="7200" dirty="0" err="1"/>
              <a:t>the</a:t>
            </a:r>
            <a:r>
              <a:rPr lang="tr-TR" sz="7200" dirty="0"/>
              <a:t> </a:t>
            </a:r>
            <a:r>
              <a:rPr lang="tr-TR" sz="7200" dirty="0" err="1"/>
              <a:t>Athenian</a:t>
            </a:r>
            <a:r>
              <a:rPr lang="tr-TR" sz="7200" dirty="0"/>
              <a:t> </a:t>
            </a:r>
            <a:r>
              <a:rPr lang="tr-TR" sz="7200" dirty="0" err="1"/>
              <a:t>city-state</a:t>
            </a:r>
            <a:r>
              <a:rPr lang="tr-TR" sz="7200" dirty="0"/>
              <a:t>. His </a:t>
            </a:r>
            <a:r>
              <a:rPr lang="tr-TR" sz="7200" dirty="0" err="1"/>
              <a:t>importance</a:t>
            </a:r>
            <a:r>
              <a:rPr lang="tr-TR" sz="7200" dirty="0"/>
              <a:t> as </a:t>
            </a:r>
            <a:r>
              <a:rPr lang="tr-TR" sz="7200" dirty="0" err="1"/>
              <a:t>the</a:t>
            </a:r>
            <a:r>
              <a:rPr lang="tr-TR" sz="7200" dirty="0"/>
              <a:t> </a:t>
            </a:r>
            <a:r>
              <a:rPr lang="tr-TR" sz="7200" dirty="0" err="1"/>
              <a:t>first</a:t>
            </a:r>
            <a:r>
              <a:rPr lang="tr-TR" sz="7200" dirty="0"/>
              <a:t> </a:t>
            </a:r>
            <a:r>
              <a:rPr lang="tr-TR" sz="7200" dirty="0" err="1"/>
              <a:t>tragic</a:t>
            </a:r>
            <a:r>
              <a:rPr lang="tr-TR" sz="7200" dirty="0"/>
              <a:t> </a:t>
            </a:r>
            <a:r>
              <a:rPr lang="tr-TR" sz="7200" dirty="0" err="1"/>
              <a:t>play-wright</a:t>
            </a:r>
            <a:r>
              <a:rPr lang="tr-TR" sz="7200" dirty="0"/>
              <a:t>: </a:t>
            </a:r>
            <a:r>
              <a:rPr lang="tr-TR" sz="7200" dirty="0" err="1"/>
              <a:t>creation</a:t>
            </a:r>
            <a:r>
              <a:rPr lang="tr-TR" sz="7200" dirty="0"/>
              <a:t> of a </a:t>
            </a:r>
            <a:r>
              <a:rPr lang="tr-TR" sz="7200" dirty="0" err="1"/>
              <a:t>new</a:t>
            </a:r>
            <a:r>
              <a:rPr lang="tr-TR" sz="7200" dirty="0"/>
              <a:t> </a:t>
            </a:r>
            <a:r>
              <a:rPr lang="tr-TR" sz="7200" dirty="0" err="1"/>
              <a:t>national</a:t>
            </a:r>
            <a:r>
              <a:rPr lang="tr-TR" sz="7200" dirty="0"/>
              <a:t>/</a:t>
            </a:r>
            <a:r>
              <a:rPr lang="tr-TR" sz="7200" dirty="0" err="1"/>
              <a:t>cultural</a:t>
            </a:r>
            <a:r>
              <a:rPr lang="tr-TR" sz="7200" dirty="0"/>
              <a:t> </a:t>
            </a:r>
            <a:r>
              <a:rPr lang="tr-TR" sz="7200" dirty="0" err="1"/>
              <a:t>identity</a:t>
            </a:r>
            <a:endParaRPr lang="tr-TR" sz="7200" dirty="0"/>
          </a:p>
          <a:p>
            <a:pPr algn="just"/>
            <a:r>
              <a:rPr lang="tr-TR" sz="7200" dirty="0" err="1"/>
              <a:t>The</a:t>
            </a:r>
            <a:r>
              <a:rPr lang="tr-TR" sz="7200" dirty="0"/>
              <a:t> </a:t>
            </a:r>
            <a:r>
              <a:rPr lang="tr-TR" sz="7200" dirty="0" err="1"/>
              <a:t>importance</a:t>
            </a:r>
            <a:r>
              <a:rPr lang="tr-TR" sz="7200" dirty="0"/>
              <a:t> of </a:t>
            </a:r>
            <a:r>
              <a:rPr lang="tr-TR" sz="7200" dirty="0" err="1"/>
              <a:t>Sophocles</a:t>
            </a:r>
            <a:r>
              <a:rPr lang="tr-TR" sz="7200" dirty="0"/>
              <a:t> (496-406 B.C.) </a:t>
            </a:r>
            <a:r>
              <a:rPr lang="tr-TR" sz="7200" dirty="0" err="1"/>
              <a:t>for</a:t>
            </a:r>
            <a:r>
              <a:rPr lang="tr-TR" sz="7200" dirty="0"/>
              <a:t> </a:t>
            </a:r>
            <a:r>
              <a:rPr lang="tr-TR" sz="7200" dirty="0" err="1"/>
              <a:t>the</a:t>
            </a:r>
            <a:r>
              <a:rPr lang="tr-TR" sz="7200" dirty="0"/>
              <a:t> </a:t>
            </a:r>
            <a:r>
              <a:rPr lang="tr-TR" sz="7200" dirty="0" err="1"/>
              <a:t>Greek</a:t>
            </a:r>
            <a:r>
              <a:rPr lang="tr-TR" sz="7200" dirty="0"/>
              <a:t> </a:t>
            </a:r>
            <a:r>
              <a:rPr lang="tr-TR" sz="7200" dirty="0" err="1"/>
              <a:t>stage</a:t>
            </a:r>
            <a:r>
              <a:rPr lang="tr-TR" sz="7200" dirty="0"/>
              <a:t>: </a:t>
            </a:r>
            <a:r>
              <a:rPr lang="tr-TR" sz="7200" dirty="0" err="1"/>
              <a:t>the</a:t>
            </a:r>
            <a:r>
              <a:rPr lang="tr-TR" sz="7200" dirty="0"/>
              <a:t> </a:t>
            </a:r>
            <a:r>
              <a:rPr lang="tr-TR" sz="7200" dirty="0" err="1"/>
              <a:t>innovations</a:t>
            </a:r>
            <a:r>
              <a:rPr lang="tr-TR" sz="7200" dirty="0"/>
              <a:t> he </a:t>
            </a:r>
            <a:r>
              <a:rPr lang="tr-TR" sz="7200" dirty="0" err="1"/>
              <a:t>made</a:t>
            </a:r>
            <a:r>
              <a:rPr lang="tr-TR" sz="7200" dirty="0"/>
              <a:t>  (introduced the third actor, etc.) / </a:t>
            </a:r>
            <a:r>
              <a:rPr lang="tr-TR" sz="7200" dirty="0" err="1"/>
              <a:t>the</a:t>
            </a:r>
            <a:r>
              <a:rPr lang="tr-TR" sz="7200" dirty="0"/>
              <a:t> </a:t>
            </a:r>
            <a:r>
              <a:rPr lang="tr-TR" sz="7200" dirty="0" err="1"/>
              <a:t>political</a:t>
            </a:r>
            <a:r>
              <a:rPr lang="tr-TR" sz="7200" dirty="0"/>
              <a:t> </a:t>
            </a:r>
            <a:r>
              <a:rPr lang="tr-TR" sz="7200" dirty="0" err="1"/>
              <a:t>criticism</a:t>
            </a:r>
            <a:r>
              <a:rPr lang="tr-TR" sz="7200" dirty="0"/>
              <a:t> he </a:t>
            </a:r>
            <a:r>
              <a:rPr lang="tr-TR" sz="7200" dirty="0" err="1"/>
              <a:t>brought</a:t>
            </a:r>
            <a:r>
              <a:rPr lang="tr-TR" sz="7200" dirty="0"/>
              <a:t> on </a:t>
            </a:r>
            <a:r>
              <a:rPr lang="tr-TR" sz="7200" dirty="0" err="1"/>
              <a:t>the</a:t>
            </a:r>
            <a:r>
              <a:rPr lang="tr-TR" sz="7200" dirty="0"/>
              <a:t> </a:t>
            </a:r>
            <a:r>
              <a:rPr lang="tr-TR" sz="7200" dirty="0" err="1"/>
              <a:t>stage</a:t>
            </a:r>
            <a:r>
              <a:rPr lang="tr-TR" sz="7200" dirty="0"/>
              <a:t> </a:t>
            </a:r>
            <a:endParaRPr lang="tr-TR" sz="7200" b="1" i="1" u="sng" dirty="0"/>
          </a:p>
          <a:p>
            <a:pPr marL="0" indent="0">
              <a:buNone/>
            </a:pPr>
            <a:r>
              <a:rPr lang="tr-TR" sz="7200" b="1" u="sng" dirty="0"/>
              <a:t> KNOWING THE IMPORTANT CHARACTERS</a:t>
            </a:r>
            <a:r>
              <a:rPr lang="tr-TR" sz="7200" dirty="0"/>
              <a:t>: Do we understand </a:t>
            </a:r>
            <a:r>
              <a:rPr lang="tr-TR" sz="7200" b="1" dirty="0"/>
              <a:t>who</a:t>
            </a:r>
            <a:r>
              <a:rPr lang="tr-TR" sz="7200" dirty="0"/>
              <a:t> they are? The protagonist? The antagonist?</a:t>
            </a:r>
            <a:endParaRPr lang="tr-TR" sz="7200" b="1" u="sng" dirty="0"/>
          </a:p>
          <a:p>
            <a:r>
              <a:rPr lang="tr-TR" sz="7200" dirty="0" err="1"/>
              <a:t>Antigone</a:t>
            </a:r>
            <a:r>
              <a:rPr lang="tr-TR" sz="7200" dirty="0"/>
              <a:t>:</a:t>
            </a:r>
            <a:endParaRPr lang="tr-TR" sz="7200" dirty="0"/>
          </a:p>
          <a:p>
            <a:r>
              <a:rPr lang="tr-TR" sz="7200" dirty="0" err="1"/>
              <a:t>Creon</a:t>
            </a:r>
            <a:r>
              <a:rPr lang="tr-TR" sz="7200" dirty="0"/>
              <a:t>:</a:t>
            </a:r>
            <a:endParaRPr lang="tr-TR" sz="7200" dirty="0"/>
          </a:p>
          <a:p>
            <a:r>
              <a:rPr lang="tr-TR" sz="7200" dirty="0" err="1"/>
              <a:t>Ismene</a:t>
            </a:r>
            <a:r>
              <a:rPr lang="tr-TR" sz="7200" dirty="0"/>
              <a:t>:</a:t>
            </a:r>
            <a:endParaRPr lang="tr-TR" sz="7200" dirty="0"/>
          </a:p>
          <a:p>
            <a:r>
              <a:rPr lang="tr-TR" sz="7200" dirty="0" err="1"/>
              <a:t>Haemon</a:t>
            </a:r>
            <a:r>
              <a:rPr lang="tr-TR" sz="7200" dirty="0"/>
              <a:t>:</a:t>
            </a:r>
            <a:endParaRPr lang="tr-TR" sz="7200" dirty="0"/>
          </a:p>
          <a:p>
            <a:r>
              <a:rPr lang="tr-TR" sz="7200" dirty="0" err="1"/>
              <a:t>Teiresias</a:t>
            </a:r>
            <a:r>
              <a:rPr lang="tr-TR" sz="7200" dirty="0"/>
              <a:t>:</a:t>
            </a:r>
            <a:r>
              <a:rPr lang="tr-TR" sz="7200" u="sng" dirty="0"/>
              <a:t> </a:t>
            </a:r>
            <a:endParaRPr lang="tr-TR" sz="7200" u="sng" dirty="0"/>
          </a:p>
          <a:p>
            <a:r>
              <a:rPr lang="tr-TR" sz="7200" dirty="0" err="1"/>
              <a:t>Eurydice</a:t>
            </a:r>
            <a:r>
              <a:rPr lang="tr-TR" sz="7200" dirty="0"/>
              <a:t>:</a:t>
            </a:r>
            <a:endParaRPr lang="tr-TR" sz="7200" dirty="0"/>
          </a:p>
          <a:p>
            <a:r>
              <a:rPr lang="tr-TR" sz="7200" dirty="0"/>
              <a:t>A </a:t>
            </a:r>
            <a:r>
              <a:rPr lang="tr-TR" sz="7200" dirty="0" err="1"/>
              <a:t>messanger</a:t>
            </a:r>
            <a:r>
              <a:rPr lang="tr-TR" sz="7200" dirty="0"/>
              <a:t>:</a:t>
            </a:r>
            <a:endParaRPr lang="tr-TR" sz="7200" dirty="0"/>
          </a:p>
          <a:p>
            <a:r>
              <a:rPr lang="tr-TR" sz="7200" dirty="0" err="1"/>
              <a:t>Chorus</a:t>
            </a:r>
            <a:r>
              <a:rPr lang="tr-TR" sz="7200" dirty="0"/>
              <a:t> of </a:t>
            </a:r>
            <a:r>
              <a:rPr lang="tr-TR" sz="7200"/>
              <a:t>Theban </a:t>
            </a:r>
            <a:r>
              <a:rPr lang="tr-TR" sz="7200" dirty="0" err="1"/>
              <a:t>Elders</a:t>
            </a:r>
            <a:r>
              <a:rPr lang="tr-TR" sz="7200" dirty="0"/>
              <a:t>:</a:t>
            </a:r>
            <a:r>
              <a:rPr lang="tr-TR" sz="4000" dirty="0"/>
              <a:t>   </a:t>
            </a:r>
            <a:endParaRPr lang="en-US" sz="4000" dirty="0"/>
          </a:p>
          <a:p>
            <a:pPr marL="0" indent="0">
              <a:buNone/>
            </a:pPr>
            <a:r>
              <a:rPr lang="tr-TR" sz="4000" dirty="0"/>
              <a:t>        </a:t>
            </a:r>
            <a:endParaRPr lang="en-US" sz="4000" dirty="0"/>
          </a:p>
          <a:p>
            <a:pPr marL="0" indent="0">
              <a:buNone/>
            </a:pPr>
            <a:endParaRPr lang="en-US" dirty="0"/>
          </a:p>
          <a:p>
            <a:pPr marL="0" indent="0">
              <a:buNone/>
            </a:pPr>
            <a:endParaRPr lang="tr-TR" dirty="0"/>
          </a:p>
          <a:p>
            <a:pPr marL="571500" indent="-571500">
              <a:buFont typeface="+mj-lt"/>
              <a:buAutoNum type="romanLcPeriod"/>
            </a:pPr>
            <a:endParaRPr lang="tr-TR" i="1" dirty="0"/>
          </a:p>
          <a:p>
            <a:pPr marL="571500" indent="-571500">
              <a:buFont typeface="+mj-lt"/>
              <a:buAutoNum type="romanLcPeriod"/>
            </a:pPr>
            <a:endParaRPr lang="tr-TR" i="1" dirty="0"/>
          </a:p>
          <a:p>
            <a:pPr marL="571500" indent="-571500">
              <a:buFont typeface="+mj-lt"/>
              <a:buAutoNum type="romanLcPeriod"/>
            </a:pPr>
            <a:endParaRPr lang="tr-T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ctr"/>
            <a:r>
              <a:rPr lang="tr-TR" sz="3200" dirty="0"/>
              <a:t>SOME STUDY QUESTIONS FOR ANTIGONE</a:t>
            </a:r>
            <a:br>
              <a:rPr lang="tr-TR" sz="2000" dirty="0"/>
            </a:br>
            <a:endParaRPr lang="tr-TR" sz="2000" dirty="0"/>
          </a:p>
        </p:txBody>
      </p:sp>
      <p:sp>
        <p:nvSpPr>
          <p:cNvPr id="3" name="İçerik Yer Tutucusu 2"/>
          <p:cNvSpPr>
            <a:spLocks noGrp="1"/>
          </p:cNvSpPr>
          <p:nvPr>
            <p:ph idx="1"/>
          </p:nvPr>
        </p:nvSpPr>
        <p:spPr/>
        <p:txBody>
          <a:bodyPr>
            <a:normAutofit fontScale="25000" lnSpcReduction="20000"/>
          </a:bodyPr>
          <a:lstStyle/>
          <a:p>
            <a:pPr marL="0" indent="0">
              <a:buNone/>
            </a:pPr>
            <a:r>
              <a:rPr lang="tr-TR" sz="6200" dirty="0"/>
              <a:t>     </a:t>
            </a:r>
            <a:endParaRPr lang="tr-TR" sz="6200" dirty="0"/>
          </a:p>
          <a:p>
            <a:pPr marL="0" indent="0">
              <a:buNone/>
            </a:pPr>
            <a:r>
              <a:rPr lang="tr-TR" sz="7200" dirty="0"/>
              <a:t>    </a:t>
            </a:r>
            <a:r>
              <a:rPr lang="tr-TR" sz="8000" dirty="0"/>
              <a:t>1)</a:t>
            </a:r>
            <a:r>
              <a:rPr lang="tr-TR" sz="8000" dirty="0" err="1"/>
              <a:t>What</a:t>
            </a:r>
            <a:r>
              <a:rPr lang="tr-TR" sz="8000" dirty="0"/>
              <a:t> is </a:t>
            </a:r>
            <a:r>
              <a:rPr lang="tr-TR" sz="8000" dirty="0" err="1"/>
              <a:t>its</a:t>
            </a:r>
            <a:r>
              <a:rPr lang="tr-TR" sz="8000" dirty="0"/>
              <a:t> </a:t>
            </a:r>
            <a:r>
              <a:rPr lang="tr-TR" sz="8000" dirty="0" err="1"/>
              <a:t>relationship</a:t>
            </a:r>
            <a:r>
              <a:rPr lang="tr-TR" sz="8000" dirty="0"/>
              <a:t> </a:t>
            </a:r>
            <a:r>
              <a:rPr lang="tr-TR" sz="8000" dirty="0" err="1"/>
              <a:t>with</a:t>
            </a:r>
            <a:r>
              <a:rPr lang="tr-TR" sz="8000" dirty="0"/>
              <a:t> </a:t>
            </a:r>
            <a:r>
              <a:rPr lang="tr-TR" sz="8000" dirty="0" err="1"/>
              <a:t>Sophocles</a:t>
            </a:r>
            <a:r>
              <a:rPr lang="tr-TR" sz="8000" dirty="0"/>
              <a:t>’ </a:t>
            </a:r>
            <a:r>
              <a:rPr lang="tr-TR" sz="8000" dirty="0" err="1"/>
              <a:t>other</a:t>
            </a:r>
            <a:r>
              <a:rPr lang="tr-TR" sz="8000" dirty="0"/>
              <a:t> </a:t>
            </a:r>
            <a:r>
              <a:rPr lang="tr-TR" sz="8000" dirty="0" err="1"/>
              <a:t>famous</a:t>
            </a:r>
            <a:r>
              <a:rPr lang="tr-TR" sz="8000" dirty="0"/>
              <a:t> </a:t>
            </a:r>
            <a:r>
              <a:rPr lang="tr-TR" sz="8000" dirty="0" err="1"/>
              <a:t>tragedy</a:t>
            </a:r>
            <a:r>
              <a:rPr lang="tr-TR" sz="8000" dirty="0"/>
              <a:t> </a:t>
            </a:r>
            <a:r>
              <a:rPr lang="tr-TR" sz="8000" b="1" i="1" dirty="0"/>
              <a:t>Oedipus </a:t>
            </a:r>
            <a:r>
              <a:rPr lang="tr-TR" sz="8000" b="1" i="1" dirty="0" err="1"/>
              <a:t>Rex</a:t>
            </a:r>
            <a:r>
              <a:rPr lang="tr-TR" sz="8000" i="1" dirty="0"/>
              <a:t>?</a:t>
            </a:r>
            <a:endParaRPr lang="tr-TR" sz="8000" i="1" dirty="0"/>
          </a:p>
          <a:p>
            <a:pPr marL="0" indent="0">
              <a:buNone/>
            </a:pPr>
            <a:r>
              <a:rPr lang="tr-TR" sz="8000" dirty="0"/>
              <a:t>    2)</a:t>
            </a:r>
            <a:r>
              <a:rPr lang="en-US" sz="8000" dirty="0"/>
              <a:t>What are the given circumstances in the play? (</a:t>
            </a:r>
            <a:r>
              <a:rPr lang="tr-TR" altLang="en-US" sz="8000" dirty="0"/>
              <a:t>Space</a:t>
            </a:r>
            <a:r>
              <a:rPr lang="en-US" sz="8000" dirty="0"/>
              <a:t>//Time</a:t>
            </a:r>
            <a:r>
              <a:rPr lang="tr-TR" altLang="en-US" sz="8000" dirty="0"/>
              <a:t>/Climate</a:t>
            </a:r>
            <a:r>
              <a:rPr lang="en-US" sz="8000" dirty="0"/>
              <a:t>)</a:t>
            </a:r>
            <a:endParaRPr lang="tr-TR" sz="8000" dirty="0"/>
          </a:p>
          <a:p>
            <a:pPr marL="0" indent="0">
              <a:buNone/>
            </a:pPr>
            <a:r>
              <a:rPr lang="tr-TR" sz="8000" dirty="0"/>
              <a:t>    3) How </a:t>
            </a:r>
            <a:r>
              <a:rPr lang="tr-TR" sz="8000" dirty="0" err="1"/>
              <a:t>does</a:t>
            </a:r>
            <a:r>
              <a:rPr lang="tr-TR" sz="8000" dirty="0"/>
              <a:t> </a:t>
            </a:r>
            <a:r>
              <a:rPr lang="tr-TR" sz="8000" dirty="0" err="1"/>
              <a:t>the</a:t>
            </a:r>
            <a:r>
              <a:rPr lang="tr-TR" sz="8000" dirty="0"/>
              <a:t> </a:t>
            </a:r>
            <a:r>
              <a:rPr lang="tr-TR" sz="8000" dirty="0" err="1"/>
              <a:t>plot</a:t>
            </a:r>
            <a:r>
              <a:rPr lang="tr-TR" sz="8000" dirty="0"/>
              <a:t> </a:t>
            </a:r>
            <a:r>
              <a:rPr lang="tr-TR" sz="8000" dirty="0" err="1"/>
              <a:t>begin</a:t>
            </a:r>
            <a:r>
              <a:rPr lang="tr-TR" sz="8000" dirty="0"/>
              <a:t>? </a:t>
            </a:r>
            <a:r>
              <a:rPr lang="tr-TR" sz="8000" dirty="0" err="1"/>
              <a:t>What</a:t>
            </a:r>
            <a:r>
              <a:rPr lang="tr-TR" sz="8000" dirty="0"/>
              <a:t> is </a:t>
            </a:r>
            <a:r>
              <a:rPr lang="tr-TR" sz="8000" dirty="0" err="1"/>
              <a:t>the</a:t>
            </a:r>
            <a:r>
              <a:rPr lang="tr-TR" sz="8000" dirty="0"/>
              <a:t> </a:t>
            </a:r>
            <a:r>
              <a:rPr lang="tr-TR" sz="8000" dirty="0" err="1"/>
              <a:t>point</a:t>
            </a:r>
            <a:r>
              <a:rPr lang="tr-TR" sz="8000" dirty="0"/>
              <a:t> of </a:t>
            </a:r>
            <a:r>
              <a:rPr lang="tr-TR" sz="8000" dirty="0" err="1"/>
              <a:t>attack</a:t>
            </a:r>
            <a:r>
              <a:rPr lang="tr-TR" sz="8000" dirty="0"/>
              <a:t>?</a:t>
            </a:r>
            <a:endParaRPr lang="tr-TR" sz="8000" dirty="0"/>
          </a:p>
          <a:p>
            <a:pPr marL="0" indent="0">
              <a:buNone/>
            </a:pPr>
            <a:r>
              <a:rPr lang="tr-TR" sz="8000" dirty="0"/>
              <a:t>    4) </a:t>
            </a:r>
            <a:r>
              <a:rPr lang="tr-TR" sz="8000" dirty="0" err="1"/>
              <a:t>What</a:t>
            </a:r>
            <a:r>
              <a:rPr lang="tr-TR" sz="8000" dirty="0"/>
              <a:t> can </a:t>
            </a:r>
            <a:r>
              <a:rPr lang="tr-TR" sz="8000" dirty="0" err="1"/>
              <a:t>we</a:t>
            </a:r>
            <a:r>
              <a:rPr lang="tr-TR" sz="8000" dirty="0"/>
              <a:t> say </a:t>
            </a:r>
            <a:r>
              <a:rPr lang="tr-TR" sz="8000" dirty="0" err="1"/>
              <a:t>about</a:t>
            </a:r>
            <a:r>
              <a:rPr lang="tr-TR" sz="8000" dirty="0"/>
              <a:t> </a:t>
            </a:r>
            <a:r>
              <a:rPr lang="tr-TR" sz="8000" dirty="0" err="1"/>
              <a:t>unity</a:t>
            </a:r>
            <a:r>
              <a:rPr lang="tr-TR" sz="8000" dirty="0"/>
              <a:t> of </a:t>
            </a:r>
            <a:r>
              <a:rPr lang="tr-TR" sz="8000" dirty="0" err="1"/>
              <a:t>action</a:t>
            </a:r>
            <a:r>
              <a:rPr lang="tr-TR" sz="8000" dirty="0"/>
              <a:t> in </a:t>
            </a:r>
            <a:r>
              <a:rPr lang="tr-TR" sz="8000" dirty="0" err="1"/>
              <a:t>this</a:t>
            </a:r>
            <a:r>
              <a:rPr lang="tr-TR" sz="8000" dirty="0"/>
              <a:t> </a:t>
            </a:r>
            <a:r>
              <a:rPr lang="tr-TR" sz="8000" dirty="0" err="1"/>
              <a:t>tragedy</a:t>
            </a:r>
            <a:r>
              <a:rPr lang="tr-TR" sz="8000" dirty="0"/>
              <a:t>?</a:t>
            </a:r>
            <a:endParaRPr lang="en-US" sz="8000" dirty="0"/>
          </a:p>
          <a:p>
            <a:pPr marL="0" indent="0">
              <a:lnSpc>
                <a:spcPct val="120000"/>
              </a:lnSpc>
              <a:buNone/>
            </a:pPr>
            <a:r>
              <a:rPr lang="tr-TR" sz="8000" dirty="0"/>
              <a:t>    5</a:t>
            </a:r>
            <a:r>
              <a:rPr lang="en-US" sz="8000" dirty="0"/>
              <a:t>) What is the major conflict in </a:t>
            </a:r>
            <a:r>
              <a:rPr lang="tr-TR" sz="8000" i="1" dirty="0" err="1"/>
              <a:t>Antigone</a:t>
            </a:r>
            <a:r>
              <a:rPr lang="en-US" sz="8000" dirty="0"/>
              <a:t>?</a:t>
            </a:r>
            <a:r>
              <a:rPr lang="tr-TR" sz="8000" dirty="0"/>
              <a:t> (</a:t>
            </a:r>
            <a:r>
              <a:rPr lang="tr-TR" sz="8000" dirty="0" err="1"/>
              <a:t>e.g</a:t>
            </a:r>
            <a:r>
              <a:rPr lang="tr-TR" sz="8000" dirty="0"/>
              <a:t>. </a:t>
            </a:r>
            <a:r>
              <a:rPr lang="tr-TR" sz="8000" dirty="0" err="1"/>
              <a:t>The</a:t>
            </a:r>
            <a:r>
              <a:rPr lang="tr-TR" sz="8000" dirty="0"/>
              <a:t> </a:t>
            </a:r>
            <a:r>
              <a:rPr lang="tr-TR" sz="8000" dirty="0" err="1"/>
              <a:t>political</a:t>
            </a:r>
            <a:r>
              <a:rPr lang="tr-TR" sz="8000" dirty="0"/>
              <a:t> vs. </a:t>
            </a:r>
            <a:r>
              <a:rPr lang="tr-TR" sz="8000" dirty="0" err="1"/>
              <a:t>the</a:t>
            </a:r>
            <a:r>
              <a:rPr lang="tr-TR" sz="8000" dirty="0"/>
              <a:t> </a:t>
            </a:r>
            <a:r>
              <a:rPr lang="tr-TR" sz="8000" dirty="0" err="1"/>
              <a:t>divine</a:t>
            </a:r>
            <a:r>
              <a:rPr lang="tr-TR" sz="8000" dirty="0"/>
              <a:t> </a:t>
            </a:r>
            <a:r>
              <a:rPr lang="tr-TR" sz="8000" dirty="0" err="1"/>
              <a:t>order</a:t>
            </a:r>
            <a:r>
              <a:rPr lang="tr-TR" sz="8000" dirty="0"/>
              <a:t>)</a:t>
            </a:r>
            <a:endParaRPr lang="tr-TR" sz="8000" dirty="0"/>
          </a:p>
          <a:p>
            <a:pPr marL="0" indent="0" algn="just">
              <a:lnSpc>
                <a:spcPct val="120000"/>
              </a:lnSpc>
              <a:buNone/>
            </a:pPr>
            <a:r>
              <a:rPr lang="tr-TR" sz="8000" dirty="0"/>
              <a:t>    6) </a:t>
            </a:r>
            <a:r>
              <a:rPr lang="tr-TR" sz="8000" dirty="0" err="1"/>
              <a:t>In</a:t>
            </a:r>
            <a:r>
              <a:rPr lang="tr-TR" sz="8000" dirty="0"/>
              <a:t> </a:t>
            </a:r>
            <a:r>
              <a:rPr lang="tr-TR" sz="8000" i="1" dirty="0"/>
              <a:t>Oedipus </a:t>
            </a:r>
            <a:r>
              <a:rPr lang="tr-TR" sz="8000" i="1" dirty="0" err="1"/>
              <a:t>Rex</a:t>
            </a:r>
            <a:r>
              <a:rPr lang="tr-TR" sz="8000" dirty="0"/>
              <a:t>, </a:t>
            </a:r>
            <a:r>
              <a:rPr lang="tr-TR" sz="8000" dirty="0" err="1"/>
              <a:t>we</a:t>
            </a:r>
            <a:r>
              <a:rPr lang="tr-TR" sz="8000" dirty="0"/>
              <a:t> </a:t>
            </a:r>
            <a:r>
              <a:rPr lang="tr-TR" sz="8000" dirty="0" err="1"/>
              <a:t>have</a:t>
            </a:r>
            <a:r>
              <a:rPr lang="tr-TR" sz="8000" dirty="0"/>
              <a:t> </a:t>
            </a:r>
            <a:r>
              <a:rPr lang="tr-TR" sz="8000" dirty="0" err="1"/>
              <a:t>one</a:t>
            </a:r>
            <a:r>
              <a:rPr lang="tr-TR" sz="8000" dirty="0"/>
              <a:t> protagonist (Oedipus). </a:t>
            </a:r>
            <a:r>
              <a:rPr lang="tr-TR" sz="8000" dirty="0" err="1"/>
              <a:t>In</a:t>
            </a:r>
            <a:r>
              <a:rPr lang="tr-TR" sz="8000" dirty="0"/>
              <a:t> </a:t>
            </a:r>
            <a:r>
              <a:rPr lang="tr-TR" sz="8000" i="1" dirty="0" err="1"/>
              <a:t>Antigone</a:t>
            </a:r>
            <a:r>
              <a:rPr lang="tr-TR" sz="8000" dirty="0"/>
              <a:t>, </a:t>
            </a:r>
            <a:r>
              <a:rPr lang="en-US" sz="8000" dirty="0"/>
              <a:t>Sophocles blur</a:t>
            </a:r>
            <a:r>
              <a:rPr lang="tr-TR" sz="8000" dirty="0"/>
              <a:t>s</a:t>
            </a:r>
            <a:r>
              <a:rPr lang="en-US" sz="8000" dirty="0"/>
              <a:t> the</a:t>
            </a:r>
            <a:r>
              <a:rPr lang="tr-TR" sz="8000" dirty="0"/>
              <a:t> </a:t>
            </a:r>
            <a:r>
              <a:rPr lang="tr-TR" sz="8000" dirty="0" err="1"/>
              <a:t>distinction</a:t>
            </a:r>
            <a:r>
              <a:rPr lang="tr-TR" sz="8000" dirty="0"/>
              <a:t> </a:t>
            </a:r>
            <a:r>
              <a:rPr lang="tr-TR" sz="8000" dirty="0" err="1"/>
              <a:t>between</a:t>
            </a:r>
            <a:r>
              <a:rPr lang="tr-TR" sz="8000" dirty="0"/>
              <a:t> </a:t>
            </a:r>
            <a:r>
              <a:rPr lang="tr-TR" sz="8000" dirty="0" err="1"/>
              <a:t>the</a:t>
            </a:r>
            <a:r>
              <a:rPr lang="tr-TR" sz="8000" dirty="0"/>
              <a:t> </a:t>
            </a:r>
            <a:r>
              <a:rPr lang="en-US" sz="8000" dirty="0"/>
              <a:t>protagonist</a:t>
            </a:r>
            <a:r>
              <a:rPr lang="tr-TR" sz="8000" dirty="0"/>
              <a:t> </a:t>
            </a:r>
            <a:r>
              <a:rPr lang="tr-TR" sz="8000" dirty="0" err="1"/>
              <a:t>and</a:t>
            </a:r>
            <a:r>
              <a:rPr lang="tr-TR" sz="8000" dirty="0"/>
              <a:t> </a:t>
            </a:r>
            <a:r>
              <a:rPr lang="tr-TR" sz="8000" dirty="0" err="1"/>
              <a:t>the</a:t>
            </a:r>
            <a:r>
              <a:rPr lang="tr-TR" sz="8000" dirty="0"/>
              <a:t> antagonist</a:t>
            </a:r>
            <a:r>
              <a:rPr lang="en-US" sz="8000" dirty="0"/>
              <a:t>. In what way can we see Creon also as a tragic hero?</a:t>
            </a:r>
            <a:endParaRPr lang="tr-TR" sz="8000" dirty="0"/>
          </a:p>
          <a:p>
            <a:pPr marL="0" indent="0">
              <a:lnSpc>
                <a:spcPct val="120000"/>
              </a:lnSpc>
              <a:buNone/>
            </a:pPr>
            <a:r>
              <a:rPr lang="tr-TR" sz="8000" dirty="0"/>
              <a:t>    7) </a:t>
            </a:r>
            <a:r>
              <a:rPr lang="tr-TR" sz="8000" dirty="0" err="1"/>
              <a:t>What</a:t>
            </a:r>
            <a:r>
              <a:rPr lang="tr-TR" sz="8000" dirty="0"/>
              <a:t> can </a:t>
            </a:r>
            <a:r>
              <a:rPr lang="tr-TR" sz="8000" dirty="0" err="1"/>
              <a:t>we</a:t>
            </a:r>
            <a:r>
              <a:rPr lang="tr-TR" sz="8000" dirty="0"/>
              <a:t> say </a:t>
            </a:r>
            <a:r>
              <a:rPr lang="tr-TR" sz="8000" dirty="0" err="1"/>
              <a:t>about</a:t>
            </a:r>
            <a:r>
              <a:rPr lang="tr-TR" sz="8000" dirty="0"/>
              <a:t> </a:t>
            </a:r>
            <a:r>
              <a:rPr lang="tr-TR" sz="8000" dirty="0" err="1"/>
              <a:t>the</a:t>
            </a:r>
            <a:r>
              <a:rPr lang="tr-TR" sz="8000" dirty="0"/>
              <a:t> </a:t>
            </a:r>
            <a:r>
              <a:rPr lang="tr-TR" sz="8000" dirty="0" err="1"/>
              <a:t>chorus</a:t>
            </a:r>
            <a:r>
              <a:rPr lang="tr-TR" sz="8000" dirty="0"/>
              <a:t>’ </a:t>
            </a:r>
            <a:r>
              <a:rPr lang="tr-TR" sz="8000" dirty="0" err="1"/>
              <a:t>function</a:t>
            </a:r>
            <a:r>
              <a:rPr lang="tr-TR" sz="8000" dirty="0"/>
              <a:t> </a:t>
            </a:r>
            <a:r>
              <a:rPr lang="tr-TR" sz="8000" dirty="0" err="1"/>
              <a:t>and</a:t>
            </a:r>
            <a:r>
              <a:rPr lang="tr-TR" sz="8000" dirty="0"/>
              <a:t> role in </a:t>
            </a:r>
            <a:r>
              <a:rPr lang="tr-TR" sz="8000" dirty="0" err="1"/>
              <a:t>this</a:t>
            </a:r>
            <a:r>
              <a:rPr lang="tr-TR" sz="8000" dirty="0"/>
              <a:t> </a:t>
            </a:r>
            <a:r>
              <a:rPr lang="tr-TR" sz="8000" dirty="0" err="1"/>
              <a:t>tragedy</a:t>
            </a:r>
            <a:r>
              <a:rPr lang="tr-TR" sz="8000" dirty="0"/>
              <a:t>?</a:t>
            </a:r>
            <a:endParaRPr lang="tr-TR" sz="8000" dirty="0"/>
          </a:p>
          <a:p>
            <a:pPr marL="0" indent="0" algn="just">
              <a:lnSpc>
                <a:spcPct val="120000"/>
              </a:lnSpc>
              <a:buNone/>
            </a:pPr>
            <a:r>
              <a:rPr lang="tr-TR" sz="8000" dirty="0"/>
              <a:t>    8)How can </a:t>
            </a:r>
            <a:r>
              <a:rPr lang="tr-TR" sz="8000" dirty="0" err="1"/>
              <a:t>we</a:t>
            </a:r>
            <a:r>
              <a:rPr lang="tr-TR" sz="8000" dirty="0"/>
              <a:t> </a:t>
            </a:r>
            <a:r>
              <a:rPr lang="tr-TR" sz="8000" dirty="0" err="1"/>
              <a:t>analyse</a:t>
            </a:r>
            <a:r>
              <a:rPr lang="tr-TR" sz="8000" dirty="0"/>
              <a:t> </a:t>
            </a:r>
            <a:r>
              <a:rPr lang="tr-TR" sz="8000" dirty="0" err="1"/>
              <a:t>the</a:t>
            </a:r>
            <a:r>
              <a:rPr lang="tr-TR" sz="8000" dirty="0"/>
              <a:t> main </a:t>
            </a:r>
            <a:r>
              <a:rPr lang="tr-TR" sz="8000" dirty="0" err="1"/>
              <a:t>concepts</a:t>
            </a:r>
            <a:r>
              <a:rPr lang="tr-TR" sz="8000" dirty="0"/>
              <a:t> of </a:t>
            </a:r>
            <a:r>
              <a:rPr lang="tr-TR" sz="8000" dirty="0" err="1"/>
              <a:t>tragedy</a:t>
            </a:r>
            <a:r>
              <a:rPr lang="tr-TR" sz="8000" dirty="0"/>
              <a:t> (</a:t>
            </a:r>
            <a:r>
              <a:rPr lang="tr-TR" sz="8000" dirty="0" err="1"/>
              <a:t>hamartia</a:t>
            </a:r>
            <a:r>
              <a:rPr lang="tr-TR" sz="8000" dirty="0"/>
              <a:t>, </a:t>
            </a:r>
            <a:r>
              <a:rPr lang="tr-TR" sz="8000" dirty="0" err="1"/>
              <a:t>anagnorisis</a:t>
            </a:r>
            <a:r>
              <a:rPr lang="tr-TR" sz="8000" dirty="0"/>
              <a:t>, </a:t>
            </a:r>
            <a:r>
              <a:rPr lang="tr-TR" sz="8000" dirty="0" err="1"/>
              <a:t>peripretia</a:t>
            </a:r>
            <a:r>
              <a:rPr lang="tr-TR" sz="8000" dirty="0"/>
              <a:t>, </a:t>
            </a:r>
            <a:r>
              <a:rPr lang="tr-TR" sz="8000" dirty="0" err="1"/>
              <a:t>pathos</a:t>
            </a:r>
            <a:r>
              <a:rPr lang="tr-TR" sz="8000" dirty="0"/>
              <a:t>) in </a:t>
            </a:r>
            <a:r>
              <a:rPr lang="tr-TR" sz="8000" dirty="0" err="1"/>
              <a:t>relation</a:t>
            </a:r>
            <a:r>
              <a:rPr lang="tr-TR" sz="8000" dirty="0"/>
              <a:t> </a:t>
            </a:r>
            <a:r>
              <a:rPr lang="tr-TR" sz="8000" dirty="0" err="1"/>
              <a:t>to</a:t>
            </a:r>
            <a:r>
              <a:rPr lang="tr-TR" sz="8000" dirty="0"/>
              <a:t> </a:t>
            </a:r>
            <a:r>
              <a:rPr lang="tr-TR" sz="8000" dirty="0" err="1"/>
              <a:t>Creon</a:t>
            </a:r>
            <a:r>
              <a:rPr lang="tr-TR" sz="8000" dirty="0"/>
              <a:t> </a:t>
            </a:r>
            <a:r>
              <a:rPr lang="tr-TR" sz="8000" dirty="0" err="1"/>
              <a:t>and</a:t>
            </a:r>
            <a:r>
              <a:rPr lang="tr-TR" sz="8000" dirty="0"/>
              <a:t> </a:t>
            </a:r>
            <a:r>
              <a:rPr lang="tr-TR" sz="8000" dirty="0" err="1"/>
              <a:t>Antigone</a:t>
            </a:r>
            <a:r>
              <a:rPr lang="tr-TR" sz="8000" dirty="0"/>
              <a:t>?</a:t>
            </a:r>
            <a:endParaRPr lang="tr-TR" sz="8000" dirty="0"/>
          </a:p>
          <a:p>
            <a:pPr marL="0" indent="0" algn="just">
              <a:lnSpc>
                <a:spcPct val="120000"/>
              </a:lnSpc>
              <a:buNone/>
            </a:pPr>
            <a:r>
              <a:rPr lang="tr-TR" sz="8000" dirty="0"/>
              <a:t>    </a:t>
            </a:r>
            <a:endParaRPr lang="en-US" sz="7200" dirty="0"/>
          </a:p>
          <a:p>
            <a:pPr marL="0" indent="0">
              <a:lnSpc>
                <a:spcPct val="120000"/>
              </a:lnSpc>
              <a:buNone/>
            </a:pPr>
            <a:r>
              <a:rPr lang="tr-TR" sz="7200" dirty="0"/>
              <a:t>    </a:t>
            </a:r>
            <a:r>
              <a:rPr lang="tr-TR" sz="6200" dirty="0"/>
              <a:t>    </a:t>
            </a:r>
            <a:endParaRPr lang="en-US" sz="6200" dirty="0"/>
          </a:p>
          <a:p>
            <a:pPr marL="0" indent="0">
              <a:lnSpc>
                <a:spcPct val="120000"/>
              </a:lnSpc>
              <a:buNone/>
            </a:pPr>
            <a:endParaRPr lang="en-US" dirty="0"/>
          </a:p>
          <a:p>
            <a:pPr marL="0" indent="0">
              <a:buNone/>
            </a:pPr>
            <a:r>
              <a:rPr lang="tr-TR" dirty="0"/>
              <a:t>11</a:t>
            </a:r>
            <a:endParaRPr lang="tr-TR" dirty="0"/>
          </a:p>
          <a:p>
            <a:pPr marL="571500" indent="-571500">
              <a:buFont typeface="+mj-lt"/>
              <a:buAutoNum type="romanLcPeriod"/>
            </a:pPr>
            <a:endParaRPr lang="tr-TR" i="1" dirty="0"/>
          </a:p>
          <a:p>
            <a:pPr marL="571500" indent="-571500">
              <a:buFont typeface="+mj-lt"/>
              <a:buAutoNum type="romanLcPeriod"/>
            </a:pPr>
            <a:endParaRPr lang="tr-TR" i="1" dirty="0"/>
          </a:p>
          <a:p>
            <a:pPr marL="571500" indent="-571500">
              <a:buFont typeface="+mj-lt"/>
              <a:buAutoNum type="romanLcPeriod"/>
            </a:pPr>
            <a:endParaRPr lang="tr-TR"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2203221"/>
            <a:ext cx="10515600" cy="3596147"/>
          </a:xfrm>
        </p:spPr>
        <p:txBody>
          <a:bodyPr>
            <a:normAutofit/>
          </a:bodyPr>
          <a:lstStyle/>
          <a:p>
            <a:pPr marL="0" indent="0">
              <a:buNone/>
            </a:pPr>
            <a:r>
              <a:rPr lang="tr-TR" sz="1800" dirty="0"/>
              <a:t>9) What kind of a mood does this play create upon you?</a:t>
            </a:r>
            <a:endParaRPr lang="tr-TR" sz="1800" dirty="0"/>
          </a:p>
          <a:p>
            <a:pPr marL="0" indent="0">
              <a:buNone/>
            </a:pPr>
            <a:r>
              <a:rPr lang="tr-TR" sz="1800" dirty="0"/>
              <a:t>10) In what way can we talk about catharsis in this play? Do you feel pity and fear in the end? Do you reach a particular conclusion (some kind of rational judgment)?</a:t>
            </a:r>
            <a:endParaRPr lang="tr-TR" sz="1800" dirty="0"/>
          </a:p>
          <a:p>
            <a:pPr marL="0" indent="0">
              <a:buNone/>
            </a:pPr>
            <a:r>
              <a:rPr lang="tr-TR" sz="1800" dirty="0"/>
              <a:t>11) </a:t>
            </a:r>
            <a:r>
              <a:rPr lang="tr-TR" sz="1800" dirty="0" err="1"/>
              <a:t>When</a:t>
            </a:r>
            <a:r>
              <a:rPr lang="tr-TR" sz="1800" dirty="0"/>
              <a:t> </a:t>
            </a:r>
            <a:r>
              <a:rPr lang="tr-TR" sz="1800" dirty="0" err="1"/>
              <a:t>we</a:t>
            </a:r>
            <a:r>
              <a:rPr lang="tr-TR" sz="1800" dirty="0"/>
              <a:t> </a:t>
            </a:r>
            <a:r>
              <a:rPr lang="tr-TR" sz="1800" dirty="0" err="1"/>
              <a:t>think</a:t>
            </a:r>
            <a:r>
              <a:rPr lang="tr-TR" sz="1800" dirty="0"/>
              <a:t> </a:t>
            </a:r>
            <a:r>
              <a:rPr lang="tr-TR" sz="1800" dirty="0" err="1"/>
              <a:t>about</a:t>
            </a:r>
            <a:r>
              <a:rPr lang="tr-TR" sz="1800" dirty="0"/>
              <a:t> </a:t>
            </a:r>
            <a:r>
              <a:rPr lang="tr-TR" sz="1800" dirty="0" err="1"/>
              <a:t>the</a:t>
            </a:r>
            <a:r>
              <a:rPr lang="tr-TR" sz="1800" dirty="0"/>
              <a:t> role of </a:t>
            </a:r>
            <a:r>
              <a:rPr lang="tr-TR" sz="1800" dirty="0" err="1"/>
              <a:t>women</a:t>
            </a:r>
            <a:r>
              <a:rPr lang="tr-TR" sz="1800" dirty="0"/>
              <a:t> in </a:t>
            </a:r>
            <a:r>
              <a:rPr lang="tr-TR" sz="1800" dirty="0" err="1"/>
              <a:t>Greek</a:t>
            </a:r>
            <a:r>
              <a:rPr lang="tr-TR" sz="1800" dirty="0"/>
              <a:t> </a:t>
            </a:r>
            <a:r>
              <a:rPr lang="tr-TR" sz="1800" dirty="0" err="1"/>
              <a:t>society</a:t>
            </a:r>
            <a:r>
              <a:rPr lang="tr-TR" sz="1800" dirty="0"/>
              <a:t>, </a:t>
            </a:r>
            <a:r>
              <a:rPr lang="tr-TR" sz="1800" dirty="0" err="1"/>
              <a:t>what</a:t>
            </a:r>
            <a:r>
              <a:rPr lang="tr-TR" sz="1800" dirty="0"/>
              <a:t> can </a:t>
            </a:r>
            <a:r>
              <a:rPr lang="tr-TR" sz="1800" dirty="0" err="1"/>
              <a:t>we</a:t>
            </a:r>
            <a:r>
              <a:rPr lang="tr-TR" sz="1800" dirty="0"/>
              <a:t> say </a:t>
            </a:r>
            <a:r>
              <a:rPr lang="tr-TR" sz="1800" dirty="0" err="1"/>
              <a:t>about</a:t>
            </a:r>
            <a:r>
              <a:rPr lang="tr-TR" sz="1800" dirty="0"/>
              <a:t> </a:t>
            </a:r>
            <a:r>
              <a:rPr lang="tr-TR" sz="1800" dirty="0" err="1"/>
              <a:t>Antigone</a:t>
            </a:r>
            <a:r>
              <a:rPr lang="tr-TR" sz="1800" dirty="0"/>
              <a:t> </a:t>
            </a:r>
            <a:r>
              <a:rPr lang="tr-TR" sz="1800" dirty="0" err="1"/>
              <a:t>and</a:t>
            </a:r>
            <a:r>
              <a:rPr lang="tr-TR" sz="1800" dirty="0"/>
              <a:t> her </a:t>
            </a:r>
            <a:r>
              <a:rPr lang="tr-TR" sz="1800" dirty="0" err="1"/>
              <a:t>relationship</a:t>
            </a:r>
            <a:r>
              <a:rPr lang="tr-TR" sz="1800" dirty="0"/>
              <a:t> </a:t>
            </a:r>
            <a:r>
              <a:rPr lang="tr-TR" sz="1800" dirty="0" err="1"/>
              <a:t>to</a:t>
            </a:r>
            <a:r>
              <a:rPr lang="tr-TR" sz="1800" dirty="0"/>
              <a:t> </a:t>
            </a:r>
            <a:r>
              <a:rPr lang="tr-TR" sz="1800" dirty="0" err="1"/>
              <a:t>the</a:t>
            </a:r>
            <a:r>
              <a:rPr lang="tr-TR" sz="1800" dirty="0"/>
              <a:t> </a:t>
            </a:r>
            <a:r>
              <a:rPr lang="tr-TR" sz="1800" dirty="0" err="1"/>
              <a:t>other</a:t>
            </a:r>
            <a:r>
              <a:rPr lang="tr-TR" sz="1800" dirty="0"/>
              <a:t> </a:t>
            </a:r>
            <a:r>
              <a:rPr lang="tr-TR" sz="1800" dirty="0" err="1"/>
              <a:t>characters</a:t>
            </a:r>
            <a:r>
              <a:rPr lang="tr-TR" sz="1800" dirty="0"/>
              <a:t> in </a:t>
            </a:r>
            <a:r>
              <a:rPr lang="tr-TR" sz="1800" dirty="0" err="1"/>
              <a:t>this</a:t>
            </a:r>
            <a:r>
              <a:rPr lang="tr-TR" sz="1800" dirty="0"/>
              <a:t> </a:t>
            </a:r>
            <a:r>
              <a:rPr lang="tr-TR" sz="1800" dirty="0" err="1"/>
              <a:t>tragedy</a:t>
            </a:r>
            <a:r>
              <a:rPr lang="tr-TR" sz="1800" dirty="0"/>
              <a:t>? How do </a:t>
            </a:r>
            <a:r>
              <a:rPr lang="tr-TR" sz="1800" dirty="0" err="1"/>
              <a:t>you</a:t>
            </a:r>
            <a:r>
              <a:rPr lang="tr-TR" sz="1800" dirty="0"/>
              <a:t> </a:t>
            </a:r>
            <a:r>
              <a:rPr lang="tr-TR" sz="1800" dirty="0" err="1"/>
              <a:t>think</a:t>
            </a:r>
            <a:r>
              <a:rPr lang="tr-TR" sz="1800" dirty="0"/>
              <a:t> </a:t>
            </a:r>
            <a:r>
              <a:rPr lang="tr-TR" sz="1800" dirty="0" err="1"/>
              <a:t>the</a:t>
            </a:r>
            <a:r>
              <a:rPr lang="tr-TR" sz="1800" dirty="0"/>
              <a:t> </a:t>
            </a:r>
            <a:r>
              <a:rPr lang="tr-TR" sz="1800" dirty="0" err="1"/>
              <a:t>Greek</a:t>
            </a:r>
            <a:r>
              <a:rPr lang="tr-TR" sz="1800" dirty="0"/>
              <a:t> </a:t>
            </a:r>
            <a:r>
              <a:rPr lang="tr-TR" sz="1800" dirty="0" err="1"/>
              <a:t>audience</a:t>
            </a:r>
            <a:r>
              <a:rPr lang="tr-TR" sz="1800" dirty="0"/>
              <a:t> </a:t>
            </a:r>
            <a:r>
              <a:rPr lang="tr-TR" sz="1800" dirty="0" err="1"/>
              <a:t>perceive</a:t>
            </a:r>
            <a:r>
              <a:rPr lang="tr-TR" sz="1800" dirty="0"/>
              <a:t> </a:t>
            </a:r>
            <a:r>
              <a:rPr lang="tr-TR" sz="1800" dirty="0" err="1"/>
              <a:t>Antigone</a:t>
            </a:r>
            <a:r>
              <a:rPr lang="tr-TR" sz="1800" dirty="0"/>
              <a:t>?</a:t>
            </a:r>
            <a:endParaRPr lang="tr-TR" sz="1800" dirty="0"/>
          </a:p>
          <a:p>
            <a:pPr marL="0" indent="0">
              <a:buNone/>
            </a:pPr>
            <a:r>
              <a:rPr lang="tr-TR" sz="1800"/>
              <a:t>12) </a:t>
            </a:r>
            <a:r>
              <a:rPr lang="en-US" sz="1800" dirty="0"/>
              <a:t>Do you think that </a:t>
            </a:r>
            <a:r>
              <a:rPr lang="en-US" sz="1800" i="1" dirty="0"/>
              <a:t>Antigone</a:t>
            </a:r>
            <a:r>
              <a:rPr lang="en-US" sz="1800" dirty="0"/>
              <a:t> play is relevant for the contemporary world? How do you think it can be staged in our day?</a:t>
            </a:r>
            <a:r>
              <a:rPr lang="tr-TR" sz="1800" dirty="0"/>
              <a:t> (</a:t>
            </a:r>
            <a:r>
              <a:rPr lang="tr-TR" sz="1800" dirty="0" err="1"/>
              <a:t>e.g</a:t>
            </a:r>
            <a:r>
              <a:rPr lang="tr-TR" sz="1800" dirty="0"/>
              <a:t>. </a:t>
            </a:r>
            <a:r>
              <a:rPr lang="tr-TR" sz="1800" dirty="0" err="1"/>
              <a:t>See</a:t>
            </a:r>
            <a:r>
              <a:rPr lang="tr-TR" sz="1800" dirty="0"/>
              <a:t> </a:t>
            </a:r>
            <a:r>
              <a:rPr lang="tr-TR" sz="1800" dirty="0" err="1"/>
              <a:t>vidoes</a:t>
            </a:r>
            <a:r>
              <a:rPr lang="tr-TR" sz="1800" dirty="0"/>
              <a:t>). Can </a:t>
            </a:r>
            <a:r>
              <a:rPr lang="tr-TR" sz="1800" dirty="0" err="1"/>
              <a:t>the</a:t>
            </a:r>
            <a:r>
              <a:rPr lang="tr-TR" sz="1800" dirty="0"/>
              <a:t> </a:t>
            </a:r>
            <a:r>
              <a:rPr lang="tr-TR" sz="1800" dirty="0" err="1"/>
              <a:t>essence</a:t>
            </a:r>
            <a:r>
              <a:rPr lang="tr-TR" sz="1800" dirty="0"/>
              <a:t> of </a:t>
            </a:r>
            <a:r>
              <a:rPr lang="tr-TR" sz="1800" dirty="0" err="1"/>
              <a:t>the</a:t>
            </a:r>
            <a:r>
              <a:rPr lang="tr-TR" sz="1800" dirty="0"/>
              <a:t> </a:t>
            </a:r>
            <a:r>
              <a:rPr lang="tr-TR" sz="1800" dirty="0" err="1"/>
              <a:t>play</a:t>
            </a:r>
            <a:r>
              <a:rPr lang="tr-TR" sz="1800" dirty="0"/>
              <a:t> be </a:t>
            </a:r>
            <a:r>
              <a:rPr lang="tr-TR" sz="1800" dirty="0" err="1"/>
              <a:t>captured</a:t>
            </a:r>
            <a:r>
              <a:rPr lang="tr-TR" sz="1800" dirty="0"/>
              <a:t> in </a:t>
            </a:r>
            <a:r>
              <a:rPr lang="tr-TR" sz="1800" dirty="0" err="1"/>
              <a:t>contemporary</a:t>
            </a:r>
            <a:r>
              <a:rPr lang="tr-TR" sz="1800" dirty="0"/>
              <a:t> </a:t>
            </a:r>
            <a:r>
              <a:rPr lang="tr-TR" sz="1800" dirty="0" err="1"/>
              <a:t>productions</a:t>
            </a:r>
            <a:r>
              <a:rPr lang="tr-TR" sz="1800" dirty="0"/>
              <a:t>? </a:t>
            </a:r>
            <a:r>
              <a:rPr lang="tr-TR" sz="1800" dirty="0" err="1"/>
              <a:t>Why</a:t>
            </a:r>
            <a:r>
              <a:rPr lang="tr-TR" sz="1800" dirty="0"/>
              <a:t>/</a:t>
            </a:r>
            <a:r>
              <a:rPr lang="tr-TR" sz="1800" dirty="0" err="1"/>
              <a:t>Why</a:t>
            </a:r>
            <a:r>
              <a:rPr lang="tr-TR" sz="1800" dirty="0"/>
              <a:t> not?</a:t>
            </a:r>
            <a:endParaRPr lang="tr-TR" sz="1800" dirty="0"/>
          </a:p>
          <a:p>
            <a:endParaRPr lang="tr-TR" sz="1800" i="1" dirty="0"/>
          </a:p>
        </p:txBody>
      </p:sp>
    </p:spTree>
  </p:cSld>
  <p:clrMapOvr>
    <a:masterClrMapping/>
  </p:clrMapOvr>
</p:sld>
</file>

<file path=ppt/theme/theme1.xml><?xml version="1.0" encoding="utf-8"?>
<a:theme xmlns:a="http://schemas.openxmlformats.org/drawingml/2006/main" name="Office Teması">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2948</Words>
  <Application>WPS Presentation</Application>
  <PresentationFormat>Geniş ekran</PresentationFormat>
  <Paragraphs>58</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SimSun</vt:lpstr>
      <vt:lpstr>Wingdings</vt:lpstr>
      <vt:lpstr>Calibri Light</vt:lpstr>
      <vt:lpstr>Calibri</vt:lpstr>
      <vt:lpstr>Microsoft YaHei</vt:lpstr>
      <vt:lpstr>Arial Unicode MS</vt:lpstr>
      <vt:lpstr>Office Teması</vt:lpstr>
      <vt:lpstr>-HOW TO READ A THEATRE PLAY? -READING ANTIGONE </vt:lpstr>
      <vt:lpstr>BASICS OF READING A PLAY</vt:lpstr>
      <vt:lpstr> ANTIGONE (441 B.C.)</vt:lpstr>
      <vt:lpstr>SOME STUDY QUESTIONS FOR ANTIGONE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ANTIGONE</dc:title>
  <dc:creator>banu paksoy</dc:creator>
  <cp:lastModifiedBy>user</cp:lastModifiedBy>
  <cp:revision>23</cp:revision>
  <dcterms:created xsi:type="dcterms:W3CDTF">2023-09-27T16:46:00Z</dcterms:created>
  <dcterms:modified xsi:type="dcterms:W3CDTF">2024-09-23T17:53:09Z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AE7DD6719D6A489B86A5A339A87258B1_12</vt:lpwstr>
  </property>
  <property fmtid="{D5CDD505-2E9C-101B-9397-08002B2CF9AE}" pid="3" name="KSOProductBuildVer">
    <vt:lpwstr>1033-12.2.0.18283</vt:lpwstr>
  </property>
</Properties>
</file>