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B27B-EEA3-4373-990E-A364C331264F}" type="datetimeFigureOut">
              <a:rPr lang="tr-TR" smtClean="0"/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7ADE-4CF9-4ADD-B118-2E06B2935C90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FINDING DIFFERENT ELEMENTS OF TRAGEDY WITHIN </a:t>
            </a:r>
            <a:r>
              <a:rPr lang="tr-TR"/>
              <a:t>THE ANTIGONE TEXT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(ANAGNORISIS, PATHOS, PERIPRETIA, CONFLICT BETWEEN CHARACATERS, ETC.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tr-TR" altLang="en-US"/>
              <a:t>FOCUS NOT ON THE PAGE NUMBERS BUT ON THE SPECIAL NUMBERS GIVEN TO THE LINES</a:t>
            </a:r>
            <a:endParaRPr lang="tr-T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tr-TR" altLang="en-US"/>
              <a:t>Opening with Ismene and Antigone’s dialogue. Two opposing positions. Point of attack --&gt; Antigone’s decision to bury Polynices.</a:t>
            </a:r>
            <a:endParaRPr lang="tr-TR" altLang="en-US"/>
          </a:p>
          <a:p>
            <a:r>
              <a:rPr lang="tr-TR" altLang="en-US"/>
              <a:t>How Creon is introduced to us (How could we even admire him as a powerful politician?) see his speech to his people (185-260)</a:t>
            </a:r>
            <a:endParaRPr lang="tr-TR" altLang="en-US"/>
          </a:p>
          <a:p>
            <a:r>
              <a:rPr lang="tr-TR" altLang="en-US"/>
              <a:t>Opposition between two standpoints: Antigone X Creon (445-515)</a:t>
            </a:r>
            <a:endParaRPr lang="tr-TR" altLang="en-US"/>
          </a:p>
          <a:p>
            <a:pPr marL="0" indent="0">
              <a:buNone/>
            </a:pPr>
            <a:r>
              <a:rPr lang="tr-TR" altLang="en-US"/>
              <a:t>Notice how the chorus and the its leader seem to accuse her at this point. What would be Antigone’s </a:t>
            </a:r>
            <a:r>
              <a:rPr lang="tr-TR" altLang="en-US" i="1"/>
              <a:t>hamartia</a:t>
            </a:r>
            <a:r>
              <a:rPr lang="tr-TR" altLang="en-US"/>
              <a:t>?</a:t>
            </a:r>
            <a:endParaRPr lang="tr-TR" altLang="en-US"/>
          </a:p>
          <a:p>
            <a:r>
              <a:rPr lang="tr-TR" altLang="en-US"/>
              <a:t>Observe not simply the opposition, but also the compassion between the two sisters (580-680)</a:t>
            </a:r>
            <a:endParaRPr lang="tr-TR" altLang="en-US"/>
          </a:p>
          <a:p>
            <a:endParaRPr lang="tr-T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tr-TR" altLang="en-US"/>
              <a:t>The opposition between Haemon and Creon/Notice how this time we clearly see Creon’s hamartia (705-845)</a:t>
            </a:r>
            <a:endParaRPr lang="tr-TR" altLang="en-US"/>
          </a:p>
          <a:p>
            <a:r>
              <a:rPr lang="tr-TR" altLang="en-US"/>
              <a:t>Antigone’s suffering (pathos speech) (880-968). Notice how the chorus changes its attitude and sympathizes with her. Also notice how other times chorus responds to what the characters say and do at different times</a:t>
            </a:r>
            <a:endParaRPr lang="tr-TR" altLang="en-US"/>
          </a:p>
          <a:p>
            <a:r>
              <a:rPr lang="tr-TR" altLang="en-US"/>
              <a:t>Tiresias’ warning to Creon 1090-1215 --&gt; Climax: Creon changes his mind. But this is not yet true recognition</a:t>
            </a:r>
            <a:endParaRPr lang="tr-TR" altLang="en-US"/>
          </a:p>
          <a:p>
            <a:r>
              <a:rPr lang="tr-TR" altLang="en-US"/>
              <a:t>Messenger’s speech clearly narrates Creon’s peripretia (reversal of fortune) (1284-1300)  </a:t>
            </a:r>
            <a:endParaRPr lang="tr-T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tr-TR" altLang="en-US"/>
              <a:t>How does the play develop after that? Messanger’s narration of horrifing events prolongs and prepares Creon’s deep suffering(pathos)</a:t>
            </a:r>
            <a:endParaRPr lang="tr-TR" altLang="en-US"/>
          </a:p>
          <a:p>
            <a:r>
              <a:rPr lang="tr-TR" altLang="en-US"/>
              <a:t>Creon’s awareness and his pathos speech (1395 and see until the end)</a:t>
            </a:r>
            <a:endParaRPr lang="tr-TR" altLang="en-US"/>
          </a:p>
          <a:p>
            <a:pPr algn="just"/>
            <a:r>
              <a:rPr lang="tr-TR" altLang="en-US"/>
              <a:t>Notice how the chorus gives a moral message in the end --&gt; Also prepares the audience for a cathartic experience. Think how?</a:t>
            </a:r>
            <a:endParaRPr lang="tr-TR" altLang="en-US"/>
          </a:p>
          <a:p>
            <a:endParaRPr lang="tr-TR" altLang="en-US"/>
          </a:p>
          <a:p>
            <a:pPr marL="0" indent="0">
              <a:buNone/>
            </a:pPr>
            <a:r>
              <a:rPr lang="tr-TR" altLang="en-US"/>
              <a:t>Consider the study questions and what you discussed in the classroom in light of these aspects again</a:t>
            </a:r>
            <a:endParaRPr lang="tr-T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Presentation</Application>
  <PresentationFormat>Geniş ekran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Teması</vt:lpstr>
      <vt:lpstr>FINDING DIFFERENT ELEMENTS OF TRAGEDY WITHIN THE ANTIGONE TEXT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Banu Paksoy</dc:creator>
  <cp:lastModifiedBy>user</cp:lastModifiedBy>
  <cp:revision>4</cp:revision>
  <dcterms:created xsi:type="dcterms:W3CDTF">2024-09-30T10:56:00Z</dcterms:created>
  <dcterms:modified xsi:type="dcterms:W3CDTF">2024-09-30T11:24:38Z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E580C2503FFB4532A96F99581A89E1A5_12</vt:lpwstr>
  </property>
  <property fmtid="{D5CDD505-2E9C-101B-9397-08002B2CF9AE}" pid="3" name="KSOProductBuildVer">
    <vt:lpwstr>1033-12.2.0.18283</vt:lpwstr>
  </property>
</Properties>
</file>