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2" r:id="rId8"/>
    <p:sldId id="261"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12/13/2022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12/13/2022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12/13/2022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12/13/2022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E5059C3-6A89-4494-99FF-5A4D6FFD50EB}" type="datetimeFigureOut">
              <a:rPr lang="en-US" dirty="0"/>
              <a:t>12/13/2022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12/13/2022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609285" y="2851331"/>
            <a:ext cx="3893623" cy="307143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666635" y="2851331"/>
            <a:ext cx="3899798" cy="307143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12/13/2022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12/13/2022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12/13/2022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7D525BB-DA17-4BA0-B3C8-3AC3ABC827E6}" type="datetimeFigureOut">
              <a:rPr lang="en-US" dirty="0"/>
              <a:t>12/13/2022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16C4C9A-3960-41CF-A4E9-2A8FB932454B}" type="datetimeFigureOut">
              <a:rPr lang="en-US" dirty="0"/>
              <a:t>12/13/2022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12/13/2022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CADD0B-0613-E7BD-5C31-1043DC2A80F1}"/>
              </a:ext>
            </a:extLst>
          </p:cNvPr>
          <p:cNvSpPr>
            <a:spLocks noGrp="1"/>
          </p:cNvSpPr>
          <p:nvPr>
            <p:ph type="ctrTitle"/>
          </p:nvPr>
        </p:nvSpPr>
        <p:spPr>
          <a:xfrm>
            <a:off x="2420912" y="997156"/>
            <a:ext cx="5636453" cy="2975858"/>
          </a:xfrm>
        </p:spPr>
        <p:txBody>
          <a:bodyPr>
            <a:noAutofit/>
          </a:bodyPr>
          <a:lstStyle/>
          <a:p>
            <a:pPr algn="ctr"/>
            <a:r>
              <a:rPr lang="tr-TR" sz="4400" dirty="0"/>
              <a:t>Retina kan damarlarını çıkarmak için eşikleme temelli morfolojik bir yöntem</a:t>
            </a:r>
          </a:p>
        </p:txBody>
      </p:sp>
      <p:sp>
        <p:nvSpPr>
          <p:cNvPr id="3" name="Alt Başlık 2">
            <a:extLst>
              <a:ext uri="{FF2B5EF4-FFF2-40B4-BE49-F238E27FC236}">
                <a16:creationId xmlns:a16="http://schemas.microsoft.com/office/drawing/2014/main" id="{CC467018-CB22-EB76-A9A7-D33F161D85BF}"/>
              </a:ext>
            </a:extLst>
          </p:cNvPr>
          <p:cNvSpPr>
            <a:spLocks noGrp="1"/>
          </p:cNvSpPr>
          <p:nvPr>
            <p:ph type="subTitle" idx="1"/>
          </p:nvPr>
        </p:nvSpPr>
        <p:spPr>
          <a:xfrm>
            <a:off x="4077477" y="3898368"/>
            <a:ext cx="2323322" cy="2416629"/>
          </a:xfrm>
        </p:spPr>
        <p:txBody>
          <a:bodyPr/>
          <a:lstStyle/>
          <a:p>
            <a:pPr algn="ctr"/>
            <a:r>
              <a:rPr lang="tr-TR" sz="1600" b="1" dirty="0"/>
              <a:t>İNÖNÜ ÜNİVERSİTESİ GÖRÜNTÜ İŞLEME</a:t>
            </a:r>
          </a:p>
          <a:p>
            <a:pPr algn="ctr"/>
            <a:r>
              <a:rPr lang="tr-TR" sz="1600" b="1" dirty="0"/>
              <a:t>Ahmet GÜR</a:t>
            </a:r>
          </a:p>
          <a:p>
            <a:pPr algn="ctr"/>
            <a:r>
              <a:rPr lang="tr-TR" sz="1600" b="1" dirty="0"/>
              <a:t>02200201053</a:t>
            </a:r>
            <a:endParaRPr lang="tr-TR" sz="1800" b="1" dirty="0"/>
          </a:p>
          <a:p>
            <a:endParaRPr lang="tr-TR" dirty="0"/>
          </a:p>
        </p:txBody>
      </p:sp>
    </p:spTree>
    <p:extLst>
      <p:ext uri="{BB962C8B-B14F-4D97-AF65-F5344CB8AC3E}">
        <p14:creationId xmlns:p14="http://schemas.microsoft.com/office/powerpoint/2010/main" val="1082613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E66C63-A792-0F6A-7762-0FAE28BFB942}"/>
              </a:ext>
            </a:extLst>
          </p:cNvPr>
          <p:cNvSpPr>
            <a:spLocks noGrp="1"/>
          </p:cNvSpPr>
          <p:nvPr>
            <p:ph type="title"/>
          </p:nvPr>
        </p:nvSpPr>
        <p:spPr/>
        <p:txBody>
          <a:bodyPr/>
          <a:lstStyle/>
          <a:p>
            <a:pPr algn="l"/>
            <a:r>
              <a:rPr lang="tr-TR" dirty="0"/>
              <a:t>5 Sonuçlar</a:t>
            </a:r>
          </a:p>
        </p:txBody>
      </p:sp>
      <p:sp>
        <p:nvSpPr>
          <p:cNvPr id="3" name="İçerik Yer Tutucusu 2">
            <a:extLst>
              <a:ext uri="{FF2B5EF4-FFF2-40B4-BE49-F238E27FC236}">
                <a16:creationId xmlns:a16="http://schemas.microsoft.com/office/drawing/2014/main" id="{AA01F1E3-1521-0582-600C-53C59A28844B}"/>
              </a:ext>
            </a:extLst>
          </p:cNvPr>
          <p:cNvSpPr>
            <a:spLocks noGrp="1"/>
          </p:cNvSpPr>
          <p:nvPr>
            <p:ph idx="1"/>
          </p:nvPr>
        </p:nvSpPr>
        <p:spPr>
          <a:xfrm>
            <a:off x="2773598" y="1885285"/>
            <a:ext cx="6594337" cy="4301021"/>
          </a:xfrm>
        </p:spPr>
        <p:txBody>
          <a:bodyPr>
            <a:normAutofit fontScale="92500"/>
          </a:bodyPr>
          <a:lstStyle/>
          <a:p>
            <a:r>
              <a:rPr lang="tr-TR" dirty="0"/>
              <a:t>Paylaşıma açık olarak sunulan DRIVE veri seti üzerinde morfolojik işlemlere dayalı bir damar iyileştirme yöntemi kullanılmıştır. Damar iyileştirme aşamasından sonra Çoklu Eşikleme, Bulanık Mantık Tabanlı Eşikleme ve Maksimum Eşikleme yöntemleri kullanılarak damar bölütlemesi yapılmıştır. Bu yöntem temelde morfolojik işlemlere dayanmış olsa da asıl amaç eşikleme algoritmalarının yöntem üzerindeki performanslarının karşılaştırılmasıdır. Bu makalede, Bulanık Mantık Tabanlı Eşikleme yönteminin ortalama doğruluk oranı 0.952 olarak hesaplanmış ve diğer iki eşikleme yönteminden daha yüksek bir değere sahip olmuştur.</a:t>
            </a:r>
          </a:p>
        </p:txBody>
      </p:sp>
      <p:pic>
        <p:nvPicPr>
          <p:cNvPr id="1026" name="Picture 2" descr="Tek Seferde Doğru Sonuç - Tek Seferde Doğru Sonuç">
            <a:extLst>
              <a:ext uri="{FF2B5EF4-FFF2-40B4-BE49-F238E27FC236}">
                <a16:creationId xmlns:a16="http://schemas.microsoft.com/office/drawing/2014/main" id="{F28226EB-1FED-B2AC-8C5D-28B8D1C6FD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3882" y="4391512"/>
            <a:ext cx="1794795" cy="17947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5358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BA8C04-CACF-331F-98EF-091F2F3AFC4E}"/>
              </a:ext>
            </a:extLst>
          </p:cNvPr>
          <p:cNvSpPr>
            <a:spLocks noGrp="1"/>
          </p:cNvSpPr>
          <p:nvPr>
            <p:ph type="title"/>
          </p:nvPr>
        </p:nvSpPr>
        <p:spPr/>
        <p:txBody>
          <a:bodyPr/>
          <a:lstStyle/>
          <a:p>
            <a:pPr algn="l"/>
            <a:r>
              <a:rPr lang="tr-TR" dirty="0"/>
              <a:t>Özet </a:t>
            </a:r>
          </a:p>
        </p:txBody>
      </p:sp>
      <p:sp>
        <p:nvSpPr>
          <p:cNvPr id="3" name="İçerik Yer Tutucusu 2">
            <a:extLst>
              <a:ext uri="{FF2B5EF4-FFF2-40B4-BE49-F238E27FC236}">
                <a16:creationId xmlns:a16="http://schemas.microsoft.com/office/drawing/2014/main" id="{D2A845DA-AF94-421C-3AA5-8C16D666FAB6}"/>
              </a:ext>
            </a:extLst>
          </p:cNvPr>
          <p:cNvSpPr>
            <a:spLocks noGrp="1"/>
          </p:cNvSpPr>
          <p:nvPr>
            <p:ph idx="1"/>
          </p:nvPr>
        </p:nvSpPr>
        <p:spPr>
          <a:xfrm>
            <a:off x="2773599" y="2052116"/>
            <a:ext cx="7630034" cy="3919476"/>
          </a:xfrm>
        </p:spPr>
        <p:txBody>
          <a:bodyPr/>
          <a:lstStyle/>
          <a:p>
            <a:r>
              <a:rPr lang="tr-TR" dirty="0"/>
              <a:t>Son yıllarda, diyabete bağlı retina hastalığı körlüğün önde gelen nedenlerinden biri haline gelmiştir. Bu hastalığın önüne geçebilmek için retina ağ yapısının doğru bölütlenmesi gerekir. Retina ağ yapısının doğru ve hızlı bölütlenmesi için bilgisayar destekli tanı sistemlerine ihtiyaç duyulur. Bu makalede, renkli retina </a:t>
            </a:r>
            <a:r>
              <a:rPr lang="tr-TR" dirty="0" err="1"/>
              <a:t>fundus</a:t>
            </a:r>
            <a:r>
              <a:rPr lang="tr-TR" dirty="0"/>
              <a:t> görüntüsü üzerinde retina damarlarını otomatik olarak </a:t>
            </a:r>
            <a:r>
              <a:rPr lang="tr-TR" dirty="0" err="1"/>
              <a:t>bölütleyen</a:t>
            </a:r>
            <a:r>
              <a:rPr lang="tr-TR" dirty="0"/>
              <a:t> bir yöntem önerilmiştir.</a:t>
            </a:r>
          </a:p>
        </p:txBody>
      </p:sp>
      <p:pic>
        <p:nvPicPr>
          <p:cNvPr id="2050" name="Picture 2" descr="Kısaca Kimdir (@kisacakimdir) / Twitter">
            <a:extLst>
              <a:ext uri="{FF2B5EF4-FFF2-40B4-BE49-F238E27FC236}">
                <a16:creationId xmlns:a16="http://schemas.microsoft.com/office/drawing/2014/main" id="{B93E8578-138E-BC1B-BC0D-7D87702C6A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9357" y="387148"/>
            <a:ext cx="1919044" cy="191904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7987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E80610-BD4C-1953-0211-099D8B92893C}"/>
              </a:ext>
            </a:extLst>
          </p:cNvPr>
          <p:cNvSpPr>
            <a:spLocks noGrp="1"/>
          </p:cNvSpPr>
          <p:nvPr>
            <p:ph type="title"/>
          </p:nvPr>
        </p:nvSpPr>
        <p:spPr/>
        <p:txBody>
          <a:bodyPr/>
          <a:lstStyle/>
          <a:p>
            <a:pPr algn="l"/>
            <a:r>
              <a:rPr lang="tr-TR" dirty="0"/>
              <a:t>1 Giriş</a:t>
            </a:r>
          </a:p>
        </p:txBody>
      </p:sp>
      <p:sp>
        <p:nvSpPr>
          <p:cNvPr id="3" name="İçerik Yer Tutucusu 2">
            <a:extLst>
              <a:ext uri="{FF2B5EF4-FFF2-40B4-BE49-F238E27FC236}">
                <a16:creationId xmlns:a16="http://schemas.microsoft.com/office/drawing/2014/main" id="{0D70515C-3B26-9E3D-C6CA-D56B7AF1B5A9}"/>
              </a:ext>
            </a:extLst>
          </p:cNvPr>
          <p:cNvSpPr>
            <a:spLocks noGrp="1"/>
          </p:cNvSpPr>
          <p:nvPr>
            <p:ph idx="1"/>
          </p:nvPr>
        </p:nvSpPr>
        <p:spPr>
          <a:xfrm>
            <a:off x="2773599" y="1557594"/>
            <a:ext cx="7796540" cy="3997828"/>
          </a:xfrm>
        </p:spPr>
        <p:txBody>
          <a:bodyPr/>
          <a:lstStyle/>
          <a:p>
            <a:r>
              <a:rPr lang="tr-TR" dirty="0"/>
              <a:t>Diyabete bağlı retina bozuklukları kişilerde körlüğe sebep olan ve Diyabetik Retinopati (DR) olarak adlandırılan en önemli hastalıklardan biridir. Bu hastalığın erken teşhis edilmesi, kişilerde görme yetisinin kaybolmaması açısından </a:t>
            </a:r>
            <a:r>
              <a:rPr lang="tr-TR" dirty="0" err="1"/>
              <a:t>önemlidir.Retina</a:t>
            </a:r>
            <a:r>
              <a:rPr lang="tr-TR" dirty="0"/>
              <a:t> görüntülerinin tespit edilmesi için bilgisayar destekli sistemler geliştirilmiştir. Bu sistemler yenilikçi yöntemler kullanarak sürekli geliştirilmektedir. </a:t>
            </a:r>
          </a:p>
        </p:txBody>
      </p:sp>
    </p:spTree>
    <p:extLst>
      <p:ext uri="{BB962C8B-B14F-4D97-AF65-F5344CB8AC3E}">
        <p14:creationId xmlns:p14="http://schemas.microsoft.com/office/powerpoint/2010/main" val="3096599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5ABF65-92EE-389D-8A6D-80331CE585C3}"/>
              </a:ext>
            </a:extLst>
          </p:cNvPr>
          <p:cNvSpPr>
            <a:spLocks noGrp="1"/>
          </p:cNvSpPr>
          <p:nvPr>
            <p:ph type="title"/>
          </p:nvPr>
        </p:nvSpPr>
        <p:spPr/>
        <p:txBody>
          <a:bodyPr/>
          <a:lstStyle/>
          <a:p>
            <a:pPr algn="l"/>
            <a:r>
              <a:rPr lang="tr-TR" dirty="0"/>
              <a:t>2 Materyal ve metot</a:t>
            </a:r>
          </a:p>
        </p:txBody>
      </p:sp>
      <p:sp>
        <p:nvSpPr>
          <p:cNvPr id="3" name="İçerik Yer Tutucusu 2">
            <a:extLst>
              <a:ext uri="{FF2B5EF4-FFF2-40B4-BE49-F238E27FC236}">
                <a16:creationId xmlns:a16="http://schemas.microsoft.com/office/drawing/2014/main" id="{61F64A66-CA36-7B4C-150C-ACA3D26326A1}"/>
              </a:ext>
            </a:extLst>
          </p:cNvPr>
          <p:cNvSpPr>
            <a:spLocks noGrp="1"/>
          </p:cNvSpPr>
          <p:nvPr>
            <p:ph idx="1"/>
          </p:nvPr>
        </p:nvSpPr>
        <p:spPr>
          <a:xfrm>
            <a:off x="2692703" y="1885285"/>
            <a:ext cx="7673607" cy="3395842"/>
          </a:xfrm>
        </p:spPr>
        <p:txBody>
          <a:bodyPr>
            <a:normAutofit fontScale="85000" lnSpcReduction="10000"/>
          </a:bodyPr>
          <a:lstStyle/>
          <a:p>
            <a:r>
              <a:rPr lang="tr-TR" dirty="0"/>
              <a:t>2.1 Morfolojik işlemler Morfolojik işlemlerin temel amacı, görüntünün temel özelliklerini korumak ve görüntüyü basitleştirmektir. Bu çalışmada, üst-şapka ve alt-şapka dönüşümleri kan damarlarına belirginlik kazandırmak için kullanılır. </a:t>
            </a:r>
            <a:r>
              <a:rPr lang="tr-TR" dirty="0" err="1"/>
              <a:t>Üstşapka</a:t>
            </a:r>
            <a:r>
              <a:rPr lang="tr-TR" dirty="0"/>
              <a:t> dönüşümü, bir giriş görüntüsüne morfolojik açma işlemi uygulandıktan sonra uygulama sonucunun orijinal giriş görüntüsünden çıkarılması işlemidir. Bu işlemin matematiksel ifadesi Denklem (1)’de verilmiştir. Alt-şapka dönüşümü, bir giriş görüntüsüne morfolojik bir kapama işlemi uygulandıktan sonra uygulama sonucunun orijinal giriş görüntüsünden çıkarılması işlemidir. Bu işlemin matematiksel ifadesi Denklem (2)’de verilmiştir.</a:t>
            </a:r>
          </a:p>
        </p:txBody>
      </p:sp>
      <p:pic>
        <p:nvPicPr>
          <p:cNvPr id="8" name="Resim 7">
            <a:extLst>
              <a:ext uri="{FF2B5EF4-FFF2-40B4-BE49-F238E27FC236}">
                <a16:creationId xmlns:a16="http://schemas.microsoft.com/office/drawing/2014/main" id="{E2DFFDB5-E120-5296-9B46-1EFBFD3AB5EC}"/>
              </a:ext>
            </a:extLst>
          </p:cNvPr>
          <p:cNvPicPr>
            <a:picLocks noChangeAspect="1"/>
          </p:cNvPicPr>
          <p:nvPr/>
        </p:nvPicPr>
        <p:blipFill>
          <a:blip r:embed="rId2"/>
          <a:stretch>
            <a:fillRect/>
          </a:stretch>
        </p:blipFill>
        <p:spPr>
          <a:xfrm>
            <a:off x="4700587" y="5508769"/>
            <a:ext cx="2790825" cy="781050"/>
          </a:xfrm>
          <a:prstGeom prst="rect">
            <a:avLst/>
          </a:prstGeom>
        </p:spPr>
      </p:pic>
    </p:spTree>
    <p:extLst>
      <p:ext uri="{BB962C8B-B14F-4D97-AF65-F5344CB8AC3E}">
        <p14:creationId xmlns:p14="http://schemas.microsoft.com/office/powerpoint/2010/main" val="2949971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BBFD3B-5B63-945E-CEF4-5BFC63FD0FA5}"/>
              </a:ext>
            </a:extLst>
          </p:cNvPr>
          <p:cNvSpPr>
            <a:spLocks noGrp="1"/>
          </p:cNvSpPr>
          <p:nvPr>
            <p:ph type="title"/>
          </p:nvPr>
        </p:nvSpPr>
        <p:spPr/>
        <p:txBody>
          <a:bodyPr/>
          <a:lstStyle/>
          <a:p>
            <a:pPr algn="l"/>
            <a:r>
              <a:rPr lang="tr-TR" dirty="0"/>
              <a:t>2.2 Eşikleme yöntemleri</a:t>
            </a:r>
          </a:p>
        </p:txBody>
      </p:sp>
      <p:sp>
        <p:nvSpPr>
          <p:cNvPr id="3" name="İçerik Yer Tutucusu 2">
            <a:extLst>
              <a:ext uri="{FF2B5EF4-FFF2-40B4-BE49-F238E27FC236}">
                <a16:creationId xmlns:a16="http://schemas.microsoft.com/office/drawing/2014/main" id="{071CAC5B-011F-D4D3-9355-0714A5B82638}"/>
              </a:ext>
            </a:extLst>
          </p:cNvPr>
          <p:cNvSpPr>
            <a:spLocks noGrp="1"/>
          </p:cNvSpPr>
          <p:nvPr>
            <p:ph idx="1"/>
          </p:nvPr>
        </p:nvSpPr>
        <p:spPr>
          <a:xfrm>
            <a:off x="2773599" y="2052116"/>
            <a:ext cx="7602042" cy="3844831"/>
          </a:xfrm>
        </p:spPr>
        <p:txBody>
          <a:bodyPr>
            <a:normAutofit lnSpcReduction="10000"/>
          </a:bodyPr>
          <a:lstStyle/>
          <a:p>
            <a:r>
              <a:rPr lang="tr-TR" dirty="0"/>
              <a:t>Görüntü eşikleme sadeliği ve sağlamlığı nedeni ile en sık kullanılan görüntü bölütleme yöntemlerinden biridir. Eşikleme işlemi, gri ölçekli bir görünün yoğunluk seviyesine göre sınıflara ayrıldığı bir işlemdir. Bu sınıflandırma işlemi için tanımlanmış kurallara uygun bir eşik değeri seçmek gerekir. Bu çalışmada kullanılan eşikleme yöntemleri şöyledir;</a:t>
            </a:r>
          </a:p>
          <a:p>
            <a:r>
              <a:rPr lang="tr-TR" dirty="0"/>
              <a:t>2.2.1 Çok seviyeli eşikleme</a:t>
            </a:r>
          </a:p>
          <a:p>
            <a:r>
              <a:rPr lang="tr-TR" dirty="0"/>
              <a:t>2.2.2 Maksimum entropi tabanlı eşikleme</a:t>
            </a:r>
          </a:p>
          <a:p>
            <a:r>
              <a:rPr lang="tr-TR" dirty="0"/>
              <a:t>2.2.3 Bulanık mantık tabanlı eşikleme</a:t>
            </a:r>
          </a:p>
        </p:txBody>
      </p:sp>
    </p:spTree>
    <p:extLst>
      <p:ext uri="{BB962C8B-B14F-4D97-AF65-F5344CB8AC3E}">
        <p14:creationId xmlns:p14="http://schemas.microsoft.com/office/powerpoint/2010/main" val="51171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DA7BEB-1F9E-CF0C-E4CF-E0EC7D96C2B2}"/>
              </a:ext>
            </a:extLst>
          </p:cNvPr>
          <p:cNvSpPr>
            <a:spLocks noGrp="1"/>
          </p:cNvSpPr>
          <p:nvPr>
            <p:ph type="title"/>
          </p:nvPr>
        </p:nvSpPr>
        <p:spPr/>
        <p:txBody>
          <a:bodyPr/>
          <a:lstStyle/>
          <a:p>
            <a:pPr algn="l"/>
            <a:r>
              <a:rPr lang="tr-TR" dirty="0"/>
              <a:t>3 Kullanılan yöntem</a:t>
            </a:r>
          </a:p>
        </p:txBody>
      </p:sp>
      <p:sp>
        <p:nvSpPr>
          <p:cNvPr id="3" name="İçerik Yer Tutucusu 2">
            <a:extLst>
              <a:ext uri="{FF2B5EF4-FFF2-40B4-BE49-F238E27FC236}">
                <a16:creationId xmlns:a16="http://schemas.microsoft.com/office/drawing/2014/main" id="{B76D3F3B-1A62-C20D-9C7D-DAA081C8DDCD}"/>
              </a:ext>
            </a:extLst>
          </p:cNvPr>
          <p:cNvSpPr>
            <a:spLocks noGrp="1"/>
          </p:cNvSpPr>
          <p:nvPr>
            <p:ph idx="1"/>
          </p:nvPr>
        </p:nvSpPr>
        <p:spPr>
          <a:xfrm>
            <a:off x="2611808" y="2014793"/>
            <a:ext cx="4588254" cy="4143411"/>
          </a:xfrm>
        </p:spPr>
        <p:txBody>
          <a:bodyPr>
            <a:normAutofit fontScale="92500" lnSpcReduction="20000"/>
          </a:bodyPr>
          <a:lstStyle/>
          <a:p>
            <a:r>
              <a:rPr lang="tr-TR" dirty="0"/>
              <a:t>Önerilen yöntemde, veri setinde bulunan </a:t>
            </a:r>
            <a:r>
              <a:rPr lang="tr-TR" dirty="0" err="1"/>
              <a:t>fundus</a:t>
            </a:r>
            <a:r>
              <a:rPr lang="tr-TR" dirty="0"/>
              <a:t> görüntülerine ait damarların bölütlenmesi sağlanmıştır. Öncelikle, veri setinde bulunan görüntüler RGB renk uzayından gri ölçekli görüntülere dönüştürülür. Gri ölçekli görüntülerin tersi üzerinde önerilen sistem uygulanır. Şekil 1’de veri setine ait bir görüntü ve bu görüntüye ait gri ölçekli görüntü ile gri ölçekli görüntünün tersi verilmiştir. Önerilen sistemin genel yapısı ise Şekil 2’de verildiği gibidir.</a:t>
            </a:r>
          </a:p>
        </p:txBody>
      </p:sp>
      <p:pic>
        <p:nvPicPr>
          <p:cNvPr id="5" name="Resim 4">
            <a:extLst>
              <a:ext uri="{FF2B5EF4-FFF2-40B4-BE49-F238E27FC236}">
                <a16:creationId xmlns:a16="http://schemas.microsoft.com/office/drawing/2014/main" id="{B9CDE75C-9E82-59B2-2EDA-33F1EDE0357D}"/>
              </a:ext>
            </a:extLst>
          </p:cNvPr>
          <p:cNvPicPr>
            <a:picLocks noChangeAspect="1"/>
          </p:cNvPicPr>
          <p:nvPr/>
        </p:nvPicPr>
        <p:blipFill>
          <a:blip r:embed="rId2"/>
          <a:stretch>
            <a:fillRect/>
          </a:stretch>
        </p:blipFill>
        <p:spPr>
          <a:xfrm>
            <a:off x="7183220" y="498022"/>
            <a:ext cx="3676650" cy="18859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Resim 6">
            <a:extLst>
              <a:ext uri="{FF2B5EF4-FFF2-40B4-BE49-F238E27FC236}">
                <a16:creationId xmlns:a16="http://schemas.microsoft.com/office/drawing/2014/main" id="{9811EDC3-5469-9C3B-0A12-17DF95F11B08}"/>
              </a:ext>
            </a:extLst>
          </p:cNvPr>
          <p:cNvPicPr>
            <a:picLocks noChangeAspect="1"/>
          </p:cNvPicPr>
          <p:nvPr/>
        </p:nvPicPr>
        <p:blipFill>
          <a:blip r:embed="rId3"/>
          <a:stretch>
            <a:fillRect/>
          </a:stretch>
        </p:blipFill>
        <p:spPr>
          <a:xfrm>
            <a:off x="7854838" y="2730414"/>
            <a:ext cx="2698756" cy="3487229"/>
          </a:xfrm>
          <a:prstGeom prst="rect">
            <a:avLst/>
          </a:prstGeom>
        </p:spPr>
      </p:pic>
    </p:spTree>
    <p:extLst>
      <p:ext uri="{BB962C8B-B14F-4D97-AF65-F5344CB8AC3E}">
        <p14:creationId xmlns:p14="http://schemas.microsoft.com/office/powerpoint/2010/main" val="3921869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1A32A96-78B3-FC65-4E78-851537EA447D}"/>
              </a:ext>
            </a:extLst>
          </p:cNvPr>
          <p:cNvSpPr>
            <a:spLocks noGrp="1"/>
          </p:cNvSpPr>
          <p:nvPr>
            <p:ph idx="1"/>
          </p:nvPr>
        </p:nvSpPr>
        <p:spPr>
          <a:xfrm>
            <a:off x="2689623" y="717838"/>
            <a:ext cx="7796540" cy="3997828"/>
          </a:xfrm>
        </p:spPr>
        <p:txBody>
          <a:bodyPr>
            <a:normAutofit fontScale="70000" lnSpcReduction="20000"/>
          </a:bodyPr>
          <a:lstStyle/>
          <a:p>
            <a:r>
              <a:rPr lang="tr-TR" dirty="0"/>
              <a:t>3.1 Veri seti</a:t>
            </a:r>
          </a:p>
          <a:p>
            <a:r>
              <a:rPr lang="tr-TR" dirty="0"/>
              <a:t> Önerilen yöntem diğer yöntemlerle kıyaslanabilir olması açısından halka açık olarak sunulan DRIVE veri seti üzerinde test edilmiştir. DRIVE veri setindeki görüntüler 45° görüş alanında Canon 3CCD ile çekilmiştir. Görüntülerin her biri 565 × 584 piksel boyutunda 20 eğitim ve 20 test görüntüsünden oluşmaktadır. Test seti iki farklı gözlemci tarafından iki kez </a:t>
            </a:r>
            <a:r>
              <a:rPr lang="tr-TR" dirty="0" err="1"/>
              <a:t>bölütlendirilmiş</a:t>
            </a:r>
            <a:r>
              <a:rPr lang="tr-TR" dirty="0"/>
              <a:t> görüntülerden oluşur. </a:t>
            </a:r>
          </a:p>
          <a:p>
            <a:r>
              <a:rPr lang="tr-TR" dirty="0"/>
              <a:t>3.2 Morfolojik işlemler Retina kan damarları, retina arka planına göre daha koyu görünürler. Ancak, bazı durumlarda kan damarlarının merkez çizgisi bölgesinde parlaklık görünür. Bu görünüm yansımalardan kaynaklanmaktadır. Bu durumu ortadan kaldırmak için ilk önce morfolojik açma işlemi uygulanır. Morfolojik açma işlemi için yarıçapı 21 olan bir disk oluşturulur. Oluşturulan bu disk gri ölçekli görüntünün tersine uygulanarak morfolojik açma işlemi yapılmış olur. Daha sonra uzunluğu 21 olan bir çizgisel yapı elemanı oluşturulur. Oluşturulan bu çizgisel yapı elemanı gri ölçekli görüntünün tersine uygulanarak üst-şapka ve alt-şapka dönüşümleri tamamlanmış olur. Şekil 3’de bu aşamaya kadar anlatılan işlemler görsel olarak ifade edilmiştir.</a:t>
            </a:r>
          </a:p>
        </p:txBody>
      </p:sp>
      <p:pic>
        <p:nvPicPr>
          <p:cNvPr id="5" name="Resim 4">
            <a:extLst>
              <a:ext uri="{FF2B5EF4-FFF2-40B4-BE49-F238E27FC236}">
                <a16:creationId xmlns:a16="http://schemas.microsoft.com/office/drawing/2014/main" id="{A9312CDC-7823-3DEA-F599-B11A3EC22A92}"/>
              </a:ext>
            </a:extLst>
          </p:cNvPr>
          <p:cNvPicPr>
            <a:picLocks noChangeAspect="1"/>
          </p:cNvPicPr>
          <p:nvPr/>
        </p:nvPicPr>
        <p:blipFill>
          <a:blip r:embed="rId2"/>
          <a:stretch>
            <a:fillRect/>
          </a:stretch>
        </p:blipFill>
        <p:spPr>
          <a:xfrm>
            <a:off x="4133850" y="4874287"/>
            <a:ext cx="3924300" cy="1838325"/>
          </a:xfrm>
          <a:prstGeom prst="rect">
            <a:avLst/>
          </a:prstGeom>
        </p:spPr>
      </p:pic>
    </p:spTree>
    <p:extLst>
      <p:ext uri="{BB962C8B-B14F-4D97-AF65-F5344CB8AC3E}">
        <p14:creationId xmlns:p14="http://schemas.microsoft.com/office/powerpoint/2010/main" val="1394399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E23B256-BC02-E50F-A46F-5DD30515E668}"/>
              </a:ext>
            </a:extLst>
          </p:cNvPr>
          <p:cNvSpPr>
            <a:spLocks noGrp="1"/>
          </p:cNvSpPr>
          <p:nvPr>
            <p:ph type="title"/>
          </p:nvPr>
        </p:nvSpPr>
        <p:spPr/>
        <p:txBody>
          <a:bodyPr/>
          <a:lstStyle/>
          <a:p>
            <a:pPr algn="l"/>
            <a:r>
              <a:rPr lang="tr-TR" dirty="0"/>
              <a:t>4 Bulgular ve tartışma</a:t>
            </a:r>
          </a:p>
        </p:txBody>
      </p:sp>
      <p:sp>
        <p:nvSpPr>
          <p:cNvPr id="3" name="İçerik Yer Tutucusu 2">
            <a:extLst>
              <a:ext uri="{FF2B5EF4-FFF2-40B4-BE49-F238E27FC236}">
                <a16:creationId xmlns:a16="http://schemas.microsoft.com/office/drawing/2014/main" id="{8AA00EB9-A649-9671-1FE9-00299082650B}"/>
              </a:ext>
            </a:extLst>
          </p:cNvPr>
          <p:cNvSpPr>
            <a:spLocks noGrp="1"/>
          </p:cNvSpPr>
          <p:nvPr>
            <p:ph idx="1"/>
          </p:nvPr>
        </p:nvSpPr>
        <p:spPr>
          <a:xfrm>
            <a:off x="2773599" y="1996751"/>
            <a:ext cx="4504279" cy="4711959"/>
          </a:xfrm>
        </p:spPr>
        <p:txBody>
          <a:bodyPr>
            <a:normAutofit fontScale="77500" lnSpcReduction="20000"/>
          </a:bodyPr>
          <a:lstStyle/>
          <a:p>
            <a:r>
              <a:rPr lang="tr-TR" dirty="0"/>
              <a:t>4.1 Bölütleme sonuçları Üç farklı eşikleme algoritması iyileştirilmiş </a:t>
            </a:r>
            <a:r>
              <a:rPr lang="tr-TR" dirty="0" err="1"/>
              <a:t>fundus</a:t>
            </a:r>
            <a:r>
              <a:rPr lang="tr-TR" dirty="0"/>
              <a:t> görüntüleri üzerinde uygulanarak damar piksellerinin bölütlenmesi sağlanmıştır. İyileştirilmiş görüntüler </a:t>
            </a:r>
            <a:r>
              <a:rPr lang="tr-TR" dirty="0" err="1"/>
              <a:t>eşiklemeişlemine</a:t>
            </a:r>
            <a:r>
              <a:rPr lang="tr-TR" dirty="0"/>
              <a:t> tabi tutulduktan sonra çıktı görüntüleri üzerinde performans iyileştirilmesi yapılmıştır. Performans iyileştirme yönteminde damara ait olmayan damar benzeri görüntüler morfolojik işlemler kullanılarak yok edilmiştir. Bu aşama bağlı bileşen analizi kullanılarak önce küçük nesneler silinmiş daha sonrada damardan kopuk küçük boşluklar doldurulmuştur. Uygulanan yöntemin başarı ölçütünü hesaplamak için Doğruluk Oranı ölçüsü kullanılmıştır. Denklem (12)’de Doğruluk Oranı ölçütünün matematiksel ifadesi verilmiştir. </a:t>
            </a:r>
          </a:p>
        </p:txBody>
      </p:sp>
      <p:pic>
        <p:nvPicPr>
          <p:cNvPr id="5" name="Resim 4">
            <a:extLst>
              <a:ext uri="{FF2B5EF4-FFF2-40B4-BE49-F238E27FC236}">
                <a16:creationId xmlns:a16="http://schemas.microsoft.com/office/drawing/2014/main" id="{7184162F-F8B9-7F83-AC43-920AA9D41260}"/>
              </a:ext>
            </a:extLst>
          </p:cNvPr>
          <p:cNvPicPr>
            <a:picLocks noChangeAspect="1"/>
          </p:cNvPicPr>
          <p:nvPr/>
        </p:nvPicPr>
        <p:blipFill>
          <a:blip r:embed="rId2"/>
          <a:stretch>
            <a:fillRect/>
          </a:stretch>
        </p:blipFill>
        <p:spPr>
          <a:xfrm>
            <a:off x="7895855" y="1592647"/>
            <a:ext cx="3045091" cy="3672705"/>
          </a:xfrm>
          <a:prstGeom prst="rect">
            <a:avLst/>
          </a:prstGeom>
        </p:spPr>
      </p:pic>
      <p:pic>
        <p:nvPicPr>
          <p:cNvPr id="7" name="Resim 6">
            <a:extLst>
              <a:ext uri="{FF2B5EF4-FFF2-40B4-BE49-F238E27FC236}">
                <a16:creationId xmlns:a16="http://schemas.microsoft.com/office/drawing/2014/main" id="{96C54686-7454-79B5-AF70-D3E563E62D9F}"/>
              </a:ext>
            </a:extLst>
          </p:cNvPr>
          <p:cNvPicPr>
            <a:picLocks noChangeAspect="1"/>
          </p:cNvPicPr>
          <p:nvPr/>
        </p:nvPicPr>
        <p:blipFill>
          <a:blip r:embed="rId3"/>
          <a:stretch>
            <a:fillRect/>
          </a:stretch>
        </p:blipFill>
        <p:spPr>
          <a:xfrm>
            <a:off x="8442087" y="5858458"/>
            <a:ext cx="1952625" cy="571500"/>
          </a:xfrm>
          <a:prstGeom prst="rect">
            <a:avLst/>
          </a:prstGeom>
        </p:spPr>
      </p:pic>
    </p:spTree>
    <p:extLst>
      <p:ext uri="{BB962C8B-B14F-4D97-AF65-F5344CB8AC3E}">
        <p14:creationId xmlns:p14="http://schemas.microsoft.com/office/powerpoint/2010/main" val="191309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22EC7EC-AA19-B41D-8588-F50685F9D88C}"/>
              </a:ext>
            </a:extLst>
          </p:cNvPr>
          <p:cNvSpPr>
            <a:spLocks noGrp="1"/>
          </p:cNvSpPr>
          <p:nvPr>
            <p:ph idx="1"/>
          </p:nvPr>
        </p:nvSpPr>
        <p:spPr>
          <a:xfrm>
            <a:off x="1840538" y="1030723"/>
            <a:ext cx="3525842" cy="5164804"/>
          </a:xfrm>
        </p:spPr>
        <p:txBody>
          <a:bodyPr>
            <a:normAutofit fontScale="77500" lnSpcReduction="20000"/>
          </a:bodyPr>
          <a:lstStyle/>
          <a:p>
            <a:r>
              <a:rPr lang="tr-TR" dirty="0"/>
              <a:t>Tablo 1’de uygulanan yöntem de kullanılan üç eşikleme yönteminden elde edilen sonuçlar gösterilmiştir. Uygulanan yöntem, DRIVE veri seti üzerinde hem test hem eğitim veri kümesi üzerinde denenmiş olup toplamda 40 görüntü üzerinde çalıştırılmıştır. Tablo 1’de verilen sonuçların alandaki birkaç yaygın yöntemden daha iyi performans gösterdiği görülebilir. DRIVE veri setindeki 40 görüntüye ait üç eşikleme yönteminin eşik değeri Tablo 2’de gösterilmiştir. Yapılan çalışmanın diğer geleneksel yöntemlerle karşılaştırılması Tablo 3’de verilmiştir.</a:t>
            </a:r>
          </a:p>
        </p:txBody>
      </p:sp>
      <p:pic>
        <p:nvPicPr>
          <p:cNvPr id="5" name="Resim 4">
            <a:extLst>
              <a:ext uri="{FF2B5EF4-FFF2-40B4-BE49-F238E27FC236}">
                <a16:creationId xmlns:a16="http://schemas.microsoft.com/office/drawing/2014/main" id="{8743DE1F-21D8-4376-9F2E-CA958BD895FF}"/>
              </a:ext>
            </a:extLst>
          </p:cNvPr>
          <p:cNvPicPr>
            <a:picLocks noChangeAspect="1"/>
          </p:cNvPicPr>
          <p:nvPr/>
        </p:nvPicPr>
        <p:blipFill>
          <a:blip r:embed="rId2"/>
          <a:stretch>
            <a:fillRect/>
          </a:stretch>
        </p:blipFill>
        <p:spPr>
          <a:xfrm>
            <a:off x="5799455" y="429208"/>
            <a:ext cx="1874931" cy="4193800"/>
          </a:xfrm>
          <a:prstGeom prst="rect">
            <a:avLst/>
          </a:prstGeom>
        </p:spPr>
      </p:pic>
      <p:pic>
        <p:nvPicPr>
          <p:cNvPr id="7" name="Resim 6">
            <a:extLst>
              <a:ext uri="{FF2B5EF4-FFF2-40B4-BE49-F238E27FC236}">
                <a16:creationId xmlns:a16="http://schemas.microsoft.com/office/drawing/2014/main" id="{82A8C848-59A6-61EC-87CF-410880992722}"/>
              </a:ext>
            </a:extLst>
          </p:cNvPr>
          <p:cNvPicPr>
            <a:picLocks noChangeAspect="1"/>
          </p:cNvPicPr>
          <p:nvPr/>
        </p:nvPicPr>
        <p:blipFill>
          <a:blip r:embed="rId3"/>
          <a:stretch>
            <a:fillRect/>
          </a:stretch>
        </p:blipFill>
        <p:spPr>
          <a:xfrm>
            <a:off x="8107462" y="429208"/>
            <a:ext cx="2244000" cy="4193800"/>
          </a:xfrm>
          <a:prstGeom prst="rect">
            <a:avLst/>
          </a:prstGeom>
        </p:spPr>
      </p:pic>
      <p:pic>
        <p:nvPicPr>
          <p:cNvPr id="9" name="Resim 8">
            <a:extLst>
              <a:ext uri="{FF2B5EF4-FFF2-40B4-BE49-F238E27FC236}">
                <a16:creationId xmlns:a16="http://schemas.microsoft.com/office/drawing/2014/main" id="{BE443487-89CF-A74A-2E47-E9444B02C57C}"/>
              </a:ext>
            </a:extLst>
          </p:cNvPr>
          <p:cNvPicPr>
            <a:picLocks noChangeAspect="1"/>
          </p:cNvPicPr>
          <p:nvPr/>
        </p:nvPicPr>
        <p:blipFill>
          <a:blip r:embed="rId4"/>
          <a:stretch>
            <a:fillRect/>
          </a:stretch>
        </p:blipFill>
        <p:spPr>
          <a:xfrm>
            <a:off x="6739664" y="5048250"/>
            <a:ext cx="2730943" cy="1538192"/>
          </a:xfrm>
          <a:prstGeom prst="rect">
            <a:avLst/>
          </a:prstGeom>
        </p:spPr>
      </p:pic>
    </p:spTree>
    <p:extLst>
      <p:ext uri="{BB962C8B-B14F-4D97-AF65-F5344CB8AC3E}">
        <p14:creationId xmlns:p14="http://schemas.microsoft.com/office/powerpoint/2010/main" val="18227068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37</TotalTime>
  <Words>782</Words>
  <Application>Microsoft Office PowerPoint</Application>
  <PresentationFormat>Geniş ekran</PresentationFormat>
  <Paragraphs>25</Paragraphs>
  <Slides>10</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10</vt:i4>
      </vt:variant>
    </vt:vector>
  </HeadingPairs>
  <TitlesOfParts>
    <vt:vector size="15" baseType="lpstr">
      <vt:lpstr>Arial</vt:lpstr>
      <vt:lpstr>MS Shell Dlg 2</vt:lpstr>
      <vt:lpstr>Wingdings</vt:lpstr>
      <vt:lpstr>Wingdings 3</vt:lpstr>
      <vt:lpstr>Madison</vt:lpstr>
      <vt:lpstr>Retina kan damarlarını çıkarmak için eşikleme temelli morfolojik bir yöntem</vt:lpstr>
      <vt:lpstr>Özet </vt:lpstr>
      <vt:lpstr>1 Giriş</vt:lpstr>
      <vt:lpstr>2 Materyal ve metot</vt:lpstr>
      <vt:lpstr>2.2 Eşikleme yöntemleri</vt:lpstr>
      <vt:lpstr>3 Kullanılan yöntem</vt:lpstr>
      <vt:lpstr>PowerPoint Sunusu</vt:lpstr>
      <vt:lpstr>4 Bulgular ve tartışma</vt:lpstr>
      <vt:lpstr>PowerPoint Sunusu</vt:lpstr>
      <vt:lpstr>5 Sonuçlar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Retina kan damarlarını çıkarmak için eşikleme temelli morfolojik bir yöntem</dc:title>
  <dc:creator>Ahmet GUR</dc:creator>
  <cp:lastModifiedBy>Ahmet GUR</cp:lastModifiedBy>
  <cp:revision>1</cp:revision>
  <dcterms:created xsi:type="dcterms:W3CDTF">2022-12-13T16:37:29Z</dcterms:created>
  <dcterms:modified xsi:type="dcterms:W3CDTF">2022-12-13T17:14:44Z</dcterms:modified>
</cp:coreProperties>
</file>