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38" r:id="rId1"/>
  </p:sldMasterIdLst>
  <p:sldIdLst>
    <p:sldId id="261" r:id="rId2"/>
    <p:sldId id="257" r:id="rId3"/>
    <p:sldId id="258" r:id="rId4"/>
    <p:sldId id="267" r:id="rId5"/>
    <p:sldId id="266" r:id="rId6"/>
    <p:sldId id="265" r:id="rId7"/>
    <p:sldId id="264" r:id="rId8"/>
    <p:sldId id="263" r:id="rId9"/>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hmet GUR" initials="AG" lastIdx="2" clrIdx="0">
    <p:extLst>
      <p:ext uri="{19B8F6BF-5375-455C-9EA6-DF929625EA0E}">
        <p15:presenceInfo xmlns:p15="http://schemas.microsoft.com/office/powerpoint/2012/main" userId="e4ec20b276c4dbc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75C9F7-2B34-4325-9511-2B86AA45952A}" v="195" dt="2022-11-14T22:50:18.5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41998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34025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99559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37281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6677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4983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5382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8528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59395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0081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08046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16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5478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333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18347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67313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11/15/2022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819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11/15/2022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64369613"/>
      </p:ext>
    </p:extLst>
  </p:cSld>
  <p:clrMap bg1="dk1" tx1="lt1" bg2="dk2" tx2="lt2" accent1="accent1" accent2="accent2" accent3="accent3" accent4="accent4" accent5="accent5" accent6="accent6" hlink="hlink" folHlink="folHlink"/>
  <p:sldLayoutIdLst>
    <p:sldLayoutId id="2147484035" r:id="rId1"/>
    <p:sldLayoutId id="2147484036" r:id="rId2"/>
    <p:sldLayoutId id="2147484037" r:id="rId3"/>
    <p:sldLayoutId id="2147484021" r:id="rId4"/>
    <p:sldLayoutId id="2147484022" r:id="rId5"/>
    <p:sldLayoutId id="2147484023" r:id="rId6"/>
    <p:sldLayoutId id="2147484024" r:id="rId7"/>
    <p:sldLayoutId id="2147484025" r:id="rId8"/>
    <p:sldLayoutId id="2147484026" r:id="rId9"/>
    <p:sldLayoutId id="2147484027" r:id="rId10"/>
    <p:sldLayoutId id="2147484034" r:id="rId11"/>
    <p:sldLayoutId id="2147484028" r:id="rId12"/>
    <p:sldLayoutId id="2147484029" r:id="rId13"/>
    <p:sldLayoutId id="2147484030" r:id="rId14"/>
    <p:sldLayoutId id="2147484031" r:id="rId15"/>
    <p:sldLayoutId id="2147484032" r:id="rId16"/>
    <p:sldLayoutId id="2147484033" r:id="rId17"/>
  </p:sldLayoutIdLst>
  <p:hf sldNum="0" hdr="0" ftr="0" dt="0"/>
  <p:txStyles>
    <p:titleStyle>
      <a:lvl1pPr algn="ctr" defTabSz="457200" rtl="0" eaLnBrk="1" latinLnBrk="0" hangingPunct="1">
        <a:lnSpc>
          <a:spcPct val="10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00000"/>
        </a:lnSpc>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0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00000"/>
        </a:lnSpc>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00000"/>
        </a:lnSpc>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338357-1A6A-4C1E-A6D6-1DCDE6DF4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E1F51140-4156-423C-9638-1223606FBA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66116" y="164592"/>
            <a:ext cx="11859768" cy="6528816"/>
          </a:xfrm>
          <a:prstGeom prst="rect">
            <a:avLst/>
          </a:prstGeom>
          <a:ln w="15875" cap="sq" cmpd="sng">
            <a:noFill/>
            <a:miter lim="800000"/>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0CB5DC3-5109-314B-B139-5494BD952751}"/>
              </a:ext>
            </a:extLst>
          </p:cNvPr>
          <p:cNvSpPr>
            <a:spLocks noGrp="1"/>
          </p:cNvSpPr>
          <p:nvPr>
            <p:ph type="title"/>
          </p:nvPr>
        </p:nvSpPr>
        <p:spPr>
          <a:xfrm>
            <a:off x="821983" y="1097280"/>
            <a:ext cx="6245158" cy="4770637"/>
          </a:xfrm>
        </p:spPr>
        <p:txBody>
          <a:bodyPr vert="horz" lIns="91440" tIns="45720" rIns="91440" bIns="45720" rtlCol="0" anchor="ctr">
            <a:normAutofit/>
          </a:bodyPr>
          <a:lstStyle/>
          <a:p>
            <a:pPr algn="r"/>
            <a:r>
              <a:rPr lang="en-US" sz="5400" b="1" i="1" dirty="0" err="1">
                <a:ea typeface="+mj-lt"/>
                <a:cs typeface="+mj-lt"/>
              </a:rPr>
              <a:t>Görüntü</a:t>
            </a:r>
            <a:r>
              <a:rPr lang="en-US" sz="5400" b="1" i="1" dirty="0">
                <a:ea typeface="+mj-lt"/>
                <a:cs typeface="+mj-lt"/>
              </a:rPr>
              <a:t> </a:t>
            </a:r>
            <a:r>
              <a:rPr lang="en-US" sz="5400" b="1" i="1" dirty="0" err="1">
                <a:ea typeface="+mj-lt"/>
                <a:cs typeface="+mj-lt"/>
              </a:rPr>
              <a:t>İşleme</a:t>
            </a:r>
            <a:r>
              <a:rPr lang="en-US" sz="5400" b="1" i="1" dirty="0">
                <a:ea typeface="+mj-lt"/>
                <a:cs typeface="+mj-lt"/>
              </a:rPr>
              <a:t> </a:t>
            </a:r>
            <a:r>
              <a:rPr lang="en-US" sz="5400" b="1" i="1" dirty="0" err="1">
                <a:ea typeface="+mj-lt"/>
                <a:cs typeface="+mj-lt"/>
              </a:rPr>
              <a:t>Yöntemleri</a:t>
            </a:r>
            <a:r>
              <a:rPr lang="en-US" sz="5400" b="1" i="1" dirty="0">
                <a:ea typeface="+mj-lt"/>
                <a:cs typeface="+mj-lt"/>
              </a:rPr>
              <a:t> </a:t>
            </a:r>
            <a:r>
              <a:rPr lang="en-US" sz="5400" b="1" i="1" dirty="0" err="1">
                <a:ea typeface="+mj-lt"/>
                <a:cs typeface="+mj-lt"/>
              </a:rPr>
              <a:t>Kullanılarak</a:t>
            </a:r>
            <a:r>
              <a:rPr lang="en-US" sz="5400" b="1" i="1" dirty="0">
                <a:ea typeface="+mj-lt"/>
                <a:cs typeface="+mj-lt"/>
              </a:rPr>
              <a:t> Kiraz </a:t>
            </a:r>
            <a:r>
              <a:rPr lang="en-US" sz="5400" b="1" i="1" dirty="0" err="1">
                <a:ea typeface="+mj-lt"/>
                <a:cs typeface="+mj-lt"/>
              </a:rPr>
              <a:t>Meyvesinin</a:t>
            </a:r>
            <a:r>
              <a:rPr lang="en-US" sz="5400" b="1" i="1" dirty="0">
                <a:ea typeface="+mj-lt"/>
                <a:cs typeface="+mj-lt"/>
              </a:rPr>
              <a:t> </a:t>
            </a:r>
            <a:r>
              <a:rPr lang="en-US" sz="5400" b="1" i="1" dirty="0" err="1">
                <a:ea typeface="+mj-lt"/>
                <a:cs typeface="+mj-lt"/>
              </a:rPr>
              <a:t>Sınıflandırılması</a:t>
            </a:r>
            <a:endParaRPr lang="en-US" sz="5400" b="1" i="1" dirty="0">
              <a:ea typeface="+mj-lt"/>
              <a:cs typeface="+mj-lt"/>
            </a:endParaRPr>
          </a:p>
        </p:txBody>
      </p:sp>
      <p:cxnSp>
        <p:nvCxnSpPr>
          <p:cNvPr id="12" name="Straight Connector 11">
            <a:extLst>
              <a:ext uri="{FF2B5EF4-FFF2-40B4-BE49-F238E27FC236}">
                <a16:creationId xmlns:a16="http://schemas.microsoft.com/office/drawing/2014/main" id="{2DAA738B-EDF5-4694-B25A-3488245BC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7395" y="2057399"/>
            <a:ext cx="0" cy="27432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Metin kutusu 3">
            <a:extLst>
              <a:ext uri="{FF2B5EF4-FFF2-40B4-BE49-F238E27FC236}">
                <a16:creationId xmlns:a16="http://schemas.microsoft.com/office/drawing/2014/main" id="{CD0B462B-D8F3-A8E7-8D01-F9E1136B8180}"/>
              </a:ext>
            </a:extLst>
          </p:cNvPr>
          <p:cNvSpPr txBox="1"/>
          <p:nvPr/>
        </p:nvSpPr>
        <p:spPr>
          <a:xfrm>
            <a:off x="7785339" y="2054655"/>
            <a:ext cx="440796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800" b="1" dirty="0"/>
              <a:t>İNÖNÜ ÜNİVERSİTESİ GÖRÜNTÜ İŞLEME</a:t>
            </a:r>
          </a:p>
        </p:txBody>
      </p:sp>
      <p:sp>
        <p:nvSpPr>
          <p:cNvPr id="5" name="Metin kutusu 4">
            <a:extLst>
              <a:ext uri="{FF2B5EF4-FFF2-40B4-BE49-F238E27FC236}">
                <a16:creationId xmlns:a16="http://schemas.microsoft.com/office/drawing/2014/main" id="{F6B14FAF-B2DC-1696-B63E-9C385345C1B5}"/>
              </a:ext>
            </a:extLst>
          </p:cNvPr>
          <p:cNvSpPr txBox="1"/>
          <p:nvPr/>
        </p:nvSpPr>
        <p:spPr>
          <a:xfrm>
            <a:off x="8901547" y="3433574"/>
            <a:ext cx="217032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400" b="1" dirty="0"/>
              <a:t>Ahmet GÜR</a:t>
            </a:r>
          </a:p>
          <a:p>
            <a:r>
              <a:rPr lang="tr-TR" sz="2400" b="1" dirty="0"/>
              <a:t>02200201053</a:t>
            </a:r>
          </a:p>
        </p:txBody>
      </p:sp>
    </p:spTree>
    <p:extLst>
      <p:ext uri="{BB962C8B-B14F-4D97-AF65-F5344CB8AC3E}">
        <p14:creationId xmlns:p14="http://schemas.microsoft.com/office/powerpoint/2010/main" val="987662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985CA9-F87D-50B9-3724-110B1EF655AB}"/>
              </a:ext>
            </a:extLst>
          </p:cNvPr>
          <p:cNvSpPr>
            <a:spLocks noGrp="1"/>
          </p:cNvSpPr>
          <p:nvPr>
            <p:ph type="title"/>
          </p:nvPr>
        </p:nvSpPr>
        <p:spPr>
          <a:xfrm>
            <a:off x="913795" y="83976"/>
            <a:ext cx="3508915" cy="1209869"/>
          </a:xfrm>
        </p:spPr>
        <p:txBody>
          <a:bodyPr/>
          <a:lstStyle/>
          <a:p>
            <a:r>
              <a:rPr lang="tr-TR" dirty="0"/>
              <a:t>1. Giriş </a:t>
            </a:r>
          </a:p>
        </p:txBody>
      </p:sp>
      <p:sp>
        <p:nvSpPr>
          <p:cNvPr id="3" name="İçerik Yer Tutucusu 2">
            <a:extLst>
              <a:ext uri="{FF2B5EF4-FFF2-40B4-BE49-F238E27FC236}">
                <a16:creationId xmlns:a16="http://schemas.microsoft.com/office/drawing/2014/main" id="{1C4DA476-7D66-CC6C-C127-1C1828D37E46}"/>
              </a:ext>
            </a:extLst>
          </p:cNvPr>
          <p:cNvSpPr>
            <a:spLocks noGrp="1"/>
          </p:cNvSpPr>
          <p:nvPr>
            <p:ph idx="1"/>
          </p:nvPr>
        </p:nvSpPr>
        <p:spPr>
          <a:xfrm>
            <a:off x="913795" y="1106066"/>
            <a:ext cx="7147129" cy="5419021"/>
          </a:xfrm>
        </p:spPr>
        <p:txBody>
          <a:bodyPr>
            <a:normAutofit lnSpcReduction="10000"/>
          </a:bodyPr>
          <a:lstStyle/>
          <a:p>
            <a:r>
              <a:rPr lang="tr-TR" dirty="0"/>
              <a:t>Kiraz, gülgiller familyasındandır. Dünyada 1500 civarında kiraz çeşidi vardır. Dünyada kiraz üretiminin yapıldığı önemli ülkelerin başında yaklaşık 500 bin ton üretimle </a:t>
            </a:r>
            <a:r>
              <a:rPr lang="tr-TR" dirty="0" err="1"/>
              <a:t>Türkiyedir</a:t>
            </a:r>
            <a:r>
              <a:rPr lang="tr-TR" dirty="0"/>
              <a:t>. 2012 yılı TÜİK verilerine göre Türkiye sert çekirdekli meyve üretiminde 480 bin ton üretim kapasitesi ile kiraz </a:t>
            </a:r>
            <a:r>
              <a:rPr lang="es-ES" dirty="0"/>
              <a:t>%20’ lik bir paya sahiptir.</a:t>
            </a:r>
            <a:endParaRPr lang="tr-TR" dirty="0"/>
          </a:p>
          <a:p>
            <a:r>
              <a:rPr lang="tr-TR" dirty="0"/>
              <a:t>Günümüzde artan talep oranlarına bağlı olarak teknolojinin gelişmesi ile birlikte otomatik olarak nesnelerin sınıflandırılması ve tasnif edilmesi önemli bir alan haline gelmiştir. Sınıflandırma işlemi insanlar ve makinalar ile gerçekleştirilebilmektedir. Bu nedenle ölçümler sırasında görüntü işleme tekniklerinin önemli bir yeri vardır. Bazı görüntü işleme donanımlarında kullanılan bu ışık kaynakları UR, NIR, IR gibi </a:t>
            </a:r>
            <a:r>
              <a:rPr lang="tr-TR" dirty="0" err="1"/>
              <a:t>infarred</a:t>
            </a:r>
            <a:r>
              <a:rPr lang="tr-TR" dirty="0"/>
              <a:t> ve ultraviole </a:t>
            </a:r>
            <a:r>
              <a:rPr lang="tr-TR" dirty="0" err="1"/>
              <a:t>ışınlardır.Görüntü</a:t>
            </a:r>
            <a:r>
              <a:rPr lang="tr-TR" dirty="0"/>
              <a:t> işleme kısaca, kamera, tarayıcı vb. diğer cihazlar ile bilgisayar ortamına aktarılan görüntülerin belirli programlar aracılığı ile analiz edilmesidir</a:t>
            </a:r>
          </a:p>
          <a:p>
            <a:r>
              <a:rPr lang="tr-TR" dirty="0"/>
              <a:t>ülkemizde yaygın olarak yetiştirilen ve önemli ihracat ürünlerinden biri olan kiraz meyvesinin, Matlab R2013a programı kullanılarak büyüklüklerine göre sınıflandırılması amaçlanmıştır.</a:t>
            </a:r>
          </a:p>
        </p:txBody>
      </p:sp>
      <p:pic>
        <p:nvPicPr>
          <p:cNvPr id="1026" name="Picture 2" descr="Kiraz Fotoğrafları - Kiraz Belediyesi">
            <a:extLst>
              <a:ext uri="{FF2B5EF4-FFF2-40B4-BE49-F238E27FC236}">
                <a16:creationId xmlns:a16="http://schemas.microsoft.com/office/drawing/2014/main" id="{063ED5A3-156A-3AA3-5547-EB8991D3AD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3616" y="2619764"/>
            <a:ext cx="3624876" cy="2407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735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7D1E2A-32CD-07A9-69EB-E742FEAE0093}"/>
              </a:ext>
            </a:extLst>
          </p:cNvPr>
          <p:cNvSpPr>
            <a:spLocks noGrp="1"/>
          </p:cNvSpPr>
          <p:nvPr>
            <p:ph type="title"/>
          </p:nvPr>
        </p:nvSpPr>
        <p:spPr/>
        <p:txBody>
          <a:bodyPr>
            <a:normAutofit fontScale="90000"/>
          </a:bodyPr>
          <a:lstStyle/>
          <a:p>
            <a:r>
              <a:rPr lang="tr-TR" dirty="0"/>
              <a:t>2. Materyal ve Metot </a:t>
            </a:r>
            <a:br>
              <a:rPr lang="tr-TR" dirty="0"/>
            </a:br>
            <a:r>
              <a:rPr lang="tr-TR" dirty="0"/>
              <a:t>2.1. Kiraz Meyvesi </a:t>
            </a:r>
          </a:p>
        </p:txBody>
      </p:sp>
      <p:sp>
        <p:nvSpPr>
          <p:cNvPr id="3" name="İçerik Yer Tutucusu 2">
            <a:extLst>
              <a:ext uri="{FF2B5EF4-FFF2-40B4-BE49-F238E27FC236}">
                <a16:creationId xmlns:a16="http://schemas.microsoft.com/office/drawing/2014/main" id="{7BD98C08-1837-A726-1467-903C8CC42A45}"/>
              </a:ext>
            </a:extLst>
          </p:cNvPr>
          <p:cNvSpPr>
            <a:spLocks noGrp="1"/>
          </p:cNvSpPr>
          <p:nvPr>
            <p:ph idx="1"/>
          </p:nvPr>
        </p:nvSpPr>
        <p:spPr>
          <a:xfrm>
            <a:off x="913795" y="2076451"/>
            <a:ext cx="9863062" cy="2738146"/>
          </a:xfrm>
        </p:spPr>
        <p:txBody>
          <a:bodyPr/>
          <a:lstStyle/>
          <a:p>
            <a:r>
              <a:rPr lang="tr-TR" dirty="0"/>
              <a:t>Latince ismi 'Prunus </a:t>
            </a:r>
            <a:r>
              <a:rPr lang="tr-TR" dirty="0" err="1"/>
              <a:t>avium</a:t>
            </a:r>
            <a:r>
              <a:rPr lang="tr-TR" dirty="0"/>
              <a:t>' olan kiraz ağacı, Gülgiller (</a:t>
            </a:r>
            <a:r>
              <a:rPr lang="tr-TR" dirty="0" err="1"/>
              <a:t>Rosaceae</a:t>
            </a:r>
            <a:r>
              <a:rPr lang="tr-TR" dirty="0"/>
              <a:t>) familyasının bir üyesidir. Dünyada 1500 civarında çeşidi olan kiraz, tatlı aromalı, sulu ve sert çekirdekli bir meyve türüdür. </a:t>
            </a:r>
          </a:p>
          <a:p>
            <a:r>
              <a:rPr lang="tr-TR" dirty="0"/>
              <a:t>2014-2018 yılları arası kiraz üretimi incelendiğinde, beş yıllık üretim ortalaması 570 bin ton olan Türkiye’nin dünya liderliğini aldığı, ikinci sırada ise 333 bin ton üretim ile ABD’nin ülkemizi takip ettiği görülmektedir. Aşağıdaki Şekil 1’de ülkeler bazında yıllara göre dünya kiraz üretim miktarları (ton) gösterilmiştir</a:t>
            </a:r>
          </a:p>
        </p:txBody>
      </p:sp>
      <p:pic>
        <p:nvPicPr>
          <p:cNvPr id="5" name="Resim 4">
            <a:extLst>
              <a:ext uri="{FF2B5EF4-FFF2-40B4-BE49-F238E27FC236}">
                <a16:creationId xmlns:a16="http://schemas.microsoft.com/office/drawing/2014/main" id="{B0BFAEB7-43B5-2614-732D-78F92A7E5CE2}"/>
              </a:ext>
            </a:extLst>
          </p:cNvPr>
          <p:cNvPicPr>
            <a:picLocks noChangeAspect="1"/>
          </p:cNvPicPr>
          <p:nvPr/>
        </p:nvPicPr>
        <p:blipFill>
          <a:blip r:embed="rId2"/>
          <a:stretch>
            <a:fillRect/>
          </a:stretch>
        </p:blipFill>
        <p:spPr>
          <a:xfrm>
            <a:off x="3125756" y="4561856"/>
            <a:ext cx="4871850" cy="2034889"/>
          </a:xfrm>
          <a:prstGeom prst="rect">
            <a:avLst/>
          </a:prstGeom>
        </p:spPr>
      </p:pic>
    </p:spTree>
    <p:extLst>
      <p:ext uri="{BB962C8B-B14F-4D97-AF65-F5344CB8AC3E}">
        <p14:creationId xmlns:p14="http://schemas.microsoft.com/office/powerpoint/2010/main" val="500462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0B1AF6-D307-707D-01D0-18036CBFA2F8}"/>
              </a:ext>
            </a:extLst>
          </p:cNvPr>
          <p:cNvSpPr>
            <a:spLocks noGrp="1"/>
          </p:cNvSpPr>
          <p:nvPr>
            <p:ph type="title"/>
          </p:nvPr>
        </p:nvSpPr>
        <p:spPr>
          <a:xfrm>
            <a:off x="913795" y="609600"/>
            <a:ext cx="4815201" cy="457201"/>
          </a:xfrm>
        </p:spPr>
        <p:txBody>
          <a:bodyPr>
            <a:normAutofit fontScale="90000"/>
          </a:bodyPr>
          <a:lstStyle/>
          <a:p>
            <a:r>
              <a:rPr lang="tr-TR" dirty="0"/>
              <a:t>2.2. Görüntü İşleme </a:t>
            </a:r>
          </a:p>
        </p:txBody>
      </p:sp>
      <p:sp>
        <p:nvSpPr>
          <p:cNvPr id="3" name="İçerik Yer Tutucusu 2">
            <a:extLst>
              <a:ext uri="{FF2B5EF4-FFF2-40B4-BE49-F238E27FC236}">
                <a16:creationId xmlns:a16="http://schemas.microsoft.com/office/drawing/2014/main" id="{41393B45-0E65-022E-13DE-259CD77A5188}"/>
              </a:ext>
            </a:extLst>
          </p:cNvPr>
          <p:cNvSpPr>
            <a:spLocks noGrp="1"/>
          </p:cNvSpPr>
          <p:nvPr>
            <p:ph idx="1"/>
          </p:nvPr>
        </p:nvSpPr>
        <p:spPr>
          <a:xfrm>
            <a:off x="913794" y="1194319"/>
            <a:ext cx="10712149" cy="3693368"/>
          </a:xfrm>
        </p:spPr>
        <p:txBody>
          <a:bodyPr>
            <a:normAutofit lnSpcReduction="10000"/>
          </a:bodyPr>
          <a:lstStyle/>
          <a:p>
            <a:r>
              <a:rPr lang="tr-TR" dirty="0"/>
              <a:t>Görüntü işleme, görüntüyü dijital form haline getirerek spesifik görüntü elde etmek yada yazılımsal olarak görüntü üzerinde istenilen sonucu elde etmek için kullanılan bir yöntemdir.</a:t>
            </a:r>
          </a:p>
          <a:p>
            <a:r>
              <a:rPr lang="tr-TR" dirty="0"/>
              <a:t>Görüntü işleme, görüntüyü dijital form haline getirerek spesifik görüntü elde etmek yada yazılımsal olarak görüntü üzerinde istenilen sonucu elde etmek için kullanılan bir yöntemdir.</a:t>
            </a:r>
          </a:p>
          <a:p>
            <a:r>
              <a:rPr lang="tr-TR" dirty="0"/>
              <a:t>Görüntü işleme, görüntüyü dijital form haline getirerek spesifik görüntü elde etmek yada yazılımsal olarak görüntü üzerinde istenilen sonucu elde etmek için kullanılan bir yöntemdir.</a:t>
            </a:r>
          </a:p>
          <a:p>
            <a:r>
              <a:rPr lang="tr-TR" dirty="0"/>
              <a:t>2.3 . Uygulama</a:t>
            </a:r>
          </a:p>
          <a:p>
            <a:r>
              <a:rPr lang="tr-TR" dirty="0"/>
              <a:t>Yapılan çalışmada ülkemizde yaygın olarak yetiştirilen kiraz meyvesi ele alınmıştır. Kirazların görüntü işleme yöntemi ile sınıflandırılması için Matlab R2013a programı kullanılmıştır. Aşağıdaki Tablo 1’ de kirazların boyutlarına karşılık gelen sınıflar gösterilmiştir.</a:t>
            </a:r>
          </a:p>
          <a:p>
            <a:endParaRPr lang="tr-TR" dirty="0"/>
          </a:p>
        </p:txBody>
      </p:sp>
      <p:pic>
        <p:nvPicPr>
          <p:cNvPr id="7" name="Resim 6">
            <a:extLst>
              <a:ext uri="{FF2B5EF4-FFF2-40B4-BE49-F238E27FC236}">
                <a16:creationId xmlns:a16="http://schemas.microsoft.com/office/drawing/2014/main" id="{4F0F20CC-DFF9-B21D-D5C2-5AA53C5FB699}"/>
              </a:ext>
            </a:extLst>
          </p:cNvPr>
          <p:cNvPicPr>
            <a:picLocks noChangeAspect="1"/>
          </p:cNvPicPr>
          <p:nvPr/>
        </p:nvPicPr>
        <p:blipFill>
          <a:blip r:embed="rId2"/>
          <a:stretch>
            <a:fillRect/>
          </a:stretch>
        </p:blipFill>
        <p:spPr>
          <a:xfrm>
            <a:off x="1308898" y="4687369"/>
            <a:ext cx="4286250" cy="1838325"/>
          </a:xfrm>
          <a:prstGeom prst="rect">
            <a:avLst/>
          </a:prstGeom>
        </p:spPr>
      </p:pic>
      <p:pic>
        <p:nvPicPr>
          <p:cNvPr id="9" name="Resim 8">
            <a:extLst>
              <a:ext uri="{FF2B5EF4-FFF2-40B4-BE49-F238E27FC236}">
                <a16:creationId xmlns:a16="http://schemas.microsoft.com/office/drawing/2014/main" id="{342872D8-274F-A16E-6EED-8C915BD7A3F9}"/>
              </a:ext>
            </a:extLst>
          </p:cNvPr>
          <p:cNvPicPr>
            <a:picLocks noChangeAspect="1"/>
          </p:cNvPicPr>
          <p:nvPr/>
        </p:nvPicPr>
        <p:blipFill>
          <a:blip r:embed="rId3"/>
          <a:stretch>
            <a:fillRect/>
          </a:stretch>
        </p:blipFill>
        <p:spPr>
          <a:xfrm>
            <a:off x="6772881" y="4687369"/>
            <a:ext cx="4505325" cy="1838326"/>
          </a:xfrm>
          <a:prstGeom prst="rect">
            <a:avLst/>
          </a:prstGeom>
        </p:spPr>
      </p:pic>
    </p:spTree>
    <p:extLst>
      <p:ext uri="{BB962C8B-B14F-4D97-AF65-F5344CB8AC3E}">
        <p14:creationId xmlns:p14="http://schemas.microsoft.com/office/powerpoint/2010/main" val="3240837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9094061-11F2-DA9E-E3A6-0653FF814C13}"/>
              </a:ext>
            </a:extLst>
          </p:cNvPr>
          <p:cNvSpPr>
            <a:spLocks noGrp="1"/>
          </p:cNvSpPr>
          <p:nvPr>
            <p:ph idx="1"/>
          </p:nvPr>
        </p:nvSpPr>
        <p:spPr>
          <a:xfrm>
            <a:off x="919119" y="556919"/>
            <a:ext cx="10353762" cy="3714749"/>
          </a:xfrm>
        </p:spPr>
        <p:txBody>
          <a:bodyPr/>
          <a:lstStyle/>
          <a:p>
            <a:r>
              <a:rPr lang="tr-TR" dirty="0"/>
              <a:t>Yapılan çalışmada, görüntüsü alınan kirazların Tablo 1’ de belirlenen standartlara göre Matlab programı ile sınıflandırılması yapılmıştır. Kiraz meyvesinin sınıflandırılması için gerekli olan işlem adımları aşağıda gösterilmiştir.</a:t>
            </a:r>
          </a:p>
          <a:p>
            <a:endParaRPr lang="tr-TR" dirty="0"/>
          </a:p>
        </p:txBody>
      </p:sp>
      <p:pic>
        <p:nvPicPr>
          <p:cNvPr id="5" name="Resim 4">
            <a:extLst>
              <a:ext uri="{FF2B5EF4-FFF2-40B4-BE49-F238E27FC236}">
                <a16:creationId xmlns:a16="http://schemas.microsoft.com/office/drawing/2014/main" id="{D7B85750-04CA-F5E2-6776-27F0E7998569}"/>
              </a:ext>
            </a:extLst>
          </p:cNvPr>
          <p:cNvPicPr>
            <a:picLocks noChangeAspect="1"/>
          </p:cNvPicPr>
          <p:nvPr/>
        </p:nvPicPr>
        <p:blipFill>
          <a:blip r:embed="rId2"/>
          <a:stretch>
            <a:fillRect/>
          </a:stretch>
        </p:blipFill>
        <p:spPr>
          <a:xfrm>
            <a:off x="2583607" y="1763001"/>
            <a:ext cx="6672360" cy="2413582"/>
          </a:xfrm>
          <a:prstGeom prst="rect">
            <a:avLst/>
          </a:prstGeom>
        </p:spPr>
      </p:pic>
      <p:sp>
        <p:nvSpPr>
          <p:cNvPr id="8" name="Metin kutusu 7">
            <a:extLst>
              <a:ext uri="{FF2B5EF4-FFF2-40B4-BE49-F238E27FC236}">
                <a16:creationId xmlns:a16="http://schemas.microsoft.com/office/drawing/2014/main" id="{6B5F494B-FB48-14D6-81CE-5FF29CC5ACB9}"/>
              </a:ext>
            </a:extLst>
          </p:cNvPr>
          <p:cNvSpPr txBox="1"/>
          <p:nvPr/>
        </p:nvSpPr>
        <p:spPr>
          <a:xfrm>
            <a:off x="919119" y="4877585"/>
            <a:ext cx="6369448" cy="1200329"/>
          </a:xfrm>
          <a:prstGeom prst="rect">
            <a:avLst/>
          </a:prstGeom>
          <a:noFill/>
        </p:spPr>
        <p:txBody>
          <a:bodyPr wrap="square" rtlCol="0">
            <a:spAutoFit/>
          </a:bodyPr>
          <a:lstStyle/>
          <a:p>
            <a:r>
              <a:rPr lang="tr-TR" dirty="0"/>
              <a:t>Yukarıdaki Şekil 3’deki işlem adımlarına göre sınıflandırma işleminin gerçekleşmesi için işlenmemiş resim programa yüklenmelidir. Aşağıdaki Şekil 4’te sınıflandırma için programa yüklenecek olan işlenmemiş resim gösterilmiştir.</a:t>
            </a:r>
          </a:p>
        </p:txBody>
      </p:sp>
      <p:pic>
        <p:nvPicPr>
          <p:cNvPr id="10" name="Resim 9">
            <a:extLst>
              <a:ext uri="{FF2B5EF4-FFF2-40B4-BE49-F238E27FC236}">
                <a16:creationId xmlns:a16="http://schemas.microsoft.com/office/drawing/2014/main" id="{D2356A3C-7E20-BF91-3A4E-73E8359CEBE9}"/>
              </a:ext>
            </a:extLst>
          </p:cNvPr>
          <p:cNvPicPr>
            <a:picLocks noChangeAspect="1"/>
          </p:cNvPicPr>
          <p:nvPr/>
        </p:nvPicPr>
        <p:blipFill>
          <a:blip r:embed="rId3"/>
          <a:stretch>
            <a:fillRect/>
          </a:stretch>
        </p:blipFill>
        <p:spPr>
          <a:xfrm>
            <a:off x="8326397" y="4727515"/>
            <a:ext cx="2946484" cy="1500468"/>
          </a:xfrm>
          <a:prstGeom prst="rect">
            <a:avLst/>
          </a:prstGeom>
        </p:spPr>
      </p:pic>
    </p:spTree>
    <p:extLst>
      <p:ext uri="{BB962C8B-B14F-4D97-AF65-F5344CB8AC3E}">
        <p14:creationId xmlns:p14="http://schemas.microsoft.com/office/powerpoint/2010/main" val="182652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F5B7D61-91ED-D1AE-299C-55E095E5B56F}"/>
              </a:ext>
            </a:extLst>
          </p:cNvPr>
          <p:cNvSpPr>
            <a:spLocks noGrp="1"/>
          </p:cNvSpPr>
          <p:nvPr>
            <p:ph idx="1"/>
          </p:nvPr>
        </p:nvSpPr>
        <p:spPr>
          <a:xfrm>
            <a:off x="919119" y="576124"/>
            <a:ext cx="10353762" cy="3714749"/>
          </a:xfrm>
        </p:spPr>
        <p:txBody>
          <a:bodyPr/>
          <a:lstStyle/>
          <a:p>
            <a:r>
              <a:rPr lang="tr-TR" dirty="0"/>
              <a:t>İşlenmiş olarak sisteme yüklenen resim siyah- beyaz piksellere dönüştürülmektedir. Resmin siyah-beyaz piksellere yani </a:t>
            </a:r>
            <a:r>
              <a:rPr lang="tr-TR" dirty="0" err="1"/>
              <a:t>binary</a:t>
            </a:r>
            <a:r>
              <a:rPr lang="tr-TR" dirty="0"/>
              <a:t> moda dönüştürülmesi iki aşamada gerçekleşmektedir. İlk aşamada resmin arka planı beyaza kirazlar ise siyaha dönüştürülmektedir. İkinci aşamada ise </a:t>
            </a:r>
            <a:r>
              <a:rPr lang="tr-TR" dirty="0" err="1"/>
              <a:t>binary</a:t>
            </a:r>
            <a:r>
              <a:rPr lang="tr-TR" dirty="0"/>
              <a:t> moddaki resim Matlab </a:t>
            </a:r>
            <a:r>
              <a:rPr lang="tr-TR" dirty="0" err="1"/>
              <a:t>bwboundaries</a:t>
            </a:r>
            <a:r>
              <a:rPr lang="tr-TR" dirty="0"/>
              <a:t> komutu ile ters çevrilerek arka plan siyaha sınıflandırılacak olan kirazlar beyaza dönüştürülmektedir</a:t>
            </a:r>
          </a:p>
          <a:p>
            <a:r>
              <a:rPr lang="tr-TR" dirty="0"/>
              <a:t>Resim siyah-beyaz piksellere dönüştürülüp ters çevirme işlemi uygulandıktan sonra resimde bulunan belirli boyutun altındaki gürültü olarak tabir edilen nesneler Matlab </a:t>
            </a:r>
            <a:r>
              <a:rPr lang="tr-TR" dirty="0" err="1"/>
              <a:t>bwareaopen</a:t>
            </a:r>
            <a:r>
              <a:rPr lang="tr-TR" dirty="0"/>
              <a:t> komutu ile kaldırılmıştır. Daha sonra program tarafından tespit edilen kirazların sınırları eşikleme yöntemi kullanılarak mavi renk ile belirlenmiş ve resimde bulunan nesne sayısı ekrana yansıtılmıştır.</a:t>
            </a:r>
          </a:p>
        </p:txBody>
      </p:sp>
      <p:pic>
        <p:nvPicPr>
          <p:cNvPr id="5" name="Resim 4">
            <a:extLst>
              <a:ext uri="{FF2B5EF4-FFF2-40B4-BE49-F238E27FC236}">
                <a16:creationId xmlns:a16="http://schemas.microsoft.com/office/drawing/2014/main" id="{34A03FFF-5CBD-BA72-21DE-2BA01B0631AA}"/>
              </a:ext>
            </a:extLst>
          </p:cNvPr>
          <p:cNvPicPr>
            <a:picLocks noChangeAspect="1"/>
          </p:cNvPicPr>
          <p:nvPr/>
        </p:nvPicPr>
        <p:blipFill>
          <a:blip r:embed="rId2"/>
          <a:stretch>
            <a:fillRect/>
          </a:stretch>
        </p:blipFill>
        <p:spPr>
          <a:xfrm>
            <a:off x="1272375" y="3995095"/>
            <a:ext cx="3874823" cy="2278396"/>
          </a:xfrm>
          <a:prstGeom prst="rect">
            <a:avLst/>
          </a:prstGeom>
        </p:spPr>
      </p:pic>
      <p:pic>
        <p:nvPicPr>
          <p:cNvPr id="7" name="Resim 6">
            <a:extLst>
              <a:ext uri="{FF2B5EF4-FFF2-40B4-BE49-F238E27FC236}">
                <a16:creationId xmlns:a16="http://schemas.microsoft.com/office/drawing/2014/main" id="{D424751B-45FC-26AF-1C07-3C2ED165B6D5}"/>
              </a:ext>
            </a:extLst>
          </p:cNvPr>
          <p:cNvPicPr>
            <a:picLocks noChangeAspect="1"/>
          </p:cNvPicPr>
          <p:nvPr/>
        </p:nvPicPr>
        <p:blipFill>
          <a:blip r:embed="rId3"/>
          <a:stretch>
            <a:fillRect/>
          </a:stretch>
        </p:blipFill>
        <p:spPr>
          <a:xfrm>
            <a:off x="7044802" y="3986710"/>
            <a:ext cx="3874823" cy="2286781"/>
          </a:xfrm>
          <a:prstGeom prst="rect">
            <a:avLst/>
          </a:prstGeom>
        </p:spPr>
      </p:pic>
    </p:spTree>
    <p:extLst>
      <p:ext uri="{BB962C8B-B14F-4D97-AF65-F5344CB8AC3E}">
        <p14:creationId xmlns:p14="http://schemas.microsoft.com/office/powerpoint/2010/main" val="224719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29170B-A530-1D10-AEC5-3EC6087F036D}"/>
              </a:ext>
            </a:extLst>
          </p:cNvPr>
          <p:cNvSpPr>
            <a:spLocks noGrp="1"/>
          </p:cNvSpPr>
          <p:nvPr>
            <p:ph type="title"/>
          </p:nvPr>
        </p:nvSpPr>
        <p:spPr>
          <a:xfrm>
            <a:off x="913795" y="609600"/>
            <a:ext cx="7164885" cy="1094913"/>
          </a:xfrm>
        </p:spPr>
        <p:txBody>
          <a:bodyPr/>
          <a:lstStyle/>
          <a:p>
            <a:r>
              <a:rPr lang="tr-TR" dirty="0"/>
              <a:t>3. Araştırma Sonuçları ve Tartışma</a:t>
            </a:r>
          </a:p>
        </p:txBody>
      </p:sp>
      <p:sp>
        <p:nvSpPr>
          <p:cNvPr id="3" name="İçerik Yer Tutucusu 2">
            <a:extLst>
              <a:ext uri="{FF2B5EF4-FFF2-40B4-BE49-F238E27FC236}">
                <a16:creationId xmlns:a16="http://schemas.microsoft.com/office/drawing/2014/main" id="{41C2167D-9818-17EF-3640-5F536F757A5E}"/>
              </a:ext>
            </a:extLst>
          </p:cNvPr>
          <p:cNvSpPr>
            <a:spLocks noGrp="1"/>
          </p:cNvSpPr>
          <p:nvPr>
            <p:ph idx="1"/>
          </p:nvPr>
        </p:nvSpPr>
        <p:spPr>
          <a:xfrm>
            <a:off x="913795" y="2076450"/>
            <a:ext cx="5182205" cy="4781550"/>
          </a:xfrm>
        </p:spPr>
        <p:txBody>
          <a:bodyPr/>
          <a:lstStyle/>
          <a:p>
            <a:r>
              <a:rPr lang="tr-TR" dirty="0"/>
              <a:t>Sınırları belirlenen kirazlar belirli işlemlerden geçirildikten sonra kirazlara ait alan bilgileri hesaplanmıştır. Hesaplanan alan verileri yukarıdaki Tablo 1’de belirlenen boyut standartlarına göre değerlendirilmiş ve değerlendirme sonucunda kirazlar boyutlarına göre sınıflandırılmıştır. Yapılan çalışmada kirazlar üst üste gelmeden ayrık olarak resimlenmiştir. Bu sayede sınıflandırma başarısı %100 olarak gerçekleşmiştir. Ancak kirazların üst üste gelmesi durumunda sınıflandırma başarısının düşeceği değerlendirilmektedir.</a:t>
            </a:r>
          </a:p>
        </p:txBody>
      </p:sp>
      <p:pic>
        <p:nvPicPr>
          <p:cNvPr id="5" name="Resim 4">
            <a:extLst>
              <a:ext uri="{FF2B5EF4-FFF2-40B4-BE49-F238E27FC236}">
                <a16:creationId xmlns:a16="http://schemas.microsoft.com/office/drawing/2014/main" id="{926FBEFF-6FAE-A6E6-F981-2416C41C8A91}"/>
              </a:ext>
            </a:extLst>
          </p:cNvPr>
          <p:cNvPicPr>
            <a:picLocks noChangeAspect="1"/>
          </p:cNvPicPr>
          <p:nvPr/>
        </p:nvPicPr>
        <p:blipFill>
          <a:blip r:embed="rId2"/>
          <a:stretch>
            <a:fillRect/>
          </a:stretch>
        </p:blipFill>
        <p:spPr>
          <a:xfrm>
            <a:off x="6901325" y="2677727"/>
            <a:ext cx="4124325" cy="2514600"/>
          </a:xfrm>
          <a:prstGeom prst="rect">
            <a:avLst/>
          </a:prstGeom>
        </p:spPr>
      </p:pic>
    </p:spTree>
    <p:extLst>
      <p:ext uri="{BB962C8B-B14F-4D97-AF65-F5344CB8AC3E}">
        <p14:creationId xmlns:p14="http://schemas.microsoft.com/office/powerpoint/2010/main" val="2396666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1AFFD5-0F45-9D2A-647A-275129DA5408}"/>
              </a:ext>
            </a:extLst>
          </p:cNvPr>
          <p:cNvSpPr>
            <a:spLocks noGrp="1"/>
          </p:cNvSpPr>
          <p:nvPr>
            <p:ph type="title"/>
          </p:nvPr>
        </p:nvSpPr>
        <p:spPr>
          <a:xfrm>
            <a:off x="913795" y="449802"/>
            <a:ext cx="3303098" cy="1130423"/>
          </a:xfrm>
        </p:spPr>
        <p:txBody>
          <a:bodyPr/>
          <a:lstStyle/>
          <a:p>
            <a:r>
              <a:rPr lang="tr-TR" dirty="0"/>
              <a:t>4. Sonuç</a:t>
            </a:r>
          </a:p>
        </p:txBody>
      </p:sp>
      <p:sp>
        <p:nvSpPr>
          <p:cNvPr id="3" name="İçerik Yer Tutucusu 2">
            <a:extLst>
              <a:ext uri="{FF2B5EF4-FFF2-40B4-BE49-F238E27FC236}">
                <a16:creationId xmlns:a16="http://schemas.microsoft.com/office/drawing/2014/main" id="{4B956A0A-B83E-DE00-AC39-C436ACCA3E3D}"/>
              </a:ext>
            </a:extLst>
          </p:cNvPr>
          <p:cNvSpPr>
            <a:spLocks noGrp="1"/>
          </p:cNvSpPr>
          <p:nvPr>
            <p:ph idx="1"/>
          </p:nvPr>
        </p:nvSpPr>
        <p:spPr>
          <a:xfrm>
            <a:off x="913795" y="1713904"/>
            <a:ext cx="11115448" cy="2621142"/>
          </a:xfrm>
        </p:spPr>
        <p:txBody>
          <a:bodyPr>
            <a:normAutofit lnSpcReduction="10000"/>
          </a:bodyPr>
          <a:lstStyle/>
          <a:p>
            <a:r>
              <a:rPr lang="tr-TR" dirty="0"/>
              <a:t>Yapılan çalışmada önemli ihracat ürünlerinden biri olan kiraz meyvesinin uluslararası standartlara uygun olarak tasnif edilmesi sağlanacak ve ülke ekonomisine katkısı dahada arttırılacaktır. </a:t>
            </a:r>
          </a:p>
          <a:p>
            <a:r>
              <a:rPr lang="tr-TR" dirty="0"/>
              <a:t>kiraz meyvesinin sınıflandırılması için uygulanan algoritma ve filtreleme yöntemleri farklı meyvelerin sınıflandırılmasında da kullanılabilmektedir. Bu amaçla farklı meyvelere ait boyut bilgileri sisteme girilerek farklı meyvelerinde sınıflandırılması sağlanabilmektedir</a:t>
            </a:r>
          </a:p>
          <a:p>
            <a:r>
              <a:rPr lang="tr-TR" dirty="0"/>
              <a:t>Yapılan çalışma ile farklı büyüklükteki meyveler sistem tarafından başarılı bir şekilde değerlendirilerek sınıflandırılmıştır. Matlab programında görüntü işleme yöntemleri ile kiraz meyvesinin sınıflandırılması üzerine yapılmış bu çalışma, diğer çalışmalar içinde bir örnek teşkil edecektir.</a:t>
            </a:r>
          </a:p>
        </p:txBody>
      </p:sp>
      <p:pic>
        <p:nvPicPr>
          <p:cNvPr id="3076" name="Picture 4" descr="Kiraz hangi mevsimde ve ayda yetişir? Kiraz ne zaman yenir? - Pratik  Bilgiler">
            <a:extLst>
              <a:ext uri="{FF2B5EF4-FFF2-40B4-BE49-F238E27FC236}">
                <a16:creationId xmlns:a16="http://schemas.microsoft.com/office/drawing/2014/main" id="{4232F162-0F4E-43E1-100F-790D6DAAC3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8950" y="4335046"/>
            <a:ext cx="3374100" cy="2248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00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emplate>Wood Type</Template>
  <TotalTime>49</TotalTime>
  <Words>703</Words>
  <Application>Microsoft Office PowerPoint</Application>
  <PresentationFormat>Geniş ekran</PresentationFormat>
  <Paragraphs>27</Paragraphs>
  <Slides>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8</vt:i4>
      </vt:variant>
    </vt:vector>
  </HeadingPairs>
  <TitlesOfParts>
    <vt:vector size="12" baseType="lpstr">
      <vt:lpstr>Arial</vt:lpstr>
      <vt:lpstr>Gill Sans MT</vt:lpstr>
      <vt:lpstr>Wingdings 2</vt:lpstr>
      <vt:lpstr>SlateVTI</vt:lpstr>
      <vt:lpstr>Görüntü İşleme Yöntemleri Kullanılarak Kiraz Meyvesinin Sınıflandırılması</vt:lpstr>
      <vt:lpstr>1. Giriş </vt:lpstr>
      <vt:lpstr>2. Materyal ve Metot  2.1. Kiraz Meyvesi </vt:lpstr>
      <vt:lpstr>2.2. Görüntü İşleme </vt:lpstr>
      <vt:lpstr>PowerPoint Sunusu</vt:lpstr>
      <vt:lpstr>PowerPoint Sunusu</vt:lpstr>
      <vt:lpstr>3. Araştırma Sonuçları ve Tartışma</vt:lpstr>
      <vt:lpstr>4. Sonuç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Ahmet</dc:creator>
  <cp:lastModifiedBy>Ahmet GUR</cp:lastModifiedBy>
  <cp:revision>77</cp:revision>
  <dcterms:created xsi:type="dcterms:W3CDTF">2022-11-14T22:24:03Z</dcterms:created>
  <dcterms:modified xsi:type="dcterms:W3CDTF">2022-11-15T20:51:22Z</dcterms:modified>
</cp:coreProperties>
</file>