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2B2E5C-4076-C9A8-6BA9-8302FC7ACB1C}"/>
              </a:ext>
            </a:extLst>
          </p:cNvPr>
          <p:cNvSpPr>
            <a:spLocks noGrp="1"/>
          </p:cNvSpPr>
          <p:nvPr>
            <p:ph type="ctrTitle"/>
          </p:nvPr>
        </p:nvSpPr>
        <p:spPr>
          <a:xfrm>
            <a:off x="1190490" y="613196"/>
            <a:ext cx="10318418" cy="4394988"/>
          </a:xfrm>
        </p:spPr>
        <p:txBody>
          <a:bodyPr/>
          <a:lstStyle/>
          <a:p>
            <a:r>
              <a:rPr lang="tr-TR" sz="4400" dirty="0"/>
              <a:t>Görüntü işleme teknikleri ve kümeleme yöntemleri kullanılarak fındık meyvesinin tespit ve sınıflandırılması</a:t>
            </a:r>
          </a:p>
        </p:txBody>
      </p:sp>
      <p:sp>
        <p:nvSpPr>
          <p:cNvPr id="3" name="Alt Başlık 2">
            <a:extLst>
              <a:ext uri="{FF2B5EF4-FFF2-40B4-BE49-F238E27FC236}">
                <a16:creationId xmlns:a16="http://schemas.microsoft.com/office/drawing/2014/main" id="{400060A8-8E8C-5559-F255-F5B2D289A8D1}"/>
              </a:ext>
            </a:extLst>
          </p:cNvPr>
          <p:cNvSpPr>
            <a:spLocks noGrp="1"/>
          </p:cNvSpPr>
          <p:nvPr>
            <p:ph type="subTitle" idx="1"/>
          </p:nvPr>
        </p:nvSpPr>
        <p:spPr>
          <a:xfrm>
            <a:off x="3334719" y="4693301"/>
            <a:ext cx="5743967" cy="2006080"/>
          </a:xfrm>
        </p:spPr>
        <p:txBody>
          <a:bodyPr>
            <a:normAutofit/>
          </a:bodyPr>
          <a:lstStyle/>
          <a:p>
            <a:pPr algn="ctr"/>
            <a:r>
              <a:rPr lang="tr-TR" sz="2400" b="1" dirty="0"/>
              <a:t>İNÖNÜ ÜNİVERSİTESİ GÖRÜNTÜ İŞLEME</a:t>
            </a:r>
          </a:p>
          <a:p>
            <a:pPr algn="ctr"/>
            <a:r>
              <a:rPr lang="tr-TR" sz="2400" b="1" dirty="0"/>
              <a:t>Ahmet GÜR</a:t>
            </a:r>
          </a:p>
          <a:p>
            <a:pPr algn="ctr"/>
            <a:r>
              <a:rPr lang="tr-TR" sz="2400" b="1" dirty="0"/>
              <a:t>02200201053</a:t>
            </a:r>
            <a:endParaRPr lang="tr-TR" sz="2800" b="1" dirty="0"/>
          </a:p>
          <a:p>
            <a:endParaRPr lang="tr-TR" dirty="0"/>
          </a:p>
        </p:txBody>
      </p:sp>
    </p:spTree>
    <p:extLst>
      <p:ext uri="{BB962C8B-B14F-4D97-AF65-F5344CB8AC3E}">
        <p14:creationId xmlns:p14="http://schemas.microsoft.com/office/powerpoint/2010/main" val="14447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4A0B1-5E45-6482-C774-856B16314D44}"/>
              </a:ext>
            </a:extLst>
          </p:cNvPr>
          <p:cNvSpPr>
            <a:spLocks noGrp="1"/>
          </p:cNvSpPr>
          <p:nvPr>
            <p:ph type="title"/>
          </p:nvPr>
        </p:nvSpPr>
        <p:spPr/>
        <p:txBody>
          <a:bodyPr/>
          <a:lstStyle/>
          <a:p>
            <a:r>
              <a:rPr lang="tr-TR" dirty="0"/>
              <a:t>3. DENEYSEL ÇALIŞMA </a:t>
            </a:r>
          </a:p>
        </p:txBody>
      </p:sp>
      <p:sp>
        <p:nvSpPr>
          <p:cNvPr id="3" name="İçerik Yer Tutucusu 2">
            <a:extLst>
              <a:ext uri="{FF2B5EF4-FFF2-40B4-BE49-F238E27FC236}">
                <a16:creationId xmlns:a16="http://schemas.microsoft.com/office/drawing/2014/main" id="{5B5C38EC-6BB6-C50A-08F1-B131990F3352}"/>
              </a:ext>
            </a:extLst>
          </p:cNvPr>
          <p:cNvSpPr>
            <a:spLocks noGrp="1"/>
          </p:cNvSpPr>
          <p:nvPr>
            <p:ph idx="1"/>
          </p:nvPr>
        </p:nvSpPr>
        <p:spPr>
          <a:xfrm>
            <a:off x="1251678" y="1455577"/>
            <a:ext cx="6315449" cy="3247344"/>
          </a:xfrm>
        </p:spPr>
        <p:txBody>
          <a:bodyPr>
            <a:normAutofit fontScale="85000" lnSpcReduction="20000"/>
          </a:bodyPr>
          <a:lstStyle/>
          <a:p>
            <a:r>
              <a:rPr lang="tr-TR" dirty="0"/>
              <a:t>Önerilen yöntem ile ortamda bulunan fındıkların tespit edilerek kümelenmesine yönelik deneysel çalışma yapılmaktadır. Çalışmada 1.3 Megapiksel CMOS, 640 x 480 çözünürlükteki </a:t>
            </a:r>
            <a:r>
              <a:rPr lang="tr-TR" dirty="0" err="1"/>
              <a:t>Logitech</a:t>
            </a:r>
            <a:r>
              <a:rPr lang="tr-TR" dirty="0"/>
              <a:t> C110 USB kamera kullanılarak görüntüler alınmaktadır. Alınan görüntüler, Ubuntu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 Bu işlemden sonra görüntü ön işleme aşamasına geçilmektedir. Görüntü ön işleme aşamasında, resim üzerinde filtreleme, grileştirme, </a:t>
            </a:r>
            <a:r>
              <a:rPr lang="tr-TR" dirty="0" err="1"/>
              <a:t>eşikleşme</a:t>
            </a:r>
            <a:r>
              <a:rPr lang="tr-TR" dirty="0"/>
              <a:t> ve morfolojik işlem uygulanmaktadır. Örnek çalışmada ortamda bulunan 25 adet fındık önerilen yöntem kullanılarak %100 başarım oranı ile tespit edilmektedir.</a:t>
            </a:r>
          </a:p>
        </p:txBody>
      </p:sp>
      <p:pic>
        <p:nvPicPr>
          <p:cNvPr id="5" name="Resim 4">
            <a:extLst>
              <a:ext uri="{FF2B5EF4-FFF2-40B4-BE49-F238E27FC236}">
                <a16:creationId xmlns:a16="http://schemas.microsoft.com/office/drawing/2014/main" id="{612A0C5C-5335-5B86-E50C-C58E6747B7F2}"/>
              </a:ext>
            </a:extLst>
          </p:cNvPr>
          <p:cNvPicPr>
            <a:picLocks noChangeAspect="1"/>
          </p:cNvPicPr>
          <p:nvPr/>
        </p:nvPicPr>
        <p:blipFill>
          <a:blip r:embed="rId2"/>
          <a:stretch>
            <a:fillRect/>
          </a:stretch>
        </p:blipFill>
        <p:spPr>
          <a:xfrm>
            <a:off x="1980226" y="4544299"/>
            <a:ext cx="4858352" cy="2180787"/>
          </a:xfrm>
          <a:prstGeom prst="rect">
            <a:avLst/>
          </a:prstGeom>
        </p:spPr>
      </p:pic>
      <p:pic>
        <p:nvPicPr>
          <p:cNvPr id="7" name="Resim 6">
            <a:extLst>
              <a:ext uri="{FF2B5EF4-FFF2-40B4-BE49-F238E27FC236}">
                <a16:creationId xmlns:a16="http://schemas.microsoft.com/office/drawing/2014/main" id="{DA43D78F-DBCC-A292-713A-958B4302E9C4}"/>
              </a:ext>
            </a:extLst>
          </p:cNvPr>
          <p:cNvPicPr>
            <a:picLocks noChangeAspect="1"/>
          </p:cNvPicPr>
          <p:nvPr/>
        </p:nvPicPr>
        <p:blipFill>
          <a:blip r:embed="rId3"/>
          <a:stretch>
            <a:fillRect/>
          </a:stretch>
        </p:blipFill>
        <p:spPr>
          <a:xfrm>
            <a:off x="7689299" y="932065"/>
            <a:ext cx="3781425" cy="5543550"/>
          </a:xfrm>
          <a:prstGeom prst="rect">
            <a:avLst/>
          </a:prstGeom>
        </p:spPr>
      </p:pic>
    </p:spTree>
    <p:extLst>
      <p:ext uri="{BB962C8B-B14F-4D97-AF65-F5344CB8AC3E}">
        <p14:creationId xmlns:p14="http://schemas.microsoft.com/office/powerpoint/2010/main" val="368255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68741E0-2111-B053-953D-2DB6D7308DE6}"/>
              </a:ext>
            </a:extLst>
          </p:cNvPr>
          <p:cNvSpPr>
            <a:spLocks noGrp="1"/>
          </p:cNvSpPr>
          <p:nvPr>
            <p:ph idx="1"/>
          </p:nvPr>
        </p:nvSpPr>
        <p:spPr>
          <a:xfrm>
            <a:off x="1326322" y="849088"/>
            <a:ext cx="10299621" cy="2062063"/>
          </a:xfrm>
        </p:spPr>
        <p:txBody>
          <a:bodyPr/>
          <a:lstStyle/>
          <a:p>
            <a:r>
              <a:rPr lang="tr-TR" dirty="0"/>
              <a:t>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dirty="0" err="1"/>
              <a:t>Kmeans</a:t>
            </a:r>
            <a:r>
              <a:rPr lang="tr-TR" dirty="0"/>
              <a:t> ve ortalama tabanlı kümeleme yöntemleri kullanılarak yapılan sınıflama sonuçlarındaki benzeşen fındık sayısı ve iki yöntemin benzerlik oranları tablo 3’te sunulmaktadır. </a:t>
            </a:r>
          </a:p>
        </p:txBody>
      </p:sp>
      <p:pic>
        <p:nvPicPr>
          <p:cNvPr id="5" name="Resim 4">
            <a:extLst>
              <a:ext uri="{FF2B5EF4-FFF2-40B4-BE49-F238E27FC236}">
                <a16:creationId xmlns:a16="http://schemas.microsoft.com/office/drawing/2014/main" id="{47F0D061-D1E0-C763-6AEE-6C5566397346}"/>
              </a:ext>
            </a:extLst>
          </p:cNvPr>
          <p:cNvPicPr>
            <a:picLocks noChangeAspect="1"/>
          </p:cNvPicPr>
          <p:nvPr/>
        </p:nvPicPr>
        <p:blipFill>
          <a:blip r:embed="rId2"/>
          <a:stretch>
            <a:fillRect/>
          </a:stretch>
        </p:blipFill>
        <p:spPr>
          <a:xfrm>
            <a:off x="2441569" y="3429000"/>
            <a:ext cx="8069126" cy="2386643"/>
          </a:xfrm>
          <a:prstGeom prst="rect">
            <a:avLst/>
          </a:prstGeom>
        </p:spPr>
      </p:pic>
    </p:spTree>
    <p:extLst>
      <p:ext uri="{BB962C8B-B14F-4D97-AF65-F5344CB8AC3E}">
        <p14:creationId xmlns:p14="http://schemas.microsoft.com/office/powerpoint/2010/main" val="357912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E5D456-FA0D-3912-97EC-96496EDB439E}"/>
              </a:ext>
            </a:extLst>
          </p:cNvPr>
          <p:cNvSpPr>
            <a:spLocks noGrp="1"/>
          </p:cNvSpPr>
          <p:nvPr>
            <p:ph type="title"/>
          </p:nvPr>
        </p:nvSpPr>
        <p:spPr/>
        <p:txBody>
          <a:bodyPr/>
          <a:lstStyle/>
          <a:p>
            <a:r>
              <a:rPr lang="tr-TR" dirty="0"/>
              <a:t>4. SONUÇ</a:t>
            </a:r>
          </a:p>
        </p:txBody>
      </p:sp>
      <p:sp>
        <p:nvSpPr>
          <p:cNvPr id="3" name="İçerik Yer Tutucusu 2">
            <a:extLst>
              <a:ext uri="{FF2B5EF4-FFF2-40B4-BE49-F238E27FC236}">
                <a16:creationId xmlns:a16="http://schemas.microsoft.com/office/drawing/2014/main" id="{52857969-65DC-51A1-3C12-1CCC8843AFCF}"/>
              </a:ext>
            </a:extLst>
          </p:cNvPr>
          <p:cNvSpPr>
            <a:spLocks noGrp="1"/>
          </p:cNvSpPr>
          <p:nvPr>
            <p:ph idx="1"/>
          </p:nvPr>
        </p:nvSpPr>
        <p:spPr>
          <a:xfrm>
            <a:off x="1251678" y="1874517"/>
            <a:ext cx="8424167" cy="4601098"/>
          </a:xfrm>
        </p:spPr>
        <p:txBody>
          <a:bodyPr>
            <a:normAutofit fontScale="92500" lnSpcReduction="10000"/>
          </a:bodyPr>
          <a:lstStyle/>
          <a:p>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Çalışma ortamında bulunan fındık meyveleri gerçek zamanlı olarak %100 başarımla tespit edilmektedir. </a:t>
            </a:r>
          </a:p>
          <a:p>
            <a:r>
              <a:rPr lang="tr-TR" dirty="0"/>
              <a:t>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pic>
        <p:nvPicPr>
          <p:cNvPr id="5" name="Resim 4">
            <a:extLst>
              <a:ext uri="{FF2B5EF4-FFF2-40B4-BE49-F238E27FC236}">
                <a16:creationId xmlns:a16="http://schemas.microsoft.com/office/drawing/2014/main" id="{8521E4F3-FC76-6030-0BEC-14642FEBD461}"/>
              </a:ext>
            </a:extLst>
          </p:cNvPr>
          <p:cNvPicPr>
            <a:picLocks noChangeAspect="1"/>
          </p:cNvPicPr>
          <p:nvPr/>
        </p:nvPicPr>
        <p:blipFill>
          <a:blip r:embed="rId2"/>
          <a:stretch>
            <a:fillRect/>
          </a:stretch>
        </p:blipFill>
        <p:spPr>
          <a:xfrm>
            <a:off x="9377373" y="4823927"/>
            <a:ext cx="2530086" cy="165168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16828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196D07-76CD-4B0A-663B-1205D80EAB3A}"/>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DE028969-3D9C-AD03-6FB6-770F6C5516E1}"/>
              </a:ext>
            </a:extLst>
          </p:cNvPr>
          <p:cNvSpPr>
            <a:spLocks noGrp="1"/>
          </p:cNvSpPr>
          <p:nvPr>
            <p:ph idx="1"/>
          </p:nvPr>
        </p:nvSpPr>
        <p:spPr>
          <a:xfrm>
            <a:off x="1251678" y="1735494"/>
            <a:ext cx="9935726" cy="4404049"/>
          </a:xfrm>
        </p:spPr>
        <p:txBody>
          <a:bodyPr>
            <a:normAutofit/>
          </a:bodyPr>
          <a:lstStyle/>
          <a:p>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a:t>
            </a:r>
          </a:p>
        </p:txBody>
      </p:sp>
    </p:spTree>
    <p:extLst>
      <p:ext uri="{BB962C8B-B14F-4D97-AF65-F5344CB8AC3E}">
        <p14:creationId xmlns:p14="http://schemas.microsoft.com/office/powerpoint/2010/main" val="347886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6F6C99-CCE6-D295-3CD3-20E6E5983066}"/>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16E9A8FA-E69E-5D5D-F59E-80F79CDA1F02}"/>
              </a:ext>
            </a:extLst>
          </p:cNvPr>
          <p:cNvSpPr>
            <a:spLocks noGrp="1"/>
          </p:cNvSpPr>
          <p:nvPr>
            <p:ph idx="1"/>
          </p:nvPr>
        </p:nvSpPr>
        <p:spPr>
          <a:xfrm>
            <a:off x="1251677" y="2024744"/>
            <a:ext cx="10290289" cy="3508309"/>
          </a:xfrm>
        </p:spPr>
        <p:txBody>
          <a:bodyPr/>
          <a:lstStyle/>
          <a:p>
            <a:r>
              <a:rPr lang="tr-TR"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a:t>
            </a:r>
          </a:p>
          <a:p>
            <a:r>
              <a:rPr lang="tr-TR" dirty="0"/>
              <a:t>Bilgisayarlı görmenin yaygınlaşması sonucunda, tarım alanında ürün kalitesinin gözlenmesi, ürün sulama ilaçlama, hasat, ürün sınıflandırma, ürün gelişimlerinin gözlenmesi gibi çalışmalar yapılmaktadır . Görüntü işleme süreci ile özellikleri belirlenmiş olan nesneler, benzerlik veya benzemezlik oranlarına göre farklı sınıflarda kümelenmektedirler. </a:t>
            </a:r>
          </a:p>
        </p:txBody>
      </p:sp>
      <p:pic>
        <p:nvPicPr>
          <p:cNvPr id="1026" name="Picture 2" descr="Giriş Yap">
            <a:extLst>
              <a:ext uri="{FF2B5EF4-FFF2-40B4-BE49-F238E27FC236}">
                <a16:creationId xmlns:a16="http://schemas.microsoft.com/office/drawing/2014/main" id="{740C8189-E483-D9DD-C75F-DECDA1952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197" y="4658338"/>
            <a:ext cx="2143125" cy="21431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96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5E4966-7BDB-3548-925C-E7015A7F6219}"/>
              </a:ext>
            </a:extLst>
          </p:cNvPr>
          <p:cNvSpPr>
            <a:spLocks noGrp="1"/>
          </p:cNvSpPr>
          <p:nvPr>
            <p:ph type="title"/>
          </p:nvPr>
        </p:nvSpPr>
        <p:spPr/>
        <p:txBody>
          <a:bodyPr/>
          <a:lstStyle/>
          <a:p>
            <a:r>
              <a:rPr lang="tr-TR" dirty="0"/>
              <a:t>2. ÖNERİLEN YÖNTEM</a:t>
            </a:r>
          </a:p>
        </p:txBody>
      </p:sp>
      <p:sp>
        <p:nvSpPr>
          <p:cNvPr id="3" name="İçerik Yer Tutucusu 2">
            <a:extLst>
              <a:ext uri="{FF2B5EF4-FFF2-40B4-BE49-F238E27FC236}">
                <a16:creationId xmlns:a16="http://schemas.microsoft.com/office/drawing/2014/main" id="{7BA064D9-A2BD-2B5B-CD0F-1FC17E94B50D}"/>
              </a:ext>
            </a:extLst>
          </p:cNvPr>
          <p:cNvSpPr>
            <a:spLocks noGrp="1"/>
          </p:cNvSpPr>
          <p:nvPr>
            <p:ph idx="1"/>
          </p:nvPr>
        </p:nvSpPr>
        <p:spPr>
          <a:xfrm>
            <a:off x="1251678" y="2286002"/>
            <a:ext cx="5895571" cy="4348064"/>
          </a:xfrm>
        </p:spPr>
        <p:txBody>
          <a:bodyPr/>
          <a:lstStyle/>
          <a:p>
            <a:r>
              <a:rPr lang="tr-TR" dirty="0"/>
              <a:t>Ortamda bulunan aynı nesnelerin tespit edilerek, sınıflandırılmasına yönelik yapılan çalışmada üç aşamalı bir yöntem önerilmektedir. Önerilen yönteme ait aşamalar Şekil 1’de sunulmaktadır. 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p:txBody>
      </p:sp>
      <p:pic>
        <p:nvPicPr>
          <p:cNvPr id="5" name="Resim 4">
            <a:extLst>
              <a:ext uri="{FF2B5EF4-FFF2-40B4-BE49-F238E27FC236}">
                <a16:creationId xmlns:a16="http://schemas.microsoft.com/office/drawing/2014/main" id="{C8B2D122-9A13-3DDB-0D84-B29911901DF8}"/>
              </a:ext>
            </a:extLst>
          </p:cNvPr>
          <p:cNvPicPr>
            <a:picLocks noChangeAspect="1"/>
          </p:cNvPicPr>
          <p:nvPr/>
        </p:nvPicPr>
        <p:blipFill>
          <a:blip r:embed="rId2"/>
          <a:stretch>
            <a:fillRect/>
          </a:stretch>
        </p:blipFill>
        <p:spPr>
          <a:xfrm>
            <a:off x="7946183" y="865390"/>
            <a:ext cx="3390900" cy="5610225"/>
          </a:xfrm>
          <a:prstGeom prst="rect">
            <a:avLst/>
          </a:prstGeom>
        </p:spPr>
      </p:pic>
    </p:spTree>
    <p:extLst>
      <p:ext uri="{BB962C8B-B14F-4D97-AF65-F5344CB8AC3E}">
        <p14:creationId xmlns:p14="http://schemas.microsoft.com/office/powerpoint/2010/main" val="102321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10B5A2-75DD-E32F-2C6B-7356D5BFCE96}"/>
              </a:ext>
            </a:extLst>
          </p:cNvPr>
          <p:cNvSpPr>
            <a:spLocks noGrp="1"/>
          </p:cNvSpPr>
          <p:nvPr>
            <p:ph type="title"/>
          </p:nvPr>
        </p:nvSpPr>
        <p:spPr/>
        <p:txBody>
          <a:bodyPr/>
          <a:lstStyle/>
          <a:p>
            <a:r>
              <a:rPr lang="tr-TR" dirty="0"/>
              <a:t>2.1. Görüntü ön işleme aşaması</a:t>
            </a:r>
          </a:p>
        </p:txBody>
      </p:sp>
      <p:sp>
        <p:nvSpPr>
          <p:cNvPr id="3" name="İçerik Yer Tutucusu 2">
            <a:extLst>
              <a:ext uri="{FF2B5EF4-FFF2-40B4-BE49-F238E27FC236}">
                <a16:creationId xmlns:a16="http://schemas.microsoft.com/office/drawing/2014/main" id="{7316BB52-3A36-A46B-DEEE-C473CD80CD27}"/>
              </a:ext>
            </a:extLst>
          </p:cNvPr>
          <p:cNvSpPr>
            <a:spLocks noGrp="1"/>
          </p:cNvSpPr>
          <p:nvPr>
            <p:ph idx="1"/>
          </p:nvPr>
        </p:nvSpPr>
        <p:spPr>
          <a:xfrm>
            <a:off x="1251678" y="2286001"/>
            <a:ext cx="6884616" cy="3433664"/>
          </a:xfrm>
        </p:spPr>
        <p:txBody>
          <a:bodyPr>
            <a:normAutofit fontScale="85000" lnSpcReduction="10000"/>
          </a:bodyPr>
          <a:lstStyle/>
          <a:p>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Filtre uygulama adımında, görüntü üzerinde yer alan tuz biber gürültülerinin giderilmesi ve resimde yer alan gereksiz ayrıntıların azaltılması sağlanmaktadır. Kameradan alınan görüntü matrisi üzerinde, 3x3, 5x5 </a:t>
            </a:r>
            <a:r>
              <a:rPr lang="tr-TR" dirty="0" err="1"/>
              <a:t>vb</a:t>
            </a:r>
            <a:r>
              <a:rPr lang="tr-TR" dirty="0"/>
              <a:t> küçük bir çekirdek matrisinin gezdirilmesi sonucunda filtreleme işlemi gerçekleşmektedir. Çalışmada ortalama filtre uygulaması için seçilen çekirdek matris, denklem 1’de sunulmaktadır. Denklem 2’de her piksele ait yeni değerlerin hesaplanmasını gösteren formül sunulmaktadır. </a:t>
            </a:r>
          </a:p>
        </p:txBody>
      </p:sp>
      <p:pic>
        <p:nvPicPr>
          <p:cNvPr id="5" name="Resim 4">
            <a:extLst>
              <a:ext uri="{FF2B5EF4-FFF2-40B4-BE49-F238E27FC236}">
                <a16:creationId xmlns:a16="http://schemas.microsoft.com/office/drawing/2014/main" id="{C4F2BE04-BE16-D7BF-E3AF-A81681BDDCA9}"/>
              </a:ext>
            </a:extLst>
          </p:cNvPr>
          <p:cNvPicPr>
            <a:picLocks noChangeAspect="1"/>
          </p:cNvPicPr>
          <p:nvPr/>
        </p:nvPicPr>
        <p:blipFill>
          <a:blip r:embed="rId2"/>
          <a:stretch>
            <a:fillRect/>
          </a:stretch>
        </p:blipFill>
        <p:spPr>
          <a:xfrm>
            <a:off x="8323564" y="1824330"/>
            <a:ext cx="3106436" cy="4445551"/>
          </a:xfrm>
          <a:prstGeom prst="rect">
            <a:avLst/>
          </a:prstGeom>
        </p:spPr>
      </p:pic>
      <p:pic>
        <p:nvPicPr>
          <p:cNvPr id="7" name="Resim 6">
            <a:extLst>
              <a:ext uri="{FF2B5EF4-FFF2-40B4-BE49-F238E27FC236}">
                <a16:creationId xmlns:a16="http://schemas.microsoft.com/office/drawing/2014/main" id="{2F2A048A-423F-DDBA-C766-D5534CA22BA8}"/>
              </a:ext>
            </a:extLst>
          </p:cNvPr>
          <p:cNvPicPr>
            <a:picLocks noChangeAspect="1"/>
          </p:cNvPicPr>
          <p:nvPr/>
        </p:nvPicPr>
        <p:blipFill>
          <a:blip r:embed="rId3"/>
          <a:stretch>
            <a:fillRect/>
          </a:stretch>
        </p:blipFill>
        <p:spPr>
          <a:xfrm>
            <a:off x="1625844" y="5779467"/>
            <a:ext cx="2732269" cy="596010"/>
          </a:xfrm>
          <a:prstGeom prst="rect">
            <a:avLst/>
          </a:prstGeom>
        </p:spPr>
      </p:pic>
      <p:pic>
        <p:nvPicPr>
          <p:cNvPr id="9" name="Resim 8">
            <a:extLst>
              <a:ext uri="{FF2B5EF4-FFF2-40B4-BE49-F238E27FC236}">
                <a16:creationId xmlns:a16="http://schemas.microsoft.com/office/drawing/2014/main" id="{1863847A-AE5B-E32C-0D07-E52BC0F1FA40}"/>
              </a:ext>
            </a:extLst>
          </p:cNvPr>
          <p:cNvPicPr>
            <a:picLocks noChangeAspect="1"/>
          </p:cNvPicPr>
          <p:nvPr/>
        </p:nvPicPr>
        <p:blipFill>
          <a:blip r:embed="rId4"/>
          <a:stretch>
            <a:fillRect/>
          </a:stretch>
        </p:blipFill>
        <p:spPr>
          <a:xfrm>
            <a:off x="4937494" y="5779467"/>
            <a:ext cx="2806689" cy="703363"/>
          </a:xfrm>
          <a:prstGeom prst="rect">
            <a:avLst/>
          </a:prstGeom>
        </p:spPr>
      </p:pic>
    </p:spTree>
    <p:extLst>
      <p:ext uri="{BB962C8B-B14F-4D97-AF65-F5344CB8AC3E}">
        <p14:creationId xmlns:p14="http://schemas.microsoft.com/office/powerpoint/2010/main" val="329217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C7F0AB-A3F1-0FBC-B1DA-BC043F7E1AA8}"/>
              </a:ext>
            </a:extLst>
          </p:cNvPr>
          <p:cNvSpPr>
            <a:spLocks noGrp="1"/>
          </p:cNvSpPr>
          <p:nvPr>
            <p:ph idx="1"/>
          </p:nvPr>
        </p:nvSpPr>
        <p:spPr>
          <a:xfrm>
            <a:off x="1665335" y="1007707"/>
            <a:ext cx="9484747" cy="4555185"/>
          </a:xfrm>
        </p:spPr>
        <p:txBody>
          <a:bodyPr>
            <a:normAutofit fontScale="92500" lnSpcReduction="20000"/>
          </a:bodyPr>
          <a:lstStyle/>
          <a:p>
            <a:r>
              <a:rPr lang="tr-TR" dirty="0"/>
              <a:t>Filtreleme işleminden sonra renkli görüntünün, grileştirilmesi adımı gerçekleştirilmektedir. Grileştirme işlemine ait formül denklem 3’te sunulmaktadır. Gri olarak elde edilen görüntü üzerinde, eşikleme işlemi uygulanarak sadece ilgili nesnelere ait yer alan bölümler kullanılmaktadır. Eşikleme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 Denklem 4’te ikili görüntü oluşturma işlemine ait formül sunulmaktadır. 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dirty="0" err="1"/>
              <a:t>erosion</a:t>
            </a:r>
            <a:r>
              <a:rPr lang="tr-TR" dirty="0"/>
              <a:t>) ve genişleme (</a:t>
            </a:r>
            <a:r>
              <a:rPr lang="tr-TR" dirty="0" err="1"/>
              <a:t>dilation</a:t>
            </a:r>
            <a:r>
              <a:rPr lang="tr-TR" dirty="0"/>
              <a:t>) morfolojik işlemleri uygulanmaktadır.</a:t>
            </a:r>
          </a:p>
        </p:txBody>
      </p:sp>
      <p:pic>
        <p:nvPicPr>
          <p:cNvPr id="5" name="Resim 4">
            <a:extLst>
              <a:ext uri="{FF2B5EF4-FFF2-40B4-BE49-F238E27FC236}">
                <a16:creationId xmlns:a16="http://schemas.microsoft.com/office/drawing/2014/main" id="{238F7531-F582-2CAB-5A62-A91E636980AB}"/>
              </a:ext>
            </a:extLst>
          </p:cNvPr>
          <p:cNvPicPr>
            <a:picLocks noChangeAspect="1"/>
          </p:cNvPicPr>
          <p:nvPr/>
        </p:nvPicPr>
        <p:blipFill>
          <a:blip r:embed="rId2"/>
          <a:stretch>
            <a:fillRect/>
          </a:stretch>
        </p:blipFill>
        <p:spPr>
          <a:xfrm>
            <a:off x="1665335" y="5699254"/>
            <a:ext cx="3895725" cy="447675"/>
          </a:xfrm>
          <a:prstGeom prst="rect">
            <a:avLst/>
          </a:prstGeom>
        </p:spPr>
      </p:pic>
      <p:pic>
        <p:nvPicPr>
          <p:cNvPr id="7" name="Resim 6">
            <a:extLst>
              <a:ext uri="{FF2B5EF4-FFF2-40B4-BE49-F238E27FC236}">
                <a16:creationId xmlns:a16="http://schemas.microsoft.com/office/drawing/2014/main" id="{99EA5ED5-E0B7-9984-5EDD-303CB7816EBB}"/>
              </a:ext>
            </a:extLst>
          </p:cNvPr>
          <p:cNvPicPr>
            <a:picLocks noChangeAspect="1"/>
          </p:cNvPicPr>
          <p:nvPr/>
        </p:nvPicPr>
        <p:blipFill>
          <a:blip r:embed="rId3"/>
          <a:stretch>
            <a:fillRect/>
          </a:stretch>
        </p:blipFill>
        <p:spPr>
          <a:xfrm>
            <a:off x="6630942" y="5699254"/>
            <a:ext cx="4019550" cy="733425"/>
          </a:xfrm>
          <a:prstGeom prst="rect">
            <a:avLst/>
          </a:prstGeom>
        </p:spPr>
      </p:pic>
    </p:spTree>
    <p:extLst>
      <p:ext uri="{BB962C8B-B14F-4D97-AF65-F5344CB8AC3E}">
        <p14:creationId xmlns:p14="http://schemas.microsoft.com/office/powerpoint/2010/main" val="352187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76F921-F6C3-E811-1860-18356160EC2C}"/>
              </a:ext>
            </a:extLst>
          </p:cNvPr>
          <p:cNvSpPr>
            <a:spLocks noGrp="1"/>
          </p:cNvSpPr>
          <p:nvPr>
            <p:ph idx="1"/>
          </p:nvPr>
        </p:nvSpPr>
        <p:spPr>
          <a:xfrm>
            <a:off x="1251678" y="990181"/>
            <a:ext cx="5195775" cy="5494595"/>
          </a:xfrm>
        </p:spPr>
        <p:txBody>
          <a:bodyPr/>
          <a:lstStyle/>
          <a:p>
            <a:r>
              <a:rPr lang="tr-TR"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a:t>
            </a:r>
          </a:p>
          <a:p>
            <a:r>
              <a:rPr lang="tr-TR" dirty="0"/>
              <a:t>Şekil 3’de kameradan alınan ham görüntü gösterilmektedir. Şekil 4’te ise, filtreleme, grileştirme, eşikleme ve morfolojik işlemlerin kameradan alınan ham görüntüye uygulanması sonucunda oluşan görüntü sunulmaktadır.</a:t>
            </a:r>
          </a:p>
        </p:txBody>
      </p:sp>
      <p:pic>
        <p:nvPicPr>
          <p:cNvPr id="5" name="Resim 4">
            <a:extLst>
              <a:ext uri="{FF2B5EF4-FFF2-40B4-BE49-F238E27FC236}">
                <a16:creationId xmlns:a16="http://schemas.microsoft.com/office/drawing/2014/main" id="{653EFBF9-F8F8-06FD-EE51-BC29E900940B}"/>
              </a:ext>
            </a:extLst>
          </p:cNvPr>
          <p:cNvPicPr>
            <a:picLocks noChangeAspect="1"/>
          </p:cNvPicPr>
          <p:nvPr/>
        </p:nvPicPr>
        <p:blipFill>
          <a:blip r:embed="rId2"/>
          <a:stretch>
            <a:fillRect/>
          </a:stretch>
        </p:blipFill>
        <p:spPr>
          <a:xfrm>
            <a:off x="6296019" y="973187"/>
            <a:ext cx="2863836" cy="2764291"/>
          </a:xfrm>
          <a:prstGeom prst="rect">
            <a:avLst/>
          </a:prstGeom>
        </p:spPr>
      </p:pic>
      <p:pic>
        <p:nvPicPr>
          <p:cNvPr id="7" name="Resim 6">
            <a:extLst>
              <a:ext uri="{FF2B5EF4-FFF2-40B4-BE49-F238E27FC236}">
                <a16:creationId xmlns:a16="http://schemas.microsoft.com/office/drawing/2014/main" id="{3F3EE112-EF9C-3DDC-8FCD-FC16ED5CFBA2}"/>
              </a:ext>
            </a:extLst>
          </p:cNvPr>
          <p:cNvPicPr>
            <a:picLocks noChangeAspect="1"/>
          </p:cNvPicPr>
          <p:nvPr/>
        </p:nvPicPr>
        <p:blipFill>
          <a:blip r:embed="rId3"/>
          <a:stretch>
            <a:fillRect/>
          </a:stretch>
        </p:blipFill>
        <p:spPr>
          <a:xfrm>
            <a:off x="9008421" y="3816221"/>
            <a:ext cx="2680130" cy="28458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3737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EC45F5-896B-B504-9D59-7B5086E9FCD2}"/>
              </a:ext>
            </a:extLst>
          </p:cNvPr>
          <p:cNvSpPr>
            <a:spLocks noGrp="1"/>
          </p:cNvSpPr>
          <p:nvPr>
            <p:ph idx="1"/>
          </p:nvPr>
        </p:nvSpPr>
        <p:spPr>
          <a:xfrm>
            <a:off x="1251678" y="1026368"/>
            <a:ext cx="10178322" cy="5150497"/>
          </a:xfrm>
        </p:spPr>
        <p:txBody>
          <a:bodyPr>
            <a:normAutofit/>
          </a:bodyPr>
          <a:lstStyle/>
          <a:p>
            <a:r>
              <a:rPr lang="tr-TR" dirty="0"/>
              <a:t>2.2. Nesne bulma ve özellik çıkarımı işlemi aşaması</a:t>
            </a:r>
          </a:p>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dirty="0" err="1"/>
              <a:t>Abe</a:t>
            </a:r>
            <a:r>
              <a:rPr lang="tr-TR" dirty="0"/>
              <a:t> tarafından 1985 yılında geliştirilmiş olan algoritma kullanılarak bulunmuştur.</a:t>
            </a:r>
          </a:p>
          <a:p>
            <a:r>
              <a:rPr lang="tr-TR" dirty="0"/>
              <a:t>2.3. Sınıflandırma işlemi aşamasına ait adımlar</a:t>
            </a:r>
          </a:p>
          <a:p>
            <a:r>
              <a:rPr lang="tr-TR" dirty="0"/>
              <a:t>Kümeleme, fiziksel veya soyut nesneleri benzer nesne sınıfları içerisinde gruplama sürecidir [23]. Veri kümeleme, küme analizi olarak da tanımlanmaktadır. Kümeleme analizinde desen, nokta veya nesnelerin doğal olarak gruplandırılması yapılmaktadır. Kümeleme analizi ile çok değişkenli özellikler içeren veriler </a:t>
            </a:r>
            <a:r>
              <a:rPr lang="tr-TR" dirty="0" err="1"/>
              <a:t>kümelendirilebilmektedir</a:t>
            </a:r>
            <a:r>
              <a:rPr lang="tr-TR" dirty="0"/>
              <a:t>. Kümeleme yöntemi örüntü tanıma, veri analizi, görüntü işleme, market araştırmaları, vb. gibi çeşitli alanlarda kullanılmaktadır.</a:t>
            </a:r>
          </a:p>
          <a:p>
            <a:endParaRPr lang="tr-TR" dirty="0"/>
          </a:p>
        </p:txBody>
      </p:sp>
    </p:spTree>
    <p:extLst>
      <p:ext uri="{BB962C8B-B14F-4D97-AF65-F5344CB8AC3E}">
        <p14:creationId xmlns:p14="http://schemas.microsoft.com/office/powerpoint/2010/main" val="3042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FAEB67-56AD-C3F2-65E8-E53E8E911D2D}"/>
              </a:ext>
            </a:extLst>
          </p:cNvPr>
          <p:cNvSpPr>
            <a:spLocks noGrp="1"/>
          </p:cNvSpPr>
          <p:nvPr>
            <p:ph idx="1"/>
          </p:nvPr>
        </p:nvSpPr>
        <p:spPr>
          <a:xfrm>
            <a:off x="1090815" y="737118"/>
            <a:ext cx="8375940" cy="6027575"/>
          </a:xfrm>
        </p:spPr>
        <p:txBody>
          <a:bodyPr>
            <a:normAutofit lnSpcReduction="10000"/>
          </a:bodyPr>
          <a:lstStyle/>
          <a:p>
            <a:r>
              <a:rPr lang="tr-TR" dirty="0"/>
              <a:t>2.3.1. Ortalama tabanlı sınıflandırma</a:t>
            </a:r>
          </a:p>
          <a:p>
            <a:r>
              <a:rPr lang="tr-TR" dirty="0"/>
              <a:t>Önerilen ilk yöntemde ortamda bulunan nesneler kendi aralarında otomatik olarak 3 sınıfa ayrıştırılmaktadır.</a:t>
            </a:r>
          </a:p>
          <a:p>
            <a:r>
              <a:rPr lang="tr-TR" dirty="0"/>
              <a:t>2.3.2. K-</a:t>
            </a:r>
            <a:r>
              <a:rPr lang="tr-TR" dirty="0" err="1"/>
              <a:t>means</a:t>
            </a:r>
            <a:r>
              <a:rPr lang="tr-TR" dirty="0"/>
              <a:t> kümeleme yöntemi </a:t>
            </a:r>
          </a:p>
          <a:p>
            <a:r>
              <a:rPr lang="tr-TR" dirty="0"/>
              <a:t>K-</a:t>
            </a:r>
            <a:r>
              <a:rPr lang="tr-TR" dirty="0" err="1"/>
              <a:t>means</a:t>
            </a:r>
            <a:r>
              <a:rPr lang="tr-TR" dirty="0"/>
              <a:t> algoritması, N adet veri nesnesinin K adet kümeye bölünmesidir. K-</a:t>
            </a:r>
            <a:r>
              <a:rPr lang="tr-TR" dirty="0" err="1"/>
              <a:t>means</a:t>
            </a:r>
            <a:r>
              <a:rPr lang="tr-TR" dirty="0"/>
              <a:t> kümeleme, karesel hatayı en aza indirgemek için N tane veriyi K adet kümeye bölümlemeyi amaçlamaktadır K-</a:t>
            </a:r>
            <a:r>
              <a:rPr lang="tr-TR" dirty="0" err="1"/>
              <a:t>means</a:t>
            </a:r>
            <a:r>
              <a:rPr lang="tr-TR" dirty="0"/>
              <a:t> algoritmasının temel amacı bölümleme sonucunda elde edilen küme içindeki verilerin benzerliklerinin maksimum, kümeler arasındaki benzerliklerin ise minimum olmasıdır. K-</a:t>
            </a:r>
            <a:r>
              <a:rPr lang="tr-TR" dirty="0" err="1"/>
              <a:t>means</a:t>
            </a:r>
            <a:r>
              <a:rPr lang="tr-TR" dirty="0"/>
              <a:t> algoritmasının çalışma sürecini maddeler halinde sunulan 4 aşamada ifade edilmektedir;</a:t>
            </a:r>
          </a:p>
          <a:p>
            <a:r>
              <a:rPr lang="tr-TR" sz="1600" dirty="0"/>
              <a:t>1. İlk olarak, K adet küme için rastgele başlangıç küme merkezleri belirlenmektedir,</a:t>
            </a:r>
          </a:p>
          <a:p>
            <a:r>
              <a:rPr lang="tr-TR" sz="1600" dirty="0"/>
              <a:t>2. Her nesnenin seçilmiş olan küme merkez noktalarına olan uzaklığı hesaplanmaktadır. Küme merkez noktalarına olan uzaklıklarına göre tüm nesneler k adet kümeden en yakın olan kümeye yerleştirilmektedir, </a:t>
            </a:r>
          </a:p>
          <a:p>
            <a:r>
              <a:rPr lang="tr-TR" sz="1600" dirty="0"/>
              <a:t>3. Yeni oluşan kümelerin merkez noktaları, o kümedeki tüm nesnelerin ortalama değerlerinden elde edilmiş veriye göre değiştirilmektedir, </a:t>
            </a:r>
          </a:p>
          <a:p>
            <a:r>
              <a:rPr lang="tr-TR" sz="1600" dirty="0"/>
              <a:t>4. Küme merkez noktaları sabit olmadığı sürece 2. ve 3. adımlar tekrarlanmaktadır.</a:t>
            </a:r>
          </a:p>
          <a:p>
            <a:endParaRPr lang="tr-TR" sz="1400" dirty="0"/>
          </a:p>
          <a:p>
            <a:endParaRPr lang="tr-TR" dirty="0"/>
          </a:p>
        </p:txBody>
      </p:sp>
      <p:pic>
        <p:nvPicPr>
          <p:cNvPr id="7" name="Resim 6">
            <a:extLst>
              <a:ext uri="{FF2B5EF4-FFF2-40B4-BE49-F238E27FC236}">
                <a16:creationId xmlns:a16="http://schemas.microsoft.com/office/drawing/2014/main" id="{F21B7460-DB84-025D-C003-9EB4D50990CC}"/>
              </a:ext>
            </a:extLst>
          </p:cNvPr>
          <p:cNvPicPr>
            <a:picLocks noChangeAspect="1"/>
          </p:cNvPicPr>
          <p:nvPr/>
        </p:nvPicPr>
        <p:blipFill>
          <a:blip r:embed="rId2"/>
          <a:stretch>
            <a:fillRect/>
          </a:stretch>
        </p:blipFill>
        <p:spPr>
          <a:xfrm>
            <a:off x="9466755" y="2101015"/>
            <a:ext cx="2128950" cy="2655969"/>
          </a:xfrm>
          <a:prstGeom prst="rect">
            <a:avLst/>
          </a:prstGeom>
        </p:spPr>
      </p:pic>
    </p:spTree>
    <p:extLst>
      <p:ext uri="{BB962C8B-B14F-4D97-AF65-F5344CB8AC3E}">
        <p14:creationId xmlns:p14="http://schemas.microsoft.com/office/powerpoint/2010/main" val="784793068"/>
      </p:ext>
    </p:extLst>
  </p:cSld>
  <p:clrMapOvr>
    <a:masterClrMapping/>
  </p:clrMapOvr>
</p:sld>
</file>

<file path=ppt/theme/theme1.xml><?xml version="1.0" encoding="utf-8"?>
<a:theme xmlns:a="http://schemas.openxmlformats.org/drawingml/2006/main" name="Rozet">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TM10001106[[fn=Rozet]]</Template>
  <TotalTime>40</TotalTime>
  <Words>1300</Words>
  <Application>Microsoft Office PowerPoint</Application>
  <PresentationFormat>Geniş ekran</PresentationFormat>
  <Paragraphs>34</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Gill Sans MT</vt:lpstr>
      <vt:lpstr>Impact</vt:lpstr>
      <vt:lpstr>Rozet</vt:lpstr>
      <vt:lpstr>Görüntü işleme teknikleri ve kümeleme yöntemleri kullanılarak fındık meyvesinin tespit ve sınıflandırılması</vt:lpstr>
      <vt:lpstr>Özet</vt:lpstr>
      <vt:lpstr>1. GİRİŞ</vt:lpstr>
      <vt:lpstr>2. ÖNERİLEN YÖNTEM</vt:lpstr>
      <vt:lpstr>2.1. Görüntü ön işleme aşaması</vt:lpstr>
      <vt:lpstr>PowerPoint Sunusu</vt:lpstr>
      <vt:lpstr>PowerPoint Sunusu</vt:lpstr>
      <vt:lpstr>PowerPoint Sunusu</vt:lpstr>
      <vt:lpstr>PowerPoint Sunusu</vt:lpstr>
      <vt:lpstr>3. DENEYSEL ÇALIŞMA </vt:lpstr>
      <vt:lpstr>PowerPoint Sunusu</vt:lpstr>
      <vt:lpstr>4.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Ahmet GUR</dc:creator>
  <cp:lastModifiedBy>Ahmet GUR</cp:lastModifiedBy>
  <cp:revision>1</cp:revision>
  <dcterms:created xsi:type="dcterms:W3CDTF">2022-12-13T17:17:07Z</dcterms:created>
  <dcterms:modified xsi:type="dcterms:W3CDTF">2022-12-13T17:57:59Z</dcterms:modified>
</cp:coreProperties>
</file>