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 id="272" r:id="rId18"/>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27" d="100"/>
          <a:sy n="127" d="100"/>
        </p:scale>
        <p:origin x="17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0FEB4BBA-D002-409B-970A-6D964A29AD91}" type="datetimeFigureOut">
              <a:rPr lang="tr-TR" smtClean="0"/>
              <a:t>4.10.2022</a:t>
            </a:fld>
            <a:endParaRPr lang="tr-TR"/>
          </a:p>
        </p:txBody>
      </p:sp>
      <p:sp>
        <p:nvSpPr>
          <p:cNvPr id="4" name="Altbilgi Yer Tutucusu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FBE4EA1C-D11F-438F-8BC2-C9ACF64E16B9}" type="slidenum">
              <a:rPr lang="tr-TR" smtClean="0"/>
              <a:t>‹#›</a:t>
            </a:fld>
            <a:endParaRPr lang="tr-TR"/>
          </a:p>
        </p:txBody>
      </p:sp>
    </p:spTree>
    <p:extLst>
      <p:ext uri="{BB962C8B-B14F-4D97-AF65-F5344CB8AC3E}">
        <p14:creationId xmlns:p14="http://schemas.microsoft.com/office/powerpoint/2010/main" val="37125585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86B75A-687E-405C-8A0B-8D00578BA2C3}" type="datetimeFigureOut">
              <a:rPr lang="en-US" smtClean="0"/>
              <a:pPr/>
              <a:t>10/4/2022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35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40742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6B75A-687E-405C-8A0B-8D00578BA2C3}" type="datetimeFigureOut">
              <a:rPr lang="en-US" smtClean="0"/>
              <a:pPr/>
              <a:t>10/4/2022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72154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6B75A-687E-405C-8A0B-8D00578BA2C3}" type="datetimeFigureOut">
              <a:rPr lang="en-US" smtClean="0"/>
              <a:pPr/>
              <a:t>10/4/2022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8039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586B75A-687E-405C-8A0B-8D00578BA2C3}" type="datetimeFigureOut">
              <a:rPr lang="en-US" smtClean="0"/>
              <a:pPr/>
              <a:t>10/4/2022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03522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86998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34337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0396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586B75A-687E-405C-8A0B-8D00578BA2C3}" type="datetimeFigureOut">
              <a:rPr lang="en-US" smtClean="0"/>
              <a:pPr/>
              <a:t>10/4/2022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35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982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smtClean="0"/>
              <a:t>Asıl başlık stili için tıklatın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586B75A-687E-405C-8A0B-8D00578BA2C3}" type="datetimeFigureOut">
              <a:rPr lang="en-US" smtClean="0"/>
              <a:pPr/>
              <a:t>10/4/2022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60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11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5800" y="3132666"/>
            <a:ext cx="5311775" cy="308601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132666"/>
            <a:ext cx="5334000" cy="308601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908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483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990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23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586B75A-687E-405C-8A0B-8D00578BA2C3}" type="datetimeFigureOut">
              <a:rPr lang="en-US" smtClean="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2776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10/4/2022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7994511"/>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Veri Yapıları</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02121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VERİMLİLİK</a:t>
            </a:r>
            <a:endParaRPr lang="tr-TR" dirty="0"/>
          </a:p>
        </p:txBody>
      </p:sp>
      <p:sp>
        <p:nvSpPr>
          <p:cNvPr id="3" name="İçerik Yer Tutucusu 2"/>
          <p:cNvSpPr>
            <a:spLocks noGrp="1"/>
          </p:cNvSpPr>
          <p:nvPr>
            <p:ph idx="1"/>
          </p:nvPr>
        </p:nvSpPr>
        <p:spPr>
          <a:xfrm>
            <a:off x="685800" y="2194561"/>
            <a:ext cx="10820400" cy="1304543"/>
          </a:xfrm>
        </p:spPr>
        <p:txBody>
          <a:bodyPr>
            <a:normAutofit fontScale="92500" lnSpcReduction="20000"/>
          </a:bodyPr>
          <a:lstStyle/>
          <a:p>
            <a:r>
              <a:rPr lang="tr-TR" dirty="0"/>
              <a:t>Verilerimizi gerçekten verimli kullanmak istiyorsak, verilerimizi verimli bir şekilde depolamalıyız. Veri yapısının verimliliği her zaman zaman ve mekan açısından ölçülür</a:t>
            </a:r>
            <a:r>
              <a:rPr lang="tr-TR" dirty="0" smtClean="0"/>
              <a:t>.</a:t>
            </a:r>
          </a:p>
          <a:p>
            <a:r>
              <a:rPr lang="tr-TR" dirty="0" smtClean="0"/>
              <a:t>Zaman yönünden verimliliği ele aldığımızda verimliliği ölçmek için programın zaman karmaşıklığını hesaplamamız gerekir.</a:t>
            </a:r>
          </a:p>
          <a:p>
            <a:pPr marL="0" indent="0">
              <a:buNone/>
            </a:pPr>
            <a:endParaRPr lang="tr-TR" dirty="0"/>
          </a:p>
        </p:txBody>
      </p:sp>
      <p:sp>
        <p:nvSpPr>
          <p:cNvPr id="4" name="Metin kutusu 3"/>
          <p:cNvSpPr txBox="1"/>
          <p:nvPr/>
        </p:nvSpPr>
        <p:spPr>
          <a:xfrm>
            <a:off x="685800" y="3783227"/>
            <a:ext cx="10683240" cy="1200329"/>
          </a:xfrm>
          <a:prstGeom prst="rect">
            <a:avLst/>
          </a:prstGeom>
          <a:noFill/>
        </p:spPr>
        <p:txBody>
          <a:bodyPr wrap="square" rtlCol="0">
            <a:spAutoFit/>
          </a:bodyPr>
          <a:lstStyle/>
          <a:p>
            <a:r>
              <a:rPr lang="tr-TR" dirty="0" smtClean="0"/>
              <a:t>Bir dizi örneği ele alalım. Dizimiz 100 eleman alabiliyor ve şu anda dizimizde 9 eleman var. Hedefimiz ise listenin başına veri eklemek. Bunun için listedeki tüm elemanları sağa kaydırmak gerek. Böylece listenin başı boş olacak ve yeni bir eleman ekleyebileceğiz. Gerçekten zahmetli bir iş!</a:t>
            </a: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4105161406"/>
              </p:ext>
            </p:extLst>
          </p:nvPr>
        </p:nvGraphicFramePr>
        <p:xfrm>
          <a:off x="2641601" y="5005154"/>
          <a:ext cx="6490206" cy="370840"/>
        </p:xfrm>
        <a:graphic>
          <a:graphicData uri="http://schemas.openxmlformats.org/drawingml/2006/table">
            <a:tbl>
              <a:tblPr firstRow="1" bandRow="1">
                <a:tableStyleId>{5C22544A-7EE6-4342-B048-85BDC9FD1C3A}</a:tableStyleId>
              </a:tblPr>
              <a:tblGrid>
                <a:gridCol w="721134">
                  <a:extLst>
                    <a:ext uri="{9D8B030D-6E8A-4147-A177-3AD203B41FA5}">
                      <a16:colId xmlns:a16="http://schemas.microsoft.com/office/drawing/2014/main" val="1167861655"/>
                    </a:ext>
                  </a:extLst>
                </a:gridCol>
                <a:gridCol w="721134">
                  <a:extLst>
                    <a:ext uri="{9D8B030D-6E8A-4147-A177-3AD203B41FA5}">
                      <a16:colId xmlns:a16="http://schemas.microsoft.com/office/drawing/2014/main" val="890447043"/>
                    </a:ext>
                  </a:extLst>
                </a:gridCol>
                <a:gridCol w="721134">
                  <a:extLst>
                    <a:ext uri="{9D8B030D-6E8A-4147-A177-3AD203B41FA5}">
                      <a16:colId xmlns:a16="http://schemas.microsoft.com/office/drawing/2014/main" val="1246899613"/>
                    </a:ext>
                  </a:extLst>
                </a:gridCol>
                <a:gridCol w="721134">
                  <a:extLst>
                    <a:ext uri="{9D8B030D-6E8A-4147-A177-3AD203B41FA5}">
                      <a16:colId xmlns:a16="http://schemas.microsoft.com/office/drawing/2014/main" val="599715978"/>
                    </a:ext>
                  </a:extLst>
                </a:gridCol>
                <a:gridCol w="721134">
                  <a:extLst>
                    <a:ext uri="{9D8B030D-6E8A-4147-A177-3AD203B41FA5}">
                      <a16:colId xmlns:a16="http://schemas.microsoft.com/office/drawing/2014/main" val="55390507"/>
                    </a:ext>
                  </a:extLst>
                </a:gridCol>
                <a:gridCol w="721134">
                  <a:extLst>
                    <a:ext uri="{9D8B030D-6E8A-4147-A177-3AD203B41FA5}">
                      <a16:colId xmlns:a16="http://schemas.microsoft.com/office/drawing/2014/main" val="849109369"/>
                    </a:ext>
                  </a:extLst>
                </a:gridCol>
                <a:gridCol w="721134">
                  <a:extLst>
                    <a:ext uri="{9D8B030D-6E8A-4147-A177-3AD203B41FA5}">
                      <a16:colId xmlns:a16="http://schemas.microsoft.com/office/drawing/2014/main" val="3320688056"/>
                    </a:ext>
                  </a:extLst>
                </a:gridCol>
                <a:gridCol w="721134">
                  <a:extLst>
                    <a:ext uri="{9D8B030D-6E8A-4147-A177-3AD203B41FA5}">
                      <a16:colId xmlns:a16="http://schemas.microsoft.com/office/drawing/2014/main" val="1290926078"/>
                    </a:ext>
                  </a:extLst>
                </a:gridCol>
                <a:gridCol w="721134">
                  <a:extLst>
                    <a:ext uri="{9D8B030D-6E8A-4147-A177-3AD203B41FA5}">
                      <a16:colId xmlns:a16="http://schemas.microsoft.com/office/drawing/2014/main" val="2194030780"/>
                    </a:ext>
                  </a:extLst>
                </a:gridCol>
              </a:tblGrid>
              <a:tr h="370840">
                <a:tc>
                  <a:txBody>
                    <a:bodyPr/>
                    <a:lstStyle/>
                    <a:p>
                      <a:r>
                        <a:rPr lang="tr-TR" dirty="0" smtClean="0"/>
                        <a:t>5</a:t>
                      </a:r>
                      <a:endParaRPr lang="tr-TR" dirty="0"/>
                    </a:p>
                  </a:txBody>
                  <a:tcPr/>
                </a:tc>
                <a:tc>
                  <a:txBody>
                    <a:bodyPr/>
                    <a:lstStyle/>
                    <a:p>
                      <a:r>
                        <a:rPr lang="tr-TR" dirty="0" smtClean="0"/>
                        <a:t>26</a:t>
                      </a:r>
                      <a:endParaRPr lang="tr-TR" dirty="0"/>
                    </a:p>
                  </a:txBody>
                  <a:tcPr/>
                </a:tc>
                <a:tc>
                  <a:txBody>
                    <a:bodyPr/>
                    <a:lstStyle/>
                    <a:p>
                      <a:r>
                        <a:rPr lang="tr-TR" dirty="0" smtClean="0"/>
                        <a:t>15</a:t>
                      </a:r>
                      <a:endParaRPr lang="tr-TR" dirty="0"/>
                    </a:p>
                  </a:txBody>
                  <a:tcPr/>
                </a:tc>
                <a:tc>
                  <a:txBody>
                    <a:bodyPr/>
                    <a:lstStyle/>
                    <a:p>
                      <a:r>
                        <a:rPr lang="tr-TR" dirty="0" smtClean="0"/>
                        <a:t>7</a:t>
                      </a:r>
                      <a:endParaRPr lang="tr-TR" dirty="0"/>
                    </a:p>
                  </a:txBody>
                  <a:tcPr/>
                </a:tc>
                <a:tc>
                  <a:txBody>
                    <a:bodyPr/>
                    <a:lstStyle/>
                    <a:p>
                      <a:r>
                        <a:rPr lang="tr-TR" dirty="0" smtClean="0"/>
                        <a:t>8</a:t>
                      </a:r>
                      <a:endParaRPr lang="tr-TR" dirty="0"/>
                    </a:p>
                  </a:txBody>
                  <a:tcPr/>
                </a:tc>
                <a:tc>
                  <a:txBody>
                    <a:bodyPr/>
                    <a:lstStyle/>
                    <a:p>
                      <a:r>
                        <a:rPr lang="tr-TR" dirty="0" smtClean="0"/>
                        <a:t>44</a:t>
                      </a:r>
                      <a:endParaRPr lang="tr-TR" dirty="0"/>
                    </a:p>
                  </a:txBody>
                  <a:tcPr/>
                </a:tc>
                <a:tc>
                  <a:txBody>
                    <a:bodyPr/>
                    <a:lstStyle/>
                    <a:p>
                      <a:r>
                        <a:rPr lang="tr-TR" dirty="0" smtClean="0"/>
                        <a:t>33</a:t>
                      </a:r>
                      <a:endParaRPr lang="tr-TR" dirty="0"/>
                    </a:p>
                  </a:txBody>
                  <a:tcPr/>
                </a:tc>
                <a:tc>
                  <a:txBody>
                    <a:bodyPr/>
                    <a:lstStyle/>
                    <a:p>
                      <a:r>
                        <a:rPr lang="tr-TR" dirty="0" smtClean="0"/>
                        <a:t>67</a:t>
                      </a:r>
                      <a:endParaRPr lang="tr-TR" dirty="0"/>
                    </a:p>
                  </a:txBody>
                  <a:tcPr/>
                </a:tc>
                <a:tc>
                  <a:txBody>
                    <a:bodyPr/>
                    <a:lstStyle/>
                    <a:p>
                      <a:r>
                        <a:rPr lang="tr-TR" dirty="0" smtClean="0"/>
                        <a:t>4</a:t>
                      </a:r>
                      <a:endParaRPr lang="tr-TR" dirty="0"/>
                    </a:p>
                  </a:txBody>
                  <a:tcPr/>
                </a:tc>
                <a:extLst>
                  <a:ext uri="{0D108BD9-81ED-4DB2-BD59-A6C34878D82A}">
                    <a16:rowId xmlns:a16="http://schemas.microsoft.com/office/drawing/2014/main" val="1763000996"/>
                  </a:ext>
                </a:extLst>
              </a:tr>
            </a:tbl>
          </a:graphicData>
        </a:graphic>
      </p:graphicFrame>
      <p:graphicFrame>
        <p:nvGraphicFramePr>
          <p:cNvPr id="6" name="Tablo 5"/>
          <p:cNvGraphicFramePr>
            <a:graphicFrameLocks noGrp="1"/>
          </p:cNvGraphicFramePr>
          <p:nvPr>
            <p:extLst>
              <p:ext uri="{D42A27DB-BD31-4B8C-83A1-F6EECF244321}">
                <p14:modId xmlns:p14="http://schemas.microsoft.com/office/powerpoint/2010/main" val="609952555"/>
              </p:ext>
            </p:extLst>
          </p:nvPr>
        </p:nvGraphicFramePr>
        <p:xfrm>
          <a:off x="2641601" y="5791538"/>
          <a:ext cx="729487" cy="370840"/>
        </p:xfrm>
        <a:graphic>
          <a:graphicData uri="http://schemas.openxmlformats.org/drawingml/2006/table">
            <a:tbl>
              <a:tblPr firstRow="1" bandRow="1">
                <a:tableStyleId>{5C22544A-7EE6-4342-B048-85BDC9FD1C3A}</a:tableStyleId>
              </a:tblPr>
              <a:tblGrid>
                <a:gridCol w="729487">
                  <a:extLst>
                    <a:ext uri="{9D8B030D-6E8A-4147-A177-3AD203B41FA5}">
                      <a16:colId xmlns:a16="http://schemas.microsoft.com/office/drawing/2014/main" val="210232287"/>
                    </a:ext>
                  </a:extLst>
                </a:gridCol>
              </a:tblGrid>
              <a:tr h="370840">
                <a:tc>
                  <a:txBody>
                    <a:bodyPr/>
                    <a:lstStyle/>
                    <a:p>
                      <a:r>
                        <a:rPr lang="tr-TR" dirty="0" smtClean="0"/>
                        <a:t>12</a:t>
                      </a:r>
                      <a:endParaRPr lang="tr-TR" dirty="0"/>
                    </a:p>
                  </a:txBody>
                  <a:tcPr/>
                </a:tc>
                <a:extLst>
                  <a:ext uri="{0D108BD9-81ED-4DB2-BD59-A6C34878D82A}">
                    <a16:rowId xmlns:a16="http://schemas.microsoft.com/office/drawing/2014/main" val="4062358155"/>
                  </a:ext>
                </a:extLst>
              </a:tr>
            </a:tbl>
          </a:graphicData>
        </a:graphic>
      </p:graphicFrame>
      <p:cxnSp>
        <p:nvCxnSpPr>
          <p:cNvPr id="8" name="Düz Ok Bağlayıcısı 7"/>
          <p:cNvCxnSpPr/>
          <p:nvPr/>
        </p:nvCxnSpPr>
        <p:spPr>
          <a:xfrm flipV="1">
            <a:off x="3005328" y="5375994"/>
            <a:ext cx="12192" cy="4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Yay 28"/>
          <p:cNvSpPr/>
          <p:nvPr/>
        </p:nvSpPr>
        <p:spPr>
          <a:xfrm rot="8473969">
            <a:off x="3034397" y="4843441"/>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0" name="Yay 29"/>
          <p:cNvSpPr/>
          <p:nvPr/>
        </p:nvSpPr>
        <p:spPr>
          <a:xfrm rot="8473969">
            <a:off x="3692764" y="4876979"/>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1" name="Yay 30"/>
          <p:cNvSpPr/>
          <p:nvPr/>
        </p:nvSpPr>
        <p:spPr>
          <a:xfrm rot="8473969">
            <a:off x="4458998" y="4876979"/>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2" name="Yay 31"/>
          <p:cNvSpPr/>
          <p:nvPr/>
        </p:nvSpPr>
        <p:spPr>
          <a:xfrm rot="8473969">
            <a:off x="5220037" y="4877340"/>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3" name="Yay 32"/>
          <p:cNvSpPr/>
          <p:nvPr/>
        </p:nvSpPr>
        <p:spPr>
          <a:xfrm rot="8473969">
            <a:off x="5981077" y="4880040"/>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4" name="Yay 33"/>
          <p:cNvSpPr/>
          <p:nvPr/>
        </p:nvSpPr>
        <p:spPr>
          <a:xfrm rot="8473969">
            <a:off x="6635015" y="4876980"/>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5" name="Yay 34"/>
          <p:cNvSpPr/>
          <p:nvPr/>
        </p:nvSpPr>
        <p:spPr>
          <a:xfrm rot="8473969">
            <a:off x="7396053" y="4883097"/>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6" name="Yay 35"/>
          <p:cNvSpPr/>
          <p:nvPr/>
        </p:nvSpPr>
        <p:spPr>
          <a:xfrm rot="8473969">
            <a:off x="8125052" y="4898370"/>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7" name="Yay 36"/>
          <p:cNvSpPr/>
          <p:nvPr/>
        </p:nvSpPr>
        <p:spPr>
          <a:xfrm rot="8473969">
            <a:off x="8884559" y="4880039"/>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424088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VERİMLİLİK</a:t>
            </a:r>
            <a:endParaRPr lang="tr-TR" dirty="0"/>
          </a:p>
        </p:txBody>
      </p:sp>
      <p:sp>
        <p:nvSpPr>
          <p:cNvPr id="3" name="İçerik Yer Tutucusu 2"/>
          <p:cNvSpPr>
            <a:spLocks noGrp="1"/>
          </p:cNvSpPr>
          <p:nvPr>
            <p:ph idx="1"/>
          </p:nvPr>
        </p:nvSpPr>
        <p:spPr>
          <a:xfrm>
            <a:off x="685800" y="2194561"/>
            <a:ext cx="10820400" cy="633984"/>
          </a:xfrm>
        </p:spPr>
        <p:txBody>
          <a:bodyPr/>
          <a:lstStyle/>
          <a:p>
            <a:pPr marL="0" indent="0">
              <a:buNone/>
            </a:pPr>
            <a:r>
              <a:rPr lang="tr-TR" dirty="0" smtClean="0"/>
              <a:t>Dizi örneğini başka bir veri yapısı olan bağlı listelerle ele alalım:</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193644574"/>
              </p:ext>
            </p:extLst>
          </p:nvPr>
        </p:nvGraphicFramePr>
        <p:xfrm>
          <a:off x="2501392" y="3395810"/>
          <a:ext cx="1656080" cy="370840"/>
        </p:xfrm>
        <a:graphic>
          <a:graphicData uri="http://schemas.openxmlformats.org/drawingml/2006/table">
            <a:tbl>
              <a:tblPr firstRow="1" bandRow="1">
                <a:tableStyleId>{5C22544A-7EE6-4342-B048-85BDC9FD1C3A}</a:tableStyleId>
              </a:tblPr>
              <a:tblGrid>
                <a:gridCol w="828040">
                  <a:extLst>
                    <a:ext uri="{9D8B030D-6E8A-4147-A177-3AD203B41FA5}">
                      <a16:colId xmlns:a16="http://schemas.microsoft.com/office/drawing/2014/main" val="2919727792"/>
                    </a:ext>
                  </a:extLst>
                </a:gridCol>
                <a:gridCol w="828040">
                  <a:extLst>
                    <a:ext uri="{9D8B030D-6E8A-4147-A177-3AD203B41FA5}">
                      <a16:colId xmlns:a16="http://schemas.microsoft.com/office/drawing/2014/main" val="2664141755"/>
                    </a:ext>
                  </a:extLst>
                </a:gridCol>
              </a:tblGrid>
              <a:tr h="370840">
                <a:tc>
                  <a:txBody>
                    <a:bodyPr/>
                    <a:lstStyle/>
                    <a:p>
                      <a:r>
                        <a:rPr lang="tr-TR" dirty="0" smtClean="0"/>
                        <a:t>5</a:t>
                      </a:r>
                      <a:endParaRPr lang="tr-TR" dirty="0"/>
                    </a:p>
                  </a:txBody>
                  <a:tcPr/>
                </a:tc>
                <a:tc>
                  <a:txBody>
                    <a:bodyPr/>
                    <a:lstStyle/>
                    <a:p>
                      <a:r>
                        <a:rPr lang="tr-TR" dirty="0" smtClean="0"/>
                        <a:t>2000</a:t>
                      </a:r>
                      <a:endParaRPr lang="tr-TR" dirty="0"/>
                    </a:p>
                  </a:txBody>
                  <a:tcPr/>
                </a:tc>
                <a:extLst>
                  <a:ext uri="{0D108BD9-81ED-4DB2-BD59-A6C34878D82A}">
                    <a16:rowId xmlns:a16="http://schemas.microsoft.com/office/drawing/2014/main" val="3316861224"/>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2322260660"/>
              </p:ext>
            </p:extLst>
          </p:nvPr>
        </p:nvGraphicFramePr>
        <p:xfrm>
          <a:off x="4799584" y="3395810"/>
          <a:ext cx="1656080" cy="370840"/>
        </p:xfrm>
        <a:graphic>
          <a:graphicData uri="http://schemas.openxmlformats.org/drawingml/2006/table">
            <a:tbl>
              <a:tblPr firstRow="1" bandRow="1">
                <a:tableStyleId>{5C22544A-7EE6-4342-B048-85BDC9FD1C3A}</a:tableStyleId>
              </a:tblPr>
              <a:tblGrid>
                <a:gridCol w="828040">
                  <a:extLst>
                    <a:ext uri="{9D8B030D-6E8A-4147-A177-3AD203B41FA5}">
                      <a16:colId xmlns:a16="http://schemas.microsoft.com/office/drawing/2014/main" val="2919727792"/>
                    </a:ext>
                  </a:extLst>
                </a:gridCol>
                <a:gridCol w="828040">
                  <a:extLst>
                    <a:ext uri="{9D8B030D-6E8A-4147-A177-3AD203B41FA5}">
                      <a16:colId xmlns:a16="http://schemas.microsoft.com/office/drawing/2014/main" val="2664141755"/>
                    </a:ext>
                  </a:extLst>
                </a:gridCol>
              </a:tblGrid>
              <a:tr h="370840">
                <a:tc>
                  <a:txBody>
                    <a:bodyPr/>
                    <a:lstStyle/>
                    <a:p>
                      <a:r>
                        <a:rPr lang="tr-TR" dirty="0" smtClean="0"/>
                        <a:t>26</a:t>
                      </a:r>
                      <a:endParaRPr lang="tr-TR" dirty="0"/>
                    </a:p>
                  </a:txBody>
                  <a:tcPr/>
                </a:tc>
                <a:tc>
                  <a:txBody>
                    <a:bodyPr/>
                    <a:lstStyle/>
                    <a:p>
                      <a:r>
                        <a:rPr lang="tr-TR" dirty="0" smtClean="0"/>
                        <a:t>3000</a:t>
                      </a:r>
                      <a:endParaRPr lang="tr-TR" dirty="0"/>
                    </a:p>
                  </a:txBody>
                  <a:tcPr/>
                </a:tc>
                <a:extLst>
                  <a:ext uri="{0D108BD9-81ED-4DB2-BD59-A6C34878D82A}">
                    <a16:rowId xmlns:a16="http://schemas.microsoft.com/office/drawing/2014/main" val="3316861224"/>
                  </a:ext>
                </a:extLst>
              </a:tr>
            </a:tbl>
          </a:graphicData>
        </a:graphic>
      </p:graphicFrame>
      <p:graphicFrame>
        <p:nvGraphicFramePr>
          <p:cNvPr id="6" name="Tablo 5"/>
          <p:cNvGraphicFramePr>
            <a:graphicFrameLocks noGrp="1"/>
          </p:cNvGraphicFramePr>
          <p:nvPr>
            <p:extLst>
              <p:ext uri="{D42A27DB-BD31-4B8C-83A1-F6EECF244321}">
                <p14:modId xmlns:p14="http://schemas.microsoft.com/office/powerpoint/2010/main" val="1144074184"/>
              </p:ext>
            </p:extLst>
          </p:nvPr>
        </p:nvGraphicFramePr>
        <p:xfrm>
          <a:off x="7012432" y="3395810"/>
          <a:ext cx="1656080" cy="370840"/>
        </p:xfrm>
        <a:graphic>
          <a:graphicData uri="http://schemas.openxmlformats.org/drawingml/2006/table">
            <a:tbl>
              <a:tblPr firstRow="1" bandRow="1">
                <a:tableStyleId>{5C22544A-7EE6-4342-B048-85BDC9FD1C3A}</a:tableStyleId>
              </a:tblPr>
              <a:tblGrid>
                <a:gridCol w="828040">
                  <a:extLst>
                    <a:ext uri="{9D8B030D-6E8A-4147-A177-3AD203B41FA5}">
                      <a16:colId xmlns:a16="http://schemas.microsoft.com/office/drawing/2014/main" val="2919727792"/>
                    </a:ext>
                  </a:extLst>
                </a:gridCol>
                <a:gridCol w="828040">
                  <a:extLst>
                    <a:ext uri="{9D8B030D-6E8A-4147-A177-3AD203B41FA5}">
                      <a16:colId xmlns:a16="http://schemas.microsoft.com/office/drawing/2014/main" val="2664141755"/>
                    </a:ext>
                  </a:extLst>
                </a:gridCol>
              </a:tblGrid>
              <a:tr h="370840">
                <a:tc>
                  <a:txBody>
                    <a:bodyPr/>
                    <a:lstStyle/>
                    <a:p>
                      <a:r>
                        <a:rPr lang="tr-TR" dirty="0" smtClean="0"/>
                        <a:t>15</a:t>
                      </a:r>
                      <a:endParaRPr lang="tr-TR" dirty="0"/>
                    </a:p>
                  </a:txBody>
                  <a:tcPr/>
                </a:tc>
                <a:tc>
                  <a:txBody>
                    <a:bodyPr/>
                    <a:lstStyle/>
                    <a:p>
                      <a:r>
                        <a:rPr lang="tr-TR" dirty="0" smtClean="0"/>
                        <a:t>4000</a:t>
                      </a:r>
                      <a:endParaRPr lang="tr-TR" dirty="0"/>
                    </a:p>
                  </a:txBody>
                  <a:tcPr/>
                </a:tc>
                <a:extLst>
                  <a:ext uri="{0D108BD9-81ED-4DB2-BD59-A6C34878D82A}">
                    <a16:rowId xmlns:a16="http://schemas.microsoft.com/office/drawing/2014/main" val="3316861224"/>
                  </a:ext>
                </a:extLst>
              </a:tr>
            </a:tbl>
          </a:graphicData>
        </a:graphic>
      </p:graphicFrame>
      <p:sp>
        <p:nvSpPr>
          <p:cNvPr id="7" name="Metin kutusu 6"/>
          <p:cNvSpPr txBox="1"/>
          <p:nvPr/>
        </p:nvSpPr>
        <p:spPr>
          <a:xfrm>
            <a:off x="8741664" y="3453214"/>
            <a:ext cx="673582" cy="369332"/>
          </a:xfrm>
          <a:prstGeom prst="rect">
            <a:avLst/>
          </a:prstGeom>
          <a:noFill/>
        </p:spPr>
        <p:txBody>
          <a:bodyPr wrap="none" rtlCol="0">
            <a:spAutoFit/>
          </a:bodyPr>
          <a:lstStyle/>
          <a:p>
            <a:r>
              <a:rPr lang="tr-TR" dirty="0" smtClean="0"/>
              <a:t>*****</a:t>
            </a:r>
            <a:endParaRPr lang="tr-TR" dirty="0"/>
          </a:p>
        </p:txBody>
      </p:sp>
      <p:graphicFrame>
        <p:nvGraphicFramePr>
          <p:cNvPr id="8" name="Tablo 7"/>
          <p:cNvGraphicFramePr>
            <a:graphicFrameLocks noGrp="1"/>
          </p:cNvGraphicFramePr>
          <p:nvPr>
            <p:extLst>
              <p:ext uri="{D42A27DB-BD31-4B8C-83A1-F6EECF244321}">
                <p14:modId xmlns:p14="http://schemas.microsoft.com/office/powerpoint/2010/main" val="2999899694"/>
              </p:ext>
            </p:extLst>
          </p:nvPr>
        </p:nvGraphicFramePr>
        <p:xfrm>
          <a:off x="2424176" y="4588095"/>
          <a:ext cx="1656080" cy="370840"/>
        </p:xfrm>
        <a:graphic>
          <a:graphicData uri="http://schemas.openxmlformats.org/drawingml/2006/table">
            <a:tbl>
              <a:tblPr firstRow="1" bandRow="1">
                <a:tableStyleId>{5C22544A-7EE6-4342-B048-85BDC9FD1C3A}</a:tableStyleId>
              </a:tblPr>
              <a:tblGrid>
                <a:gridCol w="828040">
                  <a:extLst>
                    <a:ext uri="{9D8B030D-6E8A-4147-A177-3AD203B41FA5}">
                      <a16:colId xmlns:a16="http://schemas.microsoft.com/office/drawing/2014/main" val="2919727792"/>
                    </a:ext>
                  </a:extLst>
                </a:gridCol>
                <a:gridCol w="828040">
                  <a:extLst>
                    <a:ext uri="{9D8B030D-6E8A-4147-A177-3AD203B41FA5}">
                      <a16:colId xmlns:a16="http://schemas.microsoft.com/office/drawing/2014/main" val="2664141755"/>
                    </a:ext>
                  </a:extLst>
                </a:gridCol>
              </a:tblGrid>
              <a:tr h="370840">
                <a:tc>
                  <a:txBody>
                    <a:bodyPr/>
                    <a:lstStyle/>
                    <a:p>
                      <a:r>
                        <a:rPr lang="tr-TR" dirty="0" smtClean="0"/>
                        <a:t>12</a:t>
                      </a:r>
                      <a:endParaRPr lang="tr-TR" dirty="0"/>
                    </a:p>
                  </a:txBody>
                  <a:tcPr/>
                </a:tc>
                <a:tc>
                  <a:txBody>
                    <a:bodyPr/>
                    <a:lstStyle/>
                    <a:p>
                      <a:r>
                        <a:rPr lang="tr-TR" dirty="0" smtClean="0"/>
                        <a:t>NULL</a:t>
                      </a:r>
                      <a:endParaRPr lang="tr-TR" dirty="0"/>
                    </a:p>
                  </a:txBody>
                  <a:tcPr/>
                </a:tc>
                <a:extLst>
                  <a:ext uri="{0D108BD9-81ED-4DB2-BD59-A6C34878D82A}">
                    <a16:rowId xmlns:a16="http://schemas.microsoft.com/office/drawing/2014/main" val="3316861224"/>
                  </a:ext>
                </a:extLst>
              </a:tr>
            </a:tbl>
          </a:graphicData>
        </a:graphic>
      </p:graphicFrame>
      <p:sp>
        <p:nvSpPr>
          <p:cNvPr id="9" name="Metin kutusu 8"/>
          <p:cNvSpPr txBox="1"/>
          <p:nvPr/>
        </p:nvSpPr>
        <p:spPr>
          <a:xfrm>
            <a:off x="999744" y="3395810"/>
            <a:ext cx="1054608" cy="369332"/>
          </a:xfrm>
          <a:prstGeom prst="rect">
            <a:avLst/>
          </a:prstGeom>
          <a:noFill/>
        </p:spPr>
        <p:txBody>
          <a:bodyPr wrap="square" rtlCol="0">
            <a:spAutoFit/>
          </a:bodyPr>
          <a:lstStyle/>
          <a:p>
            <a:r>
              <a:rPr lang="tr-TR" dirty="0" smtClean="0"/>
              <a:t>HEAD</a:t>
            </a:r>
            <a:endParaRPr lang="tr-TR" dirty="0"/>
          </a:p>
        </p:txBody>
      </p:sp>
      <p:cxnSp>
        <p:nvCxnSpPr>
          <p:cNvPr id="11" name="Düz Ok Bağlayıcısı 10"/>
          <p:cNvCxnSpPr>
            <a:endCxn id="4" idx="1"/>
          </p:cNvCxnSpPr>
          <p:nvPr/>
        </p:nvCxnSpPr>
        <p:spPr>
          <a:xfrm>
            <a:off x="1761744" y="3580476"/>
            <a:ext cx="739648" cy="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Metin kutusu 13"/>
          <p:cNvSpPr txBox="1"/>
          <p:nvPr/>
        </p:nvSpPr>
        <p:spPr>
          <a:xfrm>
            <a:off x="2895600" y="3754456"/>
            <a:ext cx="713232" cy="369332"/>
          </a:xfrm>
          <a:prstGeom prst="rect">
            <a:avLst/>
          </a:prstGeom>
          <a:noFill/>
        </p:spPr>
        <p:txBody>
          <a:bodyPr wrap="square" rtlCol="0">
            <a:spAutoFit/>
          </a:bodyPr>
          <a:lstStyle/>
          <a:p>
            <a:r>
              <a:rPr lang="tr-TR" dirty="0" smtClean="0"/>
              <a:t>1000</a:t>
            </a:r>
            <a:endParaRPr lang="tr-TR" dirty="0"/>
          </a:p>
        </p:txBody>
      </p:sp>
      <p:sp>
        <p:nvSpPr>
          <p:cNvPr id="15" name="Metin kutusu 14"/>
          <p:cNvSpPr txBox="1"/>
          <p:nvPr/>
        </p:nvSpPr>
        <p:spPr>
          <a:xfrm>
            <a:off x="5271008" y="3765142"/>
            <a:ext cx="713232" cy="369332"/>
          </a:xfrm>
          <a:prstGeom prst="rect">
            <a:avLst/>
          </a:prstGeom>
          <a:noFill/>
        </p:spPr>
        <p:txBody>
          <a:bodyPr wrap="square" rtlCol="0">
            <a:spAutoFit/>
          </a:bodyPr>
          <a:lstStyle/>
          <a:p>
            <a:r>
              <a:rPr lang="tr-TR" dirty="0"/>
              <a:t>2</a:t>
            </a:r>
            <a:r>
              <a:rPr lang="tr-TR" dirty="0" smtClean="0"/>
              <a:t>000</a:t>
            </a:r>
            <a:endParaRPr lang="tr-TR" dirty="0"/>
          </a:p>
        </p:txBody>
      </p:sp>
      <p:sp>
        <p:nvSpPr>
          <p:cNvPr id="16" name="Metin kutusu 15"/>
          <p:cNvSpPr txBox="1"/>
          <p:nvPr/>
        </p:nvSpPr>
        <p:spPr>
          <a:xfrm>
            <a:off x="7404608" y="3754056"/>
            <a:ext cx="713232" cy="369332"/>
          </a:xfrm>
          <a:prstGeom prst="rect">
            <a:avLst/>
          </a:prstGeom>
          <a:noFill/>
        </p:spPr>
        <p:txBody>
          <a:bodyPr wrap="square" rtlCol="0">
            <a:spAutoFit/>
          </a:bodyPr>
          <a:lstStyle/>
          <a:p>
            <a:r>
              <a:rPr lang="tr-TR" dirty="0"/>
              <a:t>3</a:t>
            </a:r>
            <a:r>
              <a:rPr lang="tr-TR" dirty="0" smtClean="0"/>
              <a:t>000</a:t>
            </a:r>
            <a:endParaRPr lang="tr-TR" dirty="0"/>
          </a:p>
        </p:txBody>
      </p:sp>
      <p:cxnSp>
        <p:nvCxnSpPr>
          <p:cNvPr id="18" name="Düz Ok Bağlayıcısı 17"/>
          <p:cNvCxnSpPr>
            <a:endCxn id="14" idx="2"/>
          </p:cNvCxnSpPr>
          <p:nvPr/>
        </p:nvCxnSpPr>
        <p:spPr>
          <a:xfrm flipV="1">
            <a:off x="3252216" y="4123788"/>
            <a:ext cx="0" cy="35864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İçerik Yer Tutucusu 2"/>
          <p:cNvSpPr txBox="1">
            <a:spLocks/>
          </p:cNvSpPr>
          <p:nvPr/>
        </p:nvSpPr>
        <p:spPr>
          <a:xfrm>
            <a:off x="685800" y="5463388"/>
            <a:ext cx="10820400" cy="91302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tr-TR" dirty="0" smtClean="0"/>
              <a:t>Eğer bağlı liste kullanırsak HEAD yeni elemanın adresini gösterir ve ye elemanın </a:t>
            </a:r>
            <a:r>
              <a:rPr lang="tr-TR" dirty="0" err="1" smtClean="0"/>
              <a:t>pointer</a:t>
            </a:r>
            <a:r>
              <a:rPr lang="tr-TR" dirty="0" smtClean="0"/>
              <a:t> bölümüne daha önce ilk eleman olan 5’in adresi yazılır. Böylece bu kadar kısa adım ile eleman listenin başına eklenebilir. Görüldüğü üzere listenin başına eleman eklemek bağlı listelerde zaman karmaşıklığı dizilere daha küçüktür.</a:t>
            </a:r>
          </a:p>
          <a:p>
            <a:endParaRPr lang="tr-TR" dirty="0"/>
          </a:p>
        </p:txBody>
      </p:sp>
    </p:spTree>
    <p:extLst>
      <p:ext uri="{BB962C8B-B14F-4D97-AF65-F5344CB8AC3E}">
        <p14:creationId xmlns:p14="http://schemas.microsoft.com/office/powerpoint/2010/main" val="116006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ASİMPTOTİK ANALİZ</a:t>
            </a:r>
            <a:endParaRPr lang="tr-TR" dirty="0"/>
          </a:p>
        </p:txBody>
      </p:sp>
      <p:sp>
        <p:nvSpPr>
          <p:cNvPr id="3" name="İçerik Yer Tutucusu 2"/>
          <p:cNvSpPr>
            <a:spLocks noGrp="1"/>
          </p:cNvSpPr>
          <p:nvPr>
            <p:ph idx="1"/>
          </p:nvPr>
        </p:nvSpPr>
        <p:spPr/>
        <p:txBody>
          <a:bodyPr/>
          <a:lstStyle/>
          <a:p>
            <a:pPr marL="0" indent="0">
              <a:buNone/>
            </a:pPr>
            <a:r>
              <a:rPr lang="tr-TR" dirty="0" smtClean="0"/>
              <a:t>Zaman karmaşıklığı</a:t>
            </a:r>
            <a:r>
              <a:rPr lang="tr-TR" dirty="0"/>
              <a:t>, bir algoritmayı çalıştırmak için gereken bilgisayar zamanını tanımlayan hesaplama </a:t>
            </a:r>
            <a:r>
              <a:rPr lang="tr-TR" dirty="0" smtClean="0"/>
              <a:t>karmaşıklığıdır. Peki bir veri yapısının zaman karmaşıklığını nasıl bulacağız?</a:t>
            </a:r>
          </a:p>
          <a:p>
            <a:pPr marL="0" indent="0">
              <a:buNone/>
            </a:pPr>
            <a:endParaRPr lang="tr-TR" dirty="0" smtClean="0"/>
          </a:p>
          <a:p>
            <a:pPr marL="0" indent="0">
              <a:buNone/>
            </a:pPr>
            <a:r>
              <a:rPr lang="tr-TR" dirty="0" smtClean="0"/>
              <a:t>1. Yöntem</a:t>
            </a:r>
            <a:r>
              <a:rPr lang="tr-TR" dirty="0"/>
              <a:t>: Bir makine </a:t>
            </a:r>
            <a:r>
              <a:rPr lang="tr-TR" dirty="0" smtClean="0"/>
              <a:t>üzerinde </a:t>
            </a:r>
            <a:r>
              <a:rPr lang="tr-TR" dirty="0"/>
              <a:t>zamanlayıcıyı açın. Karşılaştırmak istediğiniz veri yapıları üzerinde farklı girdiler için işlemleri tek tek çalıştırın ve bu veri yapıları üzerinde belirli bir işlemin ne kadar zaman alacağını görün</a:t>
            </a:r>
            <a:r>
              <a:rPr lang="tr-TR" dirty="0" smtClean="0"/>
              <a:t>.</a:t>
            </a:r>
          </a:p>
          <a:p>
            <a:pPr marL="0" indent="0">
              <a:buNone/>
            </a:pPr>
            <a:r>
              <a:rPr lang="tr-TR" dirty="0" smtClean="0"/>
              <a:t>Ancak bu yöntem sadece aynı makinede test edilirse anlamlı olur. Farklı makinelerde farklı sonuçlar elde etmek mümkündür. O halde bu problemin en iyi çözümü nedir?</a:t>
            </a:r>
            <a:endParaRPr lang="tr-TR" dirty="0"/>
          </a:p>
        </p:txBody>
      </p:sp>
    </p:spTree>
    <p:extLst>
      <p:ext uri="{BB962C8B-B14F-4D97-AF65-F5344CB8AC3E}">
        <p14:creationId xmlns:p14="http://schemas.microsoft.com/office/powerpoint/2010/main" val="200617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ASİMPTOTİK ANALİZ</a:t>
            </a:r>
            <a:endParaRPr lang="tr-TR" dirty="0"/>
          </a:p>
        </p:txBody>
      </p:sp>
      <p:sp>
        <p:nvSpPr>
          <p:cNvPr id="3" name="İçerik Yer Tutucusu 2"/>
          <p:cNvSpPr>
            <a:spLocks noGrp="1"/>
          </p:cNvSpPr>
          <p:nvPr>
            <p:ph idx="1"/>
          </p:nvPr>
        </p:nvSpPr>
        <p:spPr>
          <a:xfrm>
            <a:off x="685800" y="2194561"/>
            <a:ext cx="10820400" cy="2714346"/>
          </a:xfrm>
        </p:spPr>
        <p:txBody>
          <a:bodyPr>
            <a:noAutofit/>
          </a:bodyPr>
          <a:lstStyle/>
          <a:p>
            <a:r>
              <a:rPr lang="tr-TR" sz="2000" dirty="0" smtClean="0"/>
              <a:t>Bir dizinin başına bir eleman ekleme işlemini ele alalım. Burada listenin başını </a:t>
            </a:r>
            <a:r>
              <a:rPr lang="tr-TR" sz="2000" dirty="0" err="1" smtClean="0"/>
              <a:t>boşaltmakiçin</a:t>
            </a:r>
            <a:r>
              <a:rPr lang="tr-TR" sz="2000" dirty="0" smtClean="0"/>
              <a:t> her bir elemana öncelikle bir </a:t>
            </a:r>
            <a:r>
              <a:rPr lang="tr-TR" sz="2000" dirty="0" err="1" smtClean="0"/>
              <a:t>shift</a:t>
            </a:r>
            <a:r>
              <a:rPr lang="tr-TR" sz="2000" dirty="0" smtClean="0"/>
              <a:t> işlemi uygulanıyor. Her bir </a:t>
            </a:r>
            <a:r>
              <a:rPr lang="tr-TR" sz="2000" dirty="0" err="1" smtClean="0"/>
              <a:t>shift</a:t>
            </a:r>
            <a:r>
              <a:rPr lang="tr-TR" sz="2000" dirty="0" smtClean="0"/>
              <a:t> işlemini bir birim olarak ele aldığımızda 9 elemanı olan dizi için 9 adet </a:t>
            </a:r>
            <a:r>
              <a:rPr lang="tr-TR" sz="2000" dirty="0" err="1" smtClean="0"/>
              <a:t>şift</a:t>
            </a:r>
            <a:r>
              <a:rPr lang="tr-TR" sz="2000" dirty="0" smtClean="0"/>
              <a:t> işlemi ve 10 elemanın ilk sıraya yerleştirilmesi işlemi de dahil edilirse toplamda 10 birim zamanlık işlem yapılmış olacaktır. Eğer listede 10.000 eleman olsaydı işlem sayımız da bu kadar olacaktı. Yani buradaki işlem sayısı giriş sayısına bağlıdır. O halde girdinin boyutu ise zaman karmaşıklığını şöyle formüle edebiliriz: </a:t>
            </a:r>
          </a:p>
          <a:p>
            <a:pPr marL="914400" lvl="2" indent="0">
              <a:buNone/>
            </a:pPr>
            <a:r>
              <a:rPr lang="tr-TR" sz="2000" dirty="0" smtClean="0"/>
              <a:t>f(n) = n        =&gt; Burada f(n) problemin zaman karmaşıklığını ifade eder.</a:t>
            </a:r>
            <a:endParaRPr lang="tr-TR" sz="2000" dirty="0"/>
          </a:p>
        </p:txBody>
      </p:sp>
      <p:graphicFrame>
        <p:nvGraphicFramePr>
          <p:cNvPr id="8" name="Tablo 7"/>
          <p:cNvGraphicFramePr>
            <a:graphicFrameLocks noGrp="1"/>
          </p:cNvGraphicFramePr>
          <p:nvPr>
            <p:extLst>
              <p:ext uri="{D42A27DB-BD31-4B8C-83A1-F6EECF244321}">
                <p14:modId xmlns:p14="http://schemas.microsoft.com/office/powerpoint/2010/main" val="2646422725"/>
              </p:ext>
            </p:extLst>
          </p:nvPr>
        </p:nvGraphicFramePr>
        <p:xfrm>
          <a:off x="2962656" y="5272372"/>
          <a:ext cx="6490206" cy="370840"/>
        </p:xfrm>
        <a:graphic>
          <a:graphicData uri="http://schemas.openxmlformats.org/drawingml/2006/table">
            <a:tbl>
              <a:tblPr firstRow="1" bandRow="1">
                <a:tableStyleId>{5C22544A-7EE6-4342-B048-85BDC9FD1C3A}</a:tableStyleId>
              </a:tblPr>
              <a:tblGrid>
                <a:gridCol w="721134">
                  <a:extLst>
                    <a:ext uri="{9D8B030D-6E8A-4147-A177-3AD203B41FA5}">
                      <a16:colId xmlns:a16="http://schemas.microsoft.com/office/drawing/2014/main" val="1167861655"/>
                    </a:ext>
                  </a:extLst>
                </a:gridCol>
                <a:gridCol w="721134">
                  <a:extLst>
                    <a:ext uri="{9D8B030D-6E8A-4147-A177-3AD203B41FA5}">
                      <a16:colId xmlns:a16="http://schemas.microsoft.com/office/drawing/2014/main" val="890447043"/>
                    </a:ext>
                  </a:extLst>
                </a:gridCol>
                <a:gridCol w="721134">
                  <a:extLst>
                    <a:ext uri="{9D8B030D-6E8A-4147-A177-3AD203B41FA5}">
                      <a16:colId xmlns:a16="http://schemas.microsoft.com/office/drawing/2014/main" val="1246899613"/>
                    </a:ext>
                  </a:extLst>
                </a:gridCol>
                <a:gridCol w="721134">
                  <a:extLst>
                    <a:ext uri="{9D8B030D-6E8A-4147-A177-3AD203B41FA5}">
                      <a16:colId xmlns:a16="http://schemas.microsoft.com/office/drawing/2014/main" val="599715978"/>
                    </a:ext>
                  </a:extLst>
                </a:gridCol>
                <a:gridCol w="721134">
                  <a:extLst>
                    <a:ext uri="{9D8B030D-6E8A-4147-A177-3AD203B41FA5}">
                      <a16:colId xmlns:a16="http://schemas.microsoft.com/office/drawing/2014/main" val="55390507"/>
                    </a:ext>
                  </a:extLst>
                </a:gridCol>
                <a:gridCol w="721134">
                  <a:extLst>
                    <a:ext uri="{9D8B030D-6E8A-4147-A177-3AD203B41FA5}">
                      <a16:colId xmlns:a16="http://schemas.microsoft.com/office/drawing/2014/main" val="849109369"/>
                    </a:ext>
                  </a:extLst>
                </a:gridCol>
                <a:gridCol w="721134">
                  <a:extLst>
                    <a:ext uri="{9D8B030D-6E8A-4147-A177-3AD203B41FA5}">
                      <a16:colId xmlns:a16="http://schemas.microsoft.com/office/drawing/2014/main" val="3320688056"/>
                    </a:ext>
                  </a:extLst>
                </a:gridCol>
                <a:gridCol w="721134">
                  <a:extLst>
                    <a:ext uri="{9D8B030D-6E8A-4147-A177-3AD203B41FA5}">
                      <a16:colId xmlns:a16="http://schemas.microsoft.com/office/drawing/2014/main" val="1290926078"/>
                    </a:ext>
                  </a:extLst>
                </a:gridCol>
                <a:gridCol w="721134">
                  <a:extLst>
                    <a:ext uri="{9D8B030D-6E8A-4147-A177-3AD203B41FA5}">
                      <a16:colId xmlns:a16="http://schemas.microsoft.com/office/drawing/2014/main" val="2194030780"/>
                    </a:ext>
                  </a:extLst>
                </a:gridCol>
              </a:tblGrid>
              <a:tr h="370840">
                <a:tc>
                  <a:txBody>
                    <a:bodyPr/>
                    <a:lstStyle/>
                    <a:p>
                      <a:r>
                        <a:rPr lang="tr-TR" dirty="0" smtClean="0"/>
                        <a:t>5</a:t>
                      </a:r>
                      <a:endParaRPr lang="tr-TR" dirty="0"/>
                    </a:p>
                  </a:txBody>
                  <a:tcPr/>
                </a:tc>
                <a:tc>
                  <a:txBody>
                    <a:bodyPr/>
                    <a:lstStyle/>
                    <a:p>
                      <a:r>
                        <a:rPr lang="tr-TR" dirty="0" smtClean="0"/>
                        <a:t>26</a:t>
                      </a:r>
                      <a:endParaRPr lang="tr-TR" dirty="0"/>
                    </a:p>
                  </a:txBody>
                  <a:tcPr/>
                </a:tc>
                <a:tc>
                  <a:txBody>
                    <a:bodyPr/>
                    <a:lstStyle/>
                    <a:p>
                      <a:r>
                        <a:rPr lang="tr-TR" dirty="0" smtClean="0"/>
                        <a:t>15</a:t>
                      </a:r>
                      <a:endParaRPr lang="tr-TR" dirty="0"/>
                    </a:p>
                  </a:txBody>
                  <a:tcPr/>
                </a:tc>
                <a:tc>
                  <a:txBody>
                    <a:bodyPr/>
                    <a:lstStyle/>
                    <a:p>
                      <a:r>
                        <a:rPr lang="tr-TR" dirty="0" smtClean="0"/>
                        <a:t>7</a:t>
                      </a:r>
                      <a:endParaRPr lang="tr-TR" dirty="0"/>
                    </a:p>
                  </a:txBody>
                  <a:tcPr/>
                </a:tc>
                <a:tc>
                  <a:txBody>
                    <a:bodyPr/>
                    <a:lstStyle/>
                    <a:p>
                      <a:r>
                        <a:rPr lang="tr-TR" dirty="0" smtClean="0"/>
                        <a:t>8</a:t>
                      </a:r>
                      <a:endParaRPr lang="tr-TR" dirty="0"/>
                    </a:p>
                  </a:txBody>
                  <a:tcPr/>
                </a:tc>
                <a:tc>
                  <a:txBody>
                    <a:bodyPr/>
                    <a:lstStyle/>
                    <a:p>
                      <a:r>
                        <a:rPr lang="tr-TR" dirty="0" smtClean="0"/>
                        <a:t>44</a:t>
                      </a:r>
                      <a:endParaRPr lang="tr-TR" dirty="0"/>
                    </a:p>
                  </a:txBody>
                  <a:tcPr/>
                </a:tc>
                <a:tc>
                  <a:txBody>
                    <a:bodyPr/>
                    <a:lstStyle/>
                    <a:p>
                      <a:r>
                        <a:rPr lang="tr-TR" dirty="0" smtClean="0"/>
                        <a:t>33</a:t>
                      </a:r>
                      <a:endParaRPr lang="tr-TR" dirty="0"/>
                    </a:p>
                  </a:txBody>
                  <a:tcPr/>
                </a:tc>
                <a:tc>
                  <a:txBody>
                    <a:bodyPr/>
                    <a:lstStyle/>
                    <a:p>
                      <a:r>
                        <a:rPr lang="tr-TR" dirty="0" smtClean="0"/>
                        <a:t>67</a:t>
                      </a:r>
                      <a:endParaRPr lang="tr-TR" dirty="0"/>
                    </a:p>
                  </a:txBody>
                  <a:tcPr/>
                </a:tc>
                <a:tc>
                  <a:txBody>
                    <a:bodyPr/>
                    <a:lstStyle/>
                    <a:p>
                      <a:r>
                        <a:rPr lang="tr-TR" dirty="0" smtClean="0"/>
                        <a:t>4</a:t>
                      </a:r>
                      <a:endParaRPr lang="tr-TR" dirty="0"/>
                    </a:p>
                  </a:txBody>
                  <a:tcPr/>
                </a:tc>
                <a:extLst>
                  <a:ext uri="{0D108BD9-81ED-4DB2-BD59-A6C34878D82A}">
                    <a16:rowId xmlns:a16="http://schemas.microsoft.com/office/drawing/2014/main" val="1763000996"/>
                  </a:ext>
                </a:extLst>
              </a:tr>
            </a:tbl>
          </a:graphicData>
        </a:graphic>
      </p:graphicFrame>
      <p:graphicFrame>
        <p:nvGraphicFramePr>
          <p:cNvPr id="9" name="Tablo 8"/>
          <p:cNvGraphicFramePr>
            <a:graphicFrameLocks noGrp="1"/>
          </p:cNvGraphicFramePr>
          <p:nvPr>
            <p:extLst>
              <p:ext uri="{D42A27DB-BD31-4B8C-83A1-F6EECF244321}">
                <p14:modId xmlns:p14="http://schemas.microsoft.com/office/powerpoint/2010/main" val="1287362954"/>
              </p:ext>
            </p:extLst>
          </p:nvPr>
        </p:nvGraphicFramePr>
        <p:xfrm>
          <a:off x="2962656" y="6058756"/>
          <a:ext cx="729487" cy="370840"/>
        </p:xfrm>
        <a:graphic>
          <a:graphicData uri="http://schemas.openxmlformats.org/drawingml/2006/table">
            <a:tbl>
              <a:tblPr firstRow="1" bandRow="1">
                <a:tableStyleId>{5C22544A-7EE6-4342-B048-85BDC9FD1C3A}</a:tableStyleId>
              </a:tblPr>
              <a:tblGrid>
                <a:gridCol w="729487">
                  <a:extLst>
                    <a:ext uri="{9D8B030D-6E8A-4147-A177-3AD203B41FA5}">
                      <a16:colId xmlns:a16="http://schemas.microsoft.com/office/drawing/2014/main" val="210232287"/>
                    </a:ext>
                  </a:extLst>
                </a:gridCol>
              </a:tblGrid>
              <a:tr h="370840">
                <a:tc>
                  <a:txBody>
                    <a:bodyPr/>
                    <a:lstStyle/>
                    <a:p>
                      <a:r>
                        <a:rPr lang="tr-TR" dirty="0" smtClean="0"/>
                        <a:t>12</a:t>
                      </a:r>
                      <a:endParaRPr lang="tr-TR" dirty="0"/>
                    </a:p>
                  </a:txBody>
                  <a:tcPr/>
                </a:tc>
                <a:extLst>
                  <a:ext uri="{0D108BD9-81ED-4DB2-BD59-A6C34878D82A}">
                    <a16:rowId xmlns:a16="http://schemas.microsoft.com/office/drawing/2014/main" val="4062358155"/>
                  </a:ext>
                </a:extLst>
              </a:tr>
            </a:tbl>
          </a:graphicData>
        </a:graphic>
      </p:graphicFrame>
      <p:cxnSp>
        <p:nvCxnSpPr>
          <p:cNvPr id="10" name="Düz Ok Bağlayıcısı 9"/>
          <p:cNvCxnSpPr/>
          <p:nvPr/>
        </p:nvCxnSpPr>
        <p:spPr>
          <a:xfrm flipV="1">
            <a:off x="3326383" y="5643212"/>
            <a:ext cx="12192" cy="4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Yay 10"/>
          <p:cNvSpPr/>
          <p:nvPr/>
        </p:nvSpPr>
        <p:spPr>
          <a:xfrm rot="8473969">
            <a:off x="3355452" y="5110659"/>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2" name="Yay 11"/>
          <p:cNvSpPr/>
          <p:nvPr/>
        </p:nvSpPr>
        <p:spPr>
          <a:xfrm rot="8473969">
            <a:off x="4013819" y="5144197"/>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3" name="Yay 12"/>
          <p:cNvSpPr/>
          <p:nvPr/>
        </p:nvSpPr>
        <p:spPr>
          <a:xfrm rot="8473969">
            <a:off x="4780053" y="5144197"/>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4" name="Yay 13"/>
          <p:cNvSpPr/>
          <p:nvPr/>
        </p:nvSpPr>
        <p:spPr>
          <a:xfrm rot="8473969">
            <a:off x="5541092" y="5144558"/>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5" name="Yay 14"/>
          <p:cNvSpPr/>
          <p:nvPr/>
        </p:nvSpPr>
        <p:spPr>
          <a:xfrm rot="8473969">
            <a:off x="6302132" y="5147258"/>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6" name="Yay 15"/>
          <p:cNvSpPr/>
          <p:nvPr/>
        </p:nvSpPr>
        <p:spPr>
          <a:xfrm rot="8473969">
            <a:off x="6956070" y="5144198"/>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7" name="Yay 16"/>
          <p:cNvSpPr/>
          <p:nvPr/>
        </p:nvSpPr>
        <p:spPr>
          <a:xfrm rot="8473969">
            <a:off x="7717108" y="5150315"/>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8" name="Yay 17"/>
          <p:cNvSpPr/>
          <p:nvPr/>
        </p:nvSpPr>
        <p:spPr>
          <a:xfrm rot="8473969">
            <a:off x="8446107" y="5165588"/>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9" name="Yay 18"/>
          <p:cNvSpPr/>
          <p:nvPr/>
        </p:nvSpPr>
        <p:spPr>
          <a:xfrm rot="8473969">
            <a:off x="9205614" y="5147257"/>
            <a:ext cx="713232" cy="694266"/>
          </a:xfrm>
          <a:prstGeom prst="arc">
            <a:avLst>
              <a:gd name="adj1" fmla="val 1580466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357656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ASİMPTOTİK ANALİZ</a:t>
            </a:r>
            <a:endParaRPr lang="tr-TR" dirty="0"/>
          </a:p>
        </p:txBody>
      </p:sp>
      <p:sp>
        <p:nvSpPr>
          <p:cNvPr id="3" name="İçerik Yer Tutucusu 2"/>
          <p:cNvSpPr>
            <a:spLocks noGrp="1"/>
          </p:cNvSpPr>
          <p:nvPr>
            <p:ph idx="1"/>
          </p:nvPr>
        </p:nvSpPr>
        <p:spPr>
          <a:xfrm>
            <a:off x="685800" y="2194560"/>
            <a:ext cx="10820400" cy="1792224"/>
          </a:xfrm>
        </p:spPr>
        <p:txBody>
          <a:bodyPr>
            <a:normAutofit/>
          </a:bodyPr>
          <a:lstStyle/>
          <a:p>
            <a:pPr marL="0" indent="0">
              <a:buNone/>
            </a:pPr>
            <a:r>
              <a:rPr lang="tr-TR" dirty="0" smtClean="0"/>
              <a:t>Zaman karmaşıklığı yürütülen komut sayısını temsil eder.</a:t>
            </a:r>
            <a:endParaRPr lang="tr-TR" dirty="0"/>
          </a:p>
          <a:p>
            <a:pPr marL="0" indent="0">
              <a:buNone/>
            </a:pPr>
            <a:endParaRPr lang="tr-TR" dirty="0" smtClean="0"/>
          </a:p>
          <a:p>
            <a:pPr marL="0" indent="0">
              <a:buNone/>
            </a:pPr>
            <a:r>
              <a:rPr lang="tr-TR" dirty="0" smtClean="0"/>
              <a:t>Örneğin aşağıdaki örnekte </a:t>
            </a:r>
            <a:r>
              <a:rPr lang="tr-TR" dirty="0" err="1" smtClean="0"/>
              <a:t>printf</a:t>
            </a:r>
            <a:r>
              <a:rPr lang="tr-TR" dirty="0" smtClean="0"/>
              <a:t> fonksiyonunun n defa çalıştığı görülebilir. Bu durumda bu programın zaman karmaşıklığı f(n) = n olacaktır.</a:t>
            </a:r>
          </a:p>
          <a:p>
            <a:pPr marL="0" indent="0">
              <a:buNone/>
            </a:pPr>
            <a:endParaRPr lang="tr-TR" dirty="0"/>
          </a:p>
        </p:txBody>
      </p:sp>
      <p:pic>
        <p:nvPicPr>
          <p:cNvPr id="4" name="Resim 3"/>
          <p:cNvPicPr>
            <a:picLocks noChangeAspect="1"/>
          </p:cNvPicPr>
          <p:nvPr/>
        </p:nvPicPr>
        <p:blipFill>
          <a:blip r:embed="rId2"/>
          <a:stretch>
            <a:fillRect/>
          </a:stretch>
        </p:blipFill>
        <p:spPr>
          <a:xfrm>
            <a:off x="2675829" y="3986784"/>
            <a:ext cx="4590603" cy="1359821"/>
          </a:xfrm>
          <a:prstGeom prst="rect">
            <a:avLst/>
          </a:prstGeom>
        </p:spPr>
      </p:pic>
      <p:sp>
        <p:nvSpPr>
          <p:cNvPr id="5" name="İçerik Yer Tutucusu 2"/>
          <p:cNvSpPr txBox="1">
            <a:spLocks/>
          </p:cNvSpPr>
          <p:nvPr/>
        </p:nvSpPr>
        <p:spPr>
          <a:xfrm>
            <a:off x="929640" y="5529072"/>
            <a:ext cx="10820400" cy="121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tr-TR" dirty="0" smtClean="0"/>
              <a:t>Küçük girdiler ve küçük programlar için karmaşıklığı hesaplamak kolaydır. Peki programın yapısı ve girdi sayısı büyüdüğünde nasıl bir hesaplama yapılır?</a:t>
            </a:r>
            <a:endParaRPr lang="tr-TR" dirty="0"/>
          </a:p>
        </p:txBody>
      </p:sp>
    </p:spTree>
    <p:extLst>
      <p:ext uri="{BB962C8B-B14F-4D97-AF65-F5344CB8AC3E}">
        <p14:creationId xmlns:p14="http://schemas.microsoft.com/office/powerpoint/2010/main" val="337254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685800" y="2194561"/>
            <a:ext cx="10820400" cy="1609344"/>
          </a:xfrm>
        </p:spPr>
        <p:txBody>
          <a:bodyPr/>
          <a:lstStyle/>
          <a:p>
            <a:pPr marL="0" indent="0">
              <a:buNone/>
            </a:pPr>
            <a:r>
              <a:rPr lang="tr-TR" dirty="0" smtClean="0"/>
              <a:t>Örnek olarak karmaşıklığı  f(n) = 5n</a:t>
            </a:r>
            <a:r>
              <a:rPr lang="tr-TR" baseline="30000" dirty="0" smtClean="0"/>
              <a:t>2</a:t>
            </a:r>
            <a:r>
              <a:rPr lang="tr-TR" dirty="0" smtClean="0"/>
              <a:t> + 6n + 12 olan bir algoritmayı ele alalım</a:t>
            </a:r>
          </a:p>
          <a:p>
            <a:endParaRPr lang="tr-TR" dirty="0"/>
          </a:p>
          <a:p>
            <a:pPr marL="0" indent="0">
              <a:buNone/>
            </a:pPr>
            <a:r>
              <a:rPr lang="tr-TR" dirty="0" smtClean="0"/>
              <a:t>n= 1 olduğunda  5 + 6 + 12 = 23 birim zaman çalışacaktır. Her bir öğenin zaman karmaşıklığına etkisi ise şöyledir:</a:t>
            </a:r>
          </a:p>
          <a:p>
            <a:pPr marL="0" indent="0">
              <a:buNone/>
            </a:pPr>
            <a:endParaRPr lang="tr-TR" dirty="0"/>
          </a:p>
          <a:p>
            <a:endParaRPr lang="tr-TR" dirty="0"/>
          </a:p>
        </p:txBody>
      </p:sp>
      <p:pic>
        <p:nvPicPr>
          <p:cNvPr id="4" name="Resim 3"/>
          <p:cNvPicPr>
            <a:picLocks noChangeAspect="1"/>
          </p:cNvPicPr>
          <p:nvPr/>
        </p:nvPicPr>
        <p:blipFill>
          <a:blip r:embed="rId2"/>
          <a:stretch>
            <a:fillRect/>
          </a:stretch>
        </p:blipFill>
        <p:spPr>
          <a:xfrm>
            <a:off x="3448381" y="3803905"/>
            <a:ext cx="4342307" cy="2616689"/>
          </a:xfrm>
          <a:prstGeom prst="rect">
            <a:avLst/>
          </a:prstGeom>
        </p:spPr>
      </p:pic>
    </p:spTree>
    <p:extLst>
      <p:ext uri="{BB962C8B-B14F-4D97-AF65-F5344CB8AC3E}">
        <p14:creationId xmlns:p14="http://schemas.microsoft.com/office/powerpoint/2010/main" val="333076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ASİMPTOTİK ANALİZ</a:t>
            </a:r>
          </a:p>
        </p:txBody>
      </p:sp>
      <p:pic>
        <p:nvPicPr>
          <p:cNvPr id="4" name="İçerik Yer Tutucusu 3"/>
          <p:cNvPicPr>
            <a:picLocks noGrp="1" noChangeAspect="1"/>
          </p:cNvPicPr>
          <p:nvPr>
            <p:ph idx="1"/>
          </p:nvPr>
        </p:nvPicPr>
        <p:blipFill>
          <a:blip r:embed="rId2"/>
          <a:stretch>
            <a:fillRect/>
          </a:stretch>
        </p:blipFill>
        <p:spPr>
          <a:xfrm>
            <a:off x="1259565" y="2193925"/>
            <a:ext cx="9672869" cy="4024313"/>
          </a:xfrm>
          <a:prstGeom prst="rect">
            <a:avLst/>
          </a:prstGeom>
        </p:spPr>
      </p:pic>
    </p:spTree>
    <p:extLst>
      <p:ext uri="{BB962C8B-B14F-4D97-AF65-F5344CB8AC3E}">
        <p14:creationId xmlns:p14="http://schemas.microsoft.com/office/powerpoint/2010/main" val="3633378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BIG O NOTASYONU</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32276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Yapısı Tanımı</a:t>
            </a:r>
            <a:endParaRPr lang="tr-TR" dirty="0"/>
          </a:p>
        </p:txBody>
      </p:sp>
      <p:sp>
        <p:nvSpPr>
          <p:cNvPr id="3" name="İçerik Yer Tutucusu 2"/>
          <p:cNvSpPr>
            <a:spLocks noGrp="1"/>
          </p:cNvSpPr>
          <p:nvPr>
            <p:ph idx="1"/>
          </p:nvPr>
        </p:nvSpPr>
        <p:spPr>
          <a:xfrm>
            <a:off x="1141413" y="1956817"/>
            <a:ext cx="9905998" cy="3834384"/>
          </a:xfrm>
        </p:spPr>
        <p:txBody>
          <a:bodyPr>
            <a:normAutofit fontScale="92500" lnSpcReduction="10000"/>
          </a:bodyPr>
          <a:lstStyle/>
          <a:p>
            <a:pPr marL="0" indent="0">
              <a:buNone/>
            </a:pPr>
            <a:r>
              <a:rPr lang="tr-TR" b="1" dirty="0" smtClean="0"/>
              <a:t>Veri yapısı</a:t>
            </a:r>
            <a:r>
              <a:rPr lang="tr-TR" dirty="0" smtClean="0"/>
              <a:t>, daha etkin bir şekilde (zaman ve kullanılan alan bakımından minimum seviyede) kullanabilmek için verinin organize edilmesidir</a:t>
            </a:r>
            <a:r>
              <a:rPr lang="tr-TR" dirty="0" smtClean="0"/>
              <a:t>.</a:t>
            </a:r>
          </a:p>
          <a:p>
            <a:pPr marL="0" indent="0">
              <a:buNone/>
            </a:pPr>
            <a:endParaRPr lang="tr-TR" dirty="0" smtClean="0"/>
          </a:p>
          <a:p>
            <a:pPr marL="0" indent="0">
              <a:buNone/>
            </a:pPr>
            <a:r>
              <a:rPr lang="tr-TR" dirty="0" smtClean="0"/>
              <a:t>Veri yapıları bir </a:t>
            </a:r>
            <a:r>
              <a:rPr lang="tr-TR" dirty="0" err="1" smtClean="0"/>
              <a:t>ADT’nin</a:t>
            </a:r>
            <a:r>
              <a:rPr lang="tr-TR" dirty="0" smtClean="0"/>
              <a:t> uygulanması için kullanılır. </a:t>
            </a:r>
            <a:r>
              <a:rPr lang="tr-TR" dirty="0"/>
              <a:t>Örneğin bir </a:t>
            </a:r>
            <a:r>
              <a:rPr lang="tr-TR" dirty="0" err="1" smtClean="0"/>
              <a:t>yığıt</a:t>
            </a:r>
            <a:r>
              <a:rPr lang="tr-TR" dirty="0" smtClean="0"/>
              <a:t> (</a:t>
            </a:r>
            <a:r>
              <a:rPr lang="tr-TR" dirty="0" err="1" smtClean="0"/>
              <a:t>stack</a:t>
            </a:r>
            <a:r>
              <a:rPr lang="tr-TR" dirty="0" smtClean="0"/>
              <a:t>) </a:t>
            </a:r>
            <a:r>
              <a:rPr lang="tr-TR" dirty="0" err="1"/>
              <a:t>ADT’si</a:t>
            </a:r>
            <a:r>
              <a:rPr lang="tr-TR" dirty="0"/>
              <a:t> diziler veya bağlı listeler kullanılarak uygulanabilir. </a:t>
            </a:r>
            <a:endParaRPr lang="tr-TR" dirty="0" smtClean="0"/>
          </a:p>
          <a:p>
            <a:pPr marL="0" indent="0">
              <a:buNone/>
            </a:pPr>
            <a:endParaRPr lang="tr-TR" dirty="0" smtClean="0"/>
          </a:p>
          <a:p>
            <a:pPr marL="0" indent="0">
              <a:buNone/>
            </a:pPr>
            <a:r>
              <a:rPr lang="tr-TR" dirty="0"/>
              <a:t>ADT bize ne yapılması gerektiğini söyler ve veri yapısı bize nasıl yapılacağını söyler. ADT bize sadece planı verir, veri yapıları ise bize uygulamayı verir.</a:t>
            </a:r>
            <a:endParaRPr lang="tr-TR" dirty="0" smtClean="0"/>
          </a:p>
          <a:p>
            <a:pPr marL="0" indent="0">
              <a:buNone/>
            </a:pPr>
            <a:endParaRPr lang="tr-TR" dirty="0"/>
          </a:p>
          <a:p>
            <a:pPr marL="0" indent="0">
              <a:buNone/>
            </a:pPr>
            <a:r>
              <a:rPr lang="tr-TR" dirty="0" smtClean="0"/>
              <a:t>*</a:t>
            </a:r>
            <a:r>
              <a:rPr lang="tr-TR" b="1" dirty="0" smtClean="0"/>
              <a:t>ADT (</a:t>
            </a:r>
            <a:r>
              <a:rPr lang="tr-TR" b="1" dirty="0"/>
              <a:t>Soyut Veri </a:t>
            </a:r>
            <a:r>
              <a:rPr lang="tr-TR" b="1" dirty="0" smtClean="0"/>
              <a:t>Tipleri)</a:t>
            </a:r>
            <a:r>
              <a:rPr lang="tr-TR" dirty="0" smtClean="0"/>
              <a:t>: Bir </a:t>
            </a:r>
            <a:r>
              <a:rPr lang="tr-TR" dirty="0"/>
              <a:t>grup veriyi ve bu veri üzerinde yapılabilecek işlemleri düzenleyen </a:t>
            </a:r>
            <a:r>
              <a:rPr lang="tr-TR" dirty="0" smtClean="0"/>
              <a:t>yapılardır.</a:t>
            </a:r>
            <a:r>
              <a:rPr lang="tr-TR" dirty="0"/>
              <a:t> </a:t>
            </a:r>
            <a:r>
              <a:rPr lang="tr-TR" dirty="0" smtClean="0"/>
              <a:t>Örnek olarak diziler, bağlı listeler, </a:t>
            </a:r>
            <a:r>
              <a:rPr lang="tr-TR" dirty="0" err="1" smtClean="0"/>
              <a:t>yığıt</a:t>
            </a:r>
            <a:r>
              <a:rPr lang="tr-TR" dirty="0" smtClean="0"/>
              <a:t> veya kuyruk gösterilebilir.</a:t>
            </a:r>
            <a:endParaRPr lang="tr-TR" dirty="0"/>
          </a:p>
        </p:txBody>
      </p:sp>
    </p:spTree>
    <p:extLst>
      <p:ext uri="{BB962C8B-B14F-4D97-AF65-F5344CB8AC3E}">
        <p14:creationId xmlns:p14="http://schemas.microsoft.com/office/powerpoint/2010/main" val="36700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Yapısı Tanımı</a:t>
            </a:r>
            <a:endParaRPr lang="tr-TR" dirty="0"/>
          </a:p>
        </p:txBody>
      </p:sp>
      <p:sp>
        <p:nvSpPr>
          <p:cNvPr id="3" name="İçerik Yer Tutucusu 2"/>
          <p:cNvSpPr>
            <a:spLocks noGrp="1"/>
          </p:cNvSpPr>
          <p:nvPr>
            <p:ph idx="1"/>
          </p:nvPr>
        </p:nvSpPr>
        <p:spPr/>
        <p:txBody>
          <a:bodyPr/>
          <a:lstStyle/>
          <a:p>
            <a:pPr marL="0" indent="0">
              <a:buNone/>
            </a:pPr>
            <a:r>
              <a:rPr lang="tr-TR" b="1" dirty="0" smtClean="0"/>
              <a:t>Soru</a:t>
            </a:r>
            <a:r>
              <a:rPr lang="tr-TR" dirty="0" smtClean="0"/>
              <a:t>: Özel bir ADT için hangi veri yapısının kullanılacağını nasıl biliriz?</a:t>
            </a:r>
          </a:p>
          <a:p>
            <a:pPr marL="0" indent="0">
              <a:buNone/>
            </a:pPr>
            <a:r>
              <a:rPr lang="tr-TR" b="1" dirty="0" smtClean="0"/>
              <a:t>Cevap</a:t>
            </a:r>
            <a:r>
              <a:rPr lang="tr-TR" dirty="0" smtClean="0"/>
              <a:t>: Gerçekte</a:t>
            </a:r>
            <a:r>
              <a:rPr lang="tr-TR" dirty="0"/>
              <a:t>, </a:t>
            </a:r>
            <a:r>
              <a:rPr lang="tr-TR" dirty="0" err="1"/>
              <a:t>ADT'nin</a:t>
            </a:r>
            <a:r>
              <a:rPr lang="tr-TR" dirty="0"/>
              <a:t> farklı uygulamaları zaman ve mekan verimliliği açısından karşılaştırılır. Örneğin, yığın </a:t>
            </a:r>
            <a:r>
              <a:rPr lang="tr-TR" dirty="0" err="1"/>
              <a:t>ADT'nin</a:t>
            </a:r>
            <a:r>
              <a:rPr lang="tr-TR" dirty="0"/>
              <a:t> diziler veya bağlantılı listeler kullanılarak uygulanabileceğini biliyoruz</a:t>
            </a:r>
            <a:r>
              <a:rPr lang="tr-TR" dirty="0" smtClean="0"/>
              <a:t>.</a:t>
            </a:r>
          </a:p>
          <a:p>
            <a:endParaRPr lang="tr-TR" dirty="0" smtClean="0"/>
          </a:p>
          <a:p>
            <a:endParaRPr lang="tr-TR" dirty="0"/>
          </a:p>
          <a:p>
            <a:endParaRPr lang="tr-TR" dirty="0" smtClean="0"/>
          </a:p>
          <a:p>
            <a:endParaRPr lang="tr-TR" dirty="0" smtClean="0"/>
          </a:p>
          <a:p>
            <a:pPr marL="0" indent="0">
              <a:buNone/>
            </a:pPr>
            <a:endParaRPr lang="tr-TR" dirty="0" smtClean="0"/>
          </a:p>
          <a:p>
            <a:endParaRPr lang="tr-TR" dirty="0"/>
          </a:p>
        </p:txBody>
      </p:sp>
      <p:sp>
        <p:nvSpPr>
          <p:cNvPr id="7" name="Dikdörtgen 6"/>
          <p:cNvSpPr/>
          <p:nvPr/>
        </p:nvSpPr>
        <p:spPr>
          <a:xfrm>
            <a:off x="6333587" y="4026448"/>
            <a:ext cx="1419101" cy="480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Stack</a:t>
            </a:r>
            <a:r>
              <a:rPr lang="tr-TR" dirty="0"/>
              <a:t> </a:t>
            </a:r>
            <a:r>
              <a:rPr lang="tr-TR" dirty="0" smtClean="0"/>
              <a:t>ADT</a:t>
            </a:r>
            <a:endParaRPr lang="tr-TR" dirty="0"/>
          </a:p>
        </p:txBody>
      </p:sp>
      <p:sp>
        <p:nvSpPr>
          <p:cNvPr id="8" name="Aşağı Ok 7"/>
          <p:cNvSpPr/>
          <p:nvPr/>
        </p:nvSpPr>
        <p:spPr>
          <a:xfrm rot="2802027">
            <a:off x="5697989" y="4313484"/>
            <a:ext cx="172193" cy="1347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 name="Aşağı Ok 8"/>
          <p:cNvSpPr/>
          <p:nvPr/>
        </p:nvSpPr>
        <p:spPr>
          <a:xfrm rot="18771261">
            <a:off x="8219182" y="4292303"/>
            <a:ext cx="172193" cy="1347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Yuvarlatılmış Dikdörtgen 9"/>
          <p:cNvSpPr/>
          <p:nvPr/>
        </p:nvSpPr>
        <p:spPr>
          <a:xfrm>
            <a:off x="4522598" y="5512229"/>
            <a:ext cx="1573481" cy="498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Dizi Veri Yapısı</a:t>
            </a:r>
            <a:endParaRPr lang="tr-TR" dirty="0"/>
          </a:p>
        </p:txBody>
      </p:sp>
      <p:sp>
        <p:nvSpPr>
          <p:cNvPr id="11" name="Yuvarlatılmış Dikdörtgen 10"/>
          <p:cNvSpPr/>
          <p:nvPr/>
        </p:nvSpPr>
        <p:spPr>
          <a:xfrm>
            <a:off x="8342886" y="5512228"/>
            <a:ext cx="1573481" cy="498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Bağlı Liste Veri Yapısı</a:t>
            </a:r>
            <a:endParaRPr lang="tr-TR" dirty="0"/>
          </a:p>
        </p:txBody>
      </p:sp>
      <p:sp>
        <p:nvSpPr>
          <p:cNvPr id="12" name="Metin kutusu 11"/>
          <p:cNvSpPr txBox="1"/>
          <p:nvPr/>
        </p:nvSpPr>
        <p:spPr>
          <a:xfrm rot="19034933">
            <a:off x="5082668" y="4640574"/>
            <a:ext cx="1164101" cy="369332"/>
          </a:xfrm>
          <a:prstGeom prst="rect">
            <a:avLst/>
          </a:prstGeom>
          <a:noFill/>
        </p:spPr>
        <p:txBody>
          <a:bodyPr wrap="none" rtlCol="0">
            <a:spAutoFit/>
          </a:bodyPr>
          <a:lstStyle/>
          <a:p>
            <a:r>
              <a:rPr lang="tr-TR" dirty="0" smtClean="0"/>
              <a:t>Uygulama</a:t>
            </a:r>
            <a:endParaRPr lang="tr-TR" dirty="0"/>
          </a:p>
        </p:txBody>
      </p:sp>
      <p:sp>
        <p:nvSpPr>
          <p:cNvPr id="13" name="Metin kutusu 12"/>
          <p:cNvSpPr txBox="1"/>
          <p:nvPr/>
        </p:nvSpPr>
        <p:spPr>
          <a:xfrm rot="2597754">
            <a:off x="7839504" y="4615812"/>
            <a:ext cx="1164101" cy="369332"/>
          </a:xfrm>
          <a:prstGeom prst="rect">
            <a:avLst/>
          </a:prstGeom>
          <a:noFill/>
        </p:spPr>
        <p:txBody>
          <a:bodyPr wrap="none" rtlCol="0">
            <a:spAutoFit/>
          </a:bodyPr>
          <a:lstStyle/>
          <a:p>
            <a:r>
              <a:rPr lang="tr-TR" dirty="0" smtClean="0"/>
              <a:t>Uygulama</a:t>
            </a:r>
            <a:endParaRPr lang="tr-TR" dirty="0"/>
          </a:p>
        </p:txBody>
      </p:sp>
      <p:sp>
        <p:nvSpPr>
          <p:cNvPr id="14" name="Metin kutusu 13"/>
          <p:cNvSpPr txBox="1"/>
          <p:nvPr/>
        </p:nvSpPr>
        <p:spPr>
          <a:xfrm>
            <a:off x="4224292" y="6058567"/>
            <a:ext cx="5059398" cy="369332"/>
          </a:xfrm>
          <a:prstGeom prst="rect">
            <a:avLst/>
          </a:prstGeom>
          <a:noFill/>
        </p:spPr>
        <p:txBody>
          <a:bodyPr wrap="none" rtlCol="0">
            <a:spAutoFit/>
          </a:bodyPr>
          <a:lstStyle/>
          <a:p>
            <a:r>
              <a:rPr lang="tr-TR" dirty="0" smtClean="0"/>
              <a:t>Zaman ve yer bakımında daha etkin olanı bul ve seç</a:t>
            </a:r>
            <a:endParaRPr lang="tr-TR" dirty="0"/>
          </a:p>
        </p:txBody>
      </p:sp>
    </p:spTree>
    <p:extLst>
      <p:ext uri="{BB962C8B-B14F-4D97-AF65-F5344CB8AC3E}">
        <p14:creationId xmlns:p14="http://schemas.microsoft.com/office/powerpoint/2010/main" val="94694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Yapısı Tanımı</a:t>
            </a:r>
            <a:endParaRPr lang="tr-TR" dirty="0"/>
          </a:p>
        </p:txBody>
      </p:sp>
      <p:sp>
        <p:nvSpPr>
          <p:cNvPr id="3" name="İçerik Yer Tutucusu 2"/>
          <p:cNvSpPr>
            <a:spLocks noGrp="1"/>
          </p:cNvSpPr>
          <p:nvPr>
            <p:ph idx="1"/>
          </p:nvPr>
        </p:nvSpPr>
        <p:spPr/>
        <p:txBody>
          <a:bodyPr/>
          <a:lstStyle/>
          <a:p>
            <a:r>
              <a:rPr lang="tr-TR" dirty="0" smtClean="0"/>
              <a:t>Kullanılacak veri yapısını seçerken belki </a:t>
            </a:r>
            <a:r>
              <a:rPr lang="tr-TR" dirty="0"/>
              <a:t>bir veri yapısı alan verimliliğine yol açarken, diğer veri yapısı zaman verimliliğine yol açacaktır. Kullanıcının mevcut ihtiyacına göre </a:t>
            </a:r>
            <a:r>
              <a:rPr lang="tr-TR" dirty="0" smtClean="0"/>
              <a:t>biri </a:t>
            </a:r>
            <a:r>
              <a:rPr lang="tr-TR" dirty="0" smtClean="0"/>
              <a:t>seçilmelidir.</a:t>
            </a:r>
          </a:p>
          <a:p>
            <a:endParaRPr lang="tr-TR" dirty="0"/>
          </a:p>
          <a:p>
            <a:r>
              <a:rPr lang="tr-TR" dirty="0" smtClean="0"/>
              <a:t>Kullanıcı ihtiyacı zaman öncelikli ise, yani programın daha hızlı çalışması gerekiyorsa o halde buna göre bir seçim yapılır. Kullanıcı ihtiyacı alan öncelikli ise, yani diskte veya </a:t>
            </a:r>
            <a:r>
              <a:rPr lang="tr-TR" dirty="0" err="1" smtClean="0"/>
              <a:t>memory’de</a:t>
            </a:r>
            <a:r>
              <a:rPr lang="tr-TR" dirty="0" smtClean="0"/>
              <a:t> kaplanan alanın daha az olması gerekiyorsa bu ihtiyacı karşılayan veri yapısı seçilir. </a:t>
            </a:r>
            <a:endParaRPr lang="tr-TR" dirty="0"/>
          </a:p>
        </p:txBody>
      </p:sp>
    </p:spTree>
    <p:extLst>
      <p:ext uri="{BB962C8B-B14F-4D97-AF65-F5344CB8AC3E}">
        <p14:creationId xmlns:p14="http://schemas.microsoft.com/office/powerpoint/2010/main" val="383661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Yapılarının Avantajları</a:t>
            </a:r>
            <a:endParaRPr lang="tr-TR" dirty="0"/>
          </a:p>
        </p:txBody>
      </p:sp>
      <p:sp>
        <p:nvSpPr>
          <p:cNvPr id="3" name="İçerik Yer Tutucusu 2"/>
          <p:cNvSpPr>
            <a:spLocks noGrp="1"/>
          </p:cNvSpPr>
          <p:nvPr>
            <p:ph idx="1"/>
          </p:nvPr>
        </p:nvSpPr>
        <p:spPr/>
        <p:txBody>
          <a:bodyPr/>
          <a:lstStyle/>
          <a:p>
            <a:pPr marL="457200" indent="-457200">
              <a:buFont typeface="+mj-lt"/>
              <a:buAutoNum type="arabicPeriod"/>
            </a:pPr>
            <a:r>
              <a:rPr lang="tr-TR" b="1" dirty="0"/>
              <a:t>Verimlilik</a:t>
            </a:r>
            <a:r>
              <a:rPr lang="tr-TR" dirty="0"/>
              <a:t>:  Doğru veri yapısı seçiminin programı yer ve zaman açısından verimli kıldığını biliyoruz. </a:t>
            </a:r>
            <a:endParaRPr lang="tr-TR" dirty="0" smtClean="0"/>
          </a:p>
          <a:p>
            <a:pPr marL="457200" indent="-457200">
              <a:buFont typeface="+mj-lt"/>
              <a:buAutoNum type="arabicPeriod"/>
            </a:pPr>
            <a:endParaRPr lang="tr-TR" dirty="0" smtClean="0"/>
          </a:p>
          <a:p>
            <a:pPr marL="457200" indent="-457200">
              <a:buFont typeface="+mj-lt"/>
              <a:buAutoNum type="arabicPeriod"/>
            </a:pPr>
            <a:r>
              <a:rPr lang="tr-TR" b="1" dirty="0" smtClean="0"/>
              <a:t>Yeniden Kullanılabilirlik</a:t>
            </a:r>
            <a:r>
              <a:rPr lang="tr-TR" dirty="0"/>
              <a:t>: Bir uygulama, birden çok istemci programı tarafından kullanılabilir. Birden fazla istemci programı tarafından yalnızca bir veri yapısı kullanılabilir. </a:t>
            </a:r>
            <a:endParaRPr lang="tr-TR" dirty="0"/>
          </a:p>
          <a:p>
            <a:pPr marL="457200" indent="-457200">
              <a:buFont typeface="+mj-lt"/>
              <a:buAutoNum type="arabicPeriod"/>
            </a:pPr>
            <a:endParaRPr lang="tr-TR" dirty="0" smtClean="0"/>
          </a:p>
          <a:p>
            <a:pPr marL="457200" indent="-457200">
              <a:buFont typeface="+mj-lt"/>
              <a:buAutoNum type="arabicPeriod"/>
            </a:pPr>
            <a:r>
              <a:rPr lang="tr-TR" b="1" dirty="0" smtClean="0"/>
              <a:t>Soyutlama</a:t>
            </a:r>
            <a:r>
              <a:rPr lang="tr-TR" dirty="0"/>
              <a:t>: Veri yapısı bir </a:t>
            </a:r>
            <a:r>
              <a:rPr lang="tr-TR" dirty="0" smtClean="0"/>
              <a:t>soyutlama düzeyi sağlayan ADT ‘</a:t>
            </a:r>
            <a:r>
              <a:rPr lang="tr-TR" dirty="0" err="1" smtClean="0"/>
              <a:t>ler</a:t>
            </a:r>
            <a:r>
              <a:rPr lang="tr-TR" dirty="0" smtClean="0"/>
              <a:t> tarafından </a:t>
            </a:r>
            <a:r>
              <a:rPr lang="tr-TR" dirty="0"/>
              <a:t>belirlenir. ADT plandır, veri yapısı ise uygulamadır. </a:t>
            </a:r>
            <a:r>
              <a:rPr lang="tr-TR" dirty="0" smtClean="0"/>
              <a:t>Veri yapısının soyutlama prensibi sayesinde istemci </a:t>
            </a:r>
            <a:r>
              <a:rPr lang="tr-TR" dirty="0"/>
              <a:t>programı, içeride neler olduğu konusunda endişelenmek zorunda değildir. </a:t>
            </a:r>
          </a:p>
        </p:txBody>
      </p:sp>
    </p:spTree>
    <p:extLst>
      <p:ext uri="{BB962C8B-B14F-4D97-AF65-F5344CB8AC3E}">
        <p14:creationId xmlns:p14="http://schemas.microsoft.com/office/powerpoint/2010/main" val="335299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Yapısı Türleri</a:t>
            </a:r>
            <a:endParaRPr lang="tr-TR" dirty="0"/>
          </a:p>
        </p:txBody>
      </p:sp>
      <p:sp>
        <p:nvSpPr>
          <p:cNvPr id="3" name="İçerik Yer Tutucusu 2"/>
          <p:cNvSpPr>
            <a:spLocks noGrp="1"/>
          </p:cNvSpPr>
          <p:nvPr>
            <p:ph idx="1"/>
          </p:nvPr>
        </p:nvSpPr>
        <p:spPr>
          <a:xfrm>
            <a:off x="1341437" y="4750039"/>
            <a:ext cx="5914939" cy="1592255"/>
          </a:xfrm>
        </p:spPr>
        <p:txBody>
          <a:bodyPr>
            <a:normAutofit lnSpcReduction="10000"/>
          </a:bodyPr>
          <a:lstStyle/>
          <a:p>
            <a:pPr marL="0" indent="0">
              <a:buNone/>
            </a:pPr>
            <a:r>
              <a:rPr lang="tr-TR" dirty="0" smtClean="0"/>
              <a:t>Tüm </a:t>
            </a:r>
            <a:r>
              <a:rPr lang="tr-TR" dirty="0"/>
              <a:t>öğeler doğrusal veya sıralı bir düzende düzenlendiğinde bir veri yapısı doğrusaldır. Örneğin </a:t>
            </a:r>
            <a:r>
              <a:rPr lang="tr-TR" dirty="0" smtClean="0"/>
              <a:t>diziler, kuyruklar, bağlı listeler </a:t>
            </a:r>
            <a:r>
              <a:rPr lang="tr-TR" dirty="0"/>
              <a:t>ve </a:t>
            </a:r>
            <a:r>
              <a:rPr lang="tr-TR" dirty="0" err="1" smtClean="0"/>
              <a:t>yığıtlar</a:t>
            </a:r>
            <a:r>
              <a:rPr lang="tr-TR" dirty="0" smtClean="0"/>
              <a:t> doğrusal </a:t>
            </a:r>
            <a:r>
              <a:rPr lang="tr-TR" dirty="0"/>
              <a:t>veri yapılarıdır</a:t>
            </a:r>
            <a:r>
              <a:rPr lang="tr-TR" dirty="0" smtClean="0"/>
              <a:t>.</a:t>
            </a:r>
            <a:endParaRPr lang="tr-TR" dirty="0"/>
          </a:p>
        </p:txBody>
      </p:sp>
      <p:sp>
        <p:nvSpPr>
          <p:cNvPr id="4" name="Yuvarlatılmış Dikdörtgen 3"/>
          <p:cNvSpPr/>
          <p:nvPr/>
        </p:nvSpPr>
        <p:spPr>
          <a:xfrm>
            <a:off x="5091916" y="2514489"/>
            <a:ext cx="1865375" cy="362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Veri Yapıları</a:t>
            </a:r>
            <a:endParaRPr lang="tr-TR" dirty="0"/>
          </a:p>
        </p:txBody>
      </p:sp>
      <p:sp>
        <p:nvSpPr>
          <p:cNvPr id="5" name="Yuvarlatılmış Dikdörtgen 4"/>
          <p:cNvSpPr/>
          <p:nvPr/>
        </p:nvSpPr>
        <p:spPr>
          <a:xfrm>
            <a:off x="2633472" y="3529828"/>
            <a:ext cx="2636004" cy="617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Lineer (Doğrusal) Veri Yapıları</a:t>
            </a:r>
            <a:endParaRPr lang="tr-TR" dirty="0"/>
          </a:p>
        </p:txBody>
      </p:sp>
      <p:sp>
        <p:nvSpPr>
          <p:cNvPr id="7" name="Yuvarlatılmış Dikdörtgen 6"/>
          <p:cNvSpPr/>
          <p:nvPr/>
        </p:nvSpPr>
        <p:spPr>
          <a:xfrm>
            <a:off x="6650972" y="3529829"/>
            <a:ext cx="2962420" cy="617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Non</a:t>
            </a:r>
            <a:r>
              <a:rPr lang="tr-TR" dirty="0" smtClean="0"/>
              <a:t>-Lineer (Doğrusal Olmayan) Veri Yapıları</a:t>
            </a:r>
            <a:endParaRPr lang="tr-TR" dirty="0"/>
          </a:p>
        </p:txBody>
      </p:sp>
      <p:cxnSp>
        <p:nvCxnSpPr>
          <p:cNvPr id="9" name="Düz Ok Bağlayıcısı 8"/>
          <p:cNvCxnSpPr>
            <a:endCxn id="5" idx="0"/>
          </p:cNvCxnSpPr>
          <p:nvPr/>
        </p:nvCxnSpPr>
        <p:spPr>
          <a:xfrm flipH="1">
            <a:off x="3951474" y="2876686"/>
            <a:ext cx="2048336" cy="65314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Düz Ok Bağlayıcısı 10"/>
          <p:cNvCxnSpPr>
            <a:endCxn id="7" idx="0"/>
          </p:cNvCxnSpPr>
          <p:nvPr/>
        </p:nvCxnSpPr>
        <p:spPr>
          <a:xfrm>
            <a:off x="6049398" y="2876686"/>
            <a:ext cx="2082784" cy="65314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026" name="Picture 2" descr="C# Diziler (Arrays) ve Dizi Metotları – Web Tasarım &amp; Programl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814388"/>
            <a:ext cx="2371725" cy="995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 Diziler (Arrays) ve Dizi Metotları – Web Tasarım &amp; Programla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2293" y="4750039"/>
            <a:ext cx="2111464" cy="15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73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Yapısı Türleri</a:t>
            </a:r>
          </a:p>
        </p:txBody>
      </p:sp>
      <p:pic>
        <p:nvPicPr>
          <p:cNvPr id="2050" name="Picture 2" descr="http://sercancetin.com/wp-content/uploads/2017/01/ikili-a%C4%9Fa%C3%A7-yap%C4%B1s%C4%B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6171" y="3914155"/>
            <a:ext cx="3418729" cy="19466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eri Yapıları 7 Graf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051" y="3914155"/>
            <a:ext cx="1970644" cy="1710019"/>
          </a:xfrm>
          <a:prstGeom prst="rect">
            <a:avLst/>
          </a:prstGeom>
          <a:noFill/>
          <a:extLst>
            <a:ext uri="{909E8E84-426E-40DD-AFC4-6F175D3DCCD1}">
              <a14:hiddenFill xmlns:a14="http://schemas.microsoft.com/office/drawing/2010/main">
                <a:solidFill>
                  <a:srgbClr val="FFFFFF"/>
                </a:solidFill>
              </a14:hiddenFill>
            </a:ext>
          </a:extLst>
        </p:spPr>
      </p:pic>
      <p:sp>
        <p:nvSpPr>
          <p:cNvPr id="7" name="Dikdörtgen 6"/>
          <p:cNvSpPr/>
          <p:nvPr/>
        </p:nvSpPr>
        <p:spPr>
          <a:xfrm>
            <a:off x="1025236" y="2303501"/>
            <a:ext cx="9142892" cy="646331"/>
          </a:xfrm>
          <a:prstGeom prst="rect">
            <a:avLst/>
          </a:prstGeom>
        </p:spPr>
        <p:txBody>
          <a:bodyPr vert="horz" lIns="91440" tIns="45720" rIns="91440" bIns="45720" rtlCol="0" anchor="ctr">
            <a:normAutofit/>
          </a:bodyPr>
          <a:lstStyle/>
          <a:p>
            <a:pPr defTabSz="914400">
              <a:lnSpc>
                <a:spcPct val="90000"/>
              </a:lnSpc>
              <a:spcBef>
                <a:spcPts val="1200"/>
              </a:spcBef>
              <a:buClr>
                <a:schemeClr val="accent1"/>
              </a:buClr>
            </a:pPr>
            <a:r>
              <a:rPr lang="tr-TR" sz="2000" dirty="0">
                <a:solidFill>
                  <a:schemeClr val="tx1">
                    <a:lumMod val="65000"/>
                    <a:lumOff val="35000"/>
                  </a:schemeClr>
                </a:solidFill>
              </a:rPr>
              <a:t>Tüm öğeler doğrusal veya sıralı bir düzende düzenlenmediğinde bir veri yapısı doğrusal değildir.</a:t>
            </a:r>
          </a:p>
        </p:txBody>
      </p:sp>
      <p:sp>
        <p:nvSpPr>
          <p:cNvPr id="8" name="Dikdörtgen 7"/>
          <p:cNvSpPr/>
          <p:nvPr/>
        </p:nvSpPr>
        <p:spPr>
          <a:xfrm>
            <a:off x="2515985" y="3194594"/>
            <a:ext cx="1957451" cy="646331"/>
          </a:xfrm>
          <a:prstGeom prst="rect">
            <a:avLst/>
          </a:prstGeom>
        </p:spPr>
        <p:txBody>
          <a:bodyPr vert="horz" lIns="91440" tIns="45720" rIns="91440" bIns="45720" rtlCol="0" anchor="ctr">
            <a:normAutofit fontScale="85000" lnSpcReduction="20000"/>
          </a:bodyPr>
          <a:lstStyle/>
          <a:p>
            <a:pPr defTabSz="914400">
              <a:lnSpc>
                <a:spcPct val="90000"/>
              </a:lnSpc>
              <a:spcBef>
                <a:spcPts val="1200"/>
              </a:spcBef>
              <a:buClr>
                <a:schemeClr val="accent1"/>
              </a:buClr>
            </a:pPr>
            <a:r>
              <a:rPr lang="tr-TR" sz="2000" dirty="0" smtClean="0">
                <a:solidFill>
                  <a:schemeClr val="tx1">
                    <a:lumMod val="65000"/>
                    <a:lumOff val="35000"/>
                  </a:schemeClr>
                </a:solidFill>
              </a:rPr>
              <a:t>Ağaç veri </a:t>
            </a:r>
            <a:r>
              <a:rPr lang="tr-TR" sz="2000" dirty="0">
                <a:solidFill>
                  <a:schemeClr val="tx1">
                    <a:lumMod val="65000"/>
                    <a:lumOff val="35000"/>
                  </a:schemeClr>
                </a:solidFill>
              </a:rPr>
              <a:t>yapısı doğrusal değildir.</a:t>
            </a:r>
          </a:p>
        </p:txBody>
      </p:sp>
      <p:sp>
        <p:nvSpPr>
          <p:cNvPr id="9" name="Dikdörtgen 8"/>
          <p:cNvSpPr/>
          <p:nvPr/>
        </p:nvSpPr>
        <p:spPr>
          <a:xfrm>
            <a:off x="6415051" y="3141155"/>
            <a:ext cx="2185060" cy="646331"/>
          </a:xfrm>
          <a:prstGeom prst="rect">
            <a:avLst/>
          </a:prstGeom>
        </p:spPr>
        <p:txBody>
          <a:bodyPr vert="horz" lIns="91440" tIns="45720" rIns="91440" bIns="45720" rtlCol="0" anchor="ctr">
            <a:normAutofit fontScale="85000" lnSpcReduction="10000"/>
          </a:bodyPr>
          <a:lstStyle/>
          <a:p>
            <a:pPr defTabSz="914400">
              <a:lnSpc>
                <a:spcPct val="90000"/>
              </a:lnSpc>
              <a:spcBef>
                <a:spcPts val="1200"/>
              </a:spcBef>
              <a:buClr>
                <a:schemeClr val="accent1"/>
              </a:buClr>
            </a:pPr>
            <a:r>
              <a:rPr lang="tr-TR" sz="2000" dirty="0" err="1" smtClean="0">
                <a:solidFill>
                  <a:schemeClr val="tx1">
                    <a:lumMod val="65000"/>
                    <a:lumOff val="35000"/>
                  </a:schemeClr>
                </a:solidFill>
              </a:rPr>
              <a:t>Graf</a:t>
            </a:r>
            <a:r>
              <a:rPr lang="tr-TR" sz="2000" dirty="0" smtClean="0">
                <a:solidFill>
                  <a:schemeClr val="tx1">
                    <a:lumMod val="65000"/>
                    <a:lumOff val="35000"/>
                  </a:schemeClr>
                </a:solidFill>
              </a:rPr>
              <a:t> veri </a:t>
            </a:r>
            <a:r>
              <a:rPr lang="tr-TR" sz="2000" dirty="0">
                <a:solidFill>
                  <a:schemeClr val="tx1">
                    <a:lumMod val="65000"/>
                    <a:lumOff val="35000"/>
                  </a:schemeClr>
                </a:solidFill>
              </a:rPr>
              <a:t>yapısı doğrusal değildir.</a:t>
            </a:r>
          </a:p>
        </p:txBody>
      </p:sp>
    </p:spTree>
    <p:extLst>
      <p:ext uri="{BB962C8B-B14F-4D97-AF65-F5344CB8AC3E}">
        <p14:creationId xmlns:p14="http://schemas.microsoft.com/office/powerpoint/2010/main" val="4066879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Yapısı Türleri</a:t>
            </a:r>
          </a:p>
        </p:txBody>
      </p:sp>
      <p:sp>
        <p:nvSpPr>
          <p:cNvPr id="4" name="İçerik Yer Tutucusu 2"/>
          <p:cNvSpPr txBox="1">
            <a:spLocks/>
          </p:cNvSpPr>
          <p:nvPr/>
        </p:nvSpPr>
        <p:spPr>
          <a:xfrm>
            <a:off x="1554481" y="3773425"/>
            <a:ext cx="8244402" cy="2913888"/>
          </a:xfrm>
          <a:prstGeom prst="rect">
            <a:avLst/>
          </a:prstGeom>
        </p:spPr>
        <p:txBody>
          <a:bodyPr vert="horz" lIns="91440" tIns="45720" rIns="91440" bIns="45720" rtlCol="0" anchor="ctr">
            <a:normAutofit fontScale="850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endParaRPr lang="tr-TR" dirty="0" smtClean="0"/>
          </a:p>
          <a:p>
            <a:pPr marL="0" indent="0">
              <a:buNone/>
            </a:pPr>
            <a:r>
              <a:rPr lang="tr-TR" b="1" dirty="0" smtClean="0"/>
              <a:t>Statik </a:t>
            </a:r>
            <a:r>
              <a:rPr lang="tr-TR" b="1" dirty="0"/>
              <a:t>Veri Yapıları</a:t>
            </a:r>
            <a:r>
              <a:rPr lang="tr-TR" dirty="0"/>
              <a:t>: Bu tür veri yapılarında bellek, derleme zamanında tahsis edilir. Bu nedenle, maksimum boyut sabittir. Bu tür veri yapısının avantajı, verilere çok hızlı </a:t>
            </a:r>
            <a:r>
              <a:rPr lang="tr-TR" dirty="0" smtClean="0"/>
              <a:t>erişebilmemizdir.</a:t>
            </a:r>
            <a:endParaRPr lang="tr-TR" dirty="0"/>
          </a:p>
          <a:p>
            <a:pPr marL="0" indent="0">
              <a:buNone/>
            </a:pPr>
            <a:r>
              <a:rPr lang="tr-TR" dirty="0"/>
              <a:t>Avantaj:</a:t>
            </a:r>
          </a:p>
          <a:p>
            <a:pPr lvl="1">
              <a:buFont typeface="Wingdings" panose="05000000000000000000" pitchFamily="2" charset="2"/>
              <a:buChar char="ü"/>
            </a:pPr>
            <a:r>
              <a:rPr lang="tr-TR" dirty="0"/>
              <a:t> Verilere çok hızlı bir şekilde ulaşılabilir</a:t>
            </a:r>
          </a:p>
          <a:p>
            <a:pPr marL="0" indent="0">
              <a:buNone/>
            </a:pPr>
            <a:r>
              <a:rPr lang="tr-TR" dirty="0" smtClean="0"/>
              <a:t>Dezavantaj</a:t>
            </a:r>
            <a:r>
              <a:rPr lang="tr-TR" dirty="0"/>
              <a:t>:	</a:t>
            </a:r>
          </a:p>
          <a:p>
            <a:pPr lvl="1">
              <a:buFont typeface="Wingdings" panose="05000000000000000000" pitchFamily="2" charset="2"/>
              <a:buChar char="ü"/>
            </a:pPr>
            <a:r>
              <a:rPr lang="tr-TR" dirty="0"/>
              <a:t> Ekleme ve Silme işlemleri </a:t>
            </a:r>
            <a:r>
              <a:rPr lang="tr-TR" dirty="0" smtClean="0"/>
              <a:t>yavaş</a:t>
            </a:r>
            <a:endParaRPr lang="tr-TR" dirty="0"/>
          </a:p>
          <a:p>
            <a:pPr marL="0" indent="0">
              <a:buNone/>
            </a:pPr>
            <a:r>
              <a:rPr lang="tr-TR" dirty="0" smtClean="0"/>
              <a:t>Örnek:</a:t>
            </a:r>
            <a:r>
              <a:rPr lang="tr-TR" dirty="0"/>
              <a:t>	</a:t>
            </a:r>
          </a:p>
          <a:p>
            <a:pPr lvl="1">
              <a:buFont typeface="Wingdings" panose="05000000000000000000" pitchFamily="2" charset="2"/>
              <a:buChar char="ü"/>
            </a:pPr>
            <a:r>
              <a:rPr lang="tr-TR" dirty="0"/>
              <a:t> </a:t>
            </a:r>
            <a:r>
              <a:rPr lang="tr-TR" dirty="0" smtClean="0"/>
              <a:t>Diziler</a:t>
            </a:r>
            <a:endParaRPr lang="tr-TR" dirty="0"/>
          </a:p>
          <a:p>
            <a:pPr lvl="1">
              <a:buFont typeface="Wingdings" panose="05000000000000000000" pitchFamily="2" charset="2"/>
              <a:buChar char="ü"/>
            </a:pPr>
            <a:endParaRPr lang="tr-TR" dirty="0"/>
          </a:p>
          <a:p>
            <a:pPr marL="502920" lvl="1" indent="0">
              <a:buNone/>
            </a:pPr>
            <a:endParaRPr lang="tr-TR" dirty="0"/>
          </a:p>
        </p:txBody>
      </p:sp>
      <p:sp>
        <p:nvSpPr>
          <p:cNvPr id="5" name="Yuvarlatılmış Dikdörtgen 4"/>
          <p:cNvSpPr/>
          <p:nvPr/>
        </p:nvSpPr>
        <p:spPr>
          <a:xfrm>
            <a:off x="4991751" y="1989828"/>
            <a:ext cx="1466603" cy="491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Veri Yapıları</a:t>
            </a:r>
            <a:endParaRPr lang="tr-TR" dirty="0"/>
          </a:p>
        </p:txBody>
      </p:sp>
      <p:sp>
        <p:nvSpPr>
          <p:cNvPr id="6" name="Yuvarlatılmış Dikdörtgen 5"/>
          <p:cNvSpPr/>
          <p:nvPr/>
        </p:nvSpPr>
        <p:spPr>
          <a:xfrm>
            <a:off x="2741377" y="3005167"/>
            <a:ext cx="2250374" cy="617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Statik Veri Yapıları</a:t>
            </a:r>
            <a:endParaRPr lang="tr-TR" dirty="0"/>
          </a:p>
        </p:txBody>
      </p:sp>
      <p:sp>
        <p:nvSpPr>
          <p:cNvPr id="7" name="Yuvarlatılmış Dikdörtgen 6"/>
          <p:cNvSpPr/>
          <p:nvPr/>
        </p:nvSpPr>
        <p:spPr>
          <a:xfrm>
            <a:off x="6373247" y="3005168"/>
            <a:ext cx="2578925" cy="617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Dinamik Veri Yapıları</a:t>
            </a:r>
            <a:endParaRPr lang="tr-TR" dirty="0"/>
          </a:p>
        </p:txBody>
      </p:sp>
      <p:cxnSp>
        <p:nvCxnSpPr>
          <p:cNvPr id="8" name="Düz Ok Bağlayıcısı 7"/>
          <p:cNvCxnSpPr>
            <a:stCxn id="5" idx="2"/>
          </p:cNvCxnSpPr>
          <p:nvPr/>
        </p:nvCxnSpPr>
        <p:spPr>
          <a:xfrm flipH="1">
            <a:off x="3952662" y="2481072"/>
            <a:ext cx="1772391" cy="52409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Düz Ok Bağlayıcısı 8"/>
          <p:cNvCxnSpPr>
            <a:stCxn id="5" idx="2"/>
            <a:endCxn id="7" idx="0"/>
          </p:cNvCxnSpPr>
          <p:nvPr/>
        </p:nvCxnSpPr>
        <p:spPr>
          <a:xfrm>
            <a:off x="5725053" y="2481072"/>
            <a:ext cx="1937657" cy="52409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0833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Yapısı Türleri</a:t>
            </a:r>
          </a:p>
        </p:txBody>
      </p:sp>
      <p:sp>
        <p:nvSpPr>
          <p:cNvPr id="3" name="İçerik Yer Tutucusu 2"/>
          <p:cNvSpPr>
            <a:spLocks noGrp="1"/>
          </p:cNvSpPr>
          <p:nvPr>
            <p:ph idx="1"/>
          </p:nvPr>
        </p:nvSpPr>
        <p:spPr/>
        <p:txBody>
          <a:bodyPr>
            <a:normAutofit lnSpcReduction="10000"/>
          </a:bodyPr>
          <a:lstStyle/>
          <a:p>
            <a:pPr marL="0" indent="0">
              <a:buNone/>
            </a:pPr>
            <a:r>
              <a:rPr lang="tr-TR" b="1" dirty="0"/>
              <a:t>Dinamik Veri Yapıları</a:t>
            </a:r>
            <a:r>
              <a:rPr lang="tr-TR" dirty="0"/>
              <a:t>: Bu tür veri yapılarında bellek, çalışma zamanında tahsis edilir. Bu nedenle, maksimum boyut esnektir. Çalışma zamanında bellek ayrılacağı zaman, boyuta kullanıcı karar </a:t>
            </a:r>
            <a:r>
              <a:rPr lang="tr-TR" dirty="0" smtClean="0"/>
              <a:t>verir.</a:t>
            </a:r>
            <a:endParaRPr lang="tr-TR" dirty="0"/>
          </a:p>
          <a:p>
            <a:pPr marL="0" indent="0">
              <a:buNone/>
            </a:pPr>
            <a:r>
              <a:rPr lang="tr-TR" dirty="0"/>
              <a:t>Avantaj:</a:t>
            </a:r>
          </a:p>
          <a:p>
            <a:pPr lvl="1">
              <a:buFont typeface="Wingdings" panose="05000000000000000000" pitchFamily="2" charset="2"/>
              <a:buChar char="ü"/>
            </a:pPr>
            <a:r>
              <a:rPr lang="tr-TR" dirty="0"/>
              <a:t> Ekleme ve Silme işlemleri </a:t>
            </a:r>
            <a:r>
              <a:rPr lang="tr-TR" dirty="0" smtClean="0"/>
              <a:t>hızlı</a:t>
            </a:r>
            <a:endParaRPr lang="tr-TR" dirty="0"/>
          </a:p>
          <a:p>
            <a:pPr marL="0" indent="0">
              <a:buNone/>
            </a:pPr>
            <a:r>
              <a:rPr lang="tr-TR" dirty="0"/>
              <a:t>Dezavantaj:	</a:t>
            </a:r>
          </a:p>
          <a:p>
            <a:pPr lvl="1">
              <a:buFont typeface="Wingdings" panose="05000000000000000000" pitchFamily="2" charset="2"/>
              <a:buChar char="ü"/>
            </a:pPr>
            <a:r>
              <a:rPr lang="tr-TR" dirty="0"/>
              <a:t> Verilere </a:t>
            </a:r>
            <a:r>
              <a:rPr lang="tr-TR" dirty="0" smtClean="0"/>
              <a:t>erişim yavaş</a:t>
            </a:r>
            <a:endParaRPr lang="tr-TR" dirty="0"/>
          </a:p>
          <a:p>
            <a:pPr marL="0" indent="0">
              <a:buNone/>
            </a:pPr>
            <a:r>
              <a:rPr lang="tr-TR" dirty="0"/>
              <a:t>Örnek:	</a:t>
            </a:r>
          </a:p>
          <a:p>
            <a:pPr lvl="1">
              <a:buFont typeface="Wingdings" panose="05000000000000000000" pitchFamily="2" charset="2"/>
              <a:buChar char="ü"/>
            </a:pPr>
            <a:r>
              <a:rPr lang="tr-TR" dirty="0"/>
              <a:t> </a:t>
            </a:r>
            <a:r>
              <a:rPr lang="tr-TR" dirty="0" smtClean="0"/>
              <a:t>Bağlı Listeler</a:t>
            </a:r>
            <a:endParaRPr lang="tr-TR" dirty="0"/>
          </a:p>
          <a:p>
            <a:pPr marL="0" indent="0">
              <a:buNone/>
            </a:pPr>
            <a:r>
              <a:rPr lang="tr-TR" dirty="0" smtClean="0"/>
              <a:t>Birinin </a:t>
            </a:r>
            <a:r>
              <a:rPr lang="tr-TR" dirty="0"/>
              <a:t>avantajı diğerinin dezavantajıdır. Bu nedenle, veri yapılarının seçimi tamamen kullanıcı gereksinimlerine bağlıdır.</a:t>
            </a:r>
          </a:p>
        </p:txBody>
      </p:sp>
    </p:spTree>
    <p:extLst>
      <p:ext uri="{BB962C8B-B14F-4D97-AF65-F5344CB8AC3E}">
        <p14:creationId xmlns:p14="http://schemas.microsoft.com/office/powerpoint/2010/main" val="324182872"/>
      </p:ext>
    </p:extLst>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Uçak İzi">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TM04033937[[fn=Uçak İzi]]</Template>
  <TotalTime>1112</TotalTime>
  <Words>962</Words>
  <Application>Microsoft Office PowerPoint</Application>
  <PresentationFormat>Geniş ekran</PresentationFormat>
  <Paragraphs>120</Paragraphs>
  <Slides>17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Calibri</vt:lpstr>
      <vt:lpstr>Century Gothic</vt:lpstr>
      <vt:lpstr>Wingdings</vt:lpstr>
      <vt:lpstr>Wingdings 2</vt:lpstr>
      <vt:lpstr>Uçak İzi</vt:lpstr>
      <vt:lpstr>Veri Yapıları</vt:lpstr>
      <vt:lpstr>Veri Yapısı Tanımı</vt:lpstr>
      <vt:lpstr>Veri Yapısı Tanımı</vt:lpstr>
      <vt:lpstr>Veri Yapısı Tanımı</vt:lpstr>
      <vt:lpstr>Veri Yapılarının Avantajları</vt:lpstr>
      <vt:lpstr>Veri Yapısı Türleri</vt:lpstr>
      <vt:lpstr>Veri Yapısı Türleri</vt:lpstr>
      <vt:lpstr>Veri Yapısı Türleri</vt:lpstr>
      <vt:lpstr>Veri Yapısı Türleri</vt:lpstr>
      <vt:lpstr>VERİMLİLİK</vt:lpstr>
      <vt:lpstr>VERİMLİLİK</vt:lpstr>
      <vt:lpstr>ASİMPTOTİK ANALİZ</vt:lpstr>
      <vt:lpstr>ASİMPTOTİK ANALİZ</vt:lpstr>
      <vt:lpstr>ASİMPTOTİK ANALİZ</vt:lpstr>
      <vt:lpstr>PowerPoint Sunusu</vt:lpstr>
      <vt:lpstr>ASİMPTOTİK ANALİZ</vt:lpstr>
      <vt:lpstr>BIG O NOTASYONU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Yapıları</dc:title>
  <dc:creator>Fatih</dc:creator>
  <cp:lastModifiedBy>Fatih</cp:lastModifiedBy>
  <cp:revision>31</cp:revision>
  <cp:lastPrinted>2022-10-04T05:28:42Z</cp:lastPrinted>
  <dcterms:created xsi:type="dcterms:W3CDTF">2022-10-03T06:45:06Z</dcterms:created>
  <dcterms:modified xsi:type="dcterms:W3CDTF">2022-10-04T13:01:06Z</dcterms:modified>
</cp:coreProperties>
</file>