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71" r:id="rId3"/>
    <p:sldId id="453" r:id="rId4"/>
    <p:sldId id="455" r:id="rId5"/>
    <p:sldId id="390" r:id="rId6"/>
    <p:sldId id="456" r:id="rId7"/>
    <p:sldId id="391" r:id="rId8"/>
    <p:sldId id="392" r:id="rId9"/>
    <p:sldId id="393" r:id="rId10"/>
    <p:sldId id="394" r:id="rId11"/>
    <p:sldId id="395" r:id="rId12"/>
    <p:sldId id="401" r:id="rId13"/>
    <p:sldId id="461" r:id="rId14"/>
    <p:sldId id="396" r:id="rId15"/>
    <p:sldId id="399" r:id="rId16"/>
    <p:sldId id="463" r:id="rId17"/>
    <p:sldId id="457" r:id="rId18"/>
    <p:sldId id="464" r:id="rId19"/>
    <p:sldId id="398" r:id="rId20"/>
    <p:sldId id="402" r:id="rId21"/>
    <p:sldId id="403" r:id="rId22"/>
    <p:sldId id="404" r:id="rId23"/>
    <p:sldId id="405" r:id="rId24"/>
    <p:sldId id="406" r:id="rId25"/>
    <p:sldId id="407" r:id="rId26"/>
    <p:sldId id="408" r:id="rId27"/>
    <p:sldId id="409" r:id="rId28"/>
    <p:sldId id="411" r:id="rId29"/>
    <p:sldId id="412" r:id="rId30"/>
    <p:sldId id="413" r:id="rId31"/>
    <p:sldId id="414" r:id="rId32"/>
    <p:sldId id="415" r:id="rId33"/>
    <p:sldId id="416" r:id="rId34"/>
    <p:sldId id="417" r:id="rId35"/>
    <p:sldId id="418" r:id="rId36"/>
    <p:sldId id="459" r:id="rId37"/>
    <p:sldId id="420" r:id="rId38"/>
    <p:sldId id="421" r:id="rId39"/>
    <p:sldId id="422" r:id="rId40"/>
    <p:sldId id="423" r:id="rId41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674F6"/>
    <a:srgbClr val="6289F8"/>
    <a:srgbClr val="8097F8"/>
    <a:srgbClr val="2C61F6"/>
    <a:srgbClr val="F8F0D0"/>
    <a:srgbClr val="F2E4AA"/>
    <a:srgbClr val="00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3897" autoAdjust="0"/>
    <p:restoredTop sz="94660"/>
  </p:normalViewPr>
  <p:slideViewPr>
    <p:cSldViewPr>
      <p:cViewPr varScale="1">
        <p:scale>
          <a:sx n="163" d="100"/>
          <a:sy n="163" d="100"/>
        </p:scale>
        <p:origin x="165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13" Type="http://schemas.openxmlformats.org/officeDocument/2006/relationships/slide" Target="slides/slide18.xml"/><Relationship Id="rId18" Type="http://schemas.openxmlformats.org/officeDocument/2006/relationships/slide" Target="slides/slide27.xml"/><Relationship Id="rId26" Type="http://schemas.openxmlformats.org/officeDocument/2006/relationships/slide" Target="slides/slide38.xml"/><Relationship Id="rId3" Type="http://schemas.openxmlformats.org/officeDocument/2006/relationships/slide" Target="slides/slide5.xml"/><Relationship Id="rId21" Type="http://schemas.openxmlformats.org/officeDocument/2006/relationships/slide" Target="slides/slide30.xml"/><Relationship Id="rId7" Type="http://schemas.openxmlformats.org/officeDocument/2006/relationships/slide" Target="slides/slide11.xml"/><Relationship Id="rId12" Type="http://schemas.openxmlformats.org/officeDocument/2006/relationships/slide" Target="slides/slide17.xml"/><Relationship Id="rId17" Type="http://schemas.openxmlformats.org/officeDocument/2006/relationships/slide" Target="slides/slide26.xml"/><Relationship Id="rId25" Type="http://schemas.openxmlformats.org/officeDocument/2006/relationships/slide" Target="slides/slide37.xml"/><Relationship Id="rId2" Type="http://schemas.openxmlformats.org/officeDocument/2006/relationships/slide" Target="slides/slide4.xml"/><Relationship Id="rId16" Type="http://schemas.openxmlformats.org/officeDocument/2006/relationships/slide" Target="slides/slide25.xml"/><Relationship Id="rId20" Type="http://schemas.openxmlformats.org/officeDocument/2006/relationships/slide" Target="slides/slide29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16.xml"/><Relationship Id="rId24" Type="http://schemas.openxmlformats.org/officeDocument/2006/relationships/slide" Target="slides/slide36.xml"/><Relationship Id="rId5" Type="http://schemas.openxmlformats.org/officeDocument/2006/relationships/slide" Target="slides/slide7.xml"/><Relationship Id="rId15" Type="http://schemas.openxmlformats.org/officeDocument/2006/relationships/slide" Target="slides/slide24.xml"/><Relationship Id="rId23" Type="http://schemas.openxmlformats.org/officeDocument/2006/relationships/slide" Target="slides/slide35.xml"/><Relationship Id="rId10" Type="http://schemas.openxmlformats.org/officeDocument/2006/relationships/slide" Target="slides/slide15.xml"/><Relationship Id="rId19" Type="http://schemas.openxmlformats.org/officeDocument/2006/relationships/slide" Target="slides/slide28.xml"/><Relationship Id="rId4" Type="http://schemas.openxmlformats.org/officeDocument/2006/relationships/slide" Target="slides/slide6.xml"/><Relationship Id="rId9" Type="http://schemas.openxmlformats.org/officeDocument/2006/relationships/slide" Target="slides/slide14.xml"/><Relationship Id="rId14" Type="http://schemas.openxmlformats.org/officeDocument/2006/relationships/slide" Target="slides/slide23.xml"/><Relationship Id="rId22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Pattern Matching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>
                <a:cs typeface="+mn-cs"/>
              </a:defRPr>
            </a:lvl1pPr>
          </a:lstStyle>
          <a:p>
            <a:pPr>
              <a:defRPr/>
            </a:pPr>
            <a:fld id="{E71D1E93-3D94-B74A-A8EB-35EA49895185}" type="datetime8">
              <a:rPr lang="en-US"/>
              <a:pPr>
                <a:defRPr/>
              </a:pPr>
              <a:t>1/3/2023 10:48 AM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>
                <a:cs typeface="+mn-cs"/>
              </a:defRPr>
            </a:lvl1pPr>
          </a:lstStyle>
          <a:p>
            <a:pPr>
              <a:defRPr/>
            </a:pPr>
            <a:fld id="{49950A32-1F18-564C-BBC4-97B5B12D0D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06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Pattern Matching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>
                <a:cs typeface="+mn-cs"/>
              </a:defRPr>
            </a:lvl1pPr>
          </a:lstStyle>
          <a:p>
            <a:pPr>
              <a:defRPr/>
            </a:pPr>
            <a:fld id="{14276BD6-8A94-9E4A-A6E3-6223A27ABE8D}" type="datetime8">
              <a:rPr lang="en-US"/>
              <a:pPr>
                <a:defRPr/>
              </a:pPr>
              <a:t>1/3/2023 10:48 AM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>
                <a:cs typeface="+mn-cs"/>
              </a:defRPr>
            </a:lvl1pPr>
          </a:lstStyle>
          <a:p>
            <a:pPr>
              <a:defRPr/>
            </a:pPr>
            <a:fld id="{DE85C6D3-039F-4C42-A8E3-277B514F4B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81492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Pattern Matching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0197F27-FEBD-2B47-A2D8-6ED961C780F3}" type="datetime8">
              <a:rPr lang="en-US" sz="1400"/>
              <a:pPr eaLnBrk="1" hangingPunct="1"/>
              <a:t>1/3/2023 10:48 AM</a:t>
            </a:fld>
            <a:endParaRPr lang="en-US" sz="14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105468D-C0BF-1449-B780-BA871DC3BD00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Pattern Matching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0197F27-FEBD-2B47-A2D8-6ED961C780F3}" type="datetime8">
              <a:rPr lang="en-US" sz="1400"/>
              <a:pPr eaLnBrk="1" hangingPunct="1"/>
              <a:t>1/3/2023 10:48 AM</a:t>
            </a:fld>
            <a:endParaRPr lang="en-US" sz="14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105468D-C0BF-1449-B780-BA871DC3BD00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393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73114" indent="-297351" defTabSz="966393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89406" indent="-237881" defTabSz="966393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65168" indent="-237881" defTabSz="966393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140930" indent="-237881" defTabSz="966393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616693" indent="-237881" algn="ctr" defTabSz="96639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092455" indent="-237881" algn="ctr" defTabSz="96639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568217" indent="-237881" algn="ctr" defTabSz="96639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4043980" indent="-237881" algn="ctr" defTabSz="96639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Tries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393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73114" indent="-297351" defTabSz="966393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89406" indent="-237881" defTabSz="966393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65168" indent="-237881" defTabSz="966393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140930" indent="-237881" defTabSz="966393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616693" indent="-237881" algn="ctr" defTabSz="96639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092455" indent="-237881" algn="ctr" defTabSz="96639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568217" indent="-237881" algn="ctr" defTabSz="96639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4043980" indent="-237881" algn="ctr" defTabSz="96639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994E5B0-180B-104E-81DF-F035FE3B3E36}" type="datetime8">
              <a:rPr lang="en-US" sz="1400"/>
              <a:pPr eaLnBrk="1" hangingPunct="1"/>
              <a:t>1/3/2023 10:48 AM</a:t>
            </a:fld>
            <a:endParaRPr lang="en-US" sz="14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393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73114" indent="-297351" defTabSz="966393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89406" indent="-237881" defTabSz="966393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65168" indent="-237881" defTabSz="966393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140930" indent="-237881" defTabSz="966393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616693" indent="-237881" algn="ctr" defTabSz="96639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092455" indent="-237881" algn="ctr" defTabSz="96639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568217" indent="-237881" algn="ctr" defTabSz="96639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4043980" indent="-237881" algn="ctr" defTabSz="96639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FEC84A5-CC22-6844-BA63-84B462A6F112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Greedy Method</a:t>
            </a:r>
            <a:endParaRPr lang="en-US" sz="1400"/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AB6DEF6-DF5A-9846-8AE4-6A3671C51DD3}" type="datetime8">
              <a:rPr lang="en-US" sz="1400" smtClean="0"/>
              <a:t>1/3/2023 10:48 AM</a:t>
            </a:fld>
            <a:endParaRPr lang="en-US" sz="14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C0DDE28-8233-7E46-84C5-6596107F198D}" type="slidenum">
              <a:rPr lang="en-US" sz="1400"/>
              <a:pPr eaLnBrk="1" hangingPunct="1"/>
              <a:t>32</a:t>
            </a:fld>
            <a:endParaRPr lang="en-US" sz="14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Last Update: July 31,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Text 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B7EE6BB-47F1-1B4E-AAF2-EC65C3A889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35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Last Update: July 31,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Text 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C90DE-D35D-604B-A3B0-7FC3D090F7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63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Last Update: July 31,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Text 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8F2A7-FE69-8A4E-A719-0E9D1B8B61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80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Last Update: July 31,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Text 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B628D7-EB5A-974B-8620-E57D7CE548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98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Autofit/>
          </a:bodyPr>
          <a:lstStyle>
            <a:lvl1pPr algn="l">
              <a:defRPr sz="5400" b="1" cap="all">
                <a:latin typeface="Rockwell" panose="020606030202050204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Last Update: July 31,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Text 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F7DEB7-D38B-794C-8013-24670BA02C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39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Last Update: July 31,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Text Processing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F6D4A-A064-9A44-8E3F-F538C4BBBA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72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Last Update: July 31,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Text Processing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4ABA4-FF67-904B-BCC4-6BE2562D2E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58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Last Update: July 31,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Text Processing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22B7D-A7E2-5045-B4FB-EB395C3D83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59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Last Update: July 31,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Text Processing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0C77F4-8DF3-684E-8C09-49C848312A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53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Last Update: July 31,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Text Processing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A13C6A-A693-9A46-820B-CA8962D977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30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Last Update: July 31,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Text Processing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590392-37C6-B34B-9A0B-D2C1AB6FBD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08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Last Update: July 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Text 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AA26CE5-EC40-5244-B026-44E1715860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FF"/>
          </a:solidFill>
          <a:latin typeface="Cambria Math" panose="02040503050406030204" pitchFamily="18" charset="0"/>
          <a:ea typeface="Cambria Math" panose="02040503050406030204" pitchFamily="18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295400"/>
            <a:ext cx="7772400" cy="1143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eaLnBrk="1" hangingPunct="1"/>
            <a:r>
              <a:rPr lang="tr-TR" sz="7200" b="1" dirty="0" smtClean="0">
                <a:latin typeface="Rockwell" panose="02060603020205020403" pitchFamily="18" charset="0"/>
              </a:rPr>
              <a:t>Metin İşleme</a:t>
            </a:r>
            <a:endParaRPr lang="en-US" sz="7200" b="1" dirty="0">
              <a:latin typeface="Rockwell" panose="02060603020205020403" pitchFamily="18" charset="0"/>
            </a:endParaRP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F9FDADF-EF66-1146-B991-D26914947FCE}" type="slidenum">
              <a:rPr lang="en-US" sz="1400"/>
              <a:pPr eaLnBrk="1" hangingPunct="1"/>
              <a:t>1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/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2BEF6AC-6F30-0A4B-9243-FDA27D7C400A}" type="slidenum">
              <a:rPr lang="en-US" sz="1400"/>
              <a:pPr eaLnBrk="1" hangingPunct="1"/>
              <a:t>10</a:t>
            </a:fld>
            <a:endParaRPr lang="en-US" sz="1400"/>
          </a:p>
        </p:txBody>
      </p:sp>
      <p:graphicFrame>
        <p:nvGraphicFramePr>
          <p:cNvPr id="2253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139591"/>
              </p:ext>
            </p:extLst>
          </p:nvPr>
        </p:nvGraphicFramePr>
        <p:xfrm>
          <a:off x="838200" y="1676400"/>
          <a:ext cx="7848600" cy="369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3" name="VISIO" r:id="rId3" imgW="4800600" imgH="2273300" progId="Visio.Drawing.6">
                  <p:embed/>
                </p:oleObj>
              </mc:Choice>
              <mc:Fallback>
                <p:oleObj name="VISIO" r:id="rId3" imgW="4800600" imgH="22733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7848600" cy="369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/>
            <a:r>
              <a:rPr lang="tr-TR" dirty="0" smtClean="0"/>
              <a:t>Analiz</a:t>
            </a:r>
            <a:endParaRPr lang="en-US" dirty="0"/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381000" y="1371600"/>
            <a:ext cx="7391400" cy="4724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Boyer-Moore</a:t>
            </a:r>
            <a:r>
              <a:rPr lang="tr-TR" sz="2400" dirty="0"/>
              <a:t> </a:t>
            </a:r>
            <a:r>
              <a:rPr lang="tr-TR" sz="2400" dirty="0" smtClean="0"/>
              <a:t>algoritmasının karmaşıklığı </a:t>
            </a:r>
            <a:r>
              <a:rPr lang="en-US" altLang="ja-JP" sz="2400" b="1" i="1" dirty="0" smtClean="0"/>
              <a:t>O</a:t>
            </a:r>
            <a:r>
              <a:rPr lang="en-US" altLang="ja-JP" sz="2400" dirty="0" smtClean="0"/>
              <a:t>(</a:t>
            </a:r>
            <a:r>
              <a:rPr lang="en-US" altLang="ja-JP" sz="2400" b="1" i="1" dirty="0" smtClean="0"/>
              <a:t>nm </a:t>
            </a:r>
            <a:r>
              <a:rPr lang="en-US" altLang="ja-JP" sz="2400" dirty="0"/>
              <a:t>+</a:t>
            </a:r>
            <a:r>
              <a:rPr lang="en-US" altLang="ja-JP" sz="2400" b="1" i="1" dirty="0"/>
              <a:t> s</a:t>
            </a:r>
            <a:r>
              <a:rPr lang="en-US" altLang="ja-JP" sz="2400" dirty="0" smtClean="0"/>
              <a:t>)</a:t>
            </a:r>
            <a:r>
              <a:rPr lang="tr-TR" altLang="ja-JP" sz="2400" dirty="0" smtClean="0"/>
              <a:t>’</a:t>
            </a:r>
            <a:r>
              <a:rPr lang="tr-TR" altLang="ja-JP" sz="2400" dirty="0" err="1" smtClean="0"/>
              <a:t>dir</a:t>
            </a:r>
            <a:endParaRPr lang="en-US" altLang="ja-JP" sz="2400" dirty="0"/>
          </a:p>
          <a:p>
            <a:pPr eaLnBrk="1" hangingPunct="1"/>
            <a:r>
              <a:rPr lang="tr-TR" sz="2400" b="1" dirty="0" smtClean="0">
                <a:solidFill>
                  <a:srgbClr val="0000FF"/>
                </a:solidFill>
              </a:rPr>
              <a:t>En kötü durum</a:t>
            </a:r>
            <a:r>
              <a:rPr lang="en-US" sz="2400" b="1" dirty="0" smtClean="0">
                <a:solidFill>
                  <a:srgbClr val="0000FF"/>
                </a:solidFill>
              </a:rPr>
              <a:t>:</a:t>
            </a:r>
            <a:endParaRPr lang="en-US" sz="2400" b="1" dirty="0">
              <a:solidFill>
                <a:srgbClr val="0000FF"/>
              </a:solidFill>
            </a:endParaRPr>
          </a:p>
          <a:p>
            <a:pPr lvl="1" eaLnBrk="1" hangingPunct="1"/>
            <a:r>
              <a:rPr lang="en-US" sz="2000" b="1" i="1" dirty="0"/>
              <a:t>T </a:t>
            </a:r>
            <a:r>
              <a:rPr lang="en-US" sz="2000" dirty="0"/>
              <a:t>=</a:t>
            </a:r>
            <a:r>
              <a:rPr lang="en-US" sz="2000" b="1" i="1" dirty="0"/>
              <a:t> </a:t>
            </a:r>
            <a:r>
              <a:rPr lang="en-US" sz="2000" b="1" i="1" dirty="0" err="1"/>
              <a:t>aaa</a:t>
            </a:r>
            <a:r>
              <a:rPr lang="en-US" sz="2000" b="1" i="1" dirty="0"/>
              <a:t> … a</a:t>
            </a:r>
          </a:p>
          <a:p>
            <a:pPr lvl="1" eaLnBrk="1" hangingPunct="1"/>
            <a:r>
              <a:rPr lang="en-US" sz="2000" b="1" i="1" dirty="0"/>
              <a:t>P </a:t>
            </a:r>
            <a:r>
              <a:rPr lang="en-US" sz="2000" dirty="0"/>
              <a:t>=</a:t>
            </a:r>
            <a:r>
              <a:rPr lang="en-US" sz="2000" b="1" i="1" dirty="0"/>
              <a:t> </a:t>
            </a:r>
            <a:r>
              <a:rPr lang="en-US" sz="2000" b="1" i="1" dirty="0" err="1" smtClean="0"/>
              <a:t>baaa</a:t>
            </a:r>
            <a:endParaRPr lang="en-US" sz="2000" b="1" i="1" dirty="0" smtClean="0"/>
          </a:p>
          <a:p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kötü</a:t>
            </a:r>
            <a:r>
              <a:rPr lang="en-US" sz="2400" dirty="0"/>
              <a:t> durum, </a:t>
            </a:r>
            <a:r>
              <a:rPr lang="en-US" sz="2400" dirty="0" err="1"/>
              <a:t>resimlerde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endParaRPr lang="tr-TR" sz="2400" dirty="0" smtClean="0"/>
          </a:p>
          <a:p>
            <a:pPr marL="0" indent="0">
              <a:buNone/>
            </a:pPr>
            <a:r>
              <a:rPr lang="en-US" sz="2400" dirty="0" smtClean="0"/>
              <a:t>DNA </a:t>
            </a:r>
            <a:r>
              <a:rPr lang="en-US" sz="2400" dirty="0" err="1"/>
              <a:t>dizilerinde</a:t>
            </a:r>
            <a:r>
              <a:rPr lang="en-US" sz="2400" dirty="0"/>
              <a:t> </a:t>
            </a:r>
            <a:r>
              <a:rPr lang="en-US" sz="2400" dirty="0" err="1"/>
              <a:t>meydana</a:t>
            </a:r>
            <a:r>
              <a:rPr lang="en-US" sz="2400" dirty="0"/>
              <a:t> </a:t>
            </a:r>
            <a:r>
              <a:rPr lang="en-US" sz="2400" dirty="0" err="1"/>
              <a:t>gelebilir</a:t>
            </a:r>
            <a:r>
              <a:rPr lang="en-US" sz="2400" dirty="0"/>
              <a:t>, </a:t>
            </a:r>
          </a:p>
          <a:p>
            <a:pPr marL="0" indent="0">
              <a:buNone/>
            </a:pPr>
            <a:r>
              <a:rPr lang="en-US" sz="2400" dirty="0" err="1"/>
              <a:t>ancak</a:t>
            </a:r>
            <a:r>
              <a:rPr lang="en-US" sz="2400" dirty="0"/>
              <a:t> </a:t>
            </a:r>
            <a:r>
              <a:rPr lang="tr-TR" sz="2400" dirty="0" smtClean="0"/>
              <a:t>metinlerde</a:t>
            </a:r>
            <a:r>
              <a:rPr lang="en-US" sz="2400" dirty="0" smtClean="0"/>
              <a:t> </a:t>
            </a:r>
            <a:r>
              <a:rPr lang="en-US" sz="2400" dirty="0" err="1"/>
              <a:t>olası</a:t>
            </a:r>
            <a:r>
              <a:rPr lang="en-US" sz="2400" dirty="0"/>
              <a:t> </a:t>
            </a:r>
            <a:r>
              <a:rPr lang="en-US" sz="2400" dirty="0" err="1"/>
              <a:t>değildir</a:t>
            </a:r>
            <a:r>
              <a:rPr lang="en-US" sz="2400" dirty="0"/>
              <a:t>.</a:t>
            </a:r>
            <a:endParaRPr lang="en-US" sz="2400" dirty="0" smtClean="0"/>
          </a:p>
          <a:p>
            <a:r>
              <a:rPr lang="en-US" sz="2400" dirty="0"/>
              <a:t>Boyer-</a:t>
            </a:r>
            <a:r>
              <a:rPr lang="en-US" sz="2400" dirty="0" err="1"/>
              <a:t>Moore'un</a:t>
            </a:r>
            <a:r>
              <a:rPr lang="en-US" sz="2400" dirty="0"/>
              <a:t> </a:t>
            </a:r>
            <a:r>
              <a:rPr lang="en-US" sz="2400" dirty="0" err="1"/>
              <a:t>algoritması</a:t>
            </a:r>
            <a:r>
              <a:rPr lang="en-US" sz="2400" dirty="0"/>
              <a:t>, </a:t>
            </a:r>
          </a:p>
          <a:p>
            <a:pPr marL="0" indent="0">
              <a:buNone/>
            </a:pPr>
            <a:r>
              <a:rPr lang="en-US" sz="2400" dirty="0" err="1" smtClean="0"/>
              <a:t>metin</a:t>
            </a:r>
            <a:r>
              <a:rPr lang="tr-TR" sz="2400" dirty="0" err="1" smtClean="0"/>
              <a:t>lerde</a:t>
            </a:r>
            <a:r>
              <a:rPr lang="en-US" sz="2400" dirty="0" smtClean="0"/>
              <a:t> </a:t>
            </a:r>
            <a:r>
              <a:rPr lang="en-US" sz="2400" dirty="0" err="1"/>
              <a:t>kaba</a:t>
            </a:r>
            <a:r>
              <a:rPr lang="en-US" sz="2400" dirty="0"/>
              <a:t> </a:t>
            </a:r>
            <a:r>
              <a:rPr lang="en-US" sz="2400" dirty="0" err="1"/>
              <a:t>kuvvet</a:t>
            </a:r>
            <a:r>
              <a:rPr lang="en-US" sz="2400" dirty="0"/>
              <a:t> </a:t>
            </a:r>
            <a:r>
              <a:rPr lang="en-US" sz="2400" dirty="0" err="1" smtClean="0"/>
              <a:t>algoritmasından</a:t>
            </a:r>
            <a:r>
              <a:rPr lang="en-US" sz="2400" dirty="0" smtClean="0"/>
              <a:t> </a:t>
            </a:r>
            <a:endParaRPr lang="tr-TR" sz="2400" dirty="0" smtClean="0"/>
          </a:p>
          <a:p>
            <a:pPr marL="0" indent="0">
              <a:buNone/>
            </a:pPr>
            <a:r>
              <a:rPr lang="tr-TR" sz="2400" dirty="0" smtClean="0"/>
              <a:t>büyük</a:t>
            </a:r>
            <a:r>
              <a:rPr lang="en-US" sz="2400" dirty="0" smtClean="0"/>
              <a:t> </a:t>
            </a:r>
            <a:r>
              <a:rPr lang="en-US" sz="2400" dirty="0" err="1" smtClean="0"/>
              <a:t>ölçüde</a:t>
            </a:r>
            <a:r>
              <a:rPr lang="en-US" sz="2400" dirty="0" smtClean="0"/>
              <a:t> </a:t>
            </a:r>
            <a:r>
              <a:rPr lang="en-US" sz="2400" dirty="0" err="1"/>
              <a:t>daha</a:t>
            </a:r>
            <a:r>
              <a:rPr lang="en-US" sz="2400" dirty="0"/>
              <a:t> </a:t>
            </a:r>
            <a:r>
              <a:rPr lang="en-US" sz="2400" dirty="0" err="1"/>
              <a:t>hızlıdır</a:t>
            </a:r>
            <a:endParaRPr lang="en-US" sz="2400" dirty="0"/>
          </a:p>
        </p:txBody>
      </p:sp>
      <p:sp>
        <p:nvSpPr>
          <p:cNvPr id="235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2860579-D721-6C4C-B0E3-8446757436E2}" type="slidenum">
              <a:rPr lang="en-US" sz="1400"/>
              <a:pPr eaLnBrk="1" hangingPunct="1"/>
              <a:t>11</a:t>
            </a:fld>
            <a:endParaRPr lang="en-US" sz="1400"/>
          </a:p>
        </p:txBody>
      </p:sp>
      <p:graphicFrame>
        <p:nvGraphicFramePr>
          <p:cNvPr id="23557" name="Object 7"/>
          <p:cNvGraphicFramePr>
            <a:graphicFrameLocks noChangeAspect="1"/>
          </p:cNvGraphicFramePr>
          <p:nvPr/>
        </p:nvGraphicFramePr>
        <p:xfrm>
          <a:off x="4572000" y="1828800"/>
          <a:ext cx="4103688" cy="394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9" name="VISIO" r:id="rId3" imgW="2349500" imgH="2273300" progId="Visio.Drawing.6">
                  <p:embed/>
                </p:oleObj>
              </mc:Choice>
              <mc:Fallback>
                <p:oleObj name="VISIO" r:id="rId3" imgW="2349500" imgH="2273300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828800"/>
                        <a:ext cx="4103688" cy="394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5334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 smtClean="0"/>
              <a:t>Java Implementation</a:t>
            </a:r>
            <a:endParaRPr lang="en-US" dirty="0"/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09D1BEB-0FBA-F444-9BD2-6CF40E3A5EFC}" type="slidenum">
              <a:rPr lang="en-US" sz="1400"/>
              <a:pPr eaLnBrk="1" hangingPunct="1"/>
              <a:t>12</a:t>
            </a:fld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399"/>
            <a:ext cx="8077200" cy="541020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77200" cy="1143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Knuth-Morris-Pratt</a:t>
            </a:r>
            <a:r>
              <a:rPr lang="en-CA" dirty="0"/>
              <a:t> </a:t>
            </a:r>
            <a:r>
              <a:rPr lang="en-US" altLang="ja-JP" dirty="0" smtClean="0"/>
              <a:t> </a:t>
            </a:r>
            <a:r>
              <a:rPr lang="tr-TR" altLang="ja-JP" dirty="0" smtClean="0"/>
              <a:t>Algoritması</a:t>
            </a:r>
            <a:endParaRPr lang="en-US" dirty="0"/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58762" y="1414630"/>
            <a:ext cx="7780338" cy="4648200"/>
          </a:xfrm>
        </p:spPr>
        <p:txBody>
          <a:bodyPr>
            <a:noAutofit/>
          </a:bodyPr>
          <a:lstStyle/>
          <a:p>
            <a:r>
              <a:rPr lang="en-US" altLang="ja-JP" sz="2400" b="1" i="1" dirty="0"/>
              <a:t>T[0..i-1]</a:t>
            </a:r>
            <a:r>
              <a:rPr lang="en-US" altLang="ja-JP" sz="2400" dirty="0"/>
              <a:t> </a:t>
            </a:r>
            <a:r>
              <a:rPr lang="en-US" altLang="ja-JP" sz="2400" dirty="0" err="1"/>
              <a:t>metnini</a:t>
            </a:r>
            <a:r>
              <a:rPr lang="en-US" altLang="ja-JP" sz="2400" dirty="0"/>
              <a:t> </a:t>
            </a:r>
            <a:r>
              <a:rPr lang="en-US" altLang="ja-JP" sz="2400" dirty="0" err="1"/>
              <a:t>artımlı</a:t>
            </a:r>
            <a:r>
              <a:rPr lang="en-US" altLang="ja-JP" sz="2400" dirty="0"/>
              <a:t> </a:t>
            </a:r>
            <a:r>
              <a:rPr lang="en-US" altLang="ja-JP" sz="2400" dirty="0" err="1"/>
              <a:t>olarak</a:t>
            </a:r>
            <a:r>
              <a:rPr lang="en-US" altLang="ja-JP" sz="2400" dirty="0"/>
              <a:t> </a:t>
            </a:r>
            <a:endParaRPr lang="tr-TR" altLang="ja-JP" sz="2400" dirty="0" smtClean="0"/>
          </a:p>
          <a:p>
            <a:pPr marL="0" indent="0">
              <a:buNone/>
            </a:pPr>
            <a:r>
              <a:rPr lang="en-US" altLang="ja-JP" sz="2400" dirty="0" err="1" smtClean="0"/>
              <a:t>işlediğimizi</a:t>
            </a:r>
            <a:r>
              <a:rPr lang="en-US" altLang="ja-JP" sz="2400" dirty="0" smtClean="0"/>
              <a:t> </a:t>
            </a:r>
            <a:r>
              <a:rPr lang="en-US" altLang="ja-JP" sz="2400" dirty="0" err="1"/>
              <a:t>varsayalım</a:t>
            </a:r>
            <a:r>
              <a:rPr lang="en-US" altLang="ja-JP" sz="2400" dirty="0"/>
              <a:t> </a:t>
            </a:r>
          </a:p>
          <a:p>
            <a:r>
              <a:rPr lang="en-US" altLang="ja-JP" sz="2400" dirty="0" err="1"/>
              <a:t>Aşağıdakilerle</a:t>
            </a:r>
            <a:r>
              <a:rPr lang="en-US" altLang="ja-JP" sz="2400" dirty="0"/>
              <a:t> j</a:t>
            </a:r>
            <a:r>
              <a:rPr lang="en-US" altLang="ja-JP" sz="2400" dirty="0">
                <a:sym typeface="Symbol"/>
              </a:rPr>
              <a:t>[0..m-1</a:t>
            </a:r>
            <a:r>
              <a:rPr lang="en-US" altLang="ja-JP" sz="2400" dirty="0" smtClean="0">
                <a:sym typeface="Symbol"/>
              </a:rPr>
              <a:t>]</a:t>
            </a:r>
            <a:r>
              <a:rPr lang="tr-TR" altLang="ja-JP" sz="2400" dirty="0" smtClean="0">
                <a:sym typeface="Symbol"/>
              </a:rPr>
              <a:t> olmak üzere</a:t>
            </a:r>
            <a:r>
              <a:rPr lang="en-US" altLang="ja-JP" sz="2400" dirty="0" smtClean="0"/>
              <a:t> </a:t>
            </a:r>
            <a:endParaRPr lang="tr-TR" altLang="ja-JP" sz="2400" dirty="0" smtClean="0"/>
          </a:p>
          <a:p>
            <a:pPr marL="0" indent="0">
              <a:buNone/>
            </a:pPr>
            <a:r>
              <a:rPr lang="en-US" altLang="ja-JP" sz="2400" dirty="0" err="1" smtClean="0"/>
              <a:t>bir</a:t>
            </a:r>
            <a:r>
              <a:rPr lang="en-US" altLang="ja-JP" sz="2400" dirty="0" smtClean="0"/>
              <a:t> </a:t>
            </a:r>
            <a:r>
              <a:rPr lang="en-US" altLang="ja-JP" sz="2400" dirty="0"/>
              <a:t>"durum" </a:t>
            </a:r>
            <a:r>
              <a:rPr lang="en-US" altLang="ja-JP" sz="2400" dirty="0" err="1"/>
              <a:t>indeksi</a:t>
            </a:r>
            <a:r>
              <a:rPr lang="en-US" altLang="ja-JP" sz="2400" dirty="0"/>
              <a:t> </a:t>
            </a:r>
            <a:r>
              <a:rPr lang="en-US" altLang="ja-JP" sz="2400" dirty="0" err="1" smtClean="0"/>
              <a:t>tutuyoruz</a:t>
            </a:r>
            <a:r>
              <a:rPr lang="tr-TR" altLang="ja-JP" sz="2400" dirty="0" smtClean="0"/>
              <a:t>:</a:t>
            </a:r>
            <a:r>
              <a:rPr lang="en-US" altLang="ja-JP" sz="2400" dirty="0" smtClean="0"/>
              <a:t> </a:t>
            </a:r>
          </a:p>
          <a:p>
            <a:r>
              <a:rPr lang="tr-TR" altLang="ja-JP" sz="2400" b="1" i="1" dirty="0" smtClean="0">
                <a:solidFill>
                  <a:srgbClr val="0000FF"/>
                </a:solidFill>
              </a:rPr>
              <a:t>Değişmez Döngü</a:t>
            </a:r>
            <a:r>
              <a:rPr lang="en-US" altLang="ja-JP" sz="2400" b="1" i="1" dirty="0" smtClean="0">
                <a:solidFill>
                  <a:srgbClr val="0000FF"/>
                </a:solidFill>
              </a:rPr>
              <a:t>:</a:t>
            </a:r>
            <a:r>
              <a:rPr lang="en-US" altLang="ja-JP" sz="2400" i="1" dirty="0" smtClean="0">
                <a:solidFill>
                  <a:srgbClr val="0000FF"/>
                </a:solidFill>
              </a:rPr>
              <a:t/>
            </a:r>
            <a:br>
              <a:rPr lang="en-US" altLang="ja-JP" sz="2400" i="1" dirty="0" smtClean="0">
                <a:solidFill>
                  <a:srgbClr val="0000FF"/>
                </a:solidFill>
              </a:rPr>
            </a:br>
            <a:r>
              <a:rPr lang="en-US" altLang="ja-JP" sz="2400" i="1" dirty="0" smtClean="0">
                <a:solidFill>
                  <a:srgbClr val="0000FF"/>
                </a:solidFill>
              </a:rPr>
              <a:t>P[0..j-1]</a:t>
            </a:r>
            <a:r>
              <a:rPr lang="tr-TR" altLang="ja-JP" sz="2400" i="1" dirty="0" smtClean="0">
                <a:solidFill>
                  <a:srgbClr val="0000FF"/>
                </a:solidFill>
              </a:rPr>
              <a:t>, P’nin</a:t>
            </a:r>
            <a:r>
              <a:rPr lang="en-US" altLang="ja-JP" sz="2400" i="1" dirty="0" smtClean="0">
                <a:solidFill>
                  <a:srgbClr val="0000FF"/>
                </a:solidFill>
              </a:rPr>
              <a:t> </a:t>
            </a:r>
            <a:r>
              <a:rPr lang="tr-TR" altLang="ja-JP" sz="2400" i="1" dirty="0" smtClean="0">
                <a:solidFill>
                  <a:srgbClr val="0000FF"/>
                </a:solidFill>
              </a:rPr>
              <a:t>en uzun </a:t>
            </a:r>
            <a:r>
              <a:rPr lang="tr-TR" altLang="ja-JP" sz="2400" i="1" dirty="0" err="1" smtClean="0">
                <a:solidFill>
                  <a:srgbClr val="0000FF"/>
                </a:solidFill>
              </a:rPr>
              <a:t>prefix’i</a:t>
            </a:r>
            <a:r>
              <a:rPr lang="en-US" altLang="ja-JP" sz="2400" i="1" dirty="0" smtClean="0">
                <a:solidFill>
                  <a:srgbClr val="0000FF"/>
                </a:solidFill>
              </a:rPr>
              <a:t> </a:t>
            </a:r>
            <a:endParaRPr lang="tr-TR" altLang="ja-JP" sz="2400" i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tr-TR" altLang="ja-JP" sz="2400" i="1" dirty="0">
                <a:solidFill>
                  <a:srgbClr val="0000FF"/>
                </a:solidFill>
              </a:rPr>
              <a:t> </a:t>
            </a:r>
            <a:r>
              <a:rPr lang="tr-TR" altLang="ja-JP" sz="2400" i="1" dirty="0" smtClean="0">
                <a:solidFill>
                  <a:srgbClr val="0000FF"/>
                </a:solidFill>
              </a:rPr>
              <a:t>   </a:t>
            </a:r>
            <a:r>
              <a:rPr lang="en-US" altLang="ja-JP" sz="2400" i="1" dirty="0" smtClean="0">
                <a:solidFill>
                  <a:srgbClr val="0000FF"/>
                </a:solidFill>
              </a:rPr>
              <a:t>P </a:t>
            </a:r>
            <a:r>
              <a:rPr lang="tr-TR" altLang="ja-JP" sz="2400" i="1" dirty="0" smtClean="0">
                <a:solidFill>
                  <a:srgbClr val="0000FF"/>
                </a:solidFill>
              </a:rPr>
              <a:t>ise </a:t>
            </a:r>
            <a:r>
              <a:rPr lang="en-US" altLang="ja-JP" sz="2400" i="1" dirty="0" smtClean="0">
                <a:solidFill>
                  <a:srgbClr val="0000FF"/>
                </a:solidFill>
              </a:rPr>
              <a:t>T[0..i-1]</a:t>
            </a:r>
            <a:r>
              <a:rPr lang="tr-TR" altLang="ja-JP" sz="2400" i="1" dirty="0" smtClean="0">
                <a:solidFill>
                  <a:srgbClr val="0000FF"/>
                </a:solidFill>
              </a:rPr>
              <a:t>’in </a:t>
            </a:r>
            <a:r>
              <a:rPr lang="tr-TR" altLang="ja-JP" sz="2400" i="1" dirty="0" err="1" smtClean="0">
                <a:solidFill>
                  <a:srgbClr val="0000FF"/>
                </a:solidFill>
              </a:rPr>
              <a:t>suffix’i</a:t>
            </a:r>
            <a:r>
              <a:rPr lang="en-US" altLang="ja-JP" sz="2400" i="1" dirty="0" smtClean="0">
                <a:solidFill>
                  <a:srgbClr val="0000FF"/>
                </a:solidFill>
              </a:rPr>
              <a:t/>
            </a:r>
            <a:br>
              <a:rPr lang="en-US" altLang="ja-JP" sz="2400" i="1" dirty="0" smtClean="0">
                <a:solidFill>
                  <a:srgbClr val="0000FF"/>
                </a:solidFill>
              </a:rPr>
            </a:br>
            <a:endParaRPr lang="en-US" altLang="ja-JP" sz="2400" dirty="0"/>
          </a:p>
          <a:p>
            <a:r>
              <a:rPr lang="tr-TR" altLang="ja-JP" sz="2400" dirty="0" smtClean="0">
                <a:solidFill>
                  <a:srgbClr val="C00000"/>
                </a:solidFill>
              </a:rPr>
              <a:t>Çıkış Şartı</a:t>
            </a:r>
            <a:r>
              <a:rPr lang="en-US" altLang="ja-JP" sz="2400" dirty="0" smtClean="0">
                <a:solidFill>
                  <a:srgbClr val="C00000"/>
                </a:solidFill>
              </a:rPr>
              <a:t>:</a:t>
            </a:r>
            <a:br>
              <a:rPr lang="en-US" altLang="ja-JP" sz="2400" dirty="0" smtClean="0">
                <a:solidFill>
                  <a:srgbClr val="C00000"/>
                </a:solidFill>
              </a:rPr>
            </a:br>
            <a:r>
              <a:rPr lang="en-US" altLang="ja-JP" sz="2200" dirty="0" err="1" smtClean="0">
                <a:solidFill>
                  <a:srgbClr val="C00000"/>
                </a:solidFill>
              </a:rPr>
              <a:t>i</a:t>
            </a:r>
            <a:r>
              <a:rPr lang="en-US" altLang="ja-JP" sz="2200" dirty="0" smtClean="0">
                <a:solidFill>
                  <a:srgbClr val="C00000"/>
                </a:solidFill>
              </a:rPr>
              <a:t> = n   </a:t>
            </a:r>
            <a:r>
              <a:rPr lang="tr-TR" altLang="ja-JP" sz="2200" dirty="0" smtClean="0">
                <a:solidFill>
                  <a:srgbClr val="C00000"/>
                </a:solidFill>
              </a:rPr>
              <a:t>T’nin tamamen işlendiğini gösterir</a:t>
            </a:r>
            <a:r>
              <a:rPr lang="en-US" altLang="ja-JP" sz="2200" dirty="0" smtClean="0">
                <a:solidFill>
                  <a:srgbClr val="C00000"/>
                </a:solidFill>
              </a:rPr>
              <a:t>.</a:t>
            </a:r>
            <a:br>
              <a:rPr lang="en-US" altLang="ja-JP" sz="2200" dirty="0" smtClean="0">
                <a:solidFill>
                  <a:srgbClr val="C00000"/>
                </a:solidFill>
              </a:rPr>
            </a:br>
            <a:r>
              <a:rPr lang="en-US" altLang="ja-JP" sz="2200" dirty="0" smtClean="0">
                <a:solidFill>
                  <a:srgbClr val="C00000"/>
                </a:solidFill>
              </a:rPr>
              <a:t>j = m  </a:t>
            </a:r>
            <a:r>
              <a:rPr lang="tr-TR" altLang="ja-JP" sz="2200" dirty="0" smtClean="0">
                <a:solidFill>
                  <a:srgbClr val="C00000"/>
                </a:solidFill>
              </a:rPr>
              <a:t>eşleşmenin bulunduğunu gösterir.</a:t>
            </a:r>
            <a:endParaRPr lang="en-US" altLang="ja-JP" sz="2200" dirty="0" smtClean="0">
              <a:solidFill>
                <a:srgbClr val="C00000"/>
              </a:solidFill>
            </a:endParaRPr>
          </a:p>
        </p:txBody>
      </p:sp>
      <p:sp>
        <p:nvSpPr>
          <p:cNvPr id="256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Text Processing</a:t>
            </a:r>
            <a:endParaRPr lang="en-US" sz="1400"/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FA27B47-0243-3D4C-9632-BC184934078B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25605" name="Rectangle 62"/>
          <p:cNvSpPr>
            <a:spLocks noChangeArrowheads="1"/>
          </p:cNvSpPr>
          <p:nvPr/>
        </p:nvSpPr>
        <p:spPr bwMode="auto">
          <a:xfrm>
            <a:off x="6826250" y="1922630"/>
            <a:ext cx="341313" cy="341313"/>
          </a:xfrm>
          <a:prstGeom prst="rect">
            <a:avLst/>
          </a:prstGeom>
          <a:solidFill>
            <a:srgbClr val="CFD1FD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6" name="Rectangle 63"/>
          <p:cNvSpPr>
            <a:spLocks noChangeArrowheads="1"/>
          </p:cNvSpPr>
          <p:nvPr/>
        </p:nvSpPr>
        <p:spPr bwMode="auto">
          <a:xfrm>
            <a:off x="7053230" y="1935330"/>
            <a:ext cx="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dirty="0"/>
          </a:p>
        </p:txBody>
      </p:sp>
      <p:sp>
        <p:nvSpPr>
          <p:cNvPr id="25608" name="Line 65"/>
          <p:cNvSpPr>
            <a:spLocks noChangeShapeType="1"/>
          </p:cNvSpPr>
          <p:nvPr/>
        </p:nvSpPr>
        <p:spPr bwMode="auto">
          <a:xfrm>
            <a:off x="6826250" y="2263943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Line 66"/>
          <p:cNvSpPr>
            <a:spLocks noChangeShapeType="1"/>
          </p:cNvSpPr>
          <p:nvPr/>
        </p:nvSpPr>
        <p:spPr bwMode="auto">
          <a:xfrm>
            <a:off x="6826250" y="2557630"/>
            <a:ext cx="1588" cy="182563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67"/>
          <p:cNvSpPr>
            <a:spLocks noChangeShapeType="1"/>
          </p:cNvSpPr>
          <p:nvPr/>
        </p:nvSpPr>
        <p:spPr bwMode="auto">
          <a:xfrm>
            <a:off x="6826250" y="2852905"/>
            <a:ext cx="1588" cy="182563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Line 68"/>
          <p:cNvSpPr>
            <a:spLocks noChangeShapeType="1"/>
          </p:cNvSpPr>
          <p:nvPr/>
        </p:nvSpPr>
        <p:spPr bwMode="auto">
          <a:xfrm>
            <a:off x="6826250" y="3148180"/>
            <a:ext cx="1588" cy="182563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Line 69"/>
          <p:cNvSpPr>
            <a:spLocks noChangeShapeType="1"/>
          </p:cNvSpPr>
          <p:nvPr/>
        </p:nvSpPr>
        <p:spPr bwMode="auto">
          <a:xfrm>
            <a:off x="6826250" y="3443455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Line 70"/>
          <p:cNvSpPr>
            <a:spLocks noChangeShapeType="1"/>
          </p:cNvSpPr>
          <p:nvPr/>
        </p:nvSpPr>
        <p:spPr bwMode="auto">
          <a:xfrm>
            <a:off x="6826250" y="3738730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8" name="Rectangle 75"/>
          <p:cNvSpPr>
            <a:spLocks noChangeArrowheads="1"/>
          </p:cNvSpPr>
          <p:nvPr/>
        </p:nvSpPr>
        <p:spPr bwMode="auto">
          <a:xfrm>
            <a:off x="4433888" y="1922630"/>
            <a:ext cx="341312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Rectangle 76"/>
          <p:cNvSpPr>
            <a:spLocks noChangeArrowheads="1"/>
          </p:cNvSpPr>
          <p:nvPr/>
        </p:nvSpPr>
        <p:spPr bwMode="auto">
          <a:xfrm>
            <a:off x="4621213" y="195438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charset="0"/>
              </a:rPr>
              <a:t>.</a:t>
            </a:r>
            <a:endParaRPr lang="en-US"/>
          </a:p>
        </p:txBody>
      </p:sp>
      <p:sp>
        <p:nvSpPr>
          <p:cNvPr id="25620" name="Rectangle 77"/>
          <p:cNvSpPr>
            <a:spLocks noChangeArrowheads="1"/>
          </p:cNvSpPr>
          <p:nvPr/>
        </p:nvSpPr>
        <p:spPr bwMode="auto">
          <a:xfrm>
            <a:off x="4775200" y="1922630"/>
            <a:ext cx="341313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1" name="Rectangle 78"/>
          <p:cNvSpPr>
            <a:spLocks noChangeArrowheads="1"/>
          </p:cNvSpPr>
          <p:nvPr/>
        </p:nvSpPr>
        <p:spPr bwMode="auto">
          <a:xfrm>
            <a:off x="4962525" y="195438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charset="0"/>
              </a:rPr>
              <a:t>.</a:t>
            </a:r>
            <a:endParaRPr lang="en-US"/>
          </a:p>
        </p:txBody>
      </p:sp>
      <p:sp>
        <p:nvSpPr>
          <p:cNvPr id="25622" name="Rectangle 79"/>
          <p:cNvSpPr>
            <a:spLocks noChangeArrowheads="1"/>
          </p:cNvSpPr>
          <p:nvPr/>
        </p:nvSpPr>
        <p:spPr bwMode="auto">
          <a:xfrm>
            <a:off x="5116513" y="1922630"/>
            <a:ext cx="342900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3" name="Rectangle 80"/>
          <p:cNvSpPr>
            <a:spLocks noChangeArrowheads="1"/>
          </p:cNvSpPr>
          <p:nvPr/>
        </p:nvSpPr>
        <p:spPr bwMode="auto">
          <a:xfrm>
            <a:off x="5276850" y="193533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24" name="Rectangle 81"/>
          <p:cNvSpPr>
            <a:spLocks noChangeArrowheads="1"/>
          </p:cNvSpPr>
          <p:nvPr/>
        </p:nvSpPr>
        <p:spPr bwMode="auto">
          <a:xfrm>
            <a:off x="5459413" y="1922630"/>
            <a:ext cx="341312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5" name="Rectangle 82"/>
          <p:cNvSpPr>
            <a:spLocks noChangeArrowheads="1"/>
          </p:cNvSpPr>
          <p:nvPr/>
        </p:nvSpPr>
        <p:spPr bwMode="auto">
          <a:xfrm>
            <a:off x="5619750" y="193533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b</a:t>
            </a:r>
            <a:endParaRPr lang="en-US"/>
          </a:p>
        </p:txBody>
      </p:sp>
      <p:sp>
        <p:nvSpPr>
          <p:cNvPr id="25626" name="Rectangle 83"/>
          <p:cNvSpPr>
            <a:spLocks noChangeArrowheads="1"/>
          </p:cNvSpPr>
          <p:nvPr/>
        </p:nvSpPr>
        <p:spPr bwMode="auto">
          <a:xfrm>
            <a:off x="5800725" y="1922630"/>
            <a:ext cx="341313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7" name="Rectangle 84"/>
          <p:cNvSpPr>
            <a:spLocks noChangeArrowheads="1"/>
          </p:cNvSpPr>
          <p:nvPr/>
        </p:nvSpPr>
        <p:spPr bwMode="auto">
          <a:xfrm>
            <a:off x="5961063" y="193533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 dirty="0">
                <a:solidFill>
                  <a:srgbClr val="BE2D00"/>
                </a:solidFill>
                <a:latin typeface="Times New Roman" charset="0"/>
              </a:rPr>
              <a:t>a</a:t>
            </a:r>
            <a:endParaRPr lang="en-US" dirty="0"/>
          </a:p>
        </p:txBody>
      </p:sp>
      <p:sp>
        <p:nvSpPr>
          <p:cNvPr id="25628" name="Rectangle 85"/>
          <p:cNvSpPr>
            <a:spLocks noChangeArrowheads="1"/>
          </p:cNvSpPr>
          <p:nvPr/>
        </p:nvSpPr>
        <p:spPr bwMode="auto">
          <a:xfrm>
            <a:off x="6142038" y="1922630"/>
            <a:ext cx="341312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9" name="Rectangle 86"/>
          <p:cNvSpPr>
            <a:spLocks noChangeArrowheads="1"/>
          </p:cNvSpPr>
          <p:nvPr/>
        </p:nvSpPr>
        <p:spPr bwMode="auto">
          <a:xfrm>
            <a:off x="6302375" y="193533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30" name="Rectangle 87"/>
          <p:cNvSpPr>
            <a:spLocks noChangeArrowheads="1"/>
          </p:cNvSpPr>
          <p:nvPr/>
        </p:nvSpPr>
        <p:spPr bwMode="auto">
          <a:xfrm>
            <a:off x="6483350" y="1922630"/>
            <a:ext cx="342900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1" name="Rectangle 88"/>
          <p:cNvSpPr>
            <a:spLocks noChangeArrowheads="1"/>
          </p:cNvSpPr>
          <p:nvPr/>
        </p:nvSpPr>
        <p:spPr bwMode="auto">
          <a:xfrm>
            <a:off x="6643688" y="193533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b</a:t>
            </a:r>
            <a:endParaRPr lang="en-US"/>
          </a:p>
        </p:txBody>
      </p:sp>
      <p:sp>
        <p:nvSpPr>
          <p:cNvPr id="25632" name="Rectangle 89"/>
          <p:cNvSpPr>
            <a:spLocks noChangeArrowheads="1"/>
          </p:cNvSpPr>
          <p:nvPr/>
        </p:nvSpPr>
        <p:spPr bwMode="auto">
          <a:xfrm>
            <a:off x="7167563" y="1922630"/>
            <a:ext cx="341312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3" name="Rectangle 90"/>
          <p:cNvSpPr>
            <a:spLocks noChangeArrowheads="1"/>
          </p:cNvSpPr>
          <p:nvPr/>
        </p:nvSpPr>
        <p:spPr bwMode="auto">
          <a:xfrm>
            <a:off x="7354888" y="195438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charset="0"/>
              </a:rPr>
              <a:t>.</a:t>
            </a:r>
            <a:endParaRPr lang="en-US"/>
          </a:p>
        </p:txBody>
      </p:sp>
      <p:sp>
        <p:nvSpPr>
          <p:cNvPr id="25634" name="Rectangle 91"/>
          <p:cNvSpPr>
            <a:spLocks noChangeArrowheads="1"/>
          </p:cNvSpPr>
          <p:nvPr/>
        </p:nvSpPr>
        <p:spPr bwMode="auto">
          <a:xfrm>
            <a:off x="7508875" y="1922630"/>
            <a:ext cx="342900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5" name="Rectangle 92"/>
          <p:cNvSpPr>
            <a:spLocks noChangeArrowheads="1"/>
          </p:cNvSpPr>
          <p:nvPr/>
        </p:nvSpPr>
        <p:spPr bwMode="auto">
          <a:xfrm>
            <a:off x="7696200" y="195438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charset="0"/>
              </a:rPr>
              <a:t>.</a:t>
            </a:r>
            <a:endParaRPr lang="en-US"/>
          </a:p>
        </p:txBody>
      </p:sp>
      <p:sp>
        <p:nvSpPr>
          <p:cNvPr id="25636" name="Rectangle 93"/>
          <p:cNvSpPr>
            <a:spLocks noChangeArrowheads="1"/>
          </p:cNvSpPr>
          <p:nvPr/>
        </p:nvSpPr>
        <p:spPr bwMode="auto">
          <a:xfrm>
            <a:off x="7851775" y="1922630"/>
            <a:ext cx="341313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7" name="Rectangle 94"/>
          <p:cNvSpPr>
            <a:spLocks noChangeArrowheads="1"/>
          </p:cNvSpPr>
          <p:nvPr/>
        </p:nvSpPr>
        <p:spPr bwMode="auto">
          <a:xfrm>
            <a:off x="8039100" y="195438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.</a:t>
            </a:r>
            <a:endParaRPr lang="en-US" dirty="0"/>
          </a:p>
        </p:txBody>
      </p:sp>
      <p:sp>
        <p:nvSpPr>
          <p:cNvPr id="25638" name="Rectangle 95"/>
          <p:cNvSpPr>
            <a:spLocks noChangeArrowheads="1"/>
          </p:cNvSpPr>
          <p:nvPr/>
        </p:nvSpPr>
        <p:spPr bwMode="auto">
          <a:xfrm>
            <a:off x="8193088" y="1922630"/>
            <a:ext cx="341312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9" name="Rectangle 96"/>
          <p:cNvSpPr>
            <a:spLocks noChangeArrowheads="1"/>
          </p:cNvSpPr>
          <p:nvPr/>
        </p:nvSpPr>
        <p:spPr bwMode="auto">
          <a:xfrm>
            <a:off x="8380413" y="195438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charset="0"/>
              </a:rPr>
              <a:t>.</a:t>
            </a:r>
            <a:endParaRPr lang="en-US"/>
          </a:p>
        </p:txBody>
      </p:sp>
      <p:sp>
        <p:nvSpPr>
          <p:cNvPr id="25640" name="Rectangle 97"/>
          <p:cNvSpPr>
            <a:spLocks noChangeArrowheads="1"/>
          </p:cNvSpPr>
          <p:nvPr/>
        </p:nvSpPr>
        <p:spPr bwMode="auto">
          <a:xfrm>
            <a:off x="8534400" y="1922630"/>
            <a:ext cx="342900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1" name="Rectangle 98"/>
          <p:cNvSpPr>
            <a:spLocks noChangeArrowheads="1"/>
          </p:cNvSpPr>
          <p:nvPr/>
        </p:nvSpPr>
        <p:spPr bwMode="auto">
          <a:xfrm>
            <a:off x="8721725" y="195438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charset="0"/>
              </a:rPr>
              <a:t>.</a:t>
            </a:r>
            <a:endParaRPr lang="en-US"/>
          </a:p>
        </p:txBody>
      </p:sp>
      <p:sp>
        <p:nvSpPr>
          <p:cNvPr id="25642" name="Rectangle 99"/>
          <p:cNvSpPr>
            <a:spLocks noChangeArrowheads="1"/>
          </p:cNvSpPr>
          <p:nvPr/>
        </p:nvSpPr>
        <p:spPr bwMode="auto">
          <a:xfrm>
            <a:off x="5116513" y="2943393"/>
            <a:ext cx="342900" cy="341312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3" name="Rectangle 100"/>
          <p:cNvSpPr>
            <a:spLocks noChangeArrowheads="1"/>
          </p:cNvSpPr>
          <p:nvPr/>
        </p:nvSpPr>
        <p:spPr bwMode="auto">
          <a:xfrm>
            <a:off x="5276850" y="295768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44" name="Rectangle 101"/>
          <p:cNvSpPr>
            <a:spLocks noChangeArrowheads="1"/>
          </p:cNvSpPr>
          <p:nvPr/>
        </p:nvSpPr>
        <p:spPr bwMode="auto">
          <a:xfrm>
            <a:off x="5459413" y="2943393"/>
            <a:ext cx="341312" cy="341312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5" name="Rectangle 102"/>
          <p:cNvSpPr>
            <a:spLocks noChangeArrowheads="1"/>
          </p:cNvSpPr>
          <p:nvPr/>
        </p:nvSpPr>
        <p:spPr bwMode="auto">
          <a:xfrm>
            <a:off x="5619750" y="295768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b</a:t>
            </a:r>
            <a:endParaRPr lang="en-US"/>
          </a:p>
        </p:txBody>
      </p:sp>
      <p:sp>
        <p:nvSpPr>
          <p:cNvPr id="25646" name="Rectangle 103"/>
          <p:cNvSpPr>
            <a:spLocks noChangeArrowheads="1"/>
          </p:cNvSpPr>
          <p:nvPr/>
        </p:nvSpPr>
        <p:spPr bwMode="auto">
          <a:xfrm>
            <a:off x="5800725" y="2943393"/>
            <a:ext cx="341313" cy="341312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7" name="Rectangle 104"/>
          <p:cNvSpPr>
            <a:spLocks noChangeArrowheads="1"/>
          </p:cNvSpPr>
          <p:nvPr/>
        </p:nvSpPr>
        <p:spPr bwMode="auto">
          <a:xfrm>
            <a:off x="5961063" y="295768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48" name="Rectangle 105"/>
          <p:cNvSpPr>
            <a:spLocks noChangeArrowheads="1"/>
          </p:cNvSpPr>
          <p:nvPr/>
        </p:nvSpPr>
        <p:spPr bwMode="auto">
          <a:xfrm>
            <a:off x="6142038" y="2943393"/>
            <a:ext cx="341312" cy="341312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9" name="Rectangle 106"/>
          <p:cNvSpPr>
            <a:spLocks noChangeArrowheads="1"/>
          </p:cNvSpPr>
          <p:nvPr/>
        </p:nvSpPr>
        <p:spPr bwMode="auto">
          <a:xfrm>
            <a:off x="6302375" y="295768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50" name="Rectangle 107"/>
          <p:cNvSpPr>
            <a:spLocks noChangeArrowheads="1"/>
          </p:cNvSpPr>
          <p:nvPr/>
        </p:nvSpPr>
        <p:spPr bwMode="auto">
          <a:xfrm>
            <a:off x="6483350" y="2943393"/>
            <a:ext cx="342900" cy="341312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1" name="Rectangle 108"/>
          <p:cNvSpPr>
            <a:spLocks noChangeArrowheads="1"/>
          </p:cNvSpPr>
          <p:nvPr/>
        </p:nvSpPr>
        <p:spPr bwMode="auto">
          <a:xfrm>
            <a:off x="6643688" y="295768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b</a:t>
            </a:r>
            <a:endParaRPr lang="en-US"/>
          </a:p>
        </p:txBody>
      </p:sp>
      <p:sp>
        <p:nvSpPr>
          <p:cNvPr id="25652" name="Rectangle 109"/>
          <p:cNvSpPr>
            <a:spLocks noChangeArrowheads="1"/>
          </p:cNvSpPr>
          <p:nvPr/>
        </p:nvSpPr>
        <p:spPr bwMode="auto">
          <a:xfrm>
            <a:off x="6826250" y="2943393"/>
            <a:ext cx="341313" cy="341312"/>
          </a:xfrm>
          <a:prstGeom prst="rect">
            <a:avLst/>
          </a:prstGeom>
          <a:solidFill>
            <a:srgbClr val="CFD1FD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Last Update: July 31, 2014</a:t>
            </a:r>
            <a:endParaRPr lang="en-US"/>
          </a:p>
        </p:txBody>
      </p:sp>
      <p:sp>
        <p:nvSpPr>
          <p:cNvPr id="75" name="Rectangle 64"/>
          <p:cNvSpPr>
            <a:spLocks noChangeArrowheads="1"/>
          </p:cNvSpPr>
          <p:nvPr/>
        </p:nvSpPr>
        <p:spPr bwMode="auto">
          <a:xfrm flipH="1">
            <a:off x="6859190" y="1601955"/>
            <a:ext cx="251619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100" b="1" i="1" dirty="0" err="1" smtClean="0">
                <a:solidFill>
                  <a:srgbClr val="BE2D00"/>
                </a:solidFill>
                <a:latin typeface="Times New Roman" charset="0"/>
              </a:rPr>
              <a:t>i</a:t>
            </a:r>
            <a:endParaRPr lang="en-US" dirty="0"/>
          </a:p>
        </p:txBody>
      </p:sp>
      <p:sp>
        <p:nvSpPr>
          <p:cNvPr id="76" name="Rectangle 64"/>
          <p:cNvSpPr>
            <a:spLocks noChangeArrowheads="1"/>
          </p:cNvSpPr>
          <p:nvPr/>
        </p:nvSpPr>
        <p:spPr bwMode="auto">
          <a:xfrm>
            <a:off x="6928246" y="3338680"/>
            <a:ext cx="1825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100" b="1" i="1" dirty="0">
                <a:solidFill>
                  <a:srgbClr val="BE2D00"/>
                </a:solidFill>
                <a:latin typeface="Times New Roman" charset="0"/>
              </a:rPr>
              <a:t>j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86425" y="142779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BE2D00"/>
                </a:solidFill>
                <a:latin typeface="Times New Roman" charset="0"/>
              </a:rPr>
              <a:t>T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897191" y="250570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BE2D00"/>
                </a:solidFill>
                <a:latin typeface="Times New Roman" charset="0"/>
              </a:rPr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5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77200" cy="1143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Knuth-Morris-Pratt</a:t>
            </a:r>
            <a:r>
              <a:rPr lang="en-CA" dirty="0"/>
              <a:t> </a:t>
            </a:r>
            <a:r>
              <a:rPr lang="en-US" altLang="ja-JP" dirty="0"/>
              <a:t> </a:t>
            </a:r>
            <a:r>
              <a:rPr lang="tr-TR" altLang="ja-JP" dirty="0" smtClean="0"/>
              <a:t>Algoritması</a:t>
            </a:r>
            <a:endParaRPr lang="en-US" dirty="0"/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29669" y="2222668"/>
            <a:ext cx="4543535" cy="4648200"/>
          </a:xfrm>
        </p:spPr>
        <p:txBody>
          <a:bodyPr>
            <a:noAutofit/>
          </a:bodyPr>
          <a:lstStyle/>
          <a:p>
            <a:r>
              <a:rPr lang="en-CA" sz="2100" dirty="0"/>
              <a:t>KMP </a:t>
            </a:r>
            <a:r>
              <a:rPr lang="en-CA" sz="2100" dirty="0" err="1"/>
              <a:t>algoritması</a:t>
            </a:r>
            <a:r>
              <a:rPr lang="en-CA" sz="2100" dirty="0"/>
              <a:t>, </a:t>
            </a:r>
            <a:r>
              <a:rPr lang="tr-TR" sz="2100" dirty="0" smtClean="0"/>
              <a:t>deseni</a:t>
            </a:r>
            <a:r>
              <a:rPr lang="en-CA" sz="2100" dirty="0" smtClean="0"/>
              <a:t> </a:t>
            </a:r>
            <a:r>
              <a:rPr lang="en-CA" sz="2100" dirty="0" err="1"/>
              <a:t>metinle</a:t>
            </a:r>
            <a:r>
              <a:rPr lang="en-CA" sz="2100" dirty="0"/>
              <a:t> </a:t>
            </a:r>
            <a:r>
              <a:rPr lang="en-CA" sz="2100" dirty="0" err="1">
                <a:solidFill>
                  <a:srgbClr val="0000FF"/>
                </a:solidFill>
              </a:rPr>
              <a:t>soldan</a:t>
            </a:r>
            <a:r>
              <a:rPr lang="en-CA" sz="2100" dirty="0">
                <a:solidFill>
                  <a:srgbClr val="0000FF"/>
                </a:solidFill>
              </a:rPr>
              <a:t> </a:t>
            </a:r>
            <a:r>
              <a:rPr lang="en-CA" sz="2100" dirty="0" err="1">
                <a:solidFill>
                  <a:srgbClr val="0000FF"/>
                </a:solidFill>
              </a:rPr>
              <a:t>sağa</a:t>
            </a:r>
            <a:r>
              <a:rPr lang="en-CA" sz="2100" dirty="0">
                <a:solidFill>
                  <a:srgbClr val="0000FF"/>
                </a:solidFill>
              </a:rPr>
              <a:t> </a:t>
            </a:r>
            <a:r>
              <a:rPr lang="en-CA" sz="2100" dirty="0" err="1">
                <a:solidFill>
                  <a:srgbClr val="0000FF"/>
                </a:solidFill>
              </a:rPr>
              <a:t>karşılaştırır</a:t>
            </a:r>
            <a:r>
              <a:rPr lang="en-CA" sz="2100" dirty="0">
                <a:solidFill>
                  <a:srgbClr val="0000FF"/>
                </a:solidFill>
              </a:rPr>
              <a:t> (</a:t>
            </a:r>
            <a:r>
              <a:rPr lang="en-CA" sz="2100" dirty="0" err="1">
                <a:solidFill>
                  <a:srgbClr val="0000FF"/>
                </a:solidFill>
              </a:rPr>
              <a:t>metinde</a:t>
            </a:r>
            <a:r>
              <a:rPr lang="en-CA" sz="2100" dirty="0">
                <a:solidFill>
                  <a:srgbClr val="0000FF"/>
                </a:solidFill>
              </a:rPr>
              <a:t> </a:t>
            </a:r>
            <a:r>
              <a:rPr lang="en-CA" sz="2100" dirty="0" err="1">
                <a:solidFill>
                  <a:srgbClr val="0000FF"/>
                </a:solidFill>
              </a:rPr>
              <a:t>geriye</a:t>
            </a:r>
            <a:r>
              <a:rPr lang="en-CA" sz="2100" dirty="0">
                <a:solidFill>
                  <a:srgbClr val="0000FF"/>
                </a:solidFill>
              </a:rPr>
              <a:t> </a:t>
            </a:r>
            <a:r>
              <a:rPr lang="en-CA" sz="2100" dirty="0" err="1">
                <a:solidFill>
                  <a:srgbClr val="0000FF"/>
                </a:solidFill>
              </a:rPr>
              <a:t>doğru</a:t>
            </a:r>
            <a:r>
              <a:rPr lang="en-CA" sz="2100" dirty="0">
                <a:solidFill>
                  <a:srgbClr val="0000FF"/>
                </a:solidFill>
              </a:rPr>
              <a:t> </a:t>
            </a:r>
            <a:r>
              <a:rPr lang="en-CA" sz="2100" dirty="0" err="1">
                <a:solidFill>
                  <a:srgbClr val="0000FF"/>
                </a:solidFill>
              </a:rPr>
              <a:t>izleme</a:t>
            </a:r>
            <a:r>
              <a:rPr lang="en-CA" sz="2100" dirty="0">
                <a:solidFill>
                  <a:srgbClr val="0000FF"/>
                </a:solidFill>
              </a:rPr>
              <a:t> </a:t>
            </a:r>
            <a:r>
              <a:rPr lang="en-CA" sz="2100" dirty="0" err="1">
                <a:solidFill>
                  <a:srgbClr val="0000FF"/>
                </a:solidFill>
              </a:rPr>
              <a:t>olmadan</a:t>
            </a:r>
            <a:r>
              <a:rPr lang="en-CA" sz="2100" dirty="0">
                <a:solidFill>
                  <a:srgbClr val="0000FF"/>
                </a:solidFill>
              </a:rPr>
              <a:t>)</a:t>
            </a:r>
            <a:r>
              <a:rPr lang="en-CA" sz="2100" dirty="0"/>
              <a:t>, </a:t>
            </a:r>
            <a:r>
              <a:rPr lang="en-CA" sz="2100" dirty="0" err="1" smtClean="0"/>
              <a:t>ancak</a:t>
            </a:r>
            <a:r>
              <a:rPr lang="en-CA" sz="2100" dirty="0" smtClean="0"/>
              <a:t> </a:t>
            </a:r>
            <a:r>
              <a:rPr lang="tr-TR" sz="2100" dirty="0" smtClean="0"/>
              <a:t>deseni</a:t>
            </a:r>
            <a:r>
              <a:rPr lang="en-CA" sz="2100" dirty="0" smtClean="0"/>
              <a:t> </a:t>
            </a:r>
            <a:r>
              <a:rPr lang="en-CA" sz="2100" dirty="0" err="1"/>
              <a:t>kaba</a:t>
            </a:r>
            <a:r>
              <a:rPr lang="en-CA" sz="2100" dirty="0"/>
              <a:t> </a:t>
            </a:r>
            <a:r>
              <a:rPr lang="en-CA" sz="2100" dirty="0" err="1"/>
              <a:t>kuvvet</a:t>
            </a:r>
            <a:r>
              <a:rPr lang="en-CA" sz="2100" dirty="0"/>
              <a:t> </a:t>
            </a:r>
            <a:r>
              <a:rPr lang="en-CA" sz="2100" dirty="0" err="1"/>
              <a:t>algoritmasından</a:t>
            </a:r>
            <a:r>
              <a:rPr lang="en-CA" sz="2100" dirty="0"/>
              <a:t> </a:t>
            </a:r>
            <a:r>
              <a:rPr lang="en-CA" sz="2100" dirty="0" err="1"/>
              <a:t>daha</a:t>
            </a:r>
            <a:r>
              <a:rPr lang="en-CA" sz="2100" dirty="0"/>
              <a:t> </a:t>
            </a:r>
            <a:r>
              <a:rPr lang="en-CA" sz="2100" dirty="0" err="1"/>
              <a:t>akıllıca</a:t>
            </a:r>
            <a:r>
              <a:rPr lang="en-CA" sz="2100" dirty="0"/>
              <a:t> </a:t>
            </a:r>
            <a:r>
              <a:rPr lang="en-CA" sz="2100" dirty="0" err="1"/>
              <a:t>kaydırır</a:t>
            </a:r>
            <a:r>
              <a:rPr lang="en-CA" sz="2100" dirty="0"/>
              <a:t>.</a:t>
            </a:r>
            <a:r>
              <a:rPr lang="en-US" altLang="ja-JP" sz="2100" dirty="0" smtClean="0"/>
              <a:t> </a:t>
            </a:r>
            <a:endParaRPr lang="en-US" altLang="ja-JP" sz="2100" dirty="0"/>
          </a:p>
          <a:p>
            <a:r>
              <a:rPr lang="en-US" sz="2100" dirty="0" err="1"/>
              <a:t>Bir</a:t>
            </a:r>
            <a:r>
              <a:rPr lang="en-US" sz="2100" dirty="0"/>
              <a:t> </a:t>
            </a:r>
            <a:r>
              <a:rPr lang="en-US" sz="2100" dirty="0" err="1"/>
              <a:t>uyumsuzluk</a:t>
            </a:r>
            <a:r>
              <a:rPr lang="en-US" sz="2100" dirty="0"/>
              <a:t> </a:t>
            </a:r>
            <a:r>
              <a:rPr lang="en-US" sz="2100" dirty="0" err="1" smtClean="0"/>
              <a:t>meydana</a:t>
            </a:r>
            <a:r>
              <a:rPr lang="tr-TR" sz="2100" dirty="0" smtClean="0"/>
              <a:t> g</a:t>
            </a:r>
            <a:r>
              <a:rPr lang="en-US" sz="2100" dirty="0" err="1" smtClean="0"/>
              <a:t>eldiğinde</a:t>
            </a:r>
            <a:r>
              <a:rPr lang="en-US" sz="2100" dirty="0"/>
              <a:t>, </a:t>
            </a:r>
            <a:r>
              <a:rPr lang="en-US" sz="2100" dirty="0" err="1"/>
              <a:t>geriye</a:t>
            </a:r>
            <a:r>
              <a:rPr lang="en-US" sz="2100" dirty="0"/>
              <a:t> </a:t>
            </a:r>
            <a:r>
              <a:rPr lang="en-US" sz="2100" dirty="0" err="1"/>
              <a:t>dönük</a:t>
            </a:r>
            <a:r>
              <a:rPr lang="en-US" sz="2100" dirty="0"/>
              <a:t> </a:t>
            </a:r>
            <a:r>
              <a:rPr lang="en-US" sz="2100" dirty="0" err="1"/>
              <a:t>karşılaştırmalardan</a:t>
            </a:r>
            <a:r>
              <a:rPr lang="en-US" sz="2100" dirty="0"/>
              <a:t> </a:t>
            </a:r>
            <a:r>
              <a:rPr lang="en-US" sz="2100" dirty="0" err="1"/>
              <a:t>kaçınmak</a:t>
            </a:r>
            <a:r>
              <a:rPr lang="en-US" sz="2100" dirty="0"/>
              <a:t> </a:t>
            </a:r>
            <a:r>
              <a:rPr lang="en-US" sz="2100" dirty="0" err="1"/>
              <a:t>için</a:t>
            </a:r>
            <a:r>
              <a:rPr lang="en-US" sz="2100" dirty="0"/>
              <a:t> </a:t>
            </a:r>
            <a:r>
              <a:rPr lang="en-US" sz="2100" dirty="0" err="1"/>
              <a:t>modeli</a:t>
            </a:r>
            <a:r>
              <a:rPr lang="en-US" sz="2100" dirty="0"/>
              <a:t> </a:t>
            </a:r>
            <a:r>
              <a:rPr lang="en-US" sz="2100" dirty="0" err="1"/>
              <a:t>en</a:t>
            </a:r>
            <a:r>
              <a:rPr lang="en-US" sz="2100" dirty="0"/>
              <a:t> </a:t>
            </a:r>
            <a:r>
              <a:rPr lang="en-US" sz="2100" dirty="0" err="1"/>
              <a:t>az</a:t>
            </a:r>
            <a:r>
              <a:rPr lang="en-US" sz="2100" dirty="0"/>
              <a:t> ne </a:t>
            </a:r>
            <a:r>
              <a:rPr lang="en-US" sz="2100" dirty="0" err="1"/>
              <a:t>kadar</a:t>
            </a:r>
            <a:r>
              <a:rPr lang="en-US" sz="2100" dirty="0"/>
              <a:t> </a:t>
            </a:r>
            <a:r>
              <a:rPr lang="en-US" sz="2100" dirty="0" err="1"/>
              <a:t>değiştirebiliriz</a:t>
            </a:r>
            <a:r>
              <a:rPr lang="en-US" sz="2100" dirty="0"/>
              <a:t>?</a:t>
            </a:r>
          </a:p>
          <a:p>
            <a:r>
              <a:rPr lang="tr-TR" sz="2100" b="1" dirty="0" smtClean="0">
                <a:solidFill>
                  <a:srgbClr val="0000FF"/>
                </a:solidFill>
              </a:rPr>
              <a:t>Cevap</a:t>
            </a:r>
            <a:r>
              <a:rPr lang="en-US" sz="2100" b="1" dirty="0" smtClean="0">
                <a:solidFill>
                  <a:srgbClr val="0000FF"/>
                </a:solidFill>
              </a:rPr>
              <a:t>:</a:t>
            </a:r>
            <a:r>
              <a:rPr lang="tr-TR" sz="2100" b="1" dirty="0">
                <a:solidFill>
                  <a:srgbClr val="0000FF"/>
                </a:solidFill>
              </a:rPr>
              <a:t> </a:t>
            </a:r>
            <a:r>
              <a:rPr lang="tr-TR" sz="2100" dirty="0"/>
              <a:t>P'nin </a:t>
            </a:r>
            <a:r>
              <a:rPr lang="tr-TR" sz="2100" dirty="0" err="1" smtClean="0"/>
              <a:t>prefix’i</a:t>
            </a:r>
            <a:r>
              <a:rPr lang="tr-TR" sz="2100" dirty="0" smtClean="0"/>
              <a:t> </a:t>
            </a:r>
            <a:r>
              <a:rPr lang="tr-TR" sz="2100" dirty="0"/>
              <a:t>olan </a:t>
            </a:r>
            <a:r>
              <a:rPr lang="tr-TR" sz="2100" dirty="0" smtClean="0"/>
              <a:t>P[0</a:t>
            </a:r>
            <a:r>
              <a:rPr lang="tr-TR" sz="2100" dirty="0"/>
              <a:t>..j-1]'</a:t>
            </a:r>
            <a:r>
              <a:rPr lang="tr-TR" sz="2100" dirty="0" err="1"/>
              <a:t>nin</a:t>
            </a:r>
            <a:r>
              <a:rPr lang="tr-TR" sz="2100" dirty="0"/>
              <a:t> en büyük uygun </a:t>
            </a:r>
            <a:r>
              <a:rPr lang="tr-TR" sz="2100" dirty="0" err="1" smtClean="0"/>
              <a:t>suffix’i</a:t>
            </a:r>
            <a:endParaRPr lang="en-US" sz="2100" dirty="0"/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FA27B47-0243-3D4C-9632-BC184934078B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25605" name="Rectangle 62"/>
          <p:cNvSpPr>
            <a:spLocks noChangeArrowheads="1"/>
          </p:cNvSpPr>
          <p:nvPr/>
        </p:nvSpPr>
        <p:spPr bwMode="auto">
          <a:xfrm>
            <a:off x="6826250" y="1922630"/>
            <a:ext cx="341313" cy="341313"/>
          </a:xfrm>
          <a:prstGeom prst="rect">
            <a:avLst/>
          </a:prstGeom>
          <a:solidFill>
            <a:srgbClr val="CFD1FD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6" name="Rectangle 63"/>
          <p:cNvSpPr>
            <a:spLocks noChangeArrowheads="1"/>
          </p:cNvSpPr>
          <p:nvPr/>
        </p:nvSpPr>
        <p:spPr bwMode="auto">
          <a:xfrm>
            <a:off x="6928246" y="1935330"/>
            <a:ext cx="19169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100" b="1" i="1" dirty="0">
                <a:solidFill>
                  <a:srgbClr val="40458C"/>
                </a:solidFill>
                <a:latin typeface="Times New Roman" charset="0"/>
              </a:rPr>
              <a:t>x</a:t>
            </a:r>
            <a:endParaRPr lang="en-US" dirty="0"/>
          </a:p>
        </p:txBody>
      </p:sp>
      <p:sp>
        <p:nvSpPr>
          <p:cNvPr id="25607" name="Rectangle 64"/>
          <p:cNvSpPr>
            <a:spLocks noChangeArrowheads="1"/>
          </p:cNvSpPr>
          <p:nvPr/>
        </p:nvSpPr>
        <p:spPr bwMode="auto">
          <a:xfrm>
            <a:off x="6928246" y="3338680"/>
            <a:ext cx="1825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100" b="1" i="1" dirty="0">
                <a:solidFill>
                  <a:srgbClr val="BE2D00"/>
                </a:solidFill>
                <a:latin typeface="Times New Roman" charset="0"/>
              </a:rPr>
              <a:t>j</a:t>
            </a:r>
            <a:endParaRPr lang="en-US" dirty="0"/>
          </a:p>
        </p:txBody>
      </p:sp>
      <p:sp>
        <p:nvSpPr>
          <p:cNvPr id="25608" name="Line 65"/>
          <p:cNvSpPr>
            <a:spLocks noChangeShapeType="1"/>
          </p:cNvSpPr>
          <p:nvPr/>
        </p:nvSpPr>
        <p:spPr bwMode="auto">
          <a:xfrm>
            <a:off x="6826250" y="2263943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Line 66"/>
          <p:cNvSpPr>
            <a:spLocks noChangeShapeType="1"/>
          </p:cNvSpPr>
          <p:nvPr/>
        </p:nvSpPr>
        <p:spPr bwMode="auto">
          <a:xfrm>
            <a:off x="6826250" y="2557630"/>
            <a:ext cx="1588" cy="182563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67"/>
          <p:cNvSpPr>
            <a:spLocks noChangeShapeType="1"/>
          </p:cNvSpPr>
          <p:nvPr/>
        </p:nvSpPr>
        <p:spPr bwMode="auto">
          <a:xfrm>
            <a:off x="6826250" y="2852905"/>
            <a:ext cx="1588" cy="182563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Line 68"/>
          <p:cNvSpPr>
            <a:spLocks noChangeShapeType="1"/>
          </p:cNvSpPr>
          <p:nvPr/>
        </p:nvSpPr>
        <p:spPr bwMode="auto">
          <a:xfrm>
            <a:off x="6826250" y="3148180"/>
            <a:ext cx="1588" cy="182563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Line 69"/>
          <p:cNvSpPr>
            <a:spLocks noChangeShapeType="1"/>
          </p:cNvSpPr>
          <p:nvPr/>
        </p:nvSpPr>
        <p:spPr bwMode="auto">
          <a:xfrm>
            <a:off x="6826250" y="3443455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Line 70"/>
          <p:cNvSpPr>
            <a:spLocks noChangeShapeType="1"/>
          </p:cNvSpPr>
          <p:nvPr/>
        </p:nvSpPr>
        <p:spPr bwMode="auto">
          <a:xfrm>
            <a:off x="6826250" y="3738730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Line 71"/>
          <p:cNvSpPr>
            <a:spLocks noChangeShapeType="1"/>
          </p:cNvSpPr>
          <p:nvPr/>
        </p:nvSpPr>
        <p:spPr bwMode="auto">
          <a:xfrm>
            <a:off x="6826250" y="4034005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Line 72"/>
          <p:cNvSpPr>
            <a:spLocks noChangeShapeType="1"/>
          </p:cNvSpPr>
          <p:nvPr/>
        </p:nvSpPr>
        <p:spPr bwMode="auto">
          <a:xfrm>
            <a:off x="6826250" y="4329280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Line 73"/>
          <p:cNvSpPr>
            <a:spLocks noChangeShapeType="1"/>
          </p:cNvSpPr>
          <p:nvPr/>
        </p:nvSpPr>
        <p:spPr bwMode="auto">
          <a:xfrm>
            <a:off x="6826250" y="4624555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7" name="Line 74"/>
          <p:cNvSpPr>
            <a:spLocks noChangeShapeType="1"/>
          </p:cNvSpPr>
          <p:nvPr/>
        </p:nvSpPr>
        <p:spPr bwMode="auto">
          <a:xfrm>
            <a:off x="6826250" y="4918243"/>
            <a:ext cx="1588" cy="68262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8" name="Rectangle 75"/>
          <p:cNvSpPr>
            <a:spLocks noChangeArrowheads="1"/>
          </p:cNvSpPr>
          <p:nvPr/>
        </p:nvSpPr>
        <p:spPr bwMode="auto">
          <a:xfrm>
            <a:off x="4433888" y="1922630"/>
            <a:ext cx="341312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Rectangle 76"/>
          <p:cNvSpPr>
            <a:spLocks noChangeArrowheads="1"/>
          </p:cNvSpPr>
          <p:nvPr/>
        </p:nvSpPr>
        <p:spPr bwMode="auto">
          <a:xfrm>
            <a:off x="4621213" y="195438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charset="0"/>
              </a:rPr>
              <a:t>.</a:t>
            </a:r>
            <a:endParaRPr lang="en-US"/>
          </a:p>
        </p:txBody>
      </p:sp>
      <p:sp>
        <p:nvSpPr>
          <p:cNvPr id="25620" name="Rectangle 77"/>
          <p:cNvSpPr>
            <a:spLocks noChangeArrowheads="1"/>
          </p:cNvSpPr>
          <p:nvPr/>
        </p:nvSpPr>
        <p:spPr bwMode="auto">
          <a:xfrm>
            <a:off x="4775200" y="1922630"/>
            <a:ext cx="341313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1" name="Rectangle 78"/>
          <p:cNvSpPr>
            <a:spLocks noChangeArrowheads="1"/>
          </p:cNvSpPr>
          <p:nvPr/>
        </p:nvSpPr>
        <p:spPr bwMode="auto">
          <a:xfrm>
            <a:off x="4962525" y="195438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charset="0"/>
              </a:rPr>
              <a:t>.</a:t>
            </a:r>
            <a:endParaRPr lang="en-US"/>
          </a:p>
        </p:txBody>
      </p:sp>
      <p:sp>
        <p:nvSpPr>
          <p:cNvPr id="25622" name="Rectangle 79"/>
          <p:cNvSpPr>
            <a:spLocks noChangeArrowheads="1"/>
          </p:cNvSpPr>
          <p:nvPr/>
        </p:nvSpPr>
        <p:spPr bwMode="auto">
          <a:xfrm>
            <a:off x="5116513" y="1922630"/>
            <a:ext cx="342900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3" name="Rectangle 80"/>
          <p:cNvSpPr>
            <a:spLocks noChangeArrowheads="1"/>
          </p:cNvSpPr>
          <p:nvPr/>
        </p:nvSpPr>
        <p:spPr bwMode="auto">
          <a:xfrm>
            <a:off x="5276850" y="193533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24" name="Rectangle 81"/>
          <p:cNvSpPr>
            <a:spLocks noChangeArrowheads="1"/>
          </p:cNvSpPr>
          <p:nvPr/>
        </p:nvSpPr>
        <p:spPr bwMode="auto">
          <a:xfrm>
            <a:off x="5459413" y="1922630"/>
            <a:ext cx="341312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5" name="Rectangle 82"/>
          <p:cNvSpPr>
            <a:spLocks noChangeArrowheads="1"/>
          </p:cNvSpPr>
          <p:nvPr/>
        </p:nvSpPr>
        <p:spPr bwMode="auto">
          <a:xfrm>
            <a:off x="5619750" y="193533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b</a:t>
            </a:r>
            <a:endParaRPr lang="en-US"/>
          </a:p>
        </p:txBody>
      </p:sp>
      <p:sp>
        <p:nvSpPr>
          <p:cNvPr id="25626" name="Rectangle 83"/>
          <p:cNvSpPr>
            <a:spLocks noChangeArrowheads="1"/>
          </p:cNvSpPr>
          <p:nvPr/>
        </p:nvSpPr>
        <p:spPr bwMode="auto">
          <a:xfrm>
            <a:off x="5800725" y="1922630"/>
            <a:ext cx="341313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7" name="Rectangle 84"/>
          <p:cNvSpPr>
            <a:spLocks noChangeArrowheads="1"/>
          </p:cNvSpPr>
          <p:nvPr/>
        </p:nvSpPr>
        <p:spPr bwMode="auto">
          <a:xfrm>
            <a:off x="5961063" y="193533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 dirty="0">
                <a:solidFill>
                  <a:srgbClr val="BE2D00"/>
                </a:solidFill>
                <a:latin typeface="Times New Roman" charset="0"/>
              </a:rPr>
              <a:t>a</a:t>
            </a:r>
            <a:endParaRPr lang="en-US" dirty="0"/>
          </a:p>
        </p:txBody>
      </p:sp>
      <p:sp>
        <p:nvSpPr>
          <p:cNvPr id="25628" name="Rectangle 85"/>
          <p:cNvSpPr>
            <a:spLocks noChangeArrowheads="1"/>
          </p:cNvSpPr>
          <p:nvPr/>
        </p:nvSpPr>
        <p:spPr bwMode="auto">
          <a:xfrm>
            <a:off x="6142038" y="1922630"/>
            <a:ext cx="341312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9" name="Rectangle 86"/>
          <p:cNvSpPr>
            <a:spLocks noChangeArrowheads="1"/>
          </p:cNvSpPr>
          <p:nvPr/>
        </p:nvSpPr>
        <p:spPr bwMode="auto">
          <a:xfrm>
            <a:off x="6302375" y="193533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30" name="Rectangle 87"/>
          <p:cNvSpPr>
            <a:spLocks noChangeArrowheads="1"/>
          </p:cNvSpPr>
          <p:nvPr/>
        </p:nvSpPr>
        <p:spPr bwMode="auto">
          <a:xfrm>
            <a:off x="6483350" y="1922630"/>
            <a:ext cx="342900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1" name="Rectangle 88"/>
          <p:cNvSpPr>
            <a:spLocks noChangeArrowheads="1"/>
          </p:cNvSpPr>
          <p:nvPr/>
        </p:nvSpPr>
        <p:spPr bwMode="auto">
          <a:xfrm>
            <a:off x="6643688" y="193533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b</a:t>
            </a:r>
            <a:endParaRPr lang="en-US"/>
          </a:p>
        </p:txBody>
      </p:sp>
      <p:sp>
        <p:nvSpPr>
          <p:cNvPr id="25632" name="Rectangle 89"/>
          <p:cNvSpPr>
            <a:spLocks noChangeArrowheads="1"/>
          </p:cNvSpPr>
          <p:nvPr/>
        </p:nvSpPr>
        <p:spPr bwMode="auto">
          <a:xfrm>
            <a:off x="7167563" y="1922630"/>
            <a:ext cx="341312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3" name="Rectangle 90"/>
          <p:cNvSpPr>
            <a:spLocks noChangeArrowheads="1"/>
          </p:cNvSpPr>
          <p:nvPr/>
        </p:nvSpPr>
        <p:spPr bwMode="auto">
          <a:xfrm>
            <a:off x="7354888" y="195438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charset="0"/>
              </a:rPr>
              <a:t>.</a:t>
            </a:r>
            <a:endParaRPr lang="en-US"/>
          </a:p>
        </p:txBody>
      </p:sp>
      <p:sp>
        <p:nvSpPr>
          <p:cNvPr id="25634" name="Rectangle 91"/>
          <p:cNvSpPr>
            <a:spLocks noChangeArrowheads="1"/>
          </p:cNvSpPr>
          <p:nvPr/>
        </p:nvSpPr>
        <p:spPr bwMode="auto">
          <a:xfrm>
            <a:off x="7508875" y="1922630"/>
            <a:ext cx="342900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5" name="Rectangle 92"/>
          <p:cNvSpPr>
            <a:spLocks noChangeArrowheads="1"/>
          </p:cNvSpPr>
          <p:nvPr/>
        </p:nvSpPr>
        <p:spPr bwMode="auto">
          <a:xfrm>
            <a:off x="7696200" y="195438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charset="0"/>
              </a:rPr>
              <a:t>.</a:t>
            </a:r>
            <a:endParaRPr lang="en-US"/>
          </a:p>
        </p:txBody>
      </p:sp>
      <p:sp>
        <p:nvSpPr>
          <p:cNvPr id="25636" name="Rectangle 93"/>
          <p:cNvSpPr>
            <a:spLocks noChangeArrowheads="1"/>
          </p:cNvSpPr>
          <p:nvPr/>
        </p:nvSpPr>
        <p:spPr bwMode="auto">
          <a:xfrm>
            <a:off x="7851775" y="1922630"/>
            <a:ext cx="341313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7" name="Rectangle 94"/>
          <p:cNvSpPr>
            <a:spLocks noChangeArrowheads="1"/>
          </p:cNvSpPr>
          <p:nvPr/>
        </p:nvSpPr>
        <p:spPr bwMode="auto">
          <a:xfrm>
            <a:off x="8039100" y="195438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charset="0"/>
              </a:rPr>
              <a:t>.</a:t>
            </a:r>
            <a:endParaRPr lang="en-US"/>
          </a:p>
        </p:txBody>
      </p:sp>
      <p:sp>
        <p:nvSpPr>
          <p:cNvPr id="25638" name="Rectangle 95"/>
          <p:cNvSpPr>
            <a:spLocks noChangeArrowheads="1"/>
          </p:cNvSpPr>
          <p:nvPr/>
        </p:nvSpPr>
        <p:spPr bwMode="auto">
          <a:xfrm>
            <a:off x="8193088" y="1922630"/>
            <a:ext cx="341312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9" name="Rectangle 96"/>
          <p:cNvSpPr>
            <a:spLocks noChangeArrowheads="1"/>
          </p:cNvSpPr>
          <p:nvPr/>
        </p:nvSpPr>
        <p:spPr bwMode="auto">
          <a:xfrm>
            <a:off x="8380413" y="195438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charset="0"/>
              </a:rPr>
              <a:t>.</a:t>
            </a:r>
            <a:endParaRPr lang="en-US"/>
          </a:p>
        </p:txBody>
      </p:sp>
      <p:sp>
        <p:nvSpPr>
          <p:cNvPr id="25640" name="Rectangle 97"/>
          <p:cNvSpPr>
            <a:spLocks noChangeArrowheads="1"/>
          </p:cNvSpPr>
          <p:nvPr/>
        </p:nvSpPr>
        <p:spPr bwMode="auto">
          <a:xfrm>
            <a:off x="8534400" y="1922630"/>
            <a:ext cx="342900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1" name="Rectangle 98"/>
          <p:cNvSpPr>
            <a:spLocks noChangeArrowheads="1"/>
          </p:cNvSpPr>
          <p:nvPr/>
        </p:nvSpPr>
        <p:spPr bwMode="auto">
          <a:xfrm>
            <a:off x="8721725" y="195438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charset="0"/>
              </a:rPr>
              <a:t>.</a:t>
            </a:r>
            <a:endParaRPr lang="en-US"/>
          </a:p>
        </p:txBody>
      </p:sp>
      <p:sp>
        <p:nvSpPr>
          <p:cNvPr id="25642" name="Rectangle 99"/>
          <p:cNvSpPr>
            <a:spLocks noChangeArrowheads="1"/>
          </p:cNvSpPr>
          <p:nvPr/>
        </p:nvSpPr>
        <p:spPr bwMode="auto">
          <a:xfrm>
            <a:off x="5116513" y="2943393"/>
            <a:ext cx="342900" cy="341312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3" name="Rectangle 100"/>
          <p:cNvSpPr>
            <a:spLocks noChangeArrowheads="1"/>
          </p:cNvSpPr>
          <p:nvPr/>
        </p:nvSpPr>
        <p:spPr bwMode="auto">
          <a:xfrm>
            <a:off x="5276850" y="295768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44" name="Rectangle 101"/>
          <p:cNvSpPr>
            <a:spLocks noChangeArrowheads="1"/>
          </p:cNvSpPr>
          <p:nvPr/>
        </p:nvSpPr>
        <p:spPr bwMode="auto">
          <a:xfrm>
            <a:off x="5459413" y="2943393"/>
            <a:ext cx="341312" cy="341312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5" name="Rectangle 102"/>
          <p:cNvSpPr>
            <a:spLocks noChangeArrowheads="1"/>
          </p:cNvSpPr>
          <p:nvPr/>
        </p:nvSpPr>
        <p:spPr bwMode="auto">
          <a:xfrm>
            <a:off x="5619750" y="295768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b</a:t>
            </a:r>
            <a:endParaRPr lang="en-US"/>
          </a:p>
        </p:txBody>
      </p:sp>
      <p:sp>
        <p:nvSpPr>
          <p:cNvPr id="25646" name="Rectangle 103"/>
          <p:cNvSpPr>
            <a:spLocks noChangeArrowheads="1"/>
          </p:cNvSpPr>
          <p:nvPr/>
        </p:nvSpPr>
        <p:spPr bwMode="auto">
          <a:xfrm>
            <a:off x="5800725" y="2943393"/>
            <a:ext cx="341313" cy="341312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7" name="Rectangle 104"/>
          <p:cNvSpPr>
            <a:spLocks noChangeArrowheads="1"/>
          </p:cNvSpPr>
          <p:nvPr/>
        </p:nvSpPr>
        <p:spPr bwMode="auto">
          <a:xfrm>
            <a:off x="5961063" y="295768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48" name="Rectangle 105"/>
          <p:cNvSpPr>
            <a:spLocks noChangeArrowheads="1"/>
          </p:cNvSpPr>
          <p:nvPr/>
        </p:nvSpPr>
        <p:spPr bwMode="auto">
          <a:xfrm>
            <a:off x="6142038" y="2943393"/>
            <a:ext cx="341312" cy="341312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9" name="Rectangle 106"/>
          <p:cNvSpPr>
            <a:spLocks noChangeArrowheads="1"/>
          </p:cNvSpPr>
          <p:nvPr/>
        </p:nvSpPr>
        <p:spPr bwMode="auto">
          <a:xfrm>
            <a:off x="6302375" y="295768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50" name="Rectangle 107"/>
          <p:cNvSpPr>
            <a:spLocks noChangeArrowheads="1"/>
          </p:cNvSpPr>
          <p:nvPr/>
        </p:nvSpPr>
        <p:spPr bwMode="auto">
          <a:xfrm>
            <a:off x="6483350" y="2943393"/>
            <a:ext cx="342900" cy="341312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1" name="Rectangle 108"/>
          <p:cNvSpPr>
            <a:spLocks noChangeArrowheads="1"/>
          </p:cNvSpPr>
          <p:nvPr/>
        </p:nvSpPr>
        <p:spPr bwMode="auto">
          <a:xfrm>
            <a:off x="6643688" y="295768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b</a:t>
            </a:r>
            <a:endParaRPr lang="en-US"/>
          </a:p>
        </p:txBody>
      </p:sp>
      <p:sp>
        <p:nvSpPr>
          <p:cNvPr id="25652" name="Rectangle 109"/>
          <p:cNvSpPr>
            <a:spLocks noChangeArrowheads="1"/>
          </p:cNvSpPr>
          <p:nvPr/>
        </p:nvSpPr>
        <p:spPr bwMode="auto">
          <a:xfrm>
            <a:off x="6826250" y="2943393"/>
            <a:ext cx="341313" cy="341312"/>
          </a:xfrm>
          <a:prstGeom prst="rect">
            <a:avLst/>
          </a:prstGeom>
          <a:solidFill>
            <a:srgbClr val="CFD1FD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3" name="Rectangle 110"/>
          <p:cNvSpPr>
            <a:spLocks noChangeArrowheads="1"/>
          </p:cNvSpPr>
          <p:nvPr/>
        </p:nvSpPr>
        <p:spPr bwMode="auto">
          <a:xfrm>
            <a:off x="6859190" y="2957680"/>
            <a:ext cx="26074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100" b="1" i="1" dirty="0">
                <a:solidFill>
                  <a:srgbClr val="40458C"/>
                </a:solidFill>
                <a:latin typeface="Times New Roman" charset="0"/>
              </a:rPr>
              <a:t>a</a:t>
            </a:r>
            <a:endParaRPr lang="en-US" dirty="0"/>
          </a:p>
        </p:txBody>
      </p:sp>
      <p:sp>
        <p:nvSpPr>
          <p:cNvPr id="25654" name="Line 111"/>
          <p:cNvSpPr>
            <a:spLocks noChangeShapeType="1"/>
          </p:cNvSpPr>
          <p:nvPr/>
        </p:nvSpPr>
        <p:spPr bwMode="auto">
          <a:xfrm>
            <a:off x="6219825" y="4473743"/>
            <a:ext cx="496888" cy="1587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5" name="Freeform 112"/>
          <p:cNvSpPr>
            <a:spLocks/>
          </p:cNvSpPr>
          <p:nvPr/>
        </p:nvSpPr>
        <p:spPr bwMode="auto">
          <a:xfrm>
            <a:off x="6110288" y="4405480"/>
            <a:ext cx="141287" cy="141288"/>
          </a:xfrm>
          <a:custGeom>
            <a:avLst/>
            <a:gdLst>
              <a:gd name="T0" fmla="*/ 0 w 89"/>
              <a:gd name="T1" fmla="*/ 108367896 h 89"/>
              <a:gd name="T2" fmla="*/ 224292319 w 89"/>
              <a:gd name="T3" fmla="*/ 0 h 89"/>
              <a:gd name="T4" fmla="*/ 216732671 w 89"/>
              <a:gd name="T5" fmla="*/ 15120991 h 89"/>
              <a:gd name="T6" fmla="*/ 209171435 w 89"/>
              <a:gd name="T7" fmla="*/ 30241982 h 89"/>
              <a:gd name="T8" fmla="*/ 201611787 w 89"/>
              <a:gd name="T9" fmla="*/ 50403303 h 89"/>
              <a:gd name="T10" fmla="*/ 201611787 w 89"/>
              <a:gd name="T11" fmla="*/ 65524294 h 89"/>
              <a:gd name="T12" fmla="*/ 201611787 w 89"/>
              <a:gd name="T13" fmla="*/ 80645285 h 89"/>
              <a:gd name="T14" fmla="*/ 196571492 w 89"/>
              <a:gd name="T15" fmla="*/ 100806607 h 89"/>
              <a:gd name="T16" fmla="*/ 196571492 w 89"/>
              <a:gd name="T17" fmla="*/ 115927598 h 89"/>
              <a:gd name="T18" fmla="*/ 201611787 w 89"/>
              <a:gd name="T19" fmla="*/ 138609878 h 89"/>
              <a:gd name="T20" fmla="*/ 201611787 w 89"/>
              <a:gd name="T21" fmla="*/ 151209910 h 89"/>
              <a:gd name="T22" fmla="*/ 201611787 w 89"/>
              <a:gd name="T23" fmla="*/ 173892190 h 89"/>
              <a:gd name="T24" fmla="*/ 209171435 w 89"/>
              <a:gd name="T25" fmla="*/ 189013181 h 89"/>
              <a:gd name="T26" fmla="*/ 216732671 w 89"/>
              <a:gd name="T27" fmla="*/ 201613213 h 89"/>
              <a:gd name="T28" fmla="*/ 224292319 w 89"/>
              <a:gd name="T29" fmla="*/ 224295494 h 89"/>
              <a:gd name="T30" fmla="*/ 0 w 89"/>
              <a:gd name="T31" fmla="*/ 108367896 h 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9"/>
              <a:gd name="T49" fmla="*/ 0 h 89"/>
              <a:gd name="T50" fmla="*/ 89 w 89"/>
              <a:gd name="T51" fmla="*/ 89 h 8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9" h="89">
                <a:moveTo>
                  <a:pt x="0" y="43"/>
                </a:moveTo>
                <a:lnTo>
                  <a:pt x="89" y="0"/>
                </a:lnTo>
                <a:lnTo>
                  <a:pt x="86" y="6"/>
                </a:lnTo>
                <a:lnTo>
                  <a:pt x="83" y="12"/>
                </a:lnTo>
                <a:lnTo>
                  <a:pt x="80" y="20"/>
                </a:lnTo>
                <a:lnTo>
                  <a:pt x="80" y="26"/>
                </a:lnTo>
                <a:lnTo>
                  <a:pt x="80" y="32"/>
                </a:lnTo>
                <a:lnTo>
                  <a:pt x="78" y="40"/>
                </a:lnTo>
                <a:lnTo>
                  <a:pt x="78" y="46"/>
                </a:lnTo>
                <a:lnTo>
                  <a:pt x="80" y="55"/>
                </a:lnTo>
                <a:lnTo>
                  <a:pt x="80" y="60"/>
                </a:lnTo>
                <a:lnTo>
                  <a:pt x="80" y="69"/>
                </a:lnTo>
                <a:lnTo>
                  <a:pt x="83" y="75"/>
                </a:lnTo>
                <a:lnTo>
                  <a:pt x="86" y="80"/>
                </a:lnTo>
                <a:lnTo>
                  <a:pt x="89" y="89"/>
                </a:lnTo>
                <a:lnTo>
                  <a:pt x="0" y="43"/>
                </a:lnTo>
                <a:close/>
              </a:path>
            </a:pathLst>
          </a:custGeom>
          <a:solidFill>
            <a:srgbClr val="BE2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6" name="Freeform 113"/>
          <p:cNvSpPr>
            <a:spLocks/>
          </p:cNvSpPr>
          <p:nvPr/>
        </p:nvSpPr>
        <p:spPr bwMode="auto">
          <a:xfrm>
            <a:off x="6684963" y="4405480"/>
            <a:ext cx="141287" cy="141288"/>
          </a:xfrm>
          <a:custGeom>
            <a:avLst/>
            <a:gdLst>
              <a:gd name="T0" fmla="*/ 224292319 w 89"/>
              <a:gd name="T1" fmla="*/ 108367896 h 89"/>
              <a:gd name="T2" fmla="*/ 0 w 89"/>
              <a:gd name="T3" fmla="*/ 224295494 h 89"/>
              <a:gd name="T4" fmla="*/ 7559648 w 89"/>
              <a:gd name="T5" fmla="*/ 201613213 h 89"/>
              <a:gd name="T6" fmla="*/ 12599943 w 89"/>
              <a:gd name="T7" fmla="*/ 189013181 h 89"/>
              <a:gd name="T8" fmla="*/ 12599943 w 89"/>
              <a:gd name="T9" fmla="*/ 173892190 h 89"/>
              <a:gd name="T10" fmla="*/ 20161179 w 89"/>
              <a:gd name="T11" fmla="*/ 151209910 h 89"/>
              <a:gd name="T12" fmla="*/ 20161179 w 89"/>
              <a:gd name="T13" fmla="*/ 138609878 h 89"/>
              <a:gd name="T14" fmla="*/ 20161179 w 89"/>
              <a:gd name="T15" fmla="*/ 115927598 h 89"/>
              <a:gd name="T16" fmla="*/ 20161179 w 89"/>
              <a:gd name="T17" fmla="*/ 100806607 h 89"/>
              <a:gd name="T18" fmla="*/ 20161179 w 89"/>
              <a:gd name="T19" fmla="*/ 80645285 h 89"/>
              <a:gd name="T20" fmla="*/ 20161179 w 89"/>
              <a:gd name="T21" fmla="*/ 65524294 h 89"/>
              <a:gd name="T22" fmla="*/ 12599943 w 89"/>
              <a:gd name="T23" fmla="*/ 50403303 h 89"/>
              <a:gd name="T24" fmla="*/ 12599943 w 89"/>
              <a:gd name="T25" fmla="*/ 30241982 h 89"/>
              <a:gd name="T26" fmla="*/ 7559648 w 89"/>
              <a:gd name="T27" fmla="*/ 15120991 h 89"/>
              <a:gd name="T28" fmla="*/ 0 w 89"/>
              <a:gd name="T29" fmla="*/ 0 h 89"/>
              <a:gd name="T30" fmla="*/ 224292319 w 89"/>
              <a:gd name="T31" fmla="*/ 108367896 h 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9"/>
              <a:gd name="T49" fmla="*/ 0 h 89"/>
              <a:gd name="T50" fmla="*/ 89 w 89"/>
              <a:gd name="T51" fmla="*/ 89 h 8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9" h="89">
                <a:moveTo>
                  <a:pt x="89" y="43"/>
                </a:moveTo>
                <a:lnTo>
                  <a:pt x="0" y="89"/>
                </a:lnTo>
                <a:lnTo>
                  <a:pt x="3" y="80"/>
                </a:lnTo>
                <a:lnTo>
                  <a:pt x="5" y="75"/>
                </a:lnTo>
                <a:lnTo>
                  <a:pt x="5" y="69"/>
                </a:lnTo>
                <a:lnTo>
                  <a:pt x="8" y="60"/>
                </a:lnTo>
                <a:lnTo>
                  <a:pt x="8" y="55"/>
                </a:lnTo>
                <a:lnTo>
                  <a:pt x="8" y="46"/>
                </a:lnTo>
                <a:lnTo>
                  <a:pt x="8" y="40"/>
                </a:lnTo>
                <a:lnTo>
                  <a:pt x="8" y="32"/>
                </a:lnTo>
                <a:lnTo>
                  <a:pt x="8" y="26"/>
                </a:lnTo>
                <a:lnTo>
                  <a:pt x="5" y="20"/>
                </a:lnTo>
                <a:lnTo>
                  <a:pt x="5" y="12"/>
                </a:lnTo>
                <a:lnTo>
                  <a:pt x="3" y="6"/>
                </a:lnTo>
                <a:lnTo>
                  <a:pt x="0" y="0"/>
                </a:lnTo>
                <a:lnTo>
                  <a:pt x="89" y="43"/>
                </a:lnTo>
                <a:close/>
              </a:path>
            </a:pathLst>
          </a:custGeom>
          <a:solidFill>
            <a:srgbClr val="BE2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7" name="Rectangle 120"/>
          <p:cNvSpPr>
            <a:spLocks noChangeArrowheads="1"/>
          </p:cNvSpPr>
          <p:nvPr/>
        </p:nvSpPr>
        <p:spPr bwMode="auto">
          <a:xfrm>
            <a:off x="6142038" y="3965743"/>
            <a:ext cx="341312" cy="339725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8" name="Rectangle 121"/>
          <p:cNvSpPr>
            <a:spLocks noChangeArrowheads="1"/>
          </p:cNvSpPr>
          <p:nvPr/>
        </p:nvSpPr>
        <p:spPr bwMode="auto">
          <a:xfrm>
            <a:off x="6302375" y="3978443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59" name="Rectangle 122"/>
          <p:cNvSpPr>
            <a:spLocks noChangeArrowheads="1"/>
          </p:cNvSpPr>
          <p:nvPr/>
        </p:nvSpPr>
        <p:spPr bwMode="auto">
          <a:xfrm>
            <a:off x="6483350" y="3965743"/>
            <a:ext cx="342900" cy="339725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60" name="Rectangle 123"/>
          <p:cNvSpPr>
            <a:spLocks noChangeArrowheads="1"/>
          </p:cNvSpPr>
          <p:nvPr/>
        </p:nvSpPr>
        <p:spPr bwMode="auto">
          <a:xfrm>
            <a:off x="6643688" y="3978443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b</a:t>
            </a:r>
            <a:endParaRPr lang="en-US"/>
          </a:p>
        </p:txBody>
      </p:sp>
      <p:sp>
        <p:nvSpPr>
          <p:cNvPr id="25661" name="Rectangle 124"/>
          <p:cNvSpPr>
            <a:spLocks noChangeArrowheads="1"/>
          </p:cNvSpPr>
          <p:nvPr/>
        </p:nvSpPr>
        <p:spPr bwMode="auto">
          <a:xfrm>
            <a:off x="6826250" y="3965743"/>
            <a:ext cx="341313" cy="339725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2" name="Rectangle 125"/>
          <p:cNvSpPr>
            <a:spLocks noChangeArrowheads="1"/>
          </p:cNvSpPr>
          <p:nvPr/>
        </p:nvSpPr>
        <p:spPr bwMode="auto">
          <a:xfrm>
            <a:off x="6986588" y="3978443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40458C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63" name="Rectangle 126"/>
          <p:cNvSpPr>
            <a:spLocks noChangeArrowheads="1"/>
          </p:cNvSpPr>
          <p:nvPr/>
        </p:nvSpPr>
        <p:spPr bwMode="auto">
          <a:xfrm>
            <a:off x="7167563" y="3965743"/>
            <a:ext cx="341312" cy="339725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4" name="Rectangle 127"/>
          <p:cNvSpPr>
            <a:spLocks noChangeArrowheads="1"/>
          </p:cNvSpPr>
          <p:nvPr/>
        </p:nvSpPr>
        <p:spPr bwMode="auto">
          <a:xfrm>
            <a:off x="7327900" y="3978443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40458C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65" name="Rectangle 128"/>
          <p:cNvSpPr>
            <a:spLocks noChangeArrowheads="1"/>
          </p:cNvSpPr>
          <p:nvPr/>
        </p:nvSpPr>
        <p:spPr bwMode="auto">
          <a:xfrm>
            <a:off x="7508875" y="3965743"/>
            <a:ext cx="342900" cy="339725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6" name="Rectangle 129"/>
          <p:cNvSpPr>
            <a:spLocks noChangeArrowheads="1"/>
          </p:cNvSpPr>
          <p:nvPr/>
        </p:nvSpPr>
        <p:spPr bwMode="auto">
          <a:xfrm>
            <a:off x="7669213" y="3978443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40458C"/>
                </a:solidFill>
                <a:latin typeface="Times New Roman" charset="0"/>
              </a:rPr>
              <a:t>b</a:t>
            </a:r>
            <a:endParaRPr lang="en-US"/>
          </a:p>
        </p:txBody>
      </p:sp>
      <p:sp>
        <p:nvSpPr>
          <p:cNvPr id="25667" name="Rectangle 130"/>
          <p:cNvSpPr>
            <a:spLocks noChangeArrowheads="1"/>
          </p:cNvSpPr>
          <p:nvPr/>
        </p:nvSpPr>
        <p:spPr bwMode="auto">
          <a:xfrm>
            <a:off x="7851775" y="3965743"/>
            <a:ext cx="341313" cy="339725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8" name="Rectangle 131"/>
          <p:cNvSpPr>
            <a:spLocks noChangeArrowheads="1"/>
          </p:cNvSpPr>
          <p:nvPr/>
        </p:nvSpPr>
        <p:spPr bwMode="auto">
          <a:xfrm>
            <a:off x="8012113" y="3978443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40458C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70" name="Line 133"/>
          <p:cNvSpPr>
            <a:spLocks noChangeShapeType="1"/>
          </p:cNvSpPr>
          <p:nvPr/>
        </p:nvSpPr>
        <p:spPr bwMode="auto">
          <a:xfrm flipV="1">
            <a:off x="5800725" y="4513427"/>
            <a:ext cx="790575" cy="473076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72" name="Line 135"/>
          <p:cNvSpPr>
            <a:spLocks noChangeShapeType="1"/>
          </p:cNvSpPr>
          <p:nvPr/>
        </p:nvSpPr>
        <p:spPr bwMode="auto">
          <a:xfrm flipH="1" flipV="1">
            <a:off x="6986587" y="4405478"/>
            <a:ext cx="1025525" cy="58102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71" name="Text Box 134"/>
          <p:cNvSpPr txBox="1">
            <a:spLocks noChangeArrowheads="1"/>
          </p:cNvSpPr>
          <p:nvPr/>
        </p:nvSpPr>
        <p:spPr bwMode="auto">
          <a:xfrm>
            <a:off x="7291902" y="4952374"/>
            <a:ext cx="1757917" cy="10156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tr-TR" sz="2000" dirty="0" smtClean="0">
                <a:latin typeface="+mn-lt"/>
              </a:rPr>
              <a:t>Karşılaştırmaya</a:t>
            </a:r>
          </a:p>
          <a:p>
            <a:pPr algn="l" eaLnBrk="1" hangingPunct="1"/>
            <a:r>
              <a:rPr lang="tr-TR" sz="2000" dirty="0" smtClean="0">
                <a:latin typeface="+mn-lt"/>
              </a:rPr>
              <a:t>buradan </a:t>
            </a:r>
          </a:p>
          <a:p>
            <a:pPr algn="l" eaLnBrk="1" hangingPunct="1"/>
            <a:r>
              <a:rPr lang="tr-TR" sz="2000" dirty="0">
                <a:latin typeface="+mn-lt"/>
              </a:rPr>
              <a:t>d</a:t>
            </a:r>
            <a:r>
              <a:rPr lang="tr-TR" sz="2000" dirty="0" smtClean="0">
                <a:latin typeface="+mn-lt"/>
              </a:rPr>
              <a:t>evam et</a:t>
            </a:r>
            <a:endParaRPr lang="en-US" sz="2000" dirty="0">
              <a:latin typeface="+mn-lt"/>
            </a:endParaRPr>
          </a:p>
        </p:txBody>
      </p:sp>
      <p:sp>
        <p:nvSpPr>
          <p:cNvPr id="25669" name="Text Box 132"/>
          <p:cNvSpPr txBox="1">
            <a:spLocks noChangeArrowheads="1"/>
          </p:cNvSpPr>
          <p:nvPr/>
        </p:nvSpPr>
        <p:spPr bwMode="auto">
          <a:xfrm>
            <a:off x="4690967" y="4987923"/>
            <a:ext cx="2167260" cy="70788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tr-TR" sz="2000" dirty="0" smtClean="0">
                <a:solidFill>
                  <a:schemeClr val="tx2"/>
                </a:solidFill>
                <a:latin typeface="+mn-lt"/>
              </a:rPr>
              <a:t>Bu karşılaştırmayı</a:t>
            </a:r>
          </a:p>
          <a:p>
            <a:pPr eaLnBrk="1" hangingPunct="1"/>
            <a:r>
              <a:rPr lang="tr-TR" sz="2000" dirty="0" smtClean="0">
                <a:solidFill>
                  <a:schemeClr val="tx2"/>
                </a:solidFill>
                <a:latin typeface="+mn-lt"/>
              </a:rPr>
              <a:t>Yapmaya gerek yok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5" name="Rectangle 64"/>
          <p:cNvSpPr>
            <a:spLocks noChangeArrowheads="1"/>
          </p:cNvSpPr>
          <p:nvPr/>
        </p:nvSpPr>
        <p:spPr bwMode="auto">
          <a:xfrm flipH="1">
            <a:off x="6859190" y="1601955"/>
            <a:ext cx="251619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100" b="1" i="1" dirty="0" err="1" smtClean="0">
                <a:solidFill>
                  <a:srgbClr val="BE2D00"/>
                </a:solidFill>
                <a:latin typeface="Times New Roman" charset="0"/>
              </a:rPr>
              <a:t>i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686425" y="142779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BE2D00"/>
                </a:solidFill>
                <a:latin typeface="Times New Roman" charset="0"/>
              </a:rPr>
              <a:t>T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5897191" y="250570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BE2D00"/>
                </a:solidFill>
                <a:latin typeface="Times New Roman" charset="0"/>
              </a:rPr>
              <a:t>P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6399263" y="3514911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BE2D00"/>
                </a:solidFill>
                <a:latin typeface="Times New Roman" charset="0"/>
              </a:rPr>
              <a:t>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77200" cy="80645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KMP </a:t>
            </a:r>
            <a:r>
              <a:rPr lang="en-US" dirty="0" smtClean="0"/>
              <a:t>Failure Function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(Başarısızlık Fonksiyonu)</a:t>
            </a:r>
            <a:endParaRPr lang="en-US" dirty="0"/>
          </a:p>
        </p:txBody>
      </p:sp>
      <p:sp>
        <p:nvSpPr>
          <p:cNvPr id="26628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4191000" cy="4648200"/>
          </a:xfrm>
        </p:spPr>
        <p:txBody>
          <a:bodyPr>
            <a:noAutofit/>
          </a:bodyPr>
          <a:lstStyle/>
          <a:p>
            <a:r>
              <a:rPr lang="en-US" sz="2200" dirty="0"/>
              <a:t>KMP </a:t>
            </a:r>
            <a:r>
              <a:rPr lang="en-US" sz="2200" dirty="0" err="1"/>
              <a:t>algoritması</a:t>
            </a:r>
            <a:r>
              <a:rPr lang="en-US" sz="2200" dirty="0"/>
              <a:t>, </a:t>
            </a:r>
            <a:r>
              <a:rPr lang="tr-TR" sz="2200" dirty="0" smtClean="0"/>
              <a:t>desenin</a:t>
            </a:r>
            <a:r>
              <a:rPr lang="en-US" sz="2200" dirty="0" smtClean="0"/>
              <a:t> </a:t>
            </a:r>
            <a:r>
              <a:rPr lang="tr-TR" sz="2200" dirty="0" err="1" smtClean="0"/>
              <a:t>prefix’lerinin</a:t>
            </a:r>
            <a:r>
              <a:rPr lang="en-US" sz="2200" dirty="0" smtClean="0"/>
              <a:t> </a:t>
            </a:r>
            <a:r>
              <a:rPr lang="tr-TR" sz="2200" dirty="0" smtClean="0"/>
              <a:t>desenin</a:t>
            </a:r>
            <a:r>
              <a:rPr lang="en-US" sz="2200" dirty="0" smtClean="0"/>
              <a:t> </a:t>
            </a:r>
            <a:r>
              <a:rPr lang="en-US" sz="2200" dirty="0" err="1"/>
              <a:t>kendisi</a:t>
            </a:r>
            <a:r>
              <a:rPr lang="en-US" sz="2200" dirty="0"/>
              <a:t> </a:t>
            </a:r>
            <a:r>
              <a:rPr lang="en-US" sz="2200" dirty="0" err="1"/>
              <a:t>ile</a:t>
            </a:r>
            <a:r>
              <a:rPr lang="en-US" sz="2200" dirty="0"/>
              <a:t> </a:t>
            </a:r>
            <a:r>
              <a:rPr lang="en-US" sz="2200" dirty="0" err="1"/>
              <a:t>eşleşmesini</a:t>
            </a:r>
            <a:r>
              <a:rPr lang="en-US" sz="2200" dirty="0"/>
              <a:t> </a:t>
            </a:r>
            <a:r>
              <a:rPr lang="en-US" sz="2200" dirty="0" err="1"/>
              <a:t>bulmak</a:t>
            </a:r>
            <a:r>
              <a:rPr lang="en-US" sz="2200" dirty="0"/>
              <a:t> </a:t>
            </a:r>
            <a:r>
              <a:rPr lang="en-US" sz="2200" dirty="0" err="1"/>
              <a:t>için</a:t>
            </a:r>
            <a:r>
              <a:rPr lang="en-US" sz="2200" dirty="0"/>
              <a:t> </a:t>
            </a:r>
            <a:r>
              <a:rPr lang="tr-TR" sz="2200" dirty="0" smtClean="0"/>
              <a:t>deseni </a:t>
            </a:r>
            <a:r>
              <a:rPr lang="en-US" sz="2200" dirty="0" err="1" smtClean="0"/>
              <a:t>önceden</a:t>
            </a:r>
            <a:r>
              <a:rPr lang="en-US" sz="2200" dirty="0" smtClean="0"/>
              <a:t> </a:t>
            </a:r>
            <a:r>
              <a:rPr lang="en-US" sz="2200" dirty="0" err="1"/>
              <a:t>işler</a:t>
            </a:r>
            <a:r>
              <a:rPr lang="en-US" sz="2200" dirty="0"/>
              <a:t>.</a:t>
            </a:r>
            <a:r>
              <a:rPr lang="en-US" altLang="ja-JP" sz="2200" dirty="0" smtClean="0"/>
              <a:t/>
            </a:r>
            <a:br>
              <a:rPr lang="en-US" altLang="ja-JP" sz="2200" dirty="0" smtClean="0"/>
            </a:br>
            <a:r>
              <a:rPr lang="en-US" sz="2200" dirty="0" smtClean="0">
                <a:solidFill>
                  <a:srgbClr val="0000FF"/>
                </a:solidFill>
              </a:rPr>
              <a:t>failure function </a:t>
            </a:r>
            <a:r>
              <a:rPr lang="en-US" sz="2200" b="1" i="1" dirty="0" smtClean="0"/>
              <a:t>F</a:t>
            </a:r>
            <a:r>
              <a:rPr lang="en-US" sz="2200" dirty="0" smtClean="0"/>
              <a:t>(</a:t>
            </a:r>
            <a:r>
              <a:rPr lang="en-US" sz="2200" b="1" i="1" dirty="0" smtClean="0"/>
              <a:t>j</a:t>
            </a:r>
            <a:r>
              <a:rPr lang="en-US" sz="2200" dirty="0"/>
              <a:t>) </a:t>
            </a:r>
            <a:r>
              <a:rPr lang="en-US" sz="2200" dirty="0" err="1"/>
              <a:t>aynı</a:t>
            </a:r>
            <a:r>
              <a:rPr lang="en-US" sz="2200" dirty="0"/>
              <a:t> </a:t>
            </a:r>
            <a:r>
              <a:rPr lang="en-US" sz="2200" dirty="0" err="1"/>
              <a:t>zamanda</a:t>
            </a:r>
            <a:r>
              <a:rPr lang="en-US" sz="2200" dirty="0"/>
              <a:t> </a:t>
            </a:r>
            <a:r>
              <a:rPr lang="en-US" sz="2200" dirty="0" err="1"/>
              <a:t>P'nin</a:t>
            </a:r>
            <a:r>
              <a:rPr lang="en-US" sz="2200" dirty="0"/>
              <a:t> </a:t>
            </a:r>
            <a:r>
              <a:rPr lang="en-US" sz="2200" dirty="0" err="1"/>
              <a:t>bir</a:t>
            </a:r>
            <a:r>
              <a:rPr lang="en-US" sz="2200" dirty="0"/>
              <a:t> </a:t>
            </a:r>
            <a:r>
              <a:rPr lang="tr-TR" sz="2200" dirty="0" err="1" smtClean="0"/>
              <a:t>prefix’i</a:t>
            </a:r>
            <a:r>
              <a:rPr lang="en-US" sz="2200" dirty="0" smtClean="0"/>
              <a:t> </a:t>
            </a:r>
            <a:r>
              <a:rPr lang="en-US" sz="2200" dirty="0" err="1"/>
              <a:t>olan</a:t>
            </a:r>
            <a:r>
              <a:rPr lang="en-US" sz="2200" dirty="0"/>
              <a:t> P[0..j]'</a:t>
            </a:r>
            <a:r>
              <a:rPr lang="en-US" sz="2200" dirty="0" err="1"/>
              <a:t>nin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büyük</a:t>
            </a:r>
            <a:r>
              <a:rPr lang="en-US" sz="2200" dirty="0"/>
              <a:t> </a:t>
            </a:r>
            <a:r>
              <a:rPr lang="en-US" sz="2200" dirty="0" err="1"/>
              <a:t>uygun</a:t>
            </a:r>
            <a:r>
              <a:rPr lang="en-US" sz="2200" dirty="0"/>
              <a:t> </a:t>
            </a:r>
            <a:r>
              <a:rPr lang="tr-TR" sz="2200" dirty="0" err="1" smtClean="0"/>
              <a:t>suffix’inin</a:t>
            </a:r>
            <a:r>
              <a:rPr lang="en-US" sz="2200" dirty="0" smtClean="0"/>
              <a:t> </a:t>
            </a:r>
            <a:r>
              <a:rPr lang="en-US" sz="2200" dirty="0" err="1"/>
              <a:t>boyutu</a:t>
            </a:r>
            <a:r>
              <a:rPr lang="en-US" sz="2200" dirty="0"/>
              <a:t> </a:t>
            </a:r>
            <a:r>
              <a:rPr lang="en-US" sz="2200" dirty="0" err="1"/>
              <a:t>olarak</a:t>
            </a:r>
            <a:r>
              <a:rPr lang="en-US" sz="2200" dirty="0"/>
              <a:t> </a:t>
            </a:r>
            <a:r>
              <a:rPr lang="en-US" sz="2200" dirty="0" err="1"/>
              <a:t>tanımlanır</a:t>
            </a:r>
            <a:endParaRPr lang="en-US" sz="2200" dirty="0" smtClean="0"/>
          </a:p>
          <a:p>
            <a:r>
              <a:rPr lang="tr-TR" sz="2200" dirty="0"/>
              <a:t>KMP algoritması, kaba kuvvet algoritmasını değiştirir, </a:t>
            </a:r>
            <a:r>
              <a:rPr lang="tr-TR" sz="2200" dirty="0" smtClean="0"/>
              <a:t>böylece   </a:t>
            </a:r>
            <a:r>
              <a:rPr lang="en-US" altLang="ja-JP" sz="2200" b="1" i="1" dirty="0"/>
              <a:t>P</a:t>
            </a:r>
            <a:r>
              <a:rPr lang="en-US" altLang="ja-JP" sz="2200" dirty="0"/>
              <a:t>[</a:t>
            </a:r>
            <a:r>
              <a:rPr lang="en-US" altLang="ja-JP" sz="2200" b="1" i="1" dirty="0"/>
              <a:t>j</a:t>
            </a:r>
            <a:r>
              <a:rPr lang="en-US" altLang="ja-JP" sz="2200" dirty="0"/>
              <a:t>] </a:t>
            </a:r>
            <a:r>
              <a:rPr lang="en-US" altLang="ja-JP" sz="2200" dirty="0">
                <a:sym typeface="Symbol" charset="0"/>
              </a:rPr>
              <a:t> </a:t>
            </a:r>
            <a:r>
              <a:rPr lang="en-US" altLang="ja-JP" sz="2200" b="1" i="1" dirty="0"/>
              <a:t>T</a:t>
            </a:r>
            <a:r>
              <a:rPr lang="en-US" altLang="ja-JP" sz="2200" dirty="0"/>
              <a:t>[</a:t>
            </a:r>
            <a:r>
              <a:rPr lang="en-US" altLang="ja-JP" sz="2200" b="1" i="1" dirty="0" err="1"/>
              <a:t>i</a:t>
            </a:r>
            <a:r>
              <a:rPr lang="en-US" altLang="ja-JP" sz="2200" dirty="0"/>
              <a:t>]</a:t>
            </a:r>
            <a:r>
              <a:rPr lang="tr-TR" sz="2200" dirty="0" smtClean="0"/>
              <a:t>'de </a:t>
            </a:r>
            <a:r>
              <a:rPr lang="tr-TR" sz="2200" dirty="0"/>
              <a:t>bir uyumsuzluk meydana gelirse, </a:t>
            </a:r>
            <a:r>
              <a:rPr lang="en-US" altLang="ja-JP" sz="2200" b="1" i="1" dirty="0"/>
              <a:t>j </a:t>
            </a:r>
            <a:r>
              <a:rPr lang="en-US" altLang="ja-JP" sz="2200" dirty="0">
                <a:sym typeface="Symbol" charset="0"/>
              </a:rPr>
              <a:t> </a:t>
            </a:r>
            <a:r>
              <a:rPr lang="en-US" altLang="ja-JP" sz="2200" b="1" i="1" dirty="0"/>
              <a:t>F</a:t>
            </a:r>
            <a:r>
              <a:rPr lang="en-US" altLang="ja-JP" sz="2200" dirty="0"/>
              <a:t>(</a:t>
            </a:r>
            <a:r>
              <a:rPr lang="en-US" altLang="ja-JP" sz="2200" b="1" i="1" dirty="0">
                <a:sym typeface="Symbol" charset="0"/>
              </a:rPr>
              <a:t>j</a:t>
            </a:r>
            <a:r>
              <a:rPr lang="en-US" altLang="ja-JP" sz="2200" b="1" i="1" dirty="0"/>
              <a:t> </a:t>
            </a:r>
            <a:r>
              <a:rPr lang="en-US" altLang="ja-JP" sz="2200" dirty="0">
                <a:sym typeface="Symbol" charset="0"/>
              </a:rPr>
              <a:t>–</a:t>
            </a:r>
            <a:r>
              <a:rPr lang="en-US" altLang="ja-JP" sz="2200" b="1" i="1" dirty="0"/>
              <a:t> </a:t>
            </a:r>
            <a:r>
              <a:rPr lang="en-US" altLang="ja-JP" sz="2200" dirty="0">
                <a:sym typeface="Symbol" charset="0"/>
              </a:rPr>
              <a:t>1</a:t>
            </a:r>
            <a:r>
              <a:rPr lang="en-US" altLang="ja-JP" sz="2200" dirty="0"/>
              <a:t>)</a:t>
            </a:r>
            <a:r>
              <a:rPr lang="tr-TR" sz="2200" dirty="0" smtClean="0"/>
              <a:t> </a:t>
            </a:r>
            <a:r>
              <a:rPr lang="tr-TR" sz="2200" dirty="0"/>
              <a:t>olarak </a:t>
            </a:r>
            <a:r>
              <a:rPr lang="tr-TR" sz="2200" dirty="0" smtClean="0"/>
              <a:t>ayarlarız.</a:t>
            </a:r>
            <a:endParaRPr lang="tr-TR" sz="2200" dirty="0"/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989A9C1-57C6-2544-82B0-2309AAA5AA37}" type="slidenum">
              <a:rPr lang="en-US" sz="1400"/>
              <a:pPr eaLnBrk="1" hangingPunct="1"/>
              <a:t>15</a:t>
            </a:fld>
            <a:endParaRPr lang="en-US" sz="1400"/>
          </a:p>
        </p:txBody>
      </p:sp>
      <p:graphicFrame>
        <p:nvGraphicFramePr>
          <p:cNvPr id="178180" name="Group 10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721963"/>
              </p:ext>
            </p:extLst>
          </p:nvPr>
        </p:nvGraphicFramePr>
        <p:xfrm>
          <a:off x="5257800" y="1371600"/>
          <a:ext cx="3505200" cy="1189083"/>
        </p:xfrm>
        <a:graphic>
          <a:graphicData uri="http://schemas.openxmlformats.org/drawingml/2006/table">
            <a:tbl>
              <a:tblPr/>
              <a:tblGrid>
                <a:gridCol w="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]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663" name="Object 10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293346"/>
              </p:ext>
            </p:extLst>
          </p:nvPr>
        </p:nvGraphicFramePr>
        <p:xfrm>
          <a:off x="4343400" y="2667000"/>
          <a:ext cx="4648200" cy="351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9" name="VISIO" r:id="rId3" imgW="3111500" imgH="2362200" progId="Visio.Drawing.6">
                  <p:embed/>
                </p:oleObj>
              </mc:Choice>
              <mc:Fallback>
                <p:oleObj name="VISIO" r:id="rId3" imgW="3111500" imgH="2362200" progId="Visio.Drawing.6">
                  <p:embed/>
                  <p:pic>
                    <p:nvPicPr>
                      <p:cNvPr id="0" name="Object 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667000"/>
                        <a:ext cx="4648200" cy="351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/>
            <a:r>
              <a:rPr lang="en-US" dirty="0"/>
              <a:t>The KMP Algorithm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DE38971-3FDE-2C40-A5FE-AEBB12875878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457200" y="1295400"/>
            <a:ext cx="8305800" cy="54245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ts val="3200"/>
              </a:lnSpc>
              <a:spcAft>
                <a:spcPct val="20000"/>
              </a:spcAft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+mn-lt"/>
              </a:rPr>
              <a:t>Algorithm</a:t>
            </a:r>
            <a:r>
              <a:rPr lang="en-US" sz="2000" dirty="0">
                <a:latin typeface="+mn-lt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+mn-lt"/>
              </a:rPr>
              <a:t>KMPMatch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(</a:t>
            </a:r>
            <a:r>
              <a:rPr lang="en-US" sz="2000" b="1" i="1" dirty="0">
                <a:solidFill>
                  <a:schemeClr val="tx2"/>
                </a:solidFill>
                <a:latin typeface="+mn-lt"/>
              </a:rPr>
              <a:t>T, P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)      </a:t>
            </a:r>
            <a:endParaRPr lang="en-US" sz="2000" dirty="0">
              <a:solidFill>
                <a:schemeClr val="accent2"/>
              </a:solidFill>
              <a:latin typeface="+mn-lt"/>
            </a:endParaRPr>
          </a:p>
          <a:p>
            <a:pPr algn="l" eaLnBrk="1" hangingPunct="1">
              <a:lnSpc>
                <a:spcPts val="32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+mn-lt"/>
              </a:rPr>
              <a:t>	</a:t>
            </a:r>
            <a:r>
              <a:rPr lang="en-US" sz="2000" i="1" dirty="0">
                <a:solidFill>
                  <a:srgbClr val="0000FF"/>
                </a:solidFill>
                <a:latin typeface="+mn-lt"/>
              </a:rPr>
              <a:t>F </a:t>
            </a:r>
            <a:r>
              <a:rPr lang="en-US" sz="2000" dirty="0">
                <a:solidFill>
                  <a:srgbClr val="0000FF"/>
                </a:solidFill>
                <a:latin typeface="+mn-lt"/>
                <a:sym typeface="Symbol" charset="0"/>
              </a:rPr>
              <a:t> </a:t>
            </a:r>
            <a:r>
              <a:rPr lang="en-US" sz="2000" i="1" dirty="0" err="1">
                <a:solidFill>
                  <a:srgbClr val="0000FF"/>
                </a:solidFill>
                <a:latin typeface="+mn-lt"/>
                <a:sym typeface="Symbol" charset="0"/>
              </a:rPr>
              <a:t>failureFunction</a:t>
            </a:r>
            <a:r>
              <a:rPr lang="en-US" sz="2000" dirty="0">
                <a:solidFill>
                  <a:srgbClr val="0000FF"/>
                </a:solidFill>
                <a:latin typeface="+mn-lt"/>
                <a:sym typeface="Symbol" charset="0"/>
              </a:rPr>
              <a:t>(</a:t>
            </a:r>
            <a:r>
              <a:rPr lang="en-US" sz="2000" i="1" dirty="0">
                <a:solidFill>
                  <a:srgbClr val="0000FF"/>
                </a:solidFill>
                <a:latin typeface="+mn-lt"/>
                <a:sym typeface="Symbol" charset="0"/>
              </a:rPr>
              <a:t>P</a:t>
            </a:r>
            <a:r>
              <a:rPr lang="en-US" sz="2000" dirty="0" smtClean="0">
                <a:solidFill>
                  <a:srgbClr val="0000FF"/>
                </a:solidFill>
                <a:latin typeface="+mn-lt"/>
                <a:sym typeface="Symbol" charset="0"/>
              </a:rPr>
              <a:t>)</a:t>
            </a:r>
            <a:endParaRPr lang="en-US" sz="2000" dirty="0" smtClean="0">
              <a:solidFill>
                <a:srgbClr val="C00000"/>
              </a:solidFill>
              <a:latin typeface="+mn-lt"/>
              <a:sym typeface="Symbol" charset="0"/>
            </a:endParaRPr>
          </a:p>
          <a:p>
            <a:pPr algn="l" eaLnBrk="1" hangingPunct="1">
              <a:lnSpc>
                <a:spcPts val="32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 smtClean="0">
                <a:solidFill>
                  <a:srgbClr val="0000FF"/>
                </a:solidFill>
                <a:latin typeface="+mn-lt"/>
                <a:sym typeface="Symbol" charset="0"/>
              </a:rPr>
              <a:t>	</a:t>
            </a:r>
            <a:r>
              <a:rPr lang="en-US" sz="2000" i="1" dirty="0" smtClean="0">
                <a:solidFill>
                  <a:srgbClr val="0000FF"/>
                </a:solidFill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+mn-lt"/>
              </a:rPr>
              <a:t>i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latin typeface="+mn-lt"/>
                <a:sym typeface="Symbol" charset="0"/>
              </a:rPr>
              <a:t>  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</a:rPr>
              <a:t>j  </a:t>
            </a:r>
            <a:r>
              <a:rPr lang="en-US" sz="2000" dirty="0" smtClean="0">
                <a:solidFill>
                  <a:srgbClr val="0000FF"/>
                </a:solidFill>
                <a:latin typeface="+mn-lt"/>
                <a:sym typeface="Symbol" charset="0"/>
              </a:rPr>
              <a:t>  0</a:t>
            </a:r>
          </a:p>
          <a:p>
            <a:pPr algn="l" eaLnBrk="1" hangingPunct="1">
              <a:lnSpc>
                <a:spcPts val="3200"/>
              </a:lnSpc>
              <a:buClr>
                <a:schemeClr val="hlink"/>
              </a:buClr>
              <a:buSzPct val="110000"/>
            </a:pPr>
            <a:r>
              <a:rPr lang="en-US" sz="2000" dirty="0">
                <a:solidFill>
                  <a:srgbClr val="0000FF"/>
                </a:solidFill>
                <a:latin typeface="+mn-lt"/>
                <a:sym typeface="Symbol" charset="0"/>
              </a:rPr>
              <a:t>	</a:t>
            </a:r>
            <a:r>
              <a:rPr lang="en-US" sz="2000" b="1" dirty="0" smtClean="0">
                <a:latin typeface="+mn-lt"/>
                <a:sym typeface="Symbol" charset="0"/>
              </a:rPr>
              <a:t>while</a:t>
            </a:r>
            <a:r>
              <a:rPr lang="en-US" sz="2000" dirty="0" smtClean="0">
                <a:solidFill>
                  <a:srgbClr val="0000FF"/>
                </a:solidFill>
                <a:latin typeface="+mn-lt"/>
                <a:sym typeface="Symbol" charset="0"/>
              </a:rPr>
              <a:t>   </a:t>
            </a:r>
            <a:r>
              <a:rPr lang="en-US" sz="2000" i="1" dirty="0" err="1">
                <a:solidFill>
                  <a:srgbClr val="0000FF"/>
                </a:solidFill>
                <a:latin typeface="+mn-lt"/>
                <a:sym typeface="Symbol" charset="0"/>
              </a:rPr>
              <a:t>i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+mn-lt"/>
                <a:sym typeface="Symbol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latin typeface="+mn-lt"/>
                <a:sym typeface="Symbol" charset="0"/>
              </a:rPr>
              <a:t> n   </a:t>
            </a:r>
            <a:r>
              <a:rPr lang="en-US" sz="2000" b="1" dirty="0" smtClean="0">
                <a:latin typeface="+mn-lt"/>
                <a:sym typeface="Symbol" charset="0"/>
              </a:rPr>
              <a:t>do</a:t>
            </a:r>
            <a:endParaRPr lang="en-US" sz="2000" i="1" dirty="0" smtClean="0">
              <a:solidFill>
                <a:srgbClr val="C00000"/>
              </a:solidFill>
              <a:latin typeface="+mn-lt"/>
              <a:sym typeface="Symbol" charset="0"/>
            </a:endParaRPr>
          </a:p>
          <a:p>
            <a:pPr algn="l" eaLnBrk="1" hangingPunct="1">
              <a:lnSpc>
                <a:spcPts val="27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 smtClean="0">
                <a:solidFill>
                  <a:srgbClr val="C00000"/>
                </a:solidFill>
                <a:latin typeface="+mn-lt"/>
                <a:sym typeface="Symbol" charset="0"/>
              </a:rPr>
              <a:t>		</a:t>
            </a:r>
            <a:r>
              <a:rPr lang="en-US" sz="2000" b="1" dirty="0" smtClean="0">
                <a:solidFill>
                  <a:srgbClr val="000000"/>
                </a:solidFill>
                <a:latin typeface="+mn-lt"/>
              </a:rPr>
              <a:t>if  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</a:rPr>
              <a:t>T</a:t>
            </a:r>
            <a:r>
              <a:rPr lang="en-US" sz="2000" dirty="0" smtClean="0">
                <a:solidFill>
                  <a:srgbClr val="0000FF"/>
                </a:solidFill>
                <a:latin typeface="+mn-lt"/>
              </a:rPr>
              <a:t>[ </a:t>
            </a:r>
            <a:r>
              <a:rPr lang="en-US" sz="2000" i="1" dirty="0" err="1">
                <a:solidFill>
                  <a:srgbClr val="0000FF"/>
                </a:solidFill>
                <a:latin typeface="+mn-lt"/>
              </a:rPr>
              <a:t>i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+mn-lt"/>
              </a:rPr>
              <a:t>]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+mn-lt"/>
                <a:sym typeface="Symbol"/>
              </a:rPr>
              <a:t>=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</a:rPr>
              <a:t> P</a:t>
            </a:r>
            <a:r>
              <a:rPr lang="en-US" sz="2000" dirty="0" smtClean="0">
                <a:solidFill>
                  <a:srgbClr val="0000FF"/>
                </a:solidFill>
                <a:latin typeface="+mn-lt"/>
              </a:rPr>
              <a:t>[ 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</a:rPr>
              <a:t>j </a:t>
            </a:r>
            <a:r>
              <a:rPr lang="en-US" sz="2000" dirty="0" smtClean="0">
                <a:solidFill>
                  <a:srgbClr val="0000FF"/>
                </a:solidFill>
                <a:latin typeface="+mn-lt"/>
              </a:rPr>
              <a:t>]  </a:t>
            </a:r>
            <a:endParaRPr lang="en-US" sz="2000" dirty="0">
              <a:solidFill>
                <a:srgbClr val="0000FF"/>
              </a:solidFill>
              <a:latin typeface="+mn-lt"/>
            </a:endParaRPr>
          </a:p>
          <a:p>
            <a:pPr lvl="1" algn="l" eaLnBrk="1" hangingPunct="1">
              <a:lnSpc>
                <a:spcPts val="3200"/>
              </a:lnSpc>
              <a:buClr>
                <a:schemeClr val="hlink"/>
              </a:buClr>
              <a:buSzPct val="110000"/>
            </a:pPr>
            <a:r>
              <a:rPr lang="en-US" sz="2000" dirty="0">
                <a:solidFill>
                  <a:srgbClr val="C00000"/>
                </a:solidFill>
                <a:latin typeface="+mn-lt"/>
              </a:rPr>
              <a:t>		</a:t>
            </a:r>
            <a:r>
              <a:rPr lang="en-US" sz="2000" i="1" dirty="0">
                <a:solidFill>
                  <a:srgbClr val="0000FF"/>
                </a:solidFill>
                <a:latin typeface="+mn-lt"/>
                <a:sym typeface="Symbol" charset="0"/>
              </a:rPr>
              <a:t>    j++  ;   </a:t>
            </a:r>
            <a:r>
              <a:rPr lang="en-US" sz="2000" i="1" dirty="0" err="1">
                <a:solidFill>
                  <a:srgbClr val="0000FF"/>
                </a:solidFill>
                <a:latin typeface="+mn-lt"/>
                <a:sym typeface="Symbol" charset="0"/>
              </a:rPr>
              <a:t>i</a:t>
            </a:r>
            <a:r>
              <a:rPr lang="en-US" sz="2000" i="1" dirty="0">
                <a:solidFill>
                  <a:srgbClr val="0000FF"/>
                </a:solidFill>
                <a:latin typeface="+mn-lt"/>
                <a:sym typeface="Symbol" charset="0"/>
              </a:rPr>
              <a:t>++ </a:t>
            </a:r>
          </a:p>
          <a:p>
            <a:pPr lvl="1" algn="l" eaLnBrk="1" hangingPunct="1">
              <a:lnSpc>
                <a:spcPts val="32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+mn-lt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+mn-lt"/>
              </a:rPr>
              <a:t>	    </a:t>
            </a:r>
            <a:r>
              <a:rPr lang="en-US" sz="2000" b="1" dirty="0" smtClean="0">
                <a:solidFill>
                  <a:srgbClr val="000000"/>
                </a:solidFill>
                <a:latin typeface="+mn-lt"/>
              </a:rPr>
              <a:t>if   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</a:rPr>
              <a:t>j </a:t>
            </a:r>
            <a:r>
              <a:rPr lang="en-US" sz="2000" dirty="0">
                <a:solidFill>
                  <a:srgbClr val="0000FF"/>
                </a:solidFill>
                <a:latin typeface="+mn-lt"/>
              </a:rPr>
              <a:t>=</a:t>
            </a:r>
            <a:r>
              <a:rPr lang="en-US" sz="2000" i="1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2000" i="1" dirty="0">
                <a:solidFill>
                  <a:srgbClr val="0000FF"/>
                </a:solidFill>
                <a:latin typeface="+mn-lt"/>
                <a:sym typeface="Symbol" charset="0"/>
              </a:rPr>
              <a:t>m</a:t>
            </a:r>
            <a:r>
              <a:rPr lang="en-US" sz="2000" i="1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+mn-lt"/>
                <a:sym typeface="Symbol" charset="0"/>
              </a:rPr>
              <a:t>  </a:t>
            </a:r>
            <a:r>
              <a:rPr lang="en-US" sz="2000" b="1" dirty="0" smtClean="0">
                <a:latin typeface="+mn-lt"/>
                <a:sym typeface="Symbol" charset="0"/>
              </a:rPr>
              <a:t>then  </a:t>
            </a:r>
            <a:endParaRPr lang="tr-TR" sz="2000" b="1" dirty="0" smtClean="0">
              <a:latin typeface="+mn-lt"/>
              <a:sym typeface="Symbol" charset="0"/>
            </a:endParaRPr>
          </a:p>
          <a:p>
            <a:pPr lvl="1" algn="l" eaLnBrk="1" hangingPunct="1">
              <a:lnSpc>
                <a:spcPts val="32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tr-TR" sz="2000" b="1" dirty="0">
                <a:solidFill>
                  <a:srgbClr val="000000"/>
                </a:solidFill>
                <a:latin typeface="+mn-lt"/>
                <a:sym typeface="Symbol" charset="0"/>
              </a:rPr>
              <a:t>	</a:t>
            </a:r>
            <a:r>
              <a:rPr lang="tr-TR" sz="2000" b="1" dirty="0" smtClean="0">
                <a:solidFill>
                  <a:srgbClr val="000000"/>
                </a:solidFill>
                <a:latin typeface="+mn-lt"/>
                <a:sym typeface="Symbol" charset="0"/>
              </a:rPr>
              <a:t>			</a:t>
            </a:r>
            <a:r>
              <a:rPr lang="en-US" sz="2000" b="1" dirty="0" smtClean="0">
                <a:solidFill>
                  <a:srgbClr val="000000"/>
                </a:solidFill>
                <a:latin typeface="+mn-lt"/>
              </a:rPr>
              <a:t>return  </a:t>
            </a:r>
            <a:r>
              <a:rPr lang="en-US" sz="2000" i="1" dirty="0" err="1">
                <a:solidFill>
                  <a:srgbClr val="0000FF"/>
                </a:solidFill>
                <a:latin typeface="+mn-lt"/>
              </a:rPr>
              <a:t>i</a:t>
            </a:r>
            <a:r>
              <a:rPr lang="en-US" sz="2000" i="1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+mn-lt"/>
                <a:sym typeface="Symbol" charset="0"/>
              </a:rPr>
              <a:t>–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  <a:sym typeface="Symbol" charset="0"/>
              </a:rPr>
              <a:t>j + 1</a:t>
            </a:r>
            <a:r>
              <a:rPr lang="en-US" sz="2000" dirty="0" smtClean="0">
                <a:solidFill>
                  <a:srgbClr val="C00000"/>
                </a:solidFill>
                <a:latin typeface="+mn-lt"/>
              </a:rPr>
              <a:t/>
            </a:r>
            <a:br>
              <a:rPr lang="en-US" sz="2000" dirty="0" smtClean="0">
                <a:solidFill>
                  <a:srgbClr val="C00000"/>
                </a:solidFill>
                <a:latin typeface="+mn-lt"/>
              </a:rPr>
            </a:br>
            <a:r>
              <a:rPr lang="en-US" sz="2000" b="1" dirty="0" smtClean="0">
                <a:solidFill>
                  <a:srgbClr val="000000"/>
                </a:solidFill>
                <a:latin typeface="+mn-lt"/>
              </a:rPr>
              <a:t>	else</a:t>
            </a:r>
            <a:r>
              <a:rPr lang="en-US" sz="2000" dirty="0" smtClean="0">
                <a:solidFill>
                  <a:srgbClr val="C00000"/>
                </a:solidFill>
                <a:latin typeface="+mn-lt"/>
              </a:rPr>
              <a:t>  </a:t>
            </a:r>
            <a:r>
              <a:rPr lang="en-US" sz="2000" b="1" dirty="0" smtClean="0">
                <a:solidFill>
                  <a:srgbClr val="000000"/>
                </a:solidFill>
                <a:latin typeface="+mn-lt"/>
              </a:rPr>
              <a:t>if   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</a:rPr>
              <a:t>j  </a:t>
            </a:r>
            <a:r>
              <a:rPr lang="en-US" sz="2000" dirty="0" smtClean="0">
                <a:solidFill>
                  <a:srgbClr val="0000FF"/>
                </a:solidFill>
                <a:latin typeface="+mn-lt"/>
              </a:rPr>
              <a:t>&gt; 0</a:t>
            </a:r>
            <a:r>
              <a:rPr lang="en-US" sz="2000" dirty="0" smtClean="0">
                <a:solidFill>
                  <a:srgbClr val="0000FF"/>
                </a:solidFill>
                <a:latin typeface="+mn-lt"/>
                <a:sym typeface="Symbol" charset="0"/>
              </a:rPr>
              <a:t>  </a:t>
            </a:r>
            <a:r>
              <a:rPr lang="en-US" sz="2000" b="1" dirty="0" smtClean="0">
                <a:latin typeface="+mn-lt"/>
                <a:sym typeface="Symbol" charset="0"/>
              </a:rPr>
              <a:t>  </a:t>
            </a:r>
            <a:r>
              <a:rPr lang="en-US" sz="2000" b="1" dirty="0" smtClean="0">
                <a:solidFill>
                  <a:srgbClr val="000000"/>
                </a:solidFill>
                <a:latin typeface="+mn-lt"/>
                <a:sym typeface="Symbol" charset="0"/>
              </a:rPr>
              <a:t>then </a:t>
            </a:r>
            <a:r>
              <a:rPr lang="en-US" sz="2000" b="1" dirty="0" smtClean="0">
                <a:solidFill>
                  <a:srgbClr val="000000"/>
                </a:solidFill>
                <a:latin typeface="+mn-lt"/>
              </a:rPr>
              <a:t>  </a:t>
            </a:r>
            <a:endParaRPr lang="tr-TR" sz="2000" b="1" dirty="0" smtClean="0">
              <a:solidFill>
                <a:srgbClr val="000000"/>
              </a:solidFill>
              <a:latin typeface="+mn-lt"/>
            </a:endParaRPr>
          </a:p>
          <a:p>
            <a:pPr lvl="1" algn="l" eaLnBrk="1" hangingPunct="1">
              <a:lnSpc>
                <a:spcPts val="32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tr-TR" sz="2000" b="1" i="1" dirty="0">
                <a:solidFill>
                  <a:srgbClr val="000000"/>
                </a:solidFill>
                <a:latin typeface="+mn-lt"/>
              </a:rPr>
              <a:t>	</a:t>
            </a:r>
            <a:r>
              <a:rPr lang="tr-TR" sz="2000" b="1" i="1" dirty="0" smtClean="0">
                <a:solidFill>
                  <a:srgbClr val="000000"/>
                </a:solidFill>
                <a:latin typeface="+mn-lt"/>
              </a:rPr>
              <a:t>		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</a:rPr>
              <a:t>j </a:t>
            </a:r>
            <a:r>
              <a:rPr lang="en-US" sz="2000" dirty="0">
                <a:solidFill>
                  <a:srgbClr val="0000FF"/>
                </a:solidFill>
                <a:sym typeface="Symbol" charset="0"/>
              </a:rPr>
              <a:t>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</a:rPr>
              <a:t> F</a:t>
            </a:r>
            <a:r>
              <a:rPr lang="en-US" sz="2000" dirty="0" smtClean="0">
                <a:solidFill>
                  <a:srgbClr val="0000FF"/>
                </a:solidFill>
                <a:latin typeface="+mn-lt"/>
              </a:rPr>
              <a:t>[ 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</a:rPr>
              <a:t>j 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  <a:sym typeface="Symbol" charset="0"/>
              </a:rPr>
              <a:t>–1 </a:t>
            </a:r>
            <a:r>
              <a:rPr lang="en-US" sz="2000" dirty="0" smtClean="0">
                <a:solidFill>
                  <a:srgbClr val="0000FF"/>
                </a:solidFill>
                <a:latin typeface="+mn-lt"/>
                <a:sym typeface="Symbol" charset="0"/>
              </a:rPr>
              <a:t>]   </a:t>
            </a:r>
            <a:endParaRPr lang="tr-TR" sz="2000" dirty="0" smtClean="0">
              <a:solidFill>
                <a:srgbClr val="0000FF"/>
              </a:solidFill>
              <a:latin typeface="+mn-lt"/>
              <a:sym typeface="Symbol" charset="0"/>
            </a:endParaRPr>
          </a:p>
          <a:p>
            <a:pPr lvl="1" algn="l" eaLnBrk="1" hangingPunct="1">
              <a:lnSpc>
                <a:spcPts val="32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tr-TR" sz="2000" b="1" dirty="0">
                <a:solidFill>
                  <a:srgbClr val="0000FF"/>
                </a:solidFill>
                <a:latin typeface="+mn-lt"/>
                <a:sym typeface="Symbol" charset="0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+mn-lt"/>
                <a:sym typeface="Symbol" charset="0"/>
              </a:rPr>
              <a:t>else </a:t>
            </a:r>
            <a:r>
              <a:rPr lang="en-US" sz="2000" b="1" dirty="0" smtClean="0">
                <a:solidFill>
                  <a:srgbClr val="000000"/>
                </a:solidFill>
                <a:latin typeface="+mn-lt"/>
              </a:rPr>
              <a:t>  </a:t>
            </a:r>
            <a:endParaRPr lang="tr-TR" sz="2000" b="1" dirty="0" smtClean="0">
              <a:solidFill>
                <a:srgbClr val="000000"/>
              </a:solidFill>
              <a:latin typeface="+mn-lt"/>
            </a:endParaRPr>
          </a:p>
          <a:p>
            <a:pPr lvl="1" algn="l" eaLnBrk="1" hangingPunct="1">
              <a:lnSpc>
                <a:spcPts val="32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tr-TR" sz="2000" b="1" i="1" dirty="0">
                <a:solidFill>
                  <a:srgbClr val="000000"/>
                </a:solidFill>
                <a:latin typeface="+mn-lt"/>
              </a:rPr>
              <a:t>	</a:t>
            </a:r>
            <a:r>
              <a:rPr lang="tr-TR" sz="2000" b="1" i="1" dirty="0" smtClean="0">
                <a:solidFill>
                  <a:srgbClr val="000000"/>
                </a:solidFill>
                <a:latin typeface="+mn-lt"/>
              </a:rPr>
              <a:t>		</a:t>
            </a:r>
            <a:r>
              <a:rPr lang="en-US" sz="2000" i="1" dirty="0" err="1" smtClean="0">
                <a:solidFill>
                  <a:srgbClr val="0000FF"/>
                </a:solidFill>
                <a:latin typeface="+mn-lt"/>
              </a:rPr>
              <a:t>i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</a:rPr>
              <a:t>++</a:t>
            </a:r>
            <a:r>
              <a:rPr lang="en-US" sz="2000" dirty="0" smtClean="0">
                <a:solidFill>
                  <a:srgbClr val="0000FF"/>
                </a:solidFill>
                <a:latin typeface="+mn-lt"/>
                <a:sym typeface="Symbol" charset="0"/>
              </a:rPr>
              <a:t>  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  <a:sym typeface="Symbol" charset="0"/>
              </a:rPr>
              <a:t> </a:t>
            </a:r>
            <a:r>
              <a:rPr lang="en-US" sz="2000" b="1" i="1" dirty="0">
                <a:solidFill>
                  <a:srgbClr val="0000FF"/>
                </a:solidFill>
                <a:latin typeface="+mn-lt"/>
                <a:sym typeface="Symbol" charset="0"/>
              </a:rPr>
              <a:t>	</a:t>
            </a:r>
            <a:r>
              <a:rPr lang="en-US" sz="2000" b="1" i="1" dirty="0" smtClean="0">
                <a:solidFill>
                  <a:srgbClr val="0000FF"/>
                </a:solidFill>
                <a:latin typeface="+mn-lt"/>
                <a:sym typeface="Symbol" charset="0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+mn-lt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+mn-lt"/>
              </a:rPr>
            </a:br>
            <a:r>
              <a:rPr lang="en-US" sz="2000" b="1" dirty="0" smtClean="0">
                <a:solidFill>
                  <a:srgbClr val="000000"/>
                </a:solidFill>
                <a:latin typeface="+mn-lt"/>
              </a:rPr>
              <a:t>return  </a:t>
            </a:r>
            <a:r>
              <a:rPr lang="en-US" sz="2000" dirty="0" smtClean="0">
                <a:solidFill>
                  <a:srgbClr val="0000FF"/>
                </a:solidFill>
                <a:latin typeface="+mn-lt"/>
                <a:sym typeface="Symbol" charset="0"/>
              </a:rPr>
              <a:t>–1</a:t>
            </a:r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040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/>
            <a:r>
              <a:rPr lang="en-US" dirty="0" smtClean="0"/>
              <a:t>KMP </a:t>
            </a:r>
            <a:r>
              <a:rPr lang="tr-TR" dirty="0" smtClean="0"/>
              <a:t>Analizi</a:t>
            </a:r>
            <a:endParaRPr lang="en-US" dirty="0"/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800" dirty="0" err="1"/>
              <a:t>Başarısızlık</a:t>
            </a:r>
            <a:r>
              <a:rPr lang="en-US" sz="2800" dirty="0"/>
              <a:t> </a:t>
            </a:r>
            <a:r>
              <a:rPr lang="en-US" sz="2800" dirty="0" err="1"/>
              <a:t>fonksiyonu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dizi</a:t>
            </a:r>
            <a:r>
              <a:rPr lang="en-US" sz="2800" dirty="0"/>
              <a:t> </a:t>
            </a:r>
            <a:r>
              <a:rPr lang="en-US" sz="2800" dirty="0" err="1"/>
              <a:t>ile</a:t>
            </a:r>
            <a:r>
              <a:rPr lang="en-US" sz="2800" dirty="0"/>
              <a:t> </a:t>
            </a:r>
            <a:r>
              <a:rPr lang="en-US" sz="2800" dirty="0" err="1"/>
              <a:t>temsil</a:t>
            </a:r>
            <a:r>
              <a:rPr lang="en-US" sz="2800" dirty="0"/>
              <a:t> </a:t>
            </a:r>
            <a:r>
              <a:rPr lang="en-US" sz="2800" dirty="0" err="1"/>
              <a:t>edilebilir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b="1" dirty="0"/>
              <a:t>O(m)</a:t>
            </a:r>
            <a:r>
              <a:rPr lang="en-US" sz="2800" dirty="0"/>
              <a:t> </a:t>
            </a:r>
            <a:r>
              <a:rPr lang="en-US" sz="2800" dirty="0" err="1"/>
              <a:t>süresinde</a:t>
            </a:r>
            <a:r>
              <a:rPr lang="en-US" sz="2800" dirty="0"/>
              <a:t> </a:t>
            </a:r>
            <a:r>
              <a:rPr lang="en-US" sz="2800" dirty="0" err="1"/>
              <a:t>hesaplanabilir</a:t>
            </a:r>
            <a:endParaRPr lang="en-US" sz="2800" dirty="0"/>
          </a:p>
          <a:p>
            <a:r>
              <a:rPr lang="tr-TR" sz="2800" dirty="0" smtClean="0"/>
              <a:t>Döngü en fazla </a:t>
            </a:r>
            <a:r>
              <a:rPr lang="en-US" sz="2800" dirty="0" smtClean="0"/>
              <a:t>2</a:t>
            </a:r>
            <a:r>
              <a:rPr lang="en-US" sz="2800" b="1" i="1" dirty="0" smtClean="0"/>
              <a:t>n </a:t>
            </a:r>
            <a:r>
              <a:rPr lang="tr-TR" sz="2800" dirty="0" smtClean="0"/>
              <a:t>defa çalışır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tr-TR" sz="2800" dirty="0" smtClean="0">
                <a:solidFill>
                  <a:srgbClr val="0000FF"/>
                </a:solidFill>
              </a:rPr>
              <a:t>Dolayısıyla</a:t>
            </a:r>
            <a:r>
              <a:rPr lang="en-US" sz="2800" dirty="0" smtClean="0">
                <a:solidFill>
                  <a:srgbClr val="0000FF"/>
                </a:solidFill>
              </a:rPr>
              <a:t>, KMP</a:t>
            </a:r>
            <a:r>
              <a:rPr lang="tr-TR" sz="2800" dirty="0" smtClean="0">
                <a:solidFill>
                  <a:srgbClr val="0000FF"/>
                </a:solidFill>
              </a:rPr>
              <a:t> algoritmasının karmaşıklığı      </a:t>
            </a:r>
            <a:r>
              <a:rPr lang="en-US" altLang="ja-JP" sz="2800" b="1" i="1" dirty="0" smtClean="0">
                <a:solidFill>
                  <a:srgbClr val="0000FF"/>
                </a:solidFill>
              </a:rPr>
              <a:t>O</a:t>
            </a:r>
            <a:r>
              <a:rPr lang="en-US" altLang="ja-JP" sz="2800" dirty="0" smtClean="0">
                <a:solidFill>
                  <a:srgbClr val="0000FF"/>
                </a:solidFill>
              </a:rPr>
              <a:t>(</a:t>
            </a:r>
            <a:r>
              <a:rPr lang="en-US" altLang="ja-JP" sz="2800" b="1" i="1" dirty="0" smtClean="0">
                <a:solidFill>
                  <a:srgbClr val="0000FF"/>
                </a:solidFill>
              </a:rPr>
              <a:t>m </a:t>
            </a:r>
            <a:r>
              <a:rPr lang="en-US" altLang="ja-JP" sz="2800" dirty="0">
                <a:solidFill>
                  <a:srgbClr val="0000FF"/>
                </a:solidFill>
              </a:rPr>
              <a:t>+</a:t>
            </a:r>
            <a:r>
              <a:rPr lang="en-US" altLang="ja-JP" sz="2800" b="1" i="1" dirty="0">
                <a:solidFill>
                  <a:srgbClr val="0000FF"/>
                </a:solidFill>
              </a:rPr>
              <a:t> n</a:t>
            </a:r>
            <a:r>
              <a:rPr lang="en-US" altLang="ja-JP" sz="2800" dirty="0" smtClean="0">
                <a:solidFill>
                  <a:srgbClr val="0000FF"/>
                </a:solidFill>
              </a:rPr>
              <a:t>)</a:t>
            </a:r>
            <a:r>
              <a:rPr lang="tr-TR" altLang="ja-JP" sz="2800" dirty="0" smtClean="0">
                <a:solidFill>
                  <a:srgbClr val="0000FF"/>
                </a:solidFill>
              </a:rPr>
              <a:t>’</a:t>
            </a:r>
            <a:r>
              <a:rPr lang="tr-TR" altLang="ja-JP" sz="2800" dirty="0" err="1" smtClean="0">
                <a:solidFill>
                  <a:srgbClr val="0000FF"/>
                </a:solidFill>
              </a:rPr>
              <a:t>dir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DE38971-3FDE-2C40-A5FE-AEBB12875878}" type="slidenum">
              <a:rPr lang="en-US" sz="1400"/>
              <a:pPr eaLnBrk="1" hangingPunct="1"/>
              <a:t>17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8099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/>
            <a:r>
              <a:rPr lang="tr-TR" dirty="0" smtClean="0"/>
              <a:t>Başarısızlık Fonksiyonu</a:t>
            </a:r>
            <a:endParaRPr lang="en-US" dirty="0"/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1B12095-7567-774D-9D2A-C2967E50C2D6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3" name="Rectangle 2"/>
          <p:cNvSpPr/>
          <p:nvPr/>
        </p:nvSpPr>
        <p:spPr>
          <a:xfrm>
            <a:off x="885825" y="5105400"/>
            <a:ext cx="7086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tr-TR" sz="2000" b="1" dirty="0" smtClean="0">
                <a:solidFill>
                  <a:srgbClr val="0000FF"/>
                </a:solidFill>
                <a:latin typeface="+mn-lt"/>
              </a:rPr>
              <a:t>Analiz</a:t>
            </a:r>
            <a:r>
              <a:rPr lang="en-US" sz="2000" b="1" dirty="0" smtClean="0">
                <a:solidFill>
                  <a:srgbClr val="0000FF"/>
                </a:solidFill>
                <a:latin typeface="+mn-lt"/>
              </a:rPr>
              <a:t>:    </a:t>
            </a:r>
            <a:r>
              <a:rPr lang="tr-TR" sz="2000" dirty="0" smtClean="0">
                <a:latin typeface="+mn-lt"/>
              </a:rPr>
              <a:t>Karmaşıklık en fazla </a:t>
            </a:r>
            <a:r>
              <a:rPr lang="tr-TR" sz="2000" b="1" dirty="0" smtClean="0">
                <a:latin typeface="+mn-lt"/>
              </a:rPr>
              <a:t>2m:</a:t>
            </a:r>
            <a:r>
              <a:rPr lang="tr-TR" sz="2000" dirty="0" smtClean="0">
                <a:latin typeface="+mn-lt"/>
              </a:rPr>
              <a:t> O(m)</a:t>
            </a:r>
            <a:endParaRPr lang="en-US" sz="2000" dirty="0">
              <a:latin typeface="+mn-lt"/>
            </a:endParaRP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381000" y="1447800"/>
            <a:ext cx="8458200" cy="43396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ts val="2600"/>
              </a:lnSpc>
              <a:spcAft>
                <a:spcPct val="20000"/>
              </a:spcAft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+mn-lt"/>
              </a:rPr>
              <a:t>Algorithm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b="1" i="1" dirty="0" err="1" smtClean="0">
                <a:solidFill>
                  <a:schemeClr val="tx2"/>
                </a:solidFill>
                <a:latin typeface="+mn-lt"/>
              </a:rPr>
              <a:t>failureFunction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(</a:t>
            </a:r>
            <a:r>
              <a:rPr lang="en-US" sz="2000" b="1" i="1" dirty="0" smtClean="0">
                <a:solidFill>
                  <a:schemeClr val="tx2"/>
                </a:solidFill>
                <a:latin typeface="+mn-lt"/>
              </a:rPr>
              <a:t>P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) </a:t>
            </a:r>
            <a:endParaRPr lang="tr-TR" sz="2000" dirty="0" smtClean="0">
              <a:solidFill>
                <a:schemeClr val="tx2"/>
              </a:solidFill>
              <a:latin typeface="+mn-lt"/>
            </a:endParaRPr>
          </a:p>
          <a:p>
            <a:pPr algn="l" eaLnBrk="1" hangingPunct="1">
              <a:lnSpc>
                <a:spcPts val="2600"/>
              </a:lnSpc>
              <a:spcAft>
                <a:spcPct val="20000"/>
              </a:spcAft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+mn-lt"/>
              </a:rPr>
              <a:t>	</a:t>
            </a:r>
            <a:r>
              <a:rPr lang="en-US" sz="2000" i="1" dirty="0">
                <a:solidFill>
                  <a:srgbClr val="0000FF"/>
                </a:solidFill>
                <a:latin typeface="+mn-lt"/>
                <a:sym typeface="Symbol" charset="0"/>
              </a:rPr>
              <a:t> 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  <a:sym typeface="Symbol" charset="0"/>
              </a:rPr>
              <a:t>F[ 0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</a:rPr>
              <a:t> ] </a:t>
            </a:r>
            <a:r>
              <a:rPr lang="en-US" sz="2000" dirty="0">
                <a:solidFill>
                  <a:srgbClr val="0000FF"/>
                </a:solidFill>
                <a:latin typeface="+mn-lt"/>
                <a:sym typeface="Symbol" charset="0"/>
              </a:rPr>
              <a:t>  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  <a:sym typeface="Symbol" charset="0"/>
              </a:rPr>
              <a:t>0 ;   </a:t>
            </a:r>
            <a:endParaRPr lang="tr-TR" sz="2000" i="1" dirty="0" smtClean="0">
              <a:solidFill>
                <a:srgbClr val="0000FF"/>
              </a:solidFill>
              <a:latin typeface="+mn-lt"/>
              <a:sym typeface="Symbol" charset="0"/>
            </a:endParaRPr>
          </a:p>
          <a:p>
            <a:pPr algn="l" eaLnBrk="1" hangingPunct="1">
              <a:lnSpc>
                <a:spcPts val="2600"/>
              </a:lnSpc>
              <a:spcAft>
                <a:spcPct val="20000"/>
              </a:spcAft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i="1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tr-TR" sz="2000" i="1" dirty="0" smtClean="0">
                <a:solidFill>
                  <a:srgbClr val="0000FF"/>
                </a:solidFill>
                <a:latin typeface="+mn-lt"/>
              </a:rPr>
              <a:t>	 </a:t>
            </a:r>
            <a:r>
              <a:rPr lang="en-US" sz="2000" i="1" dirty="0" err="1" smtClean="0">
                <a:solidFill>
                  <a:srgbClr val="0000FF"/>
                </a:solidFill>
                <a:latin typeface="+mn-lt"/>
                <a:sym typeface="Symbol" charset="0"/>
              </a:rPr>
              <a:t>i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+mn-lt"/>
                <a:sym typeface="Symbol" charset="0"/>
              </a:rPr>
              <a:t> </a:t>
            </a:r>
            <a:r>
              <a:rPr lang="en-US" sz="2000" dirty="0" smtClean="0">
                <a:solidFill>
                  <a:srgbClr val="0000FF"/>
                </a:solidFill>
                <a:latin typeface="+mn-lt"/>
                <a:sym typeface="Symbol" charset="0"/>
              </a:rPr>
              <a:t>1 ;   </a:t>
            </a:r>
            <a:endParaRPr lang="tr-TR" sz="2000" dirty="0" smtClean="0">
              <a:solidFill>
                <a:srgbClr val="0000FF"/>
              </a:solidFill>
              <a:latin typeface="+mn-lt"/>
              <a:sym typeface="Symbol" charset="0"/>
            </a:endParaRPr>
          </a:p>
          <a:p>
            <a:pPr algn="l" eaLnBrk="1" hangingPunct="1">
              <a:lnSpc>
                <a:spcPts val="2600"/>
              </a:lnSpc>
              <a:spcAft>
                <a:spcPct val="20000"/>
              </a:spcAft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tr-TR" sz="2000" dirty="0" smtClean="0">
                <a:solidFill>
                  <a:srgbClr val="0000FF"/>
                </a:solidFill>
                <a:latin typeface="+mn-lt"/>
                <a:sym typeface="Symbol" charset="0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latin typeface="+mn-lt"/>
                <a:sym typeface="Symbol" charset="0"/>
              </a:rPr>
              <a:t> 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</a:rPr>
              <a:t>j  </a:t>
            </a:r>
            <a:r>
              <a:rPr lang="en-US" sz="2000" dirty="0" smtClean="0">
                <a:solidFill>
                  <a:srgbClr val="0000FF"/>
                </a:solidFill>
                <a:latin typeface="+mn-lt"/>
                <a:sym typeface="Symbol" charset="0"/>
              </a:rPr>
              <a:t>  0</a:t>
            </a:r>
            <a:r>
              <a:rPr lang="tr-TR" sz="2000" dirty="0" smtClean="0">
                <a:solidFill>
                  <a:srgbClr val="0000FF"/>
                </a:solidFill>
                <a:latin typeface="+mn-lt"/>
                <a:sym typeface="Symbol" charset="0"/>
              </a:rPr>
              <a:t>;</a:t>
            </a:r>
            <a:endParaRPr lang="en-US" sz="2000" dirty="0" smtClean="0">
              <a:solidFill>
                <a:srgbClr val="0000FF"/>
              </a:solidFill>
              <a:latin typeface="+mn-lt"/>
              <a:sym typeface="Symbol" charset="0"/>
            </a:endParaRPr>
          </a:p>
          <a:p>
            <a:pPr algn="l" eaLnBrk="1" hangingPunct="1">
              <a:lnSpc>
                <a:spcPts val="2600"/>
              </a:lnSpc>
              <a:buClr>
                <a:schemeClr val="hlink"/>
              </a:buClr>
              <a:buSzPct val="110000"/>
            </a:pPr>
            <a:r>
              <a:rPr lang="en-US" sz="2000" b="1" dirty="0" smtClean="0">
                <a:latin typeface="+mn-lt"/>
                <a:sym typeface="Symbol" charset="0"/>
              </a:rPr>
              <a:t>	while</a:t>
            </a:r>
            <a:r>
              <a:rPr lang="en-US" sz="2000" dirty="0" smtClean="0">
                <a:solidFill>
                  <a:srgbClr val="0000FF"/>
                </a:solidFill>
                <a:latin typeface="+mn-lt"/>
                <a:sym typeface="Symbol" charset="0"/>
              </a:rPr>
              <a:t>   </a:t>
            </a:r>
            <a:r>
              <a:rPr lang="en-US" sz="2000" i="1" dirty="0">
                <a:solidFill>
                  <a:srgbClr val="0000FF"/>
                </a:solidFill>
                <a:latin typeface="+mn-lt"/>
                <a:sym typeface="Symbol" charset="0"/>
              </a:rPr>
              <a:t>i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+mn-lt"/>
                <a:sym typeface="Symbol" charset="0"/>
              </a:rPr>
              <a:t>&lt; </a:t>
            </a:r>
            <a:r>
              <a:rPr lang="en-US" sz="2000" dirty="0" smtClean="0">
                <a:solidFill>
                  <a:srgbClr val="0000FF"/>
                </a:solidFill>
                <a:latin typeface="+mn-lt"/>
                <a:sym typeface="Symbol" charset="0"/>
              </a:rPr>
              <a:t>m   </a:t>
            </a:r>
            <a:r>
              <a:rPr lang="en-US" sz="2000" b="1" dirty="0">
                <a:latin typeface="+mn-lt"/>
                <a:sym typeface="Symbol" charset="0"/>
              </a:rPr>
              <a:t>do</a:t>
            </a:r>
            <a:endParaRPr lang="en-US" sz="2000" i="1" dirty="0">
              <a:solidFill>
                <a:srgbClr val="C00000"/>
              </a:solidFill>
              <a:latin typeface="+mn-lt"/>
              <a:sym typeface="Symbol" charset="0"/>
            </a:endParaRPr>
          </a:p>
          <a:p>
            <a:pPr algn="l" eaLnBrk="1" hangingPunct="1">
              <a:lnSpc>
                <a:spcPts val="26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rgbClr val="C00000"/>
                </a:solidFill>
                <a:latin typeface="+mn-lt"/>
                <a:sym typeface="Symbol" charset="0"/>
              </a:rPr>
              <a:t>		</a:t>
            </a:r>
            <a:r>
              <a:rPr lang="en-US" sz="2000" b="1" dirty="0" smtClean="0">
                <a:solidFill>
                  <a:srgbClr val="000000"/>
                </a:solidFill>
                <a:latin typeface="+mn-lt"/>
              </a:rPr>
              <a:t>if  </a:t>
            </a:r>
            <a:r>
              <a:rPr lang="en-US" sz="2000" i="1" dirty="0">
                <a:solidFill>
                  <a:srgbClr val="0000FF"/>
                </a:solidFill>
                <a:latin typeface="+mn-lt"/>
              </a:rPr>
              <a:t>P</a:t>
            </a:r>
            <a:r>
              <a:rPr lang="en-US" sz="2000" dirty="0" smtClean="0">
                <a:solidFill>
                  <a:srgbClr val="0000FF"/>
                </a:solidFill>
                <a:latin typeface="+mn-lt"/>
              </a:rPr>
              <a:t>[ </a:t>
            </a:r>
            <a:r>
              <a:rPr lang="en-US" sz="2000" i="1" dirty="0" err="1">
                <a:solidFill>
                  <a:srgbClr val="0000FF"/>
                </a:solidFill>
                <a:latin typeface="+mn-lt"/>
              </a:rPr>
              <a:t>i</a:t>
            </a:r>
            <a:r>
              <a:rPr lang="en-US" sz="2000" i="1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+mn-lt"/>
              </a:rPr>
              <a:t>]</a:t>
            </a:r>
            <a:r>
              <a:rPr lang="en-US" sz="2000" i="1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+mn-lt"/>
                <a:sym typeface="Symbol"/>
              </a:rPr>
              <a:t>=</a:t>
            </a:r>
            <a:r>
              <a:rPr lang="en-US" sz="2000" i="1" dirty="0">
                <a:solidFill>
                  <a:srgbClr val="0000FF"/>
                </a:solidFill>
                <a:latin typeface="+mn-lt"/>
              </a:rPr>
              <a:t> P</a:t>
            </a:r>
            <a:r>
              <a:rPr lang="en-US" sz="2000" dirty="0">
                <a:solidFill>
                  <a:srgbClr val="0000FF"/>
                </a:solidFill>
                <a:latin typeface="+mn-lt"/>
              </a:rPr>
              <a:t>[ </a:t>
            </a:r>
            <a:r>
              <a:rPr lang="en-US" sz="2000" i="1" dirty="0">
                <a:solidFill>
                  <a:srgbClr val="0000FF"/>
                </a:solidFill>
                <a:latin typeface="+mn-lt"/>
              </a:rPr>
              <a:t>j </a:t>
            </a:r>
            <a:r>
              <a:rPr lang="en-US" sz="2000" dirty="0">
                <a:solidFill>
                  <a:srgbClr val="0000FF"/>
                </a:solidFill>
                <a:latin typeface="+mn-lt"/>
              </a:rPr>
              <a:t>] </a:t>
            </a:r>
            <a:r>
              <a:rPr lang="en-US" sz="2000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+mn-lt"/>
                <a:sym typeface="Symbol" charset="0"/>
              </a:rPr>
              <a:t>then</a:t>
            </a:r>
            <a:r>
              <a:rPr lang="en-US" sz="2000" dirty="0" smtClean="0">
                <a:solidFill>
                  <a:srgbClr val="0000FF"/>
                </a:solidFill>
                <a:latin typeface="+mn-lt"/>
                <a:sym typeface="Symbol" charset="0"/>
              </a:rPr>
              <a:t>   </a:t>
            </a:r>
            <a:endParaRPr lang="tr-TR" sz="2000" dirty="0" smtClean="0">
              <a:solidFill>
                <a:srgbClr val="0000FF"/>
              </a:solidFill>
              <a:latin typeface="+mn-lt"/>
              <a:sym typeface="Symbol" charset="0"/>
            </a:endParaRPr>
          </a:p>
          <a:p>
            <a:pPr algn="l" eaLnBrk="1" hangingPunct="1">
              <a:lnSpc>
                <a:spcPts val="26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tr-TR" sz="2000" i="1" dirty="0">
                <a:solidFill>
                  <a:srgbClr val="0000FF"/>
                </a:solidFill>
                <a:latin typeface="+mn-lt"/>
                <a:sym typeface="Symbol" charset="0"/>
              </a:rPr>
              <a:t>	</a:t>
            </a:r>
            <a:r>
              <a:rPr lang="tr-TR" sz="2000" i="1" dirty="0" smtClean="0">
                <a:solidFill>
                  <a:srgbClr val="0000FF"/>
                </a:solidFill>
                <a:latin typeface="+mn-lt"/>
                <a:sym typeface="Symbol" charset="0"/>
              </a:rPr>
              <a:t>		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  <a:sym typeface="Symbol" charset="0"/>
              </a:rPr>
              <a:t>F[ </a:t>
            </a:r>
            <a:r>
              <a:rPr lang="en-US" sz="2000" i="1" dirty="0" err="1" smtClean="0">
                <a:solidFill>
                  <a:srgbClr val="0000FF"/>
                </a:solidFill>
                <a:latin typeface="+mn-lt"/>
                <a:sym typeface="Symbol" charset="0"/>
              </a:rPr>
              <a:t>i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  <a:sym typeface="Symbol" charset="0"/>
              </a:rPr>
              <a:t> ]  </a:t>
            </a:r>
            <a:r>
              <a:rPr lang="en-US" sz="2000" dirty="0" smtClean="0">
                <a:solidFill>
                  <a:srgbClr val="0000FF"/>
                </a:solidFill>
                <a:latin typeface="+mn-lt"/>
                <a:sym typeface="Symbol" charset="0"/>
              </a:rPr>
              <a:t> j+1 ;  </a:t>
            </a:r>
            <a:r>
              <a:rPr lang="en-US" sz="2000" i="1" dirty="0" err="1" smtClean="0">
                <a:solidFill>
                  <a:srgbClr val="0000FF"/>
                </a:solidFill>
                <a:latin typeface="+mn-lt"/>
                <a:sym typeface="Symbol" charset="0"/>
              </a:rPr>
              <a:t>j++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  <a:sym typeface="Symbol" charset="0"/>
              </a:rPr>
              <a:t>  ;   </a:t>
            </a:r>
            <a:r>
              <a:rPr lang="en-US" sz="2000" i="1" dirty="0" err="1" smtClean="0">
                <a:solidFill>
                  <a:srgbClr val="0000FF"/>
                </a:solidFill>
                <a:latin typeface="+mn-lt"/>
                <a:sym typeface="Symbol" charset="0"/>
              </a:rPr>
              <a:t>i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  <a:sym typeface="Symbol" charset="0"/>
              </a:rPr>
              <a:t>++</a:t>
            </a:r>
            <a:endParaRPr lang="en-US" sz="2000" i="1" dirty="0">
              <a:solidFill>
                <a:srgbClr val="0000FF"/>
              </a:solidFill>
              <a:latin typeface="+mn-lt"/>
              <a:sym typeface="Symbol" charset="0"/>
            </a:endParaRPr>
          </a:p>
          <a:p>
            <a:pPr algn="l" eaLnBrk="1" hangingPunct="1">
              <a:lnSpc>
                <a:spcPts val="26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+mn-lt"/>
              </a:rPr>
              <a:t>		</a:t>
            </a:r>
            <a:r>
              <a:rPr lang="en-US" sz="2000" b="1" dirty="0" smtClean="0">
                <a:solidFill>
                  <a:srgbClr val="000000"/>
                </a:solidFill>
                <a:latin typeface="+mn-lt"/>
              </a:rPr>
              <a:t>else</a:t>
            </a:r>
            <a:r>
              <a:rPr lang="en-US" sz="2000" dirty="0" smtClean="0">
                <a:solidFill>
                  <a:srgbClr val="C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000000"/>
                </a:solidFill>
                <a:latin typeface="+mn-lt"/>
              </a:rPr>
              <a:t>if    </a:t>
            </a:r>
            <a:r>
              <a:rPr lang="en-US" sz="2000" i="1" dirty="0">
                <a:solidFill>
                  <a:srgbClr val="0000FF"/>
                </a:solidFill>
                <a:latin typeface="+mn-lt"/>
              </a:rPr>
              <a:t>j </a:t>
            </a:r>
            <a:r>
              <a:rPr lang="en-US" sz="2000" dirty="0">
                <a:solidFill>
                  <a:srgbClr val="0000FF"/>
                </a:solidFill>
                <a:latin typeface="+mn-lt"/>
              </a:rPr>
              <a:t>&gt; 0</a:t>
            </a:r>
            <a:r>
              <a:rPr lang="en-US" sz="2000" dirty="0">
                <a:solidFill>
                  <a:srgbClr val="0000FF"/>
                </a:solidFill>
                <a:latin typeface="+mn-lt"/>
                <a:sym typeface="Symbol" charset="0"/>
              </a:rPr>
              <a:t>  </a:t>
            </a:r>
            <a:r>
              <a:rPr lang="en-US" sz="2000" b="1" dirty="0">
                <a:latin typeface="+mn-lt"/>
                <a:sym typeface="Symbol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+mn-lt"/>
                <a:sym typeface="Symbol" charset="0"/>
              </a:rPr>
              <a:t>then </a:t>
            </a:r>
            <a:r>
              <a:rPr lang="en-US" sz="2000" b="1" dirty="0">
                <a:solidFill>
                  <a:srgbClr val="000000"/>
                </a:solidFill>
                <a:latin typeface="+mn-lt"/>
              </a:rPr>
              <a:t>  </a:t>
            </a:r>
            <a:endParaRPr lang="tr-TR" sz="2000" b="1" dirty="0" smtClean="0">
              <a:solidFill>
                <a:srgbClr val="000000"/>
              </a:solidFill>
              <a:latin typeface="+mn-lt"/>
            </a:endParaRPr>
          </a:p>
          <a:p>
            <a:pPr algn="l" eaLnBrk="1" hangingPunct="1">
              <a:lnSpc>
                <a:spcPts val="26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tr-TR" sz="2000" b="1" i="1" dirty="0">
                <a:solidFill>
                  <a:srgbClr val="000000"/>
                </a:solidFill>
                <a:latin typeface="+mn-lt"/>
              </a:rPr>
              <a:t>	</a:t>
            </a:r>
            <a:r>
              <a:rPr lang="tr-TR" sz="2000" b="1" i="1" dirty="0" smtClean="0">
                <a:solidFill>
                  <a:srgbClr val="000000"/>
                </a:solidFill>
                <a:latin typeface="+mn-lt"/>
              </a:rPr>
              <a:t>		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</a:rPr>
              <a:t>j </a:t>
            </a:r>
            <a:r>
              <a:rPr lang="en-US" sz="2000" dirty="0">
                <a:solidFill>
                  <a:srgbClr val="0000FF"/>
                </a:solidFill>
                <a:latin typeface="+mn-lt"/>
                <a:sym typeface="Symbol" charset="0"/>
              </a:rPr>
              <a:t></a:t>
            </a:r>
            <a:r>
              <a:rPr lang="en-US" sz="2000" i="1" dirty="0">
                <a:solidFill>
                  <a:srgbClr val="0000FF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0000FF"/>
                </a:solidFill>
                <a:latin typeface="+mn-lt"/>
              </a:rPr>
              <a:t>[ 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</a:rPr>
              <a:t>j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  <a:sym typeface="Symbol" charset="0"/>
              </a:rPr>
              <a:t>-1 </a:t>
            </a:r>
            <a:r>
              <a:rPr lang="en-US" sz="2000" dirty="0" smtClean="0">
                <a:solidFill>
                  <a:srgbClr val="0000FF"/>
                </a:solidFill>
                <a:latin typeface="+mn-lt"/>
                <a:sym typeface="Symbol" charset="0"/>
              </a:rPr>
              <a:t>]  </a:t>
            </a:r>
            <a:endParaRPr lang="tr-TR" sz="2000" dirty="0" smtClean="0">
              <a:solidFill>
                <a:srgbClr val="0000FF"/>
              </a:solidFill>
              <a:latin typeface="+mn-lt"/>
              <a:sym typeface="Symbol" charset="0"/>
            </a:endParaRPr>
          </a:p>
          <a:p>
            <a:pPr algn="l" eaLnBrk="1" hangingPunct="1">
              <a:lnSpc>
                <a:spcPts val="26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tr-TR" sz="2000" b="1" dirty="0">
                <a:solidFill>
                  <a:srgbClr val="0000FF"/>
                </a:solidFill>
                <a:latin typeface="+mn-lt"/>
                <a:sym typeface="Symbol" charset="0"/>
              </a:rPr>
              <a:t>	</a:t>
            </a:r>
            <a:r>
              <a:rPr lang="tr-TR" sz="2000" b="1" dirty="0" smtClean="0">
                <a:solidFill>
                  <a:srgbClr val="0000FF"/>
                </a:solidFill>
                <a:latin typeface="+mn-lt"/>
                <a:sym typeface="Symbol" charset="0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+mn-lt"/>
                <a:sym typeface="Symbol" charset="0"/>
              </a:rPr>
              <a:t>else  </a:t>
            </a:r>
            <a:endParaRPr lang="tr-TR" sz="2000" b="1" dirty="0" smtClean="0">
              <a:solidFill>
                <a:srgbClr val="000000"/>
              </a:solidFill>
              <a:latin typeface="+mn-lt"/>
              <a:sym typeface="Symbol" charset="0"/>
            </a:endParaRPr>
          </a:p>
          <a:p>
            <a:pPr algn="l" eaLnBrk="1" hangingPunct="1">
              <a:lnSpc>
                <a:spcPts val="26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tr-TR" sz="2000" b="1" i="1" dirty="0">
                <a:solidFill>
                  <a:srgbClr val="000000"/>
                </a:solidFill>
                <a:latin typeface="+mn-lt"/>
                <a:sym typeface="Symbol" charset="0"/>
              </a:rPr>
              <a:t>	</a:t>
            </a:r>
            <a:r>
              <a:rPr lang="tr-TR" sz="2000" b="1" i="1" dirty="0" smtClean="0">
                <a:solidFill>
                  <a:srgbClr val="000000"/>
                </a:solidFill>
                <a:latin typeface="+mn-lt"/>
                <a:sym typeface="Symbol" charset="0"/>
              </a:rPr>
              <a:t>		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  <a:sym typeface="Symbol" charset="0"/>
              </a:rPr>
              <a:t>F</a:t>
            </a:r>
            <a:r>
              <a:rPr lang="en-US" sz="2000" i="1" dirty="0">
                <a:solidFill>
                  <a:srgbClr val="0000FF"/>
                </a:solidFill>
                <a:latin typeface="+mn-lt"/>
                <a:sym typeface="Symbol" charset="0"/>
              </a:rPr>
              <a:t>[ </a:t>
            </a:r>
            <a:r>
              <a:rPr lang="en-US" sz="2000" i="1" dirty="0" err="1" smtClean="0">
                <a:solidFill>
                  <a:srgbClr val="0000FF"/>
                </a:solidFill>
                <a:latin typeface="+mn-lt"/>
                <a:sym typeface="Symbol" charset="0"/>
              </a:rPr>
              <a:t>i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  <a:sym typeface="Symbol" charset="0"/>
              </a:rPr>
              <a:t> </a:t>
            </a:r>
            <a:r>
              <a:rPr lang="en-US" sz="2000" i="1" dirty="0">
                <a:solidFill>
                  <a:srgbClr val="0000FF"/>
                </a:solidFill>
                <a:latin typeface="+mn-lt"/>
                <a:sym typeface="Symbol" charset="0"/>
              </a:rPr>
              <a:t>]  </a:t>
            </a:r>
            <a:r>
              <a:rPr lang="en-US" sz="2000" dirty="0">
                <a:solidFill>
                  <a:srgbClr val="0000FF"/>
                </a:solidFill>
                <a:latin typeface="+mn-lt"/>
                <a:sym typeface="Symbol" charset="0"/>
              </a:rPr>
              <a:t> 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  <a:sym typeface="Symbol" charset="0"/>
              </a:rPr>
              <a:t>0  ; </a:t>
            </a:r>
            <a:r>
              <a:rPr lang="en-US" sz="2000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i="1" dirty="0" err="1" smtClean="0">
                <a:solidFill>
                  <a:srgbClr val="0000FF"/>
                </a:solidFill>
                <a:latin typeface="+mn-lt"/>
              </a:rPr>
              <a:t>i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</a:rPr>
              <a:t>++</a:t>
            </a:r>
          </a:p>
          <a:p>
            <a:pPr algn="l" eaLnBrk="1" hangingPunct="1">
              <a:lnSpc>
                <a:spcPts val="26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i="1" dirty="0">
                <a:solidFill>
                  <a:srgbClr val="0000FF"/>
                </a:solidFill>
                <a:latin typeface="+mn-lt"/>
                <a:sym typeface="Symbol" charset="0"/>
              </a:rPr>
              <a:t>	</a:t>
            </a:r>
            <a:r>
              <a:rPr lang="en-US" sz="2000" b="1" dirty="0" smtClean="0">
                <a:latin typeface="+mn-lt"/>
                <a:sym typeface="Symbol" charset="0"/>
              </a:rPr>
              <a:t>return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  <a:sym typeface="Symbol" charset="0"/>
              </a:rPr>
              <a:t>  F</a:t>
            </a:r>
            <a:endParaRPr lang="en-US" sz="1800" dirty="0" smtClean="0">
              <a:solidFill>
                <a:srgbClr val="0000FF"/>
              </a:solidFill>
              <a:latin typeface="+mn-lt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38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/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296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9852A72-138F-A54F-9778-C6479B78A425}" type="slidenum">
              <a:rPr lang="en-US" sz="1400"/>
              <a:pPr eaLnBrk="1" hangingPunct="1"/>
              <a:t>19</a:t>
            </a:fld>
            <a:endParaRPr lang="en-US" sz="1400"/>
          </a:p>
        </p:txBody>
      </p:sp>
      <p:graphicFrame>
        <p:nvGraphicFramePr>
          <p:cNvPr id="2970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53112"/>
              </p:ext>
            </p:extLst>
          </p:nvPr>
        </p:nvGraphicFramePr>
        <p:xfrm>
          <a:off x="533400" y="1524000"/>
          <a:ext cx="7772400" cy="415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4" name="VISIO" r:id="rId3" imgW="4787900" imgH="2565400" progId="Visio.Drawing.6">
                  <p:embed/>
                </p:oleObj>
              </mc:Choice>
              <mc:Fallback>
                <p:oleObj name="VISIO" r:id="rId3" imgW="4787900" imgH="25654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524000"/>
                        <a:ext cx="7772400" cy="415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05339"/>
              </p:ext>
            </p:extLst>
          </p:nvPr>
        </p:nvGraphicFramePr>
        <p:xfrm>
          <a:off x="5486400" y="2590800"/>
          <a:ext cx="3505200" cy="1128713"/>
        </p:xfrm>
        <a:graphic>
          <a:graphicData uri="http://schemas.openxmlformats.org/drawingml/2006/table">
            <a:tbl>
              <a:tblPr/>
              <a:tblGrid>
                <a:gridCol w="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]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/>
            <a:r>
              <a:rPr lang="tr-TR" dirty="0" smtClean="0"/>
              <a:t>Konular</a:t>
            </a:r>
            <a:endParaRPr lang="en-US" dirty="0"/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1676400" y="1219200"/>
            <a:ext cx="5791200" cy="4724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ea typeface="Tahoma" panose="020B0604030504040204" pitchFamily="34" charset="0"/>
                <a:cs typeface="Tahoma" panose="020B0604030504040204" pitchFamily="34" charset="0"/>
              </a:rPr>
              <a:t>Nota</a:t>
            </a:r>
            <a:r>
              <a:rPr lang="tr-TR" sz="24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syonlar</a:t>
            </a:r>
            <a:r>
              <a:rPr lang="tr-TR" sz="2400" dirty="0" smtClean="0">
                <a:ea typeface="Tahoma" panose="020B0604030504040204" pitchFamily="34" charset="0"/>
                <a:cs typeface="Tahoma" panose="020B0604030504040204" pitchFamily="34" charset="0"/>
              </a:rPr>
              <a:t> (Gösterimler) ve Terminoloji</a:t>
            </a:r>
            <a:endParaRPr lang="en-US" sz="2400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a typeface="Tahoma" panose="020B0604030504040204" pitchFamily="34" charset="0"/>
                <a:cs typeface="Tahoma" panose="020B0604030504040204" pitchFamily="34" charset="0"/>
              </a:rPr>
              <a:t>Pattern Matching</a:t>
            </a:r>
            <a:r>
              <a:rPr lang="tr-TR" sz="2400" dirty="0" smtClean="0">
                <a:ea typeface="Tahoma" panose="020B0604030504040204" pitchFamily="34" charset="0"/>
                <a:cs typeface="Tahoma" panose="020B0604030504040204" pitchFamily="34" charset="0"/>
              </a:rPr>
              <a:t> (Desen Eşleştirme)</a:t>
            </a:r>
            <a:endParaRPr lang="en-US" sz="2400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1600" dirty="0" smtClean="0">
                <a:solidFill>
                  <a:srgbClr val="0000FF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Brute Force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>
                <a:solidFill>
                  <a:srgbClr val="0000FF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Boyer-Moore </a:t>
            </a:r>
            <a:r>
              <a:rPr lang="tr-TR" sz="1600" dirty="0" smtClean="0">
                <a:solidFill>
                  <a:srgbClr val="0000FF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Algoritması</a:t>
            </a:r>
            <a:endParaRPr lang="en-US" sz="1600" dirty="0" smtClean="0">
              <a:solidFill>
                <a:srgbClr val="0000FF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1600" dirty="0" smtClean="0">
                <a:solidFill>
                  <a:srgbClr val="0000FF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Knuth-Morris-Pratt </a:t>
            </a:r>
            <a:r>
              <a:rPr lang="tr-TR" sz="1600" dirty="0">
                <a:solidFill>
                  <a:srgbClr val="0000FF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Algoritması</a:t>
            </a:r>
            <a:endParaRPr lang="en-US" sz="1600" dirty="0" smtClean="0">
              <a:solidFill>
                <a:srgbClr val="0000FF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Trie</a:t>
            </a:r>
            <a:r>
              <a:rPr lang="tr-TR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 (Kelime Ağacı)</a:t>
            </a:r>
            <a:endParaRPr lang="en-US" sz="2000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1600" dirty="0" err="1" smtClean="0">
                <a:solidFill>
                  <a:srgbClr val="0000FF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Standar</a:t>
            </a:r>
            <a:r>
              <a:rPr lang="tr-TR" sz="1600" dirty="0" smtClean="0">
                <a:solidFill>
                  <a:srgbClr val="0000FF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1600" dirty="0" smtClean="0">
                <a:solidFill>
                  <a:srgbClr val="0000FF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Trie</a:t>
            </a:r>
            <a:endParaRPr lang="en-US" sz="1600" dirty="0" smtClean="0">
              <a:solidFill>
                <a:srgbClr val="0000FF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tr-TR" sz="1600" dirty="0" smtClean="0">
                <a:solidFill>
                  <a:srgbClr val="0000FF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Sıkıştırılmış</a:t>
            </a:r>
            <a:r>
              <a:rPr lang="en-US" sz="1600" dirty="0" smtClean="0">
                <a:solidFill>
                  <a:srgbClr val="0000FF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Trie</a:t>
            </a:r>
            <a:endParaRPr lang="en-US" sz="1600" dirty="0" smtClean="0">
              <a:solidFill>
                <a:srgbClr val="0000FF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1600" dirty="0" smtClean="0">
                <a:solidFill>
                  <a:srgbClr val="0000FF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Suffix </a:t>
            </a:r>
            <a:r>
              <a:rPr lang="en-US" sz="1600" dirty="0" err="1" smtClean="0">
                <a:solidFill>
                  <a:srgbClr val="0000FF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Trie</a:t>
            </a:r>
            <a:endParaRPr lang="en-US" sz="1600" dirty="0" smtClean="0">
              <a:solidFill>
                <a:srgbClr val="0000FF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tr-TR" sz="1600" dirty="0" smtClean="0">
                <a:solidFill>
                  <a:srgbClr val="0000FF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Arama Motoru İndeksleme</a:t>
            </a:r>
            <a:endParaRPr lang="en-US" sz="1600" dirty="0" smtClean="0">
              <a:solidFill>
                <a:srgbClr val="0000FF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Text </a:t>
            </a:r>
            <a:r>
              <a:rPr lang="tr-TR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sıkıştırma</a:t>
            </a:r>
            <a:r>
              <a:rPr lang="en-US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ve</a:t>
            </a:r>
            <a:r>
              <a:rPr lang="en-US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 Greedy </a:t>
            </a:r>
            <a:r>
              <a:rPr lang="tr-TR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Metodu</a:t>
            </a:r>
            <a:endParaRPr lang="en-US" sz="2000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1600" dirty="0" smtClean="0">
                <a:solidFill>
                  <a:srgbClr val="0000FF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Huffman </a:t>
            </a:r>
            <a:r>
              <a:rPr lang="tr-TR" sz="1600" dirty="0" smtClean="0">
                <a:solidFill>
                  <a:srgbClr val="0000FF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Kodlama</a:t>
            </a:r>
            <a:r>
              <a:rPr lang="en-US" sz="1600" dirty="0" smtClean="0">
                <a:solidFill>
                  <a:srgbClr val="0000FF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1600" dirty="0" smtClean="0">
                <a:solidFill>
                  <a:srgbClr val="0000FF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Algoritması</a:t>
            </a:r>
            <a:endParaRPr lang="en-US" sz="1600" dirty="0" smtClean="0">
              <a:solidFill>
                <a:srgbClr val="0000FF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1600" dirty="0" smtClean="0">
                <a:solidFill>
                  <a:srgbClr val="0000FF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Greedy Met</a:t>
            </a:r>
            <a:r>
              <a:rPr lang="tr-TR" sz="1600" dirty="0" smtClean="0">
                <a:solidFill>
                  <a:srgbClr val="0000FF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odu</a:t>
            </a:r>
            <a:endParaRPr lang="en-US" sz="1600" dirty="0" smtClean="0">
              <a:solidFill>
                <a:srgbClr val="0000FF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tr-TR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Dinamik</a:t>
            </a:r>
            <a:r>
              <a:rPr lang="en-US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Programlama</a:t>
            </a:r>
            <a:endParaRPr lang="en-US" sz="2000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1600" dirty="0" smtClean="0">
                <a:solidFill>
                  <a:srgbClr val="0000FF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Matrix Chain-Product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>
                <a:solidFill>
                  <a:srgbClr val="0000FF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DNA </a:t>
            </a:r>
            <a:r>
              <a:rPr lang="tr-TR" sz="1600" dirty="0" smtClean="0">
                <a:solidFill>
                  <a:srgbClr val="0000FF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ve</a:t>
            </a:r>
            <a:r>
              <a:rPr lang="en-US" sz="1600" dirty="0" smtClean="0">
                <a:solidFill>
                  <a:srgbClr val="0000FF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1600" dirty="0" smtClean="0">
                <a:solidFill>
                  <a:srgbClr val="0000FF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Metin Hizalama</a:t>
            </a:r>
            <a:endParaRPr lang="en-US" sz="1600" dirty="0">
              <a:solidFill>
                <a:srgbClr val="0000FF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B93B71C-DB21-134C-B6AD-BBA84AEF5EC9}" type="slidenum">
              <a:rPr lang="en-US" sz="1400"/>
              <a:pPr eaLnBrk="1" hangingPunct="1"/>
              <a:t>2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Java Implementation</a:t>
            </a:r>
            <a:endParaRPr lang="en-US" dirty="0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A1E0EE6-1778-C544-8852-5FB485322DFD}" type="slidenum">
              <a:rPr lang="en-US" sz="1400"/>
              <a:pPr eaLnBrk="1" hangingPunct="1"/>
              <a:t>20</a:t>
            </a:fld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19200"/>
            <a:ext cx="8153401" cy="501542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Java Implementation, 2</a:t>
            </a:r>
            <a:endParaRPr lang="en-US" dirty="0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A1E0EE6-1778-C544-8852-5FB485322DFD}" type="slidenum">
              <a:rPr lang="en-US" sz="1400"/>
              <a:pPr eaLnBrk="1" hangingPunct="1"/>
              <a:t>21</a:t>
            </a:fld>
            <a:endParaRPr lang="en-US" sz="1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72" y="1371601"/>
            <a:ext cx="8276070" cy="46900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571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914400"/>
            <a:ext cx="7772400" cy="1143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eaLnBrk="1" hangingPunct="1"/>
            <a:r>
              <a:rPr lang="en-US" sz="7200" dirty="0" err="1" smtClean="0">
                <a:latin typeface="Rockwell" panose="02060603020205020403" pitchFamily="18" charset="0"/>
              </a:rPr>
              <a:t>Trie</a:t>
            </a:r>
            <a:endParaRPr lang="en-US" sz="7200" dirty="0">
              <a:latin typeface="Rockwell" panose="02060603020205020403" pitchFamily="18" charset="0"/>
            </a:endParaRP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A0B1372-07D0-E34D-9773-C69A344AA998}" type="slidenum">
              <a:rPr lang="en-US" sz="1400"/>
              <a:pPr eaLnBrk="1" hangingPunct="1"/>
              <a:t>22</a:t>
            </a:fld>
            <a:endParaRPr lang="en-US" sz="1400"/>
          </a:p>
        </p:txBody>
      </p:sp>
      <p:graphicFrame>
        <p:nvGraphicFramePr>
          <p:cNvPr id="15364" name="Object 3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543649"/>
              </p:ext>
            </p:extLst>
          </p:nvPr>
        </p:nvGraphicFramePr>
        <p:xfrm>
          <a:off x="1143000" y="2895600"/>
          <a:ext cx="701040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8" name="VISIO" r:id="rId4" imgW="5003800" imgH="1447800" progId="Visio.Drawing.6">
                  <p:embed/>
                </p:oleObj>
              </mc:Choice>
              <mc:Fallback>
                <p:oleObj name="VISIO" r:id="rId4" imgW="5003800" imgH="1447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895600"/>
                        <a:ext cx="7010400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893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/>
            <a:r>
              <a:rPr lang="tr-TR" dirty="0" smtClean="0"/>
              <a:t>Karakter Dizisi Ön İşleme</a:t>
            </a:r>
            <a:endParaRPr lang="en-US" dirty="0"/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457200" y="1524000"/>
            <a:ext cx="8382000" cy="4505325"/>
          </a:xfrm>
        </p:spPr>
        <p:txBody>
          <a:bodyPr>
            <a:noAutofit/>
          </a:bodyPr>
          <a:lstStyle/>
          <a:p>
            <a:r>
              <a:rPr lang="tr-TR" sz="2400" dirty="0" smtClean="0"/>
              <a:t>Desenin</a:t>
            </a:r>
            <a:r>
              <a:rPr lang="en-US" sz="2400" dirty="0" smtClean="0"/>
              <a:t> </a:t>
            </a:r>
            <a:r>
              <a:rPr lang="en-US" sz="2400" dirty="0" err="1"/>
              <a:t>önceden</a:t>
            </a:r>
            <a:r>
              <a:rPr lang="en-US" sz="2400" dirty="0"/>
              <a:t> </a:t>
            </a:r>
            <a:r>
              <a:rPr lang="en-US" sz="2400" dirty="0" err="1"/>
              <a:t>işlenmesi</a:t>
            </a:r>
            <a:r>
              <a:rPr lang="en-US" sz="2400" dirty="0"/>
              <a:t>, </a:t>
            </a:r>
            <a:r>
              <a:rPr lang="tr-TR" sz="2400" dirty="0" smtClean="0"/>
              <a:t>desen</a:t>
            </a:r>
            <a:r>
              <a:rPr lang="en-US" sz="2400" dirty="0" smtClean="0"/>
              <a:t> </a:t>
            </a:r>
            <a:r>
              <a:rPr lang="en-US" sz="2400" dirty="0" err="1"/>
              <a:t>eşleştirme</a:t>
            </a:r>
            <a:r>
              <a:rPr lang="en-US" sz="2400" dirty="0"/>
              <a:t> </a:t>
            </a:r>
            <a:r>
              <a:rPr lang="en-US" sz="2400" dirty="0" err="1"/>
              <a:t>sorgularını</a:t>
            </a:r>
            <a:r>
              <a:rPr lang="en-US" sz="2400" dirty="0"/>
              <a:t> </a:t>
            </a:r>
            <a:r>
              <a:rPr lang="en-US" sz="2400" dirty="0" err="1"/>
              <a:t>hızlandırır</a:t>
            </a:r>
            <a:endParaRPr lang="en-US" sz="2400" dirty="0" smtClean="0"/>
          </a:p>
          <a:p>
            <a:pPr lvl="1"/>
            <a:r>
              <a:rPr lang="tr-TR" dirty="0" smtClean="0">
                <a:solidFill>
                  <a:srgbClr val="0000FF"/>
                </a:solidFill>
              </a:rPr>
              <a:t>Deseni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önceden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işledikten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sonra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smtClean="0">
                <a:solidFill>
                  <a:srgbClr val="0000FF"/>
                </a:solidFill>
              </a:rPr>
              <a:t>KMP </a:t>
            </a:r>
            <a:r>
              <a:rPr lang="en-US" dirty="0" err="1">
                <a:solidFill>
                  <a:srgbClr val="0000FF"/>
                </a:solidFill>
              </a:rPr>
              <a:t>algoritması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tr-TR" dirty="0" smtClean="0">
                <a:solidFill>
                  <a:srgbClr val="0000FF"/>
                </a:solidFill>
              </a:rPr>
              <a:t>desen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eşleştirmeyi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metin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boyutuyla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orantılı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olarak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gerçekleştirir</a:t>
            </a:r>
            <a:r>
              <a:rPr lang="en-US" dirty="0">
                <a:solidFill>
                  <a:srgbClr val="0000FF"/>
                </a:solidFill>
              </a:rPr>
              <a:t>.</a:t>
            </a:r>
            <a:endParaRPr lang="en-US" altLang="ja-JP" dirty="0" smtClean="0">
              <a:solidFill>
                <a:srgbClr val="0000FF"/>
              </a:solidFill>
            </a:endParaRPr>
          </a:p>
          <a:p>
            <a:r>
              <a:rPr lang="en-US" sz="2400" dirty="0" err="1"/>
              <a:t>Metin</a:t>
            </a:r>
            <a:r>
              <a:rPr lang="en-US" sz="2400" dirty="0"/>
              <a:t> </a:t>
            </a:r>
            <a:r>
              <a:rPr lang="en-US" sz="2400" dirty="0" err="1"/>
              <a:t>büyükse</a:t>
            </a:r>
            <a:r>
              <a:rPr lang="en-US" sz="2400" dirty="0"/>
              <a:t>, </a:t>
            </a:r>
            <a:r>
              <a:rPr lang="en-US" sz="2400" dirty="0" err="1"/>
              <a:t>değişmezse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sık</a:t>
            </a:r>
            <a:r>
              <a:rPr lang="en-US" sz="2400" dirty="0"/>
              <a:t> </a:t>
            </a:r>
            <a:r>
              <a:rPr lang="en-US" sz="2400" dirty="0" err="1"/>
              <a:t>sık</a:t>
            </a:r>
            <a:r>
              <a:rPr lang="en-US" sz="2400" dirty="0"/>
              <a:t> </a:t>
            </a:r>
            <a:r>
              <a:rPr lang="en-US" sz="2400" dirty="0" err="1"/>
              <a:t>aranıyorsa</a:t>
            </a:r>
            <a:r>
              <a:rPr lang="en-US" sz="2400" dirty="0"/>
              <a:t> (</a:t>
            </a:r>
            <a:r>
              <a:rPr lang="en-US" sz="2400" dirty="0" err="1"/>
              <a:t>örneğin</a:t>
            </a:r>
            <a:r>
              <a:rPr lang="en-US" sz="2400" dirty="0"/>
              <a:t>, </a:t>
            </a:r>
            <a:r>
              <a:rPr lang="en-US" sz="2400" dirty="0" err="1"/>
              <a:t>Shakespeare'in</a:t>
            </a:r>
            <a:r>
              <a:rPr lang="en-US" sz="2400" dirty="0"/>
              <a:t> </a:t>
            </a:r>
            <a:r>
              <a:rPr lang="en-US" sz="2400" dirty="0" err="1"/>
              <a:t>eserleri</a:t>
            </a:r>
            <a:r>
              <a:rPr lang="en-US" sz="2400" dirty="0"/>
              <a:t>), </a:t>
            </a:r>
            <a:r>
              <a:rPr lang="tr-TR" sz="2400" dirty="0" smtClean="0"/>
              <a:t>desen</a:t>
            </a:r>
            <a:r>
              <a:rPr lang="en-US" sz="2400" dirty="0" smtClean="0"/>
              <a:t> </a:t>
            </a:r>
            <a:r>
              <a:rPr lang="en-US" sz="2400" dirty="0" err="1"/>
              <a:t>yerine</a:t>
            </a:r>
            <a:r>
              <a:rPr lang="en-US" sz="2400" dirty="0"/>
              <a:t> </a:t>
            </a:r>
            <a:r>
              <a:rPr lang="en-US" sz="2400" dirty="0" err="1"/>
              <a:t>metni</a:t>
            </a:r>
            <a:r>
              <a:rPr lang="en-US" sz="2400" dirty="0"/>
              <a:t> </a:t>
            </a:r>
            <a:r>
              <a:rPr lang="en-US" sz="2400" dirty="0" err="1"/>
              <a:t>önceden</a:t>
            </a:r>
            <a:r>
              <a:rPr lang="en-US" sz="2400" dirty="0"/>
              <a:t> </a:t>
            </a:r>
            <a:r>
              <a:rPr lang="en-US" sz="2400" dirty="0" err="1"/>
              <a:t>işlemek</a:t>
            </a:r>
            <a:r>
              <a:rPr lang="en-US" sz="2400" dirty="0"/>
              <a:t> </a:t>
            </a:r>
            <a:r>
              <a:rPr lang="en-US" sz="2400" dirty="0" err="1"/>
              <a:t>isteyebiliriz</a:t>
            </a:r>
            <a:r>
              <a:rPr lang="en-US" sz="2400" dirty="0"/>
              <a:t>.</a:t>
            </a:r>
            <a:endParaRPr lang="en-US" sz="2400" dirty="0" smtClean="0"/>
          </a:p>
          <a:p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trie</a:t>
            </a:r>
            <a:r>
              <a:rPr lang="en-US" sz="2400" dirty="0"/>
              <a:t>,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metindeki</a:t>
            </a:r>
            <a:r>
              <a:rPr lang="en-US" sz="2400" dirty="0"/>
              <a:t> </a:t>
            </a:r>
            <a:r>
              <a:rPr lang="en-US" sz="2400" dirty="0" err="1"/>
              <a:t>tüm</a:t>
            </a:r>
            <a:r>
              <a:rPr lang="en-US" sz="2400" dirty="0"/>
              <a:t> </a:t>
            </a:r>
            <a:r>
              <a:rPr lang="en-US" sz="2400" dirty="0" err="1"/>
              <a:t>sözcükler</a:t>
            </a:r>
            <a:r>
              <a:rPr lang="en-US" sz="2400" dirty="0"/>
              <a:t> </a:t>
            </a:r>
            <a:r>
              <a:rPr lang="en-US" sz="2400" dirty="0" err="1"/>
              <a:t>gibi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dizi</a:t>
            </a:r>
            <a:r>
              <a:rPr lang="en-US" sz="2400" dirty="0"/>
              <a:t> </a:t>
            </a:r>
            <a:r>
              <a:rPr lang="en-US" sz="2400" dirty="0" err="1"/>
              <a:t>diziyi</a:t>
            </a:r>
            <a:r>
              <a:rPr lang="en-US" sz="2400" dirty="0"/>
              <a:t> </a:t>
            </a:r>
            <a:r>
              <a:rPr lang="en-US" sz="2400" dirty="0" err="1"/>
              <a:t>temsil</a:t>
            </a:r>
            <a:r>
              <a:rPr lang="en-US" sz="2400" dirty="0"/>
              <a:t> </a:t>
            </a:r>
            <a:r>
              <a:rPr lang="en-US" sz="2400" dirty="0" err="1"/>
              <a:t>etmek</a:t>
            </a:r>
            <a:r>
              <a:rPr lang="en-US" sz="2400" dirty="0"/>
              <a:t> </a:t>
            </a:r>
            <a:r>
              <a:rPr lang="en-US" sz="2400" dirty="0" err="1"/>
              <a:t>için</a:t>
            </a:r>
            <a:r>
              <a:rPr lang="en-US" sz="2400" dirty="0"/>
              <a:t> </a:t>
            </a:r>
            <a:r>
              <a:rPr lang="en-US" sz="2400" dirty="0" err="1"/>
              <a:t>kompakt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veri</a:t>
            </a:r>
            <a:r>
              <a:rPr lang="en-US" sz="2400" dirty="0"/>
              <a:t> </a:t>
            </a:r>
            <a:r>
              <a:rPr lang="en-US" sz="2400" dirty="0" err="1" smtClean="0"/>
              <a:t>yapısıdır</a:t>
            </a:r>
            <a:endParaRPr lang="en-US" sz="2400" dirty="0" smtClean="0"/>
          </a:p>
          <a:p>
            <a:pPr lvl="1"/>
            <a:r>
              <a:rPr lang="tr-TR" dirty="0" err="1" smtClean="0">
                <a:solidFill>
                  <a:srgbClr val="0000FF"/>
                </a:solidFill>
              </a:rPr>
              <a:t>desdedn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boyutuyla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orantılı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olarak</a:t>
            </a:r>
            <a:r>
              <a:rPr lang="en-US" dirty="0">
                <a:solidFill>
                  <a:srgbClr val="0000FF"/>
                </a:solidFill>
              </a:rPr>
              <a:t> zaman </a:t>
            </a:r>
            <a:r>
              <a:rPr lang="en-US" dirty="0" err="1">
                <a:solidFill>
                  <a:srgbClr val="0000FF"/>
                </a:solidFill>
              </a:rPr>
              <a:t>içinde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tr-TR" dirty="0" smtClean="0">
                <a:solidFill>
                  <a:srgbClr val="0000FF"/>
                </a:solidFill>
              </a:rPr>
              <a:t>desen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eşleştirme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sorgularını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desteklemeye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çalışır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B0E402A-AB49-4347-B723-27B6E4DDF91F}" type="slidenum">
              <a:rPr lang="en-US" sz="1400"/>
              <a:pPr eaLnBrk="1" hangingPunct="1"/>
              <a:t>23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2732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/>
            <a:r>
              <a:rPr lang="en-US" dirty="0" err="1" smtClean="0"/>
              <a:t>Standar</a:t>
            </a:r>
            <a:r>
              <a:rPr lang="tr-TR" dirty="0" smtClean="0"/>
              <a:t>t</a:t>
            </a:r>
            <a:r>
              <a:rPr lang="en-US" dirty="0" smtClean="0"/>
              <a:t> </a:t>
            </a:r>
            <a:r>
              <a:rPr lang="en-US" dirty="0" err="1" smtClean="0"/>
              <a:t>Trie</a:t>
            </a:r>
            <a:endParaRPr lang="en-US" dirty="0"/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382000" cy="1828800"/>
          </a:xfrm>
        </p:spPr>
        <p:txBody>
          <a:bodyPr>
            <a:noAutofit/>
          </a:bodyPr>
          <a:lstStyle/>
          <a:p>
            <a:pPr>
              <a:lnSpc>
                <a:spcPts val="2100"/>
              </a:lnSpc>
            </a:pPr>
            <a:r>
              <a:rPr lang="en-US" sz="2400" dirty="0"/>
              <a:t>S </a:t>
            </a:r>
            <a:r>
              <a:rPr lang="en-US" sz="2400" dirty="0" err="1"/>
              <a:t>dizi</a:t>
            </a:r>
            <a:r>
              <a:rPr lang="en-US" sz="2400" dirty="0"/>
              <a:t> </a:t>
            </a:r>
            <a:r>
              <a:rPr lang="en-US" sz="2400" dirty="0" err="1"/>
              <a:t>kümesi</a:t>
            </a:r>
            <a:r>
              <a:rPr lang="en-US" sz="2400" dirty="0"/>
              <a:t> </a:t>
            </a:r>
            <a:r>
              <a:rPr lang="en-US" sz="2400" dirty="0" err="1"/>
              <a:t>için</a:t>
            </a:r>
            <a:r>
              <a:rPr lang="en-US" sz="2400" dirty="0"/>
              <a:t> </a:t>
            </a:r>
            <a:r>
              <a:rPr lang="en-US" sz="2400" dirty="0" err="1"/>
              <a:t>standart</a:t>
            </a:r>
            <a:r>
              <a:rPr lang="en-US" sz="2400" dirty="0"/>
              <a:t> </a:t>
            </a:r>
            <a:r>
              <a:rPr lang="en-US" sz="2400" dirty="0" err="1"/>
              <a:t>trie</a:t>
            </a:r>
            <a:r>
              <a:rPr lang="en-US" sz="2400" dirty="0"/>
              <a:t>, </a:t>
            </a:r>
            <a:r>
              <a:rPr lang="en-US" sz="2400" dirty="0" err="1"/>
              <a:t>şu</a:t>
            </a:r>
            <a:r>
              <a:rPr lang="en-US" sz="2400" dirty="0"/>
              <a:t> </a:t>
            </a:r>
            <a:r>
              <a:rPr lang="en-US" sz="2400" dirty="0" err="1"/>
              <a:t>şekilde</a:t>
            </a:r>
            <a:r>
              <a:rPr lang="en-US" sz="2400" dirty="0"/>
              <a:t> </a:t>
            </a:r>
            <a:r>
              <a:rPr lang="en-US" sz="2400" dirty="0" err="1"/>
              <a:t>sıralı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ağaçtır</a:t>
            </a:r>
            <a:r>
              <a:rPr lang="en-US" sz="2400" dirty="0"/>
              <a:t>:</a:t>
            </a:r>
            <a:endParaRPr lang="en-US" sz="2400" dirty="0"/>
          </a:p>
          <a:p>
            <a:pPr lvl="1">
              <a:lnSpc>
                <a:spcPts val="2100"/>
              </a:lnSpc>
            </a:pPr>
            <a:r>
              <a:rPr lang="en-US" sz="2000" dirty="0" err="1"/>
              <a:t>Kök</a:t>
            </a:r>
            <a:r>
              <a:rPr lang="en-US" sz="2000" dirty="0"/>
              <a:t> </a:t>
            </a:r>
            <a:r>
              <a:rPr lang="en-US" sz="2000" dirty="0" err="1"/>
              <a:t>dışındaki</a:t>
            </a:r>
            <a:r>
              <a:rPr lang="en-US" sz="2000" dirty="0"/>
              <a:t> her </a:t>
            </a:r>
            <a:r>
              <a:rPr lang="en-US" sz="2000" dirty="0" err="1"/>
              <a:t>düğüm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karakterle</a:t>
            </a:r>
            <a:r>
              <a:rPr lang="en-US" sz="2000" dirty="0"/>
              <a:t> </a:t>
            </a:r>
            <a:r>
              <a:rPr lang="en-US" sz="2000" dirty="0" err="1" smtClean="0"/>
              <a:t>etiketlenir</a:t>
            </a:r>
            <a:endParaRPr lang="tr-TR" sz="2000" dirty="0" smtClean="0"/>
          </a:p>
          <a:p>
            <a:pPr lvl="1">
              <a:lnSpc>
                <a:spcPts val="2100"/>
              </a:lnSpc>
            </a:pPr>
            <a:r>
              <a:rPr lang="en-US" sz="2000" dirty="0" err="1" smtClean="0"/>
              <a:t>Bir</a:t>
            </a:r>
            <a:r>
              <a:rPr lang="en-US" sz="2000" dirty="0" smtClean="0"/>
              <a:t> </a:t>
            </a:r>
            <a:r>
              <a:rPr lang="en-US" sz="2000" dirty="0" err="1"/>
              <a:t>düğümün</a:t>
            </a:r>
            <a:r>
              <a:rPr lang="en-US" sz="2000" dirty="0"/>
              <a:t> </a:t>
            </a:r>
            <a:r>
              <a:rPr lang="en-US" sz="2000" dirty="0" err="1"/>
              <a:t>çocukları</a:t>
            </a:r>
            <a:r>
              <a:rPr lang="en-US" sz="2000" dirty="0"/>
              <a:t> </a:t>
            </a:r>
            <a:r>
              <a:rPr lang="en-US" sz="2000" dirty="0" err="1"/>
              <a:t>alfabetik</a:t>
            </a:r>
            <a:r>
              <a:rPr lang="en-US" sz="2000" dirty="0"/>
              <a:t> </a:t>
            </a:r>
            <a:r>
              <a:rPr lang="en-US" sz="2000" dirty="0" err="1"/>
              <a:t>olarak</a:t>
            </a:r>
            <a:r>
              <a:rPr lang="en-US" sz="2000" dirty="0"/>
              <a:t> </a:t>
            </a:r>
            <a:r>
              <a:rPr lang="en-US" sz="2000" dirty="0" err="1" smtClean="0"/>
              <a:t>sıralanır</a:t>
            </a:r>
            <a:endParaRPr lang="tr-TR" sz="2000" dirty="0" smtClean="0"/>
          </a:p>
          <a:p>
            <a:pPr lvl="1">
              <a:lnSpc>
                <a:spcPts val="2100"/>
              </a:lnSpc>
            </a:pPr>
            <a:r>
              <a:rPr lang="en-US" sz="2000" dirty="0" err="1" smtClean="0"/>
              <a:t>Kökten</a:t>
            </a:r>
            <a:r>
              <a:rPr lang="en-US" sz="2000" dirty="0" smtClean="0"/>
              <a:t> </a:t>
            </a:r>
            <a:r>
              <a:rPr lang="en-US" sz="2000" dirty="0" err="1"/>
              <a:t>harici</a:t>
            </a:r>
            <a:r>
              <a:rPr lang="en-US" sz="2000" dirty="0"/>
              <a:t> </a:t>
            </a:r>
            <a:r>
              <a:rPr lang="en-US" sz="2000" dirty="0" err="1"/>
              <a:t>düğüme</a:t>
            </a:r>
            <a:r>
              <a:rPr lang="en-US" sz="2000" dirty="0"/>
              <a:t> </a:t>
            </a:r>
            <a:r>
              <a:rPr lang="en-US" sz="2000" dirty="0" err="1"/>
              <a:t>giden</a:t>
            </a:r>
            <a:r>
              <a:rPr lang="en-US" sz="2000" dirty="0"/>
              <a:t> </a:t>
            </a:r>
            <a:r>
              <a:rPr lang="en-US" sz="2000" dirty="0" err="1"/>
              <a:t>yollar</a:t>
            </a:r>
            <a:r>
              <a:rPr lang="en-US" sz="2000" dirty="0"/>
              <a:t>, S </a:t>
            </a:r>
            <a:r>
              <a:rPr lang="en-US" sz="2000" dirty="0" err="1"/>
              <a:t>dizilerini</a:t>
            </a:r>
            <a:r>
              <a:rPr lang="en-US" sz="2000" dirty="0"/>
              <a:t> </a:t>
            </a:r>
            <a:r>
              <a:rPr lang="en-US" sz="2000" dirty="0" err="1"/>
              <a:t>verir</a:t>
            </a:r>
            <a:r>
              <a:rPr lang="en-US" sz="2000" dirty="0" smtClean="0"/>
              <a:t>.</a:t>
            </a:r>
            <a:endParaRPr lang="tr-TR" sz="2000" dirty="0" smtClean="0"/>
          </a:p>
          <a:p>
            <a:pPr lvl="1">
              <a:lnSpc>
                <a:spcPts val="2100"/>
              </a:lnSpc>
            </a:pPr>
            <a:r>
              <a:rPr lang="tr-TR" sz="2400" b="1" dirty="0" smtClean="0">
                <a:solidFill>
                  <a:srgbClr val="0000FF"/>
                </a:solidFill>
              </a:rPr>
              <a:t>Örnek</a:t>
            </a:r>
            <a:r>
              <a:rPr lang="en-US" sz="2400" b="1" dirty="0" smtClean="0">
                <a:solidFill>
                  <a:srgbClr val="0000FF"/>
                </a:solidFill>
              </a:rPr>
              <a:t>: </a:t>
            </a:r>
            <a:r>
              <a:rPr lang="en-US" sz="2400" b="1" dirty="0" smtClean="0">
                <a:solidFill>
                  <a:srgbClr val="0000FF"/>
                </a:solidFill>
              </a:rPr>
              <a:t>	</a:t>
            </a:r>
            <a:r>
              <a:rPr lang="en-US" sz="2000" dirty="0" smtClean="0"/>
              <a:t>S </a:t>
            </a:r>
            <a:r>
              <a:rPr lang="en-US" sz="2000" dirty="0"/>
              <a:t>= { bear, bell, bid, bull, buy, sell, stock, stop }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FD48394-5A62-A14A-A550-DEA10DF01E74}" type="slidenum">
              <a:rPr lang="en-US" sz="1400"/>
              <a:pPr eaLnBrk="1" hangingPunct="1"/>
              <a:t>24</a:t>
            </a:fld>
            <a:endParaRPr lang="en-US" sz="1400"/>
          </a:p>
        </p:txBody>
      </p:sp>
      <p:graphicFrame>
        <p:nvGraphicFramePr>
          <p:cNvPr id="18437" name="Object 4"/>
          <p:cNvGraphicFramePr>
            <a:graphicFrameLocks noChangeAspect="1"/>
          </p:cNvGraphicFramePr>
          <p:nvPr/>
        </p:nvGraphicFramePr>
        <p:xfrm>
          <a:off x="838200" y="3335338"/>
          <a:ext cx="7315200" cy="321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1" name="VISIO" r:id="rId3" imgW="5816600" imgH="2565400" progId="Visio.Drawing.6">
                  <p:embed/>
                </p:oleObj>
              </mc:Choice>
              <mc:Fallback>
                <p:oleObj name="VISIO" r:id="rId3" imgW="5816600" imgH="2565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35338"/>
                        <a:ext cx="7315200" cy="321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15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6"/>
          <p:cNvSpPr>
            <a:spLocks noGrp="1" noChangeArrowheads="1"/>
          </p:cNvSpPr>
          <p:nvPr>
            <p:ph type="title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/>
            <a:r>
              <a:rPr lang="en-US" dirty="0" err="1" smtClean="0"/>
              <a:t>Standar</a:t>
            </a:r>
            <a:r>
              <a:rPr lang="tr-TR" dirty="0" smtClean="0"/>
              <a:t>t</a:t>
            </a:r>
            <a:r>
              <a:rPr lang="en-US" dirty="0" smtClean="0"/>
              <a:t> </a:t>
            </a:r>
            <a:r>
              <a:rPr lang="en-US" dirty="0" err="1" smtClean="0"/>
              <a:t>Trie</a:t>
            </a:r>
            <a:r>
              <a:rPr lang="tr-TR" dirty="0" smtClean="0"/>
              <a:t> Analizi</a:t>
            </a:r>
            <a:endParaRPr lang="en-US" dirty="0"/>
          </a:p>
        </p:txBody>
      </p:sp>
      <p:sp>
        <p:nvSpPr>
          <p:cNvPr id="1946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220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err="1"/>
              <a:t>Standart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trie</a:t>
            </a:r>
            <a:r>
              <a:rPr lang="en-US" sz="2400" dirty="0"/>
              <a:t>, </a:t>
            </a:r>
            <a:r>
              <a:rPr lang="en-US" sz="2400" b="1" i="1" dirty="0"/>
              <a:t>O(n) </a:t>
            </a:r>
            <a:r>
              <a:rPr lang="en-US" sz="2400" dirty="0" err="1"/>
              <a:t>alanını</a:t>
            </a:r>
            <a:r>
              <a:rPr lang="en-US" sz="2400" dirty="0"/>
              <a:t> </a:t>
            </a:r>
            <a:r>
              <a:rPr lang="en-US" sz="2400" dirty="0" err="1"/>
              <a:t>kullanır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b="1" i="1" dirty="0"/>
              <a:t>O(</a:t>
            </a:r>
            <a:r>
              <a:rPr lang="en-US" sz="2400" b="1" i="1" dirty="0" err="1"/>
              <a:t>dm</a:t>
            </a:r>
            <a:r>
              <a:rPr lang="en-US" sz="2400" b="1" i="1" dirty="0"/>
              <a:t>) </a:t>
            </a:r>
            <a:r>
              <a:rPr lang="en-US" sz="2400" dirty="0" err="1"/>
              <a:t>zamanında</a:t>
            </a:r>
            <a:r>
              <a:rPr lang="en-US" sz="2400" dirty="0"/>
              <a:t> </a:t>
            </a:r>
            <a:r>
              <a:rPr lang="en-US" sz="2400" dirty="0" err="1"/>
              <a:t>aramaları</a:t>
            </a:r>
            <a:r>
              <a:rPr lang="en-US" sz="2400" dirty="0"/>
              <a:t>, </a:t>
            </a:r>
            <a:r>
              <a:rPr lang="en-US" sz="2400" dirty="0" err="1"/>
              <a:t>eklemeleri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silmeleri</a:t>
            </a:r>
            <a:r>
              <a:rPr lang="en-US" sz="2400" dirty="0"/>
              <a:t> </a:t>
            </a:r>
            <a:r>
              <a:rPr lang="tr-TR" sz="2400" dirty="0" smtClean="0"/>
              <a:t>gerçekleştirir</a:t>
            </a:r>
            <a:r>
              <a:rPr lang="en-US" sz="2400" dirty="0" smtClean="0"/>
              <a:t>:</a:t>
            </a:r>
            <a:endParaRPr lang="en-US" sz="2400" dirty="0"/>
          </a:p>
          <a:p>
            <a:pPr lvl="1" defTabSz="3429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i="1" dirty="0" smtClean="0"/>
              <a:t>	n</a:t>
            </a:r>
            <a:r>
              <a:rPr lang="en-US" sz="2000" dirty="0" smtClean="0"/>
              <a:t>  </a:t>
            </a:r>
            <a:r>
              <a:rPr lang="en-US" sz="2000" dirty="0"/>
              <a:t>	</a:t>
            </a:r>
            <a:r>
              <a:rPr lang="en-US" sz="2000" dirty="0" smtClean="0"/>
              <a:t> =   </a:t>
            </a:r>
            <a:r>
              <a:rPr lang="en-US" sz="2000" dirty="0" smtClean="0"/>
              <a:t>S</a:t>
            </a:r>
            <a:r>
              <a:rPr lang="tr-TR" sz="2000" dirty="0" smtClean="0"/>
              <a:t>’deki toplam </a:t>
            </a:r>
            <a:r>
              <a:rPr lang="tr-TR" sz="2000" dirty="0" err="1" smtClean="0"/>
              <a:t>string</a:t>
            </a:r>
            <a:r>
              <a:rPr lang="tr-TR" sz="2000" dirty="0" smtClean="0"/>
              <a:t> sayısı</a:t>
            </a:r>
            <a:endParaRPr lang="en-US" sz="2000" dirty="0"/>
          </a:p>
          <a:p>
            <a:pPr lvl="1" defTabSz="3429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i="1" dirty="0" smtClean="0"/>
              <a:t>	m</a:t>
            </a:r>
            <a:r>
              <a:rPr lang="en-US" sz="2000" dirty="0" smtClean="0"/>
              <a:t> </a:t>
            </a:r>
            <a:r>
              <a:rPr lang="en-US" sz="2000" dirty="0"/>
              <a:t>	</a:t>
            </a:r>
            <a:r>
              <a:rPr lang="en-US" sz="2000" dirty="0" smtClean="0"/>
              <a:t> =   </a:t>
            </a:r>
            <a:r>
              <a:rPr lang="tr-TR" sz="2000" dirty="0" smtClean="0"/>
              <a:t>gerçekleştirilen işlemin </a:t>
            </a:r>
            <a:r>
              <a:rPr lang="tr-TR" sz="2000" dirty="0" err="1" smtClean="0"/>
              <a:t>string</a:t>
            </a:r>
            <a:r>
              <a:rPr lang="tr-TR" sz="2000" dirty="0" smtClean="0"/>
              <a:t> parametre boyutu</a:t>
            </a:r>
            <a:endParaRPr lang="en-US" sz="2000" dirty="0"/>
          </a:p>
          <a:p>
            <a:pPr lvl="1" defTabSz="3429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i="1" dirty="0" smtClean="0"/>
              <a:t>	d </a:t>
            </a:r>
            <a:r>
              <a:rPr lang="en-US" sz="2000" i="1" dirty="0"/>
              <a:t>	</a:t>
            </a:r>
            <a:r>
              <a:rPr lang="en-US" sz="2000" i="1" dirty="0" smtClean="0"/>
              <a:t> =   </a:t>
            </a:r>
            <a:r>
              <a:rPr lang="tr-TR" sz="2000" dirty="0" smtClean="0"/>
              <a:t>alfabe boyutu</a:t>
            </a:r>
            <a:endParaRPr lang="en-US" sz="2000" dirty="0"/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B906D00-F1D4-9E4A-B77A-FF023C7CC551}" type="slidenum">
              <a:rPr lang="en-US" sz="1400"/>
              <a:pPr eaLnBrk="1" hangingPunct="1"/>
              <a:t>25</a:t>
            </a:fld>
            <a:endParaRPr lang="en-US" sz="1400"/>
          </a:p>
        </p:txBody>
      </p:sp>
      <p:graphicFrame>
        <p:nvGraphicFramePr>
          <p:cNvPr id="19461" name="Object 1028"/>
          <p:cNvGraphicFramePr>
            <a:graphicFrameLocks noChangeAspect="1"/>
          </p:cNvGraphicFramePr>
          <p:nvPr/>
        </p:nvGraphicFramePr>
        <p:xfrm>
          <a:off x="838200" y="3335338"/>
          <a:ext cx="7315200" cy="321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5" name="VISIO" r:id="rId3" imgW="5816600" imgH="2565400" progId="Visio.Drawing.6">
                  <p:embed/>
                </p:oleObj>
              </mc:Choice>
              <mc:Fallback>
                <p:oleObj name="VISIO" r:id="rId3" imgW="5816600" imgH="2565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35338"/>
                        <a:ext cx="7315200" cy="321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05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/>
            <a:r>
              <a:rPr lang="tr-TR" dirty="0" err="1" smtClean="0"/>
              <a:t>Trie</a:t>
            </a:r>
            <a:r>
              <a:rPr lang="tr-TR" dirty="0" smtClean="0"/>
              <a:t> ile kelime eşleştirme</a:t>
            </a:r>
            <a:endParaRPr lang="en-US" dirty="0"/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1817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3B17AE1-4FF8-3549-BF02-0D00E8AE0E61}" type="slidenum">
              <a:rPr lang="en-US" sz="1400"/>
              <a:pPr eaLnBrk="1" hangingPunct="1"/>
              <a:t>26</a:t>
            </a:fld>
            <a:endParaRPr lang="en-US" sz="1400"/>
          </a:p>
        </p:txBody>
      </p:sp>
      <p:sp>
        <p:nvSpPr>
          <p:cNvPr id="2048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344488" y="1524000"/>
            <a:ext cx="2392362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lang="tr-TR" sz="1800" dirty="0" smtClean="0">
                <a:latin typeface="+mn-lt"/>
              </a:rPr>
              <a:t>Kelimeleri </a:t>
            </a:r>
            <a:r>
              <a:rPr lang="tr-TR" sz="1800" dirty="0" err="1" smtClean="0">
                <a:latin typeface="+mn-lt"/>
              </a:rPr>
              <a:t>trie</a:t>
            </a:r>
            <a:r>
              <a:rPr lang="tr-TR" sz="1800" dirty="0" err="1" smtClean="0">
                <a:latin typeface="+mn-lt"/>
              </a:rPr>
              <a:t>’ye</a:t>
            </a:r>
            <a:r>
              <a:rPr lang="tr-TR" sz="1800" dirty="0" smtClean="0">
                <a:latin typeface="+mn-lt"/>
              </a:rPr>
              <a:t> ekle</a:t>
            </a:r>
            <a:endParaRPr lang="en-US" sz="1800" dirty="0">
              <a:latin typeface="+mn-lt"/>
            </a:endParaRP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lang="tr-TR" sz="1800" dirty="0" smtClean="0">
                <a:latin typeface="+mn-lt"/>
              </a:rPr>
              <a:t>Her yaprak bir kelimenin sonudur</a:t>
            </a:r>
            <a:endParaRPr lang="en-US" sz="1800" dirty="0">
              <a:latin typeface="+mn-lt"/>
            </a:endParaRP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n-lt"/>
              </a:rPr>
              <a:t>yaprak</a:t>
            </a:r>
            <a:r>
              <a:rPr lang="en-US" sz="1800" dirty="0">
                <a:latin typeface="+mn-lt"/>
              </a:rPr>
              <a:t>, </a:t>
            </a:r>
            <a:r>
              <a:rPr lang="en-US" sz="1800" dirty="0" err="1">
                <a:latin typeface="+mn-lt"/>
              </a:rPr>
              <a:t>ilgili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kelimenin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başladığı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yerde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indeksleri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saklar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+mn-lt"/>
              </a:rPr>
              <a:t>(</a:t>
            </a:r>
            <a:r>
              <a:rPr lang="ja-JP" altLang="en-US" sz="1800" dirty="0">
                <a:solidFill>
                  <a:schemeClr val="tx2"/>
                </a:solidFill>
                <a:latin typeface="+mn-lt"/>
              </a:rPr>
              <a:t>“</a:t>
            </a:r>
            <a:r>
              <a:rPr lang="en-US" altLang="ja-JP" sz="1800" dirty="0">
                <a:solidFill>
                  <a:schemeClr val="tx2"/>
                </a:solidFill>
                <a:latin typeface="+mn-lt"/>
              </a:rPr>
              <a:t>see</a:t>
            </a:r>
            <a:r>
              <a:rPr lang="ja-JP" altLang="en-US" sz="1800" dirty="0">
                <a:solidFill>
                  <a:schemeClr val="tx2"/>
                </a:solidFill>
                <a:latin typeface="+mn-lt"/>
              </a:rPr>
              <a:t>”</a:t>
            </a:r>
            <a:r>
              <a:rPr lang="en-US" altLang="ja-JP" sz="1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altLang="ja-JP" sz="1800" dirty="0" smtClean="0">
                <a:solidFill>
                  <a:schemeClr val="tx2"/>
                </a:solidFill>
                <a:latin typeface="+mn-lt"/>
              </a:rPr>
              <a:t>0</a:t>
            </a:r>
            <a:r>
              <a:rPr lang="tr-TR" altLang="ja-JP" sz="1800" dirty="0">
                <a:solidFill>
                  <a:schemeClr val="tx2"/>
                </a:solidFill>
                <a:latin typeface="+mn-lt"/>
              </a:rPr>
              <a:t>’da ve </a:t>
            </a:r>
            <a:r>
              <a:rPr lang="tr-TR" altLang="ja-JP" sz="1800" dirty="0" smtClean="0">
                <a:solidFill>
                  <a:schemeClr val="tx2"/>
                </a:solidFill>
                <a:latin typeface="+mn-lt"/>
              </a:rPr>
              <a:t>24’te </a:t>
            </a:r>
            <a:r>
              <a:rPr lang="tr-TR" altLang="ja-JP" sz="1800" dirty="0" smtClean="0">
                <a:latin typeface="+mn-lt"/>
              </a:rPr>
              <a:t>başlar</a:t>
            </a:r>
            <a:r>
              <a:rPr lang="en-US" altLang="ja-JP" sz="1800" dirty="0" smtClean="0">
                <a:latin typeface="+mn-lt"/>
              </a:rPr>
              <a:t>)</a:t>
            </a:r>
            <a:endParaRPr lang="en-US" sz="1800" dirty="0">
              <a:latin typeface="+mn-lt"/>
            </a:endParaRPr>
          </a:p>
        </p:txBody>
      </p:sp>
      <p:grpSp>
        <p:nvGrpSpPr>
          <p:cNvPr id="20485" name="Group 7"/>
          <p:cNvGrpSpPr>
            <a:grpSpLocks noChangeAspect="1"/>
          </p:cNvGrpSpPr>
          <p:nvPr/>
        </p:nvGrpSpPr>
        <p:grpSpPr bwMode="auto">
          <a:xfrm>
            <a:off x="1066800" y="3733800"/>
            <a:ext cx="7153275" cy="3057525"/>
            <a:chOff x="672" y="2394"/>
            <a:chExt cx="4506" cy="1926"/>
          </a:xfrm>
        </p:grpSpPr>
        <p:sp>
          <p:nvSpPr>
            <p:cNvPr id="20739" name="AutoShape 6"/>
            <p:cNvSpPr>
              <a:spLocks noChangeAspect="1" noChangeArrowheads="1" noTextEdit="1"/>
            </p:cNvSpPr>
            <p:nvPr/>
          </p:nvSpPr>
          <p:spPr bwMode="auto">
            <a:xfrm>
              <a:off x="672" y="2394"/>
              <a:ext cx="4506" cy="1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0" name="Line 8"/>
            <p:cNvSpPr>
              <a:spLocks noChangeShapeType="1"/>
            </p:cNvSpPr>
            <p:nvPr/>
          </p:nvSpPr>
          <p:spPr bwMode="auto">
            <a:xfrm>
              <a:off x="3797" y="3055"/>
              <a:ext cx="287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1" name="Line 9"/>
            <p:cNvSpPr>
              <a:spLocks noChangeShapeType="1"/>
            </p:cNvSpPr>
            <p:nvPr/>
          </p:nvSpPr>
          <p:spPr bwMode="auto">
            <a:xfrm flipV="1">
              <a:off x="919" y="3337"/>
              <a:ext cx="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2" name="Line 10"/>
            <p:cNvSpPr>
              <a:spLocks noChangeShapeType="1"/>
            </p:cNvSpPr>
            <p:nvPr/>
          </p:nvSpPr>
          <p:spPr bwMode="auto">
            <a:xfrm flipH="1">
              <a:off x="1855" y="2480"/>
              <a:ext cx="1295" cy="282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3" name="Line 11"/>
            <p:cNvSpPr>
              <a:spLocks noChangeShapeType="1"/>
            </p:cNvSpPr>
            <p:nvPr/>
          </p:nvSpPr>
          <p:spPr bwMode="auto">
            <a:xfrm flipH="1">
              <a:off x="1207" y="2762"/>
              <a:ext cx="648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4" name="Line 12"/>
            <p:cNvSpPr>
              <a:spLocks noChangeShapeType="1"/>
            </p:cNvSpPr>
            <p:nvPr/>
          </p:nvSpPr>
          <p:spPr bwMode="auto">
            <a:xfrm flipV="1">
              <a:off x="919" y="3050"/>
              <a:ext cx="288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5" name="Line 13"/>
            <p:cNvSpPr>
              <a:spLocks noChangeShapeType="1"/>
            </p:cNvSpPr>
            <p:nvPr/>
          </p:nvSpPr>
          <p:spPr bwMode="auto">
            <a:xfrm>
              <a:off x="1207" y="3050"/>
              <a:ext cx="288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6" name="Line 14"/>
            <p:cNvSpPr>
              <a:spLocks noChangeShapeType="1"/>
            </p:cNvSpPr>
            <p:nvPr/>
          </p:nvSpPr>
          <p:spPr bwMode="auto">
            <a:xfrm flipV="1">
              <a:off x="1495" y="3337"/>
              <a:ext cx="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7" name="Line 15"/>
            <p:cNvSpPr>
              <a:spLocks noChangeShapeType="1"/>
            </p:cNvSpPr>
            <p:nvPr/>
          </p:nvSpPr>
          <p:spPr bwMode="auto">
            <a:xfrm flipV="1">
              <a:off x="2214" y="3337"/>
              <a:ext cx="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8" name="Line 16"/>
            <p:cNvSpPr>
              <a:spLocks noChangeShapeType="1"/>
            </p:cNvSpPr>
            <p:nvPr/>
          </p:nvSpPr>
          <p:spPr bwMode="auto">
            <a:xfrm>
              <a:off x="1855" y="2762"/>
              <a:ext cx="647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9" name="Line 17"/>
            <p:cNvSpPr>
              <a:spLocks noChangeShapeType="1"/>
            </p:cNvSpPr>
            <p:nvPr/>
          </p:nvSpPr>
          <p:spPr bwMode="auto">
            <a:xfrm flipV="1">
              <a:off x="2214" y="3050"/>
              <a:ext cx="288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0" name="Line 18"/>
            <p:cNvSpPr>
              <a:spLocks noChangeShapeType="1"/>
            </p:cNvSpPr>
            <p:nvPr/>
          </p:nvSpPr>
          <p:spPr bwMode="auto">
            <a:xfrm>
              <a:off x="2502" y="3050"/>
              <a:ext cx="288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1" name="Line 19"/>
            <p:cNvSpPr>
              <a:spLocks noChangeShapeType="1"/>
            </p:cNvSpPr>
            <p:nvPr/>
          </p:nvSpPr>
          <p:spPr bwMode="auto">
            <a:xfrm>
              <a:off x="3150" y="2480"/>
              <a:ext cx="115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2" name="Line 20"/>
            <p:cNvSpPr>
              <a:spLocks noChangeShapeType="1"/>
            </p:cNvSpPr>
            <p:nvPr/>
          </p:nvSpPr>
          <p:spPr bwMode="auto">
            <a:xfrm flipH="1">
              <a:off x="3509" y="3055"/>
              <a:ext cx="288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3" name="Line 21"/>
            <p:cNvSpPr>
              <a:spLocks noChangeShapeType="1"/>
            </p:cNvSpPr>
            <p:nvPr/>
          </p:nvSpPr>
          <p:spPr bwMode="auto">
            <a:xfrm flipH="1">
              <a:off x="3797" y="2768"/>
              <a:ext cx="504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4" name="Line 22"/>
            <p:cNvSpPr>
              <a:spLocks noChangeShapeType="1"/>
            </p:cNvSpPr>
            <p:nvPr/>
          </p:nvSpPr>
          <p:spPr bwMode="auto">
            <a:xfrm flipH="1" flipV="1">
              <a:off x="4301" y="2768"/>
              <a:ext cx="432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5" name="Line 23"/>
            <p:cNvSpPr>
              <a:spLocks noChangeShapeType="1"/>
            </p:cNvSpPr>
            <p:nvPr/>
          </p:nvSpPr>
          <p:spPr bwMode="auto">
            <a:xfrm>
              <a:off x="4733" y="3055"/>
              <a:ext cx="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6" name="Line 24"/>
            <p:cNvSpPr>
              <a:spLocks noChangeShapeType="1"/>
            </p:cNvSpPr>
            <p:nvPr/>
          </p:nvSpPr>
          <p:spPr bwMode="auto">
            <a:xfrm flipV="1">
              <a:off x="4445" y="3630"/>
              <a:ext cx="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7" name="Line 25"/>
            <p:cNvSpPr>
              <a:spLocks noChangeShapeType="1"/>
            </p:cNvSpPr>
            <p:nvPr/>
          </p:nvSpPr>
          <p:spPr bwMode="auto">
            <a:xfrm flipV="1">
              <a:off x="4445" y="3343"/>
              <a:ext cx="288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8" name="Line 26"/>
            <p:cNvSpPr>
              <a:spLocks noChangeShapeType="1"/>
            </p:cNvSpPr>
            <p:nvPr/>
          </p:nvSpPr>
          <p:spPr bwMode="auto">
            <a:xfrm>
              <a:off x="4733" y="3343"/>
              <a:ext cx="287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9" name="Line 27"/>
            <p:cNvSpPr>
              <a:spLocks noChangeShapeType="1"/>
            </p:cNvSpPr>
            <p:nvPr/>
          </p:nvSpPr>
          <p:spPr bwMode="auto">
            <a:xfrm flipV="1">
              <a:off x="1855" y="3050"/>
              <a:ext cx="1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0" name="Line 28"/>
            <p:cNvSpPr>
              <a:spLocks noChangeShapeType="1"/>
            </p:cNvSpPr>
            <p:nvPr/>
          </p:nvSpPr>
          <p:spPr bwMode="auto">
            <a:xfrm>
              <a:off x="1855" y="2762"/>
              <a:ext cx="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1" name="Freeform 29"/>
            <p:cNvSpPr>
              <a:spLocks/>
            </p:cNvSpPr>
            <p:nvPr/>
          </p:nvSpPr>
          <p:spPr bwMode="auto">
            <a:xfrm>
              <a:off x="848" y="3266"/>
              <a:ext cx="144" cy="144"/>
            </a:xfrm>
            <a:custGeom>
              <a:avLst/>
              <a:gdLst>
                <a:gd name="T0" fmla="*/ 0 w 144"/>
                <a:gd name="T1" fmla="*/ 71 h 144"/>
                <a:gd name="T2" fmla="*/ 4 w 144"/>
                <a:gd name="T3" fmla="*/ 48 h 144"/>
                <a:gd name="T4" fmla="*/ 14 w 144"/>
                <a:gd name="T5" fmla="*/ 29 h 144"/>
                <a:gd name="T6" fmla="*/ 29 w 144"/>
                <a:gd name="T7" fmla="*/ 14 h 144"/>
                <a:gd name="T8" fmla="*/ 50 w 144"/>
                <a:gd name="T9" fmla="*/ 2 h 144"/>
                <a:gd name="T10" fmla="*/ 71 w 144"/>
                <a:gd name="T11" fmla="*/ 0 h 144"/>
                <a:gd name="T12" fmla="*/ 94 w 144"/>
                <a:gd name="T13" fmla="*/ 2 h 144"/>
                <a:gd name="T14" fmla="*/ 114 w 144"/>
                <a:gd name="T15" fmla="*/ 14 h 144"/>
                <a:gd name="T16" fmla="*/ 131 w 144"/>
                <a:gd name="T17" fmla="*/ 29 h 144"/>
                <a:gd name="T18" fmla="*/ 140 w 144"/>
                <a:gd name="T19" fmla="*/ 48 h 144"/>
                <a:gd name="T20" fmla="*/ 144 w 144"/>
                <a:gd name="T21" fmla="*/ 71 h 144"/>
                <a:gd name="T22" fmla="*/ 140 w 144"/>
                <a:gd name="T23" fmla="*/ 94 h 144"/>
                <a:gd name="T24" fmla="*/ 131 w 144"/>
                <a:gd name="T25" fmla="*/ 113 h 144"/>
                <a:gd name="T26" fmla="*/ 114 w 144"/>
                <a:gd name="T27" fmla="*/ 129 h 144"/>
                <a:gd name="T28" fmla="*/ 94 w 144"/>
                <a:gd name="T29" fmla="*/ 140 h 144"/>
                <a:gd name="T30" fmla="*/ 71 w 144"/>
                <a:gd name="T31" fmla="*/ 144 h 144"/>
                <a:gd name="T32" fmla="*/ 50 w 144"/>
                <a:gd name="T33" fmla="*/ 140 h 144"/>
                <a:gd name="T34" fmla="*/ 29 w 144"/>
                <a:gd name="T35" fmla="*/ 129 h 144"/>
                <a:gd name="T36" fmla="*/ 14 w 144"/>
                <a:gd name="T37" fmla="*/ 113 h 144"/>
                <a:gd name="T38" fmla="*/ 4 w 144"/>
                <a:gd name="T39" fmla="*/ 94 h 144"/>
                <a:gd name="T40" fmla="*/ 0 w 144"/>
                <a:gd name="T41" fmla="*/ 71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1"/>
                  </a:moveTo>
                  <a:lnTo>
                    <a:pt x="4" y="48"/>
                  </a:lnTo>
                  <a:lnTo>
                    <a:pt x="14" y="29"/>
                  </a:lnTo>
                  <a:lnTo>
                    <a:pt x="29" y="14"/>
                  </a:lnTo>
                  <a:lnTo>
                    <a:pt x="50" y="2"/>
                  </a:lnTo>
                  <a:lnTo>
                    <a:pt x="71" y="0"/>
                  </a:lnTo>
                  <a:lnTo>
                    <a:pt x="94" y="2"/>
                  </a:lnTo>
                  <a:lnTo>
                    <a:pt x="114" y="14"/>
                  </a:lnTo>
                  <a:lnTo>
                    <a:pt x="131" y="29"/>
                  </a:lnTo>
                  <a:lnTo>
                    <a:pt x="140" y="48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31" y="113"/>
                  </a:lnTo>
                  <a:lnTo>
                    <a:pt x="114" y="129"/>
                  </a:lnTo>
                  <a:lnTo>
                    <a:pt x="94" y="140"/>
                  </a:lnTo>
                  <a:lnTo>
                    <a:pt x="71" y="144"/>
                  </a:lnTo>
                  <a:lnTo>
                    <a:pt x="50" y="140"/>
                  </a:lnTo>
                  <a:lnTo>
                    <a:pt x="29" y="129"/>
                  </a:lnTo>
                  <a:lnTo>
                    <a:pt x="14" y="113"/>
                  </a:lnTo>
                  <a:lnTo>
                    <a:pt x="4" y="94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62" name="Rectangle 30"/>
            <p:cNvSpPr>
              <a:spLocks noChangeArrowheads="1"/>
            </p:cNvSpPr>
            <p:nvPr/>
          </p:nvSpPr>
          <p:spPr bwMode="auto">
            <a:xfrm>
              <a:off x="913" y="3272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a</a:t>
              </a:r>
              <a:endParaRPr lang="en-US"/>
            </a:p>
          </p:txBody>
        </p:sp>
        <p:sp>
          <p:nvSpPr>
            <p:cNvPr id="20763" name="Freeform 31"/>
            <p:cNvSpPr>
              <a:spLocks/>
            </p:cNvSpPr>
            <p:nvPr/>
          </p:nvSpPr>
          <p:spPr bwMode="auto">
            <a:xfrm>
              <a:off x="1136" y="2977"/>
              <a:ext cx="144" cy="145"/>
            </a:xfrm>
            <a:custGeom>
              <a:avLst/>
              <a:gdLst>
                <a:gd name="T0" fmla="*/ 0 w 144"/>
                <a:gd name="T1" fmla="*/ 73 h 145"/>
                <a:gd name="T2" fmla="*/ 4 w 144"/>
                <a:gd name="T3" fmla="*/ 50 h 145"/>
                <a:gd name="T4" fmla="*/ 14 w 144"/>
                <a:gd name="T5" fmla="*/ 30 h 145"/>
                <a:gd name="T6" fmla="*/ 29 w 144"/>
                <a:gd name="T7" fmla="*/ 15 h 145"/>
                <a:gd name="T8" fmla="*/ 50 w 144"/>
                <a:gd name="T9" fmla="*/ 4 h 145"/>
                <a:gd name="T10" fmla="*/ 71 w 144"/>
                <a:gd name="T11" fmla="*/ 0 h 145"/>
                <a:gd name="T12" fmla="*/ 94 w 144"/>
                <a:gd name="T13" fmla="*/ 4 h 145"/>
                <a:gd name="T14" fmla="*/ 113 w 144"/>
                <a:gd name="T15" fmla="*/ 15 h 145"/>
                <a:gd name="T16" fmla="*/ 131 w 144"/>
                <a:gd name="T17" fmla="*/ 30 h 145"/>
                <a:gd name="T18" fmla="*/ 140 w 144"/>
                <a:gd name="T19" fmla="*/ 50 h 145"/>
                <a:gd name="T20" fmla="*/ 144 w 144"/>
                <a:gd name="T21" fmla="*/ 73 h 145"/>
                <a:gd name="T22" fmla="*/ 140 w 144"/>
                <a:gd name="T23" fmla="*/ 96 h 145"/>
                <a:gd name="T24" fmla="*/ 131 w 144"/>
                <a:gd name="T25" fmla="*/ 115 h 145"/>
                <a:gd name="T26" fmla="*/ 113 w 144"/>
                <a:gd name="T27" fmla="*/ 130 h 145"/>
                <a:gd name="T28" fmla="*/ 94 w 144"/>
                <a:gd name="T29" fmla="*/ 142 h 145"/>
                <a:gd name="T30" fmla="*/ 71 w 144"/>
                <a:gd name="T31" fmla="*/ 145 h 145"/>
                <a:gd name="T32" fmla="*/ 50 w 144"/>
                <a:gd name="T33" fmla="*/ 142 h 145"/>
                <a:gd name="T34" fmla="*/ 29 w 144"/>
                <a:gd name="T35" fmla="*/ 130 h 145"/>
                <a:gd name="T36" fmla="*/ 14 w 144"/>
                <a:gd name="T37" fmla="*/ 115 h 145"/>
                <a:gd name="T38" fmla="*/ 4 w 144"/>
                <a:gd name="T39" fmla="*/ 96 h 145"/>
                <a:gd name="T40" fmla="*/ 0 w 144"/>
                <a:gd name="T41" fmla="*/ 73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5"/>
                <a:gd name="T65" fmla="*/ 144 w 144"/>
                <a:gd name="T66" fmla="*/ 145 h 14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5">
                  <a:moveTo>
                    <a:pt x="0" y="73"/>
                  </a:moveTo>
                  <a:lnTo>
                    <a:pt x="4" y="50"/>
                  </a:lnTo>
                  <a:lnTo>
                    <a:pt x="14" y="30"/>
                  </a:lnTo>
                  <a:lnTo>
                    <a:pt x="29" y="15"/>
                  </a:lnTo>
                  <a:lnTo>
                    <a:pt x="50" y="4"/>
                  </a:lnTo>
                  <a:lnTo>
                    <a:pt x="71" y="0"/>
                  </a:lnTo>
                  <a:lnTo>
                    <a:pt x="94" y="4"/>
                  </a:lnTo>
                  <a:lnTo>
                    <a:pt x="113" y="15"/>
                  </a:lnTo>
                  <a:lnTo>
                    <a:pt x="131" y="30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6"/>
                  </a:lnTo>
                  <a:lnTo>
                    <a:pt x="131" y="115"/>
                  </a:lnTo>
                  <a:lnTo>
                    <a:pt x="113" y="130"/>
                  </a:lnTo>
                  <a:lnTo>
                    <a:pt x="94" y="142"/>
                  </a:lnTo>
                  <a:lnTo>
                    <a:pt x="71" y="145"/>
                  </a:lnTo>
                  <a:lnTo>
                    <a:pt x="50" y="142"/>
                  </a:lnTo>
                  <a:lnTo>
                    <a:pt x="29" y="130"/>
                  </a:lnTo>
                  <a:lnTo>
                    <a:pt x="14" y="115"/>
                  </a:lnTo>
                  <a:lnTo>
                    <a:pt x="4" y="96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64" name="Rectangle 32"/>
            <p:cNvSpPr>
              <a:spLocks noChangeArrowheads="1"/>
            </p:cNvSpPr>
            <p:nvPr/>
          </p:nvSpPr>
          <p:spPr bwMode="auto">
            <a:xfrm>
              <a:off x="1200" y="2984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e</a:t>
              </a:r>
              <a:endParaRPr lang="en-US"/>
            </a:p>
          </p:txBody>
        </p:sp>
        <p:sp>
          <p:nvSpPr>
            <p:cNvPr id="20765" name="Freeform 33"/>
            <p:cNvSpPr>
              <a:spLocks/>
            </p:cNvSpPr>
            <p:nvPr/>
          </p:nvSpPr>
          <p:spPr bwMode="auto">
            <a:xfrm>
              <a:off x="1783" y="2689"/>
              <a:ext cx="143" cy="144"/>
            </a:xfrm>
            <a:custGeom>
              <a:avLst/>
              <a:gdLst>
                <a:gd name="T0" fmla="*/ 0 w 143"/>
                <a:gd name="T1" fmla="*/ 73 h 144"/>
                <a:gd name="T2" fmla="*/ 3 w 143"/>
                <a:gd name="T3" fmla="*/ 50 h 144"/>
                <a:gd name="T4" fmla="*/ 13 w 143"/>
                <a:gd name="T5" fmla="*/ 31 h 144"/>
                <a:gd name="T6" fmla="*/ 30 w 143"/>
                <a:gd name="T7" fmla="*/ 16 h 144"/>
                <a:gd name="T8" fmla="*/ 49 w 143"/>
                <a:gd name="T9" fmla="*/ 4 h 144"/>
                <a:gd name="T10" fmla="*/ 72 w 143"/>
                <a:gd name="T11" fmla="*/ 0 h 144"/>
                <a:gd name="T12" fmla="*/ 94 w 143"/>
                <a:gd name="T13" fmla="*/ 4 h 144"/>
                <a:gd name="T14" fmla="*/ 115 w 143"/>
                <a:gd name="T15" fmla="*/ 16 h 144"/>
                <a:gd name="T16" fmla="*/ 130 w 143"/>
                <a:gd name="T17" fmla="*/ 31 h 144"/>
                <a:gd name="T18" fmla="*/ 140 w 143"/>
                <a:gd name="T19" fmla="*/ 50 h 144"/>
                <a:gd name="T20" fmla="*/ 143 w 143"/>
                <a:gd name="T21" fmla="*/ 73 h 144"/>
                <a:gd name="T22" fmla="*/ 140 w 143"/>
                <a:gd name="T23" fmla="*/ 96 h 144"/>
                <a:gd name="T24" fmla="*/ 130 w 143"/>
                <a:gd name="T25" fmla="*/ 115 h 144"/>
                <a:gd name="T26" fmla="*/ 115 w 143"/>
                <a:gd name="T27" fmla="*/ 131 h 144"/>
                <a:gd name="T28" fmla="*/ 94 w 143"/>
                <a:gd name="T29" fmla="*/ 142 h 144"/>
                <a:gd name="T30" fmla="*/ 72 w 143"/>
                <a:gd name="T31" fmla="*/ 144 h 144"/>
                <a:gd name="T32" fmla="*/ 49 w 143"/>
                <a:gd name="T33" fmla="*/ 142 h 144"/>
                <a:gd name="T34" fmla="*/ 30 w 143"/>
                <a:gd name="T35" fmla="*/ 131 h 144"/>
                <a:gd name="T36" fmla="*/ 13 w 143"/>
                <a:gd name="T37" fmla="*/ 115 h 144"/>
                <a:gd name="T38" fmla="*/ 3 w 143"/>
                <a:gd name="T39" fmla="*/ 96 h 144"/>
                <a:gd name="T40" fmla="*/ 0 w 143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3"/>
                <a:gd name="T64" fmla="*/ 0 h 144"/>
                <a:gd name="T65" fmla="*/ 143 w 143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3" h="144">
                  <a:moveTo>
                    <a:pt x="0" y="73"/>
                  </a:moveTo>
                  <a:lnTo>
                    <a:pt x="3" y="50"/>
                  </a:lnTo>
                  <a:lnTo>
                    <a:pt x="13" y="31"/>
                  </a:lnTo>
                  <a:lnTo>
                    <a:pt x="30" y="16"/>
                  </a:lnTo>
                  <a:lnTo>
                    <a:pt x="49" y="4"/>
                  </a:lnTo>
                  <a:lnTo>
                    <a:pt x="72" y="0"/>
                  </a:lnTo>
                  <a:lnTo>
                    <a:pt x="94" y="4"/>
                  </a:lnTo>
                  <a:lnTo>
                    <a:pt x="115" y="16"/>
                  </a:lnTo>
                  <a:lnTo>
                    <a:pt x="130" y="31"/>
                  </a:lnTo>
                  <a:lnTo>
                    <a:pt x="140" y="50"/>
                  </a:lnTo>
                  <a:lnTo>
                    <a:pt x="143" y="73"/>
                  </a:lnTo>
                  <a:lnTo>
                    <a:pt x="140" y="96"/>
                  </a:lnTo>
                  <a:lnTo>
                    <a:pt x="130" y="115"/>
                  </a:lnTo>
                  <a:lnTo>
                    <a:pt x="115" y="131"/>
                  </a:lnTo>
                  <a:lnTo>
                    <a:pt x="94" y="142"/>
                  </a:lnTo>
                  <a:lnTo>
                    <a:pt x="72" y="144"/>
                  </a:lnTo>
                  <a:lnTo>
                    <a:pt x="49" y="142"/>
                  </a:lnTo>
                  <a:lnTo>
                    <a:pt x="30" y="131"/>
                  </a:lnTo>
                  <a:lnTo>
                    <a:pt x="13" y="115"/>
                  </a:lnTo>
                  <a:lnTo>
                    <a:pt x="3" y="96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66" name="Rectangle 34"/>
            <p:cNvSpPr>
              <a:spLocks noChangeArrowheads="1"/>
            </p:cNvSpPr>
            <p:nvPr/>
          </p:nvSpPr>
          <p:spPr bwMode="auto">
            <a:xfrm>
              <a:off x="1849" y="2695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b</a:t>
              </a:r>
              <a:endParaRPr lang="en-US"/>
            </a:p>
          </p:txBody>
        </p:sp>
        <p:sp>
          <p:nvSpPr>
            <p:cNvPr id="20767" name="Freeform 35"/>
            <p:cNvSpPr>
              <a:spLocks/>
            </p:cNvSpPr>
            <p:nvPr/>
          </p:nvSpPr>
          <p:spPr bwMode="auto">
            <a:xfrm>
              <a:off x="1424" y="3266"/>
              <a:ext cx="144" cy="144"/>
            </a:xfrm>
            <a:custGeom>
              <a:avLst/>
              <a:gdLst>
                <a:gd name="T0" fmla="*/ 0 w 144"/>
                <a:gd name="T1" fmla="*/ 71 h 144"/>
                <a:gd name="T2" fmla="*/ 4 w 144"/>
                <a:gd name="T3" fmla="*/ 48 h 144"/>
                <a:gd name="T4" fmla="*/ 13 w 144"/>
                <a:gd name="T5" fmla="*/ 29 h 144"/>
                <a:gd name="T6" fmla="*/ 29 w 144"/>
                <a:gd name="T7" fmla="*/ 14 h 144"/>
                <a:gd name="T8" fmla="*/ 50 w 144"/>
                <a:gd name="T9" fmla="*/ 2 h 144"/>
                <a:gd name="T10" fmla="*/ 71 w 144"/>
                <a:gd name="T11" fmla="*/ 0 h 144"/>
                <a:gd name="T12" fmla="*/ 94 w 144"/>
                <a:gd name="T13" fmla="*/ 2 h 144"/>
                <a:gd name="T14" fmla="*/ 113 w 144"/>
                <a:gd name="T15" fmla="*/ 14 h 144"/>
                <a:gd name="T16" fmla="*/ 130 w 144"/>
                <a:gd name="T17" fmla="*/ 29 h 144"/>
                <a:gd name="T18" fmla="*/ 140 w 144"/>
                <a:gd name="T19" fmla="*/ 48 h 144"/>
                <a:gd name="T20" fmla="*/ 144 w 144"/>
                <a:gd name="T21" fmla="*/ 71 h 144"/>
                <a:gd name="T22" fmla="*/ 140 w 144"/>
                <a:gd name="T23" fmla="*/ 94 h 144"/>
                <a:gd name="T24" fmla="*/ 130 w 144"/>
                <a:gd name="T25" fmla="*/ 113 h 144"/>
                <a:gd name="T26" fmla="*/ 113 w 144"/>
                <a:gd name="T27" fmla="*/ 129 h 144"/>
                <a:gd name="T28" fmla="*/ 94 w 144"/>
                <a:gd name="T29" fmla="*/ 140 h 144"/>
                <a:gd name="T30" fmla="*/ 71 w 144"/>
                <a:gd name="T31" fmla="*/ 144 h 144"/>
                <a:gd name="T32" fmla="*/ 50 w 144"/>
                <a:gd name="T33" fmla="*/ 140 h 144"/>
                <a:gd name="T34" fmla="*/ 29 w 144"/>
                <a:gd name="T35" fmla="*/ 129 h 144"/>
                <a:gd name="T36" fmla="*/ 13 w 144"/>
                <a:gd name="T37" fmla="*/ 113 h 144"/>
                <a:gd name="T38" fmla="*/ 4 w 144"/>
                <a:gd name="T39" fmla="*/ 94 h 144"/>
                <a:gd name="T40" fmla="*/ 0 w 144"/>
                <a:gd name="T41" fmla="*/ 71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1"/>
                  </a:moveTo>
                  <a:lnTo>
                    <a:pt x="4" y="48"/>
                  </a:lnTo>
                  <a:lnTo>
                    <a:pt x="13" y="29"/>
                  </a:lnTo>
                  <a:lnTo>
                    <a:pt x="29" y="14"/>
                  </a:lnTo>
                  <a:lnTo>
                    <a:pt x="50" y="2"/>
                  </a:lnTo>
                  <a:lnTo>
                    <a:pt x="71" y="0"/>
                  </a:lnTo>
                  <a:lnTo>
                    <a:pt x="94" y="2"/>
                  </a:lnTo>
                  <a:lnTo>
                    <a:pt x="113" y="14"/>
                  </a:lnTo>
                  <a:lnTo>
                    <a:pt x="130" y="29"/>
                  </a:lnTo>
                  <a:lnTo>
                    <a:pt x="140" y="48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30" y="113"/>
                  </a:lnTo>
                  <a:lnTo>
                    <a:pt x="113" y="129"/>
                  </a:lnTo>
                  <a:lnTo>
                    <a:pt x="94" y="140"/>
                  </a:lnTo>
                  <a:lnTo>
                    <a:pt x="71" y="144"/>
                  </a:lnTo>
                  <a:lnTo>
                    <a:pt x="50" y="140"/>
                  </a:lnTo>
                  <a:lnTo>
                    <a:pt x="29" y="129"/>
                  </a:lnTo>
                  <a:lnTo>
                    <a:pt x="13" y="113"/>
                  </a:lnTo>
                  <a:lnTo>
                    <a:pt x="4" y="94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68" name="Rectangle 36"/>
            <p:cNvSpPr>
              <a:spLocks noChangeArrowheads="1"/>
            </p:cNvSpPr>
            <p:nvPr/>
          </p:nvSpPr>
          <p:spPr bwMode="auto">
            <a:xfrm>
              <a:off x="1508" y="3272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l</a:t>
              </a:r>
              <a:endParaRPr lang="en-US"/>
            </a:p>
          </p:txBody>
        </p:sp>
        <p:sp>
          <p:nvSpPr>
            <p:cNvPr id="20769" name="Freeform 37"/>
            <p:cNvSpPr>
              <a:spLocks/>
            </p:cNvSpPr>
            <p:nvPr/>
          </p:nvSpPr>
          <p:spPr bwMode="auto">
            <a:xfrm>
              <a:off x="4228" y="2695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4 w 144"/>
                <a:gd name="T5" fmla="*/ 31 h 144"/>
                <a:gd name="T6" fmla="*/ 31 w 144"/>
                <a:gd name="T7" fmla="*/ 13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3 h 144"/>
                <a:gd name="T16" fmla="*/ 131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1 w 144"/>
                <a:gd name="T25" fmla="*/ 115 h 144"/>
                <a:gd name="T26" fmla="*/ 115 w 144"/>
                <a:gd name="T27" fmla="*/ 130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1 w 144"/>
                <a:gd name="T35" fmla="*/ 130 h 144"/>
                <a:gd name="T36" fmla="*/ 14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4" y="31"/>
                  </a:lnTo>
                  <a:lnTo>
                    <a:pt x="31" y="13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3"/>
                  </a:lnTo>
                  <a:lnTo>
                    <a:pt x="131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1" y="115"/>
                  </a:lnTo>
                  <a:lnTo>
                    <a:pt x="115" y="130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1" y="130"/>
                  </a:lnTo>
                  <a:lnTo>
                    <a:pt x="14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70" name="Rectangle 38"/>
            <p:cNvSpPr>
              <a:spLocks noChangeArrowheads="1"/>
            </p:cNvSpPr>
            <p:nvPr/>
          </p:nvSpPr>
          <p:spPr bwMode="auto">
            <a:xfrm>
              <a:off x="4296" y="2700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s</a:t>
              </a:r>
              <a:endParaRPr lang="en-US"/>
            </a:p>
          </p:txBody>
        </p:sp>
        <p:sp>
          <p:nvSpPr>
            <p:cNvPr id="20771" name="Freeform 39"/>
            <p:cNvSpPr>
              <a:spLocks/>
            </p:cNvSpPr>
            <p:nvPr/>
          </p:nvSpPr>
          <p:spPr bwMode="auto">
            <a:xfrm>
              <a:off x="2431" y="2977"/>
              <a:ext cx="144" cy="145"/>
            </a:xfrm>
            <a:custGeom>
              <a:avLst/>
              <a:gdLst>
                <a:gd name="T0" fmla="*/ 0 w 144"/>
                <a:gd name="T1" fmla="*/ 73 h 145"/>
                <a:gd name="T2" fmla="*/ 4 w 144"/>
                <a:gd name="T3" fmla="*/ 50 h 145"/>
                <a:gd name="T4" fmla="*/ 13 w 144"/>
                <a:gd name="T5" fmla="*/ 30 h 145"/>
                <a:gd name="T6" fmla="*/ 29 w 144"/>
                <a:gd name="T7" fmla="*/ 15 h 145"/>
                <a:gd name="T8" fmla="*/ 50 w 144"/>
                <a:gd name="T9" fmla="*/ 4 h 145"/>
                <a:gd name="T10" fmla="*/ 71 w 144"/>
                <a:gd name="T11" fmla="*/ 0 h 145"/>
                <a:gd name="T12" fmla="*/ 94 w 144"/>
                <a:gd name="T13" fmla="*/ 4 h 145"/>
                <a:gd name="T14" fmla="*/ 113 w 144"/>
                <a:gd name="T15" fmla="*/ 15 h 145"/>
                <a:gd name="T16" fmla="*/ 130 w 144"/>
                <a:gd name="T17" fmla="*/ 30 h 145"/>
                <a:gd name="T18" fmla="*/ 140 w 144"/>
                <a:gd name="T19" fmla="*/ 50 h 145"/>
                <a:gd name="T20" fmla="*/ 144 w 144"/>
                <a:gd name="T21" fmla="*/ 73 h 145"/>
                <a:gd name="T22" fmla="*/ 140 w 144"/>
                <a:gd name="T23" fmla="*/ 96 h 145"/>
                <a:gd name="T24" fmla="*/ 130 w 144"/>
                <a:gd name="T25" fmla="*/ 115 h 145"/>
                <a:gd name="T26" fmla="*/ 113 w 144"/>
                <a:gd name="T27" fmla="*/ 130 h 145"/>
                <a:gd name="T28" fmla="*/ 94 w 144"/>
                <a:gd name="T29" fmla="*/ 142 h 145"/>
                <a:gd name="T30" fmla="*/ 71 w 144"/>
                <a:gd name="T31" fmla="*/ 145 h 145"/>
                <a:gd name="T32" fmla="*/ 50 w 144"/>
                <a:gd name="T33" fmla="*/ 142 h 145"/>
                <a:gd name="T34" fmla="*/ 29 w 144"/>
                <a:gd name="T35" fmla="*/ 130 h 145"/>
                <a:gd name="T36" fmla="*/ 13 w 144"/>
                <a:gd name="T37" fmla="*/ 115 h 145"/>
                <a:gd name="T38" fmla="*/ 4 w 144"/>
                <a:gd name="T39" fmla="*/ 96 h 145"/>
                <a:gd name="T40" fmla="*/ 0 w 144"/>
                <a:gd name="T41" fmla="*/ 73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5"/>
                <a:gd name="T65" fmla="*/ 144 w 144"/>
                <a:gd name="T66" fmla="*/ 145 h 14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5">
                  <a:moveTo>
                    <a:pt x="0" y="73"/>
                  </a:moveTo>
                  <a:lnTo>
                    <a:pt x="4" y="50"/>
                  </a:lnTo>
                  <a:lnTo>
                    <a:pt x="13" y="30"/>
                  </a:lnTo>
                  <a:lnTo>
                    <a:pt x="29" y="15"/>
                  </a:lnTo>
                  <a:lnTo>
                    <a:pt x="50" y="4"/>
                  </a:lnTo>
                  <a:lnTo>
                    <a:pt x="71" y="0"/>
                  </a:lnTo>
                  <a:lnTo>
                    <a:pt x="94" y="4"/>
                  </a:lnTo>
                  <a:lnTo>
                    <a:pt x="113" y="15"/>
                  </a:lnTo>
                  <a:lnTo>
                    <a:pt x="130" y="30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6"/>
                  </a:lnTo>
                  <a:lnTo>
                    <a:pt x="130" y="115"/>
                  </a:lnTo>
                  <a:lnTo>
                    <a:pt x="113" y="130"/>
                  </a:lnTo>
                  <a:lnTo>
                    <a:pt x="94" y="142"/>
                  </a:lnTo>
                  <a:lnTo>
                    <a:pt x="71" y="145"/>
                  </a:lnTo>
                  <a:lnTo>
                    <a:pt x="50" y="142"/>
                  </a:lnTo>
                  <a:lnTo>
                    <a:pt x="29" y="130"/>
                  </a:lnTo>
                  <a:lnTo>
                    <a:pt x="13" y="115"/>
                  </a:lnTo>
                  <a:lnTo>
                    <a:pt x="4" y="96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72" name="Rectangle 40"/>
            <p:cNvSpPr>
              <a:spLocks noChangeArrowheads="1"/>
            </p:cNvSpPr>
            <p:nvPr/>
          </p:nvSpPr>
          <p:spPr bwMode="auto">
            <a:xfrm>
              <a:off x="2495" y="2984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u</a:t>
              </a:r>
              <a:endParaRPr lang="en-US"/>
            </a:p>
          </p:txBody>
        </p:sp>
        <p:sp>
          <p:nvSpPr>
            <p:cNvPr id="20773" name="Freeform 41"/>
            <p:cNvSpPr>
              <a:spLocks/>
            </p:cNvSpPr>
            <p:nvPr/>
          </p:nvSpPr>
          <p:spPr bwMode="auto">
            <a:xfrm>
              <a:off x="2143" y="3266"/>
              <a:ext cx="144" cy="144"/>
            </a:xfrm>
            <a:custGeom>
              <a:avLst/>
              <a:gdLst>
                <a:gd name="T0" fmla="*/ 0 w 144"/>
                <a:gd name="T1" fmla="*/ 71 h 144"/>
                <a:gd name="T2" fmla="*/ 4 w 144"/>
                <a:gd name="T3" fmla="*/ 48 h 144"/>
                <a:gd name="T4" fmla="*/ 14 w 144"/>
                <a:gd name="T5" fmla="*/ 29 h 144"/>
                <a:gd name="T6" fmla="*/ 29 w 144"/>
                <a:gd name="T7" fmla="*/ 14 h 144"/>
                <a:gd name="T8" fmla="*/ 50 w 144"/>
                <a:gd name="T9" fmla="*/ 2 h 144"/>
                <a:gd name="T10" fmla="*/ 71 w 144"/>
                <a:gd name="T11" fmla="*/ 0 h 144"/>
                <a:gd name="T12" fmla="*/ 94 w 144"/>
                <a:gd name="T13" fmla="*/ 2 h 144"/>
                <a:gd name="T14" fmla="*/ 113 w 144"/>
                <a:gd name="T15" fmla="*/ 14 h 144"/>
                <a:gd name="T16" fmla="*/ 131 w 144"/>
                <a:gd name="T17" fmla="*/ 29 h 144"/>
                <a:gd name="T18" fmla="*/ 140 w 144"/>
                <a:gd name="T19" fmla="*/ 48 h 144"/>
                <a:gd name="T20" fmla="*/ 144 w 144"/>
                <a:gd name="T21" fmla="*/ 71 h 144"/>
                <a:gd name="T22" fmla="*/ 140 w 144"/>
                <a:gd name="T23" fmla="*/ 94 h 144"/>
                <a:gd name="T24" fmla="*/ 131 w 144"/>
                <a:gd name="T25" fmla="*/ 113 h 144"/>
                <a:gd name="T26" fmla="*/ 113 w 144"/>
                <a:gd name="T27" fmla="*/ 129 h 144"/>
                <a:gd name="T28" fmla="*/ 94 w 144"/>
                <a:gd name="T29" fmla="*/ 140 h 144"/>
                <a:gd name="T30" fmla="*/ 71 w 144"/>
                <a:gd name="T31" fmla="*/ 144 h 144"/>
                <a:gd name="T32" fmla="*/ 50 w 144"/>
                <a:gd name="T33" fmla="*/ 140 h 144"/>
                <a:gd name="T34" fmla="*/ 29 w 144"/>
                <a:gd name="T35" fmla="*/ 129 h 144"/>
                <a:gd name="T36" fmla="*/ 14 w 144"/>
                <a:gd name="T37" fmla="*/ 113 h 144"/>
                <a:gd name="T38" fmla="*/ 4 w 144"/>
                <a:gd name="T39" fmla="*/ 94 h 144"/>
                <a:gd name="T40" fmla="*/ 0 w 144"/>
                <a:gd name="T41" fmla="*/ 71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1"/>
                  </a:moveTo>
                  <a:lnTo>
                    <a:pt x="4" y="48"/>
                  </a:lnTo>
                  <a:lnTo>
                    <a:pt x="14" y="29"/>
                  </a:lnTo>
                  <a:lnTo>
                    <a:pt x="29" y="14"/>
                  </a:lnTo>
                  <a:lnTo>
                    <a:pt x="50" y="2"/>
                  </a:lnTo>
                  <a:lnTo>
                    <a:pt x="71" y="0"/>
                  </a:lnTo>
                  <a:lnTo>
                    <a:pt x="94" y="2"/>
                  </a:lnTo>
                  <a:lnTo>
                    <a:pt x="113" y="14"/>
                  </a:lnTo>
                  <a:lnTo>
                    <a:pt x="131" y="29"/>
                  </a:lnTo>
                  <a:lnTo>
                    <a:pt x="140" y="48"/>
                  </a:lnTo>
                  <a:lnTo>
                    <a:pt x="144" y="71"/>
                  </a:lnTo>
                  <a:lnTo>
                    <a:pt x="140" y="94"/>
                  </a:lnTo>
                  <a:lnTo>
                    <a:pt x="131" y="113"/>
                  </a:lnTo>
                  <a:lnTo>
                    <a:pt x="113" y="129"/>
                  </a:lnTo>
                  <a:lnTo>
                    <a:pt x="94" y="140"/>
                  </a:lnTo>
                  <a:lnTo>
                    <a:pt x="71" y="144"/>
                  </a:lnTo>
                  <a:lnTo>
                    <a:pt x="50" y="140"/>
                  </a:lnTo>
                  <a:lnTo>
                    <a:pt x="29" y="129"/>
                  </a:lnTo>
                  <a:lnTo>
                    <a:pt x="14" y="113"/>
                  </a:lnTo>
                  <a:lnTo>
                    <a:pt x="4" y="94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74" name="Rectangle 42"/>
            <p:cNvSpPr>
              <a:spLocks noChangeArrowheads="1"/>
            </p:cNvSpPr>
            <p:nvPr/>
          </p:nvSpPr>
          <p:spPr bwMode="auto">
            <a:xfrm>
              <a:off x="2228" y="3272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l</a:t>
              </a:r>
              <a:endParaRPr lang="en-US"/>
            </a:p>
          </p:txBody>
        </p:sp>
        <p:sp>
          <p:nvSpPr>
            <p:cNvPr id="20775" name="Freeform 43"/>
            <p:cNvSpPr>
              <a:spLocks/>
            </p:cNvSpPr>
            <p:nvPr/>
          </p:nvSpPr>
          <p:spPr bwMode="auto">
            <a:xfrm>
              <a:off x="3726" y="2982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3 w 144"/>
                <a:gd name="T3" fmla="*/ 50 h 144"/>
                <a:gd name="T4" fmla="*/ 13 w 144"/>
                <a:gd name="T5" fmla="*/ 31 h 144"/>
                <a:gd name="T6" fmla="*/ 28 w 144"/>
                <a:gd name="T7" fmla="*/ 14 h 144"/>
                <a:gd name="T8" fmla="*/ 50 w 144"/>
                <a:gd name="T9" fmla="*/ 4 h 144"/>
                <a:gd name="T10" fmla="*/ 71 w 144"/>
                <a:gd name="T11" fmla="*/ 0 h 144"/>
                <a:gd name="T12" fmla="*/ 94 w 144"/>
                <a:gd name="T13" fmla="*/ 4 h 144"/>
                <a:gd name="T14" fmla="*/ 113 w 144"/>
                <a:gd name="T15" fmla="*/ 14 h 144"/>
                <a:gd name="T16" fmla="*/ 130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0 w 144"/>
                <a:gd name="T25" fmla="*/ 115 h 144"/>
                <a:gd name="T26" fmla="*/ 113 w 144"/>
                <a:gd name="T27" fmla="*/ 131 h 144"/>
                <a:gd name="T28" fmla="*/ 94 w 144"/>
                <a:gd name="T29" fmla="*/ 140 h 144"/>
                <a:gd name="T30" fmla="*/ 71 w 144"/>
                <a:gd name="T31" fmla="*/ 144 h 144"/>
                <a:gd name="T32" fmla="*/ 50 w 144"/>
                <a:gd name="T33" fmla="*/ 140 h 144"/>
                <a:gd name="T34" fmla="*/ 28 w 144"/>
                <a:gd name="T35" fmla="*/ 131 h 144"/>
                <a:gd name="T36" fmla="*/ 13 w 144"/>
                <a:gd name="T37" fmla="*/ 115 h 144"/>
                <a:gd name="T38" fmla="*/ 3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3" y="50"/>
                  </a:lnTo>
                  <a:lnTo>
                    <a:pt x="13" y="31"/>
                  </a:lnTo>
                  <a:lnTo>
                    <a:pt x="28" y="14"/>
                  </a:lnTo>
                  <a:lnTo>
                    <a:pt x="50" y="4"/>
                  </a:lnTo>
                  <a:lnTo>
                    <a:pt x="71" y="0"/>
                  </a:lnTo>
                  <a:lnTo>
                    <a:pt x="94" y="4"/>
                  </a:lnTo>
                  <a:lnTo>
                    <a:pt x="113" y="14"/>
                  </a:lnTo>
                  <a:lnTo>
                    <a:pt x="130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0" y="115"/>
                  </a:lnTo>
                  <a:lnTo>
                    <a:pt x="113" y="131"/>
                  </a:lnTo>
                  <a:lnTo>
                    <a:pt x="94" y="140"/>
                  </a:lnTo>
                  <a:lnTo>
                    <a:pt x="71" y="144"/>
                  </a:lnTo>
                  <a:lnTo>
                    <a:pt x="50" y="140"/>
                  </a:lnTo>
                  <a:lnTo>
                    <a:pt x="28" y="131"/>
                  </a:lnTo>
                  <a:lnTo>
                    <a:pt x="13" y="115"/>
                  </a:lnTo>
                  <a:lnTo>
                    <a:pt x="3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76" name="Rectangle 44"/>
            <p:cNvSpPr>
              <a:spLocks noChangeArrowheads="1"/>
            </p:cNvSpPr>
            <p:nvPr/>
          </p:nvSpPr>
          <p:spPr bwMode="auto">
            <a:xfrm>
              <a:off x="3790" y="2988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e</a:t>
              </a:r>
              <a:endParaRPr lang="en-US"/>
            </a:p>
          </p:txBody>
        </p:sp>
        <p:sp>
          <p:nvSpPr>
            <p:cNvPr id="20777" name="Freeform 45"/>
            <p:cNvSpPr>
              <a:spLocks/>
            </p:cNvSpPr>
            <p:nvPr/>
          </p:nvSpPr>
          <p:spPr bwMode="auto">
            <a:xfrm>
              <a:off x="4660" y="2982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3 w 144"/>
                <a:gd name="T5" fmla="*/ 31 h 144"/>
                <a:gd name="T6" fmla="*/ 30 w 144"/>
                <a:gd name="T7" fmla="*/ 14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4 h 144"/>
                <a:gd name="T16" fmla="*/ 130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0 w 144"/>
                <a:gd name="T25" fmla="*/ 115 h 144"/>
                <a:gd name="T26" fmla="*/ 115 w 144"/>
                <a:gd name="T27" fmla="*/ 131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0 w 144"/>
                <a:gd name="T35" fmla="*/ 131 h 144"/>
                <a:gd name="T36" fmla="*/ 13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3" y="31"/>
                  </a:lnTo>
                  <a:lnTo>
                    <a:pt x="30" y="14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4"/>
                  </a:lnTo>
                  <a:lnTo>
                    <a:pt x="130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0" y="115"/>
                  </a:lnTo>
                  <a:lnTo>
                    <a:pt x="115" y="131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0" y="131"/>
                  </a:lnTo>
                  <a:lnTo>
                    <a:pt x="13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78" name="Rectangle 46"/>
            <p:cNvSpPr>
              <a:spLocks noChangeArrowheads="1"/>
            </p:cNvSpPr>
            <p:nvPr/>
          </p:nvSpPr>
          <p:spPr bwMode="auto">
            <a:xfrm>
              <a:off x="4742" y="2988"/>
              <a:ext cx="3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t</a:t>
              </a:r>
              <a:endParaRPr lang="en-US"/>
            </a:p>
          </p:txBody>
        </p:sp>
        <p:sp>
          <p:nvSpPr>
            <p:cNvPr id="20779" name="Rectangle 47"/>
            <p:cNvSpPr>
              <a:spLocks noChangeArrowheads="1"/>
            </p:cNvSpPr>
            <p:nvPr/>
          </p:nvSpPr>
          <p:spPr bwMode="auto">
            <a:xfrm>
              <a:off x="3438" y="3270"/>
              <a:ext cx="144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20780" name="Rectangle 48"/>
            <p:cNvSpPr>
              <a:spLocks noChangeArrowheads="1"/>
            </p:cNvSpPr>
            <p:nvPr/>
          </p:nvSpPr>
          <p:spPr bwMode="auto">
            <a:xfrm>
              <a:off x="3496" y="3266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chemeClr val="tx2"/>
                  </a:solidFill>
                  <a:latin typeface="Arial" charset="0"/>
                </a:rPr>
                <a:t>e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81" name="Rectangle 49"/>
            <p:cNvSpPr>
              <a:spLocks noChangeArrowheads="1"/>
            </p:cNvSpPr>
            <p:nvPr/>
          </p:nvSpPr>
          <p:spPr bwMode="auto">
            <a:xfrm>
              <a:off x="3403" y="3465"/>
              <a:ext cx="25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chemeClr val="tx2"/>
                  </a:solidFill>
                  <a:latin typeface="Arial" charset="0"/>
                </a:rPr>
                <a:t>0, 24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82" name="Freeform 50"/>
            <p:cNvSpPr>
              <a:spLocks/>
            </p:cNvSpPr>
            <p:nvPr/>
          </p:nvSpPr>
          <p:spPr bwMode="auto">
            <a:xfrm>
              <a:off x="4660" y="3270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3 w 144"/>
                <a:gd name="T5" fmla="*/ 31 h 144"/>
                <a:gd name="T6" fmla="*/ 30 w 144"/>
                <a:gd name="T7" fmla="*/ 13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3 h 144"/>
                <a:gd name="T16" fmla="*/ 130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0 w 144"/>
                <a:gd name="T25" fmla="*/ 115 h 144"/>
                <a:gd name="T26" fmla="*/ 115 w 144"/>
                <a:gd name="T27" fmla="*/ 130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0 w 144"/>
                <a:gd name="T35" fmla="*/ 130 h 144"/>
                <a:gd name="T36" fmla="*/ 13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3" y="31"/>
                  </a:lnTo>
                  <a:lnTo>
                    <a:pt x="30" y="13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3"/>
                  </a:lnTo>
                  <a:lnTo>
                    <a:pt x="130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0" y="115"/>
                  </a:lnTo>
                  <a:lnTo>
                    <a:pt x="115" y="130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0" y="130"/>
                  </a:lnTo>
                  <a:lnTo>
                    <a:pt x="13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83" name="Rectangle 51"/>
            <p:cNvSpPr>
              <a:spLocks noChangeArrowheads="1"/>
            </p:cNvSpPr>
            <p:nvPr/>
          </p:nvSpPr>
          <p:spPr bwMode="auto">
            <a:xfrm>
              <a:off x="4726" y="3275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o</a:t>
              </a:r>
              <a:endParaRPr lang="en-US"/>
            </a:p>
          </p:txBody>
        </p:sp>
        <p:sp>
          <p:nvSpPr>
            <p:cNvPr id="20784" name="Freeform 52"/>
            <p:cNvSpPr>
              <a:spLocks/>
            </p:cNvSpPr>
            <p:nvPr/>
          </p:nvSpPr>
          <p:spPr bwMode="auto">
            <a:xfrm>
              <a:off x="4372" y="3557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4 w 144"/>
                <a:gd name="T5" fmla="*/ 31 h 144"/>
                <a:gd name="T6" fmla="*/ 31 w 144"/>
                <a:gd name="T7" fmla="*/ 14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4 h 144"/>
                <a:gd name="T16" fmla="*/ 131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1 w 144"/>
                <a:gd name="T25" fmla="*/ 115 h 144"/>
                <a:gd name="T26" fmla="*/ 115 w 144"/>
                <a:gd name="T27" fmla="*/ 131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1 w 144"/>
                <a:gd name="T35" fmla="*/ 131 h 144"/>
                <a:gd name="T36" fmla="*/ 14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4" y="31"/>
                  </a:lnTo>
                  <a:lnTo>
                    <a:pt x="31" y="14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4"/>
                  </a:lnTo>
                  <a:lnTo>
                    <a:pt x="131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1" y="115"/>
                  </a:lnTo>
                  <a:lnTo>
                    <a:pt x="115" y="131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1" y="131"/>
                  </a:lnTo>
                  <a:lnTo>
                    <a:pt x="14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85" name="Rectangle 53"/>
            <p:cNvSpPr>
              <a:spLocks noChangeArrowheads="1"/>
            </p:cNvSpPr>
            <p:nvPr/>
          </p:nvSpPr>
          <p:spPr bwMode="auto">
            <a:xfrm>
              <a:off x="4440" y="3563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20786" name="Freeform 54"/>
            <p:cNvSpPr>
              <a:spLocks/>
            </p:cNvSpPr>
            <p:nvPr/>
          </p:nvSpPr>
          <p:spPr bwMode="auto">
            <a:xfrm>
              <a:off x="1783" y="2977"/>
              <a:ext cx="143" cy="145"/>
            </a:xfrm>
            <a:custGeom>
              <a:avLst/>
              <a:gdLst>
                <a:gd name="T0" fmla="*/ 0 w 143"/>
                <a:gd name="T1" fmla="*/ 73 h 145"/>
                <a:gd name="T2" fmla="*/ 3 w 143"/>
                <a:gd name="T3" fmla="*/ 50 h 145"/>
                <a:gd name="T4" fmla="*/ 13 w 143"/>
                <a:gd name="T5" fmla="*/ 30 h 145"/>
                <a:gd name="T6" fmla="*/ 30 w 143"/>
                <a:gd name="T7" fmla="*/ 15 h 145"/>
                <a:gd name="T8" fmla="*/ 49 w 143"/>
                <a:gd name="T9" fmla="*/ 4 h 145"/>
                <a:gd name="T10" fmla="*/ 72 w 143"/>
                <a:gd name="T11" fmla="*/ 0 h 145"/>
                <a:gd name="T12" fmla="*/ 94 w 143"/>
                <a:gd name="T13" fmla="*/ 4 h 145"/>
                <a:gd name="T14" fmla="*/ 115 w 143"/>
                <a:gd name="T15" fmla="*/ 15 h 145"/>
                <a:gd name="T16" fmla="*/ 130 w 143"/>
                <a:gd name="T17" fmla="*/ 30 h 145"/>
                <a:gd name="T18" fmla="*/ 140 w 143"/>
                <a:gd name="T19" fmla="*/ 50 h 145"/>
                <a:gd name="T20" fmla="*/ 143 w 143"/>
                <a:gd name="T21" fmla="*/ 73 h 145"/>
                <a:gd name="T22" fmla="*/ 140 w 143"/>
                <a:gd name="T23" fmla="*/ 96 h 145"/>
                <a:gd name="T24" fmla="*/ 130 w 143"/>
                <a:gd name="T25" fmla="*/ 115 h 145"/>
                <a:gd name="T26" fmla="*/ 115 w 143"/>
                <a:gd name="T27" fmla="*/ 130 h 145"/>
                <a:gd name="T28" fmla="*/ 94 w 143"/>
                <a:gd name="T29" fmla="*/ 142 h 145"/>
                <a:gd name="T30" fmla="*/ 72 w 143"/>
                <a:gd name="T31" fmla="*/ 145 h 145"/>
                <a:gd name="T32" fmla="*/ 49 w 143"/>
                <a:gd name="T33" fmla="*/ 142 h 145"/>
                <a:gd name="T34" fmla="*/ 30 w 143"/>
                <a:gd name="T35" fmla="*/ 130 h 145"/>
                <a:gd name="T36" fmla="*/ 13 w 143"/>
                <a:gd name="T37" fmla="*/ 115 h 145"/>
                <a:gd name="T38" fmla="*/ 3 w 143"/>
                <a:gd name="T39" fmla="*/ 96 h 145"/>
                <a:gd name="T40" fmla="*/ 0 w 143"/>
                <a:gd name="T41" fmla="*/ 73 h 1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3"/>
                <a:gd name="T64" fmla="*/ 0 h 145"/>
                <a:gd name="T65" fmla="*/ 143 w 143"/>
                <a:gd name="T66" fmla="*/ 145 h 14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3" h="145">
                  <a:moveTo>
                    <a:pt x="0" y="73"/>
                  </a:moveTo>
                  <a:lnTo>
                    <a:pt x="3" y="50"/>
                  </a:lnTo>
                  <a:lnTo>
                    <a:pt x="13" y="30"/>
                  </a:lnTo>
                  <a:lnTo>
                    <a:pt x="30" y="15"/>
                  </a:lnTo>
                  <a:lnTo>
                    <a:pt x="49" y="4"/>
                  </a:lnTo>
                  <a:lnTo>
                    <a:pt x="72" y="0"/>
                  </a:lnTo>
                  <a:lnTo>
                    <a:pt x="94" y="4"/>
                  </a:lnTo>
                  <a:lnTo>
                    <a:pt x="115" y="15"/>
                  </a:lnTo>
                  <a:lnTo>
                    <a:pt x="130" y="30"/>
                  </a:lnTo>
                  <a:lnTo>
                    <a:pt x="140" y="50"/>
                  </a:lnTo>
                  <a:lnTo>
                    <a:pt x="143" y="73"/>
                  </a:lnTo>
                  <a:lnTo>
                    <a:pt x="140" y="96"/>
                  </a:lnTo>
                  <a:lnTo>
                    <a:pt x="130" y="115"/>
                  </a:lnTo>
                  <a:lnTo>
                    <a:pt x="115" y="130"/>
                  </a:lnTo>
                  <a:lnTo>
                    <a:pt x="94" y="142"/>
                  </a:lnTo>
                  <a:lnTo>
                    <a:pt x="72" y="145"/>
                  </a:lnTo>
                  <a:lnTo>
                    <a:pt x="49" y="142"/>
                  </a:lnTo>
                  <a:lnTo>
                    <a:pt x="30" y="130"/>
                  </a:lnTo>
                  <a:lnTo>
                    <a:pt x="13" y="115"/>
                  </a:lnTo>
                  <a:lnTo>
                    <a:pt x="3" y="96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87" name="Rectangle 55"/>
            <p:cNvSpPr>
              <a:spLocks noChangeArrowheads="1"/>
            </p:cNvSpPr>
            <p:nvPr/>
          </p:nvSpPr>
          <p:spPr bwMode="auto">
            <a:xfrm>
              <a:off x="1867" y="2984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i</a:t>
              </a:r>
              <a:endParaRPr lang="en-US"/>
            </a:p>
          </p:txBody>
        </p:sp>
        <p:sp>
          <p:nvSpPr>
            <p:cNvPr id="20788" name="Line 56"/>
            <p:cNvSpPr>
              <a:spLocks noChangeShapeType="1"/>
            </p:cNvSpPr>
            <p:nvPr/>
          </p:nvSpPr>
          <p:spPr bwMode="auto">
            <a:xfrm flipV="1">
              <a:off x="4084" y="3343"/>
              <a:ext cx="1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89" name="Freeform 57"/>
            <p:cNvSpPr>
              <a:spLocks/>
            </p:cNvSpPr>
            <p:nvPr/>
          </p:nvSpPr>
          <p:spPr bwMode="auto">
            <a:xfrm>
              <a:off x="4013" y="3270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4 w 144"/>
                <a:gd name="T5" fmla="*/ 31 h 144"/>
                <a:gd name="T6" fmla="*/ 29 w 144"/>
                <a:gd name="T7" fmla="*/ 13 h 144"/>
                <a:gd name="T8" fmla="*/ 50 w 144"/>
                <a:gd name="T9" fmla="*/ 4 h 144"/>
                <a:gd name="T10" fmla="*/ 71 w 144"/>
                <a:gd name="T11" fmla="*/ 0 h 144"/>
                <a:gd name="T12" fmla="*/ 94 w 144"/>
                <a:gd name="T13" fmla="*/ 4 h 144"/>
                <a:gd name="T14" fmla="*/ 114 w 144"/>
                <a:gd name="T15" fmla="*/ 13 h 144"/>
                <a:gd name="T16" fmla="*/ 131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1 w 144"/>
                <a:gd name="T25" fmla="*/ 115 h 144"/>
                <a:gd name="T26" fmla="*/ 114 w 144"/>
                <a:gd name="T27" fmla="*/ 130 h 144"/>
                <a:gd name="T28" fmla="*/ 94 w 144"/>
                <a:gd name="T29" fmla="*/ 140 h 144"/>
                <a:gd name="T30" fmla="*/ 71 w 144"/>
                <a:gd name="T31" fmla="*/ 144 h 144"/>
                <a:gd name="T32" fmla="*/ 50 w 144"/>
                <a:gd name="T33" fmla="*/ 140 h 144"/>
                <a:gd name="T34" fmla="*/ 29 w 144"/>
                <a:gd name="T35" fmla="*/ 130 h 144"/>
                <a:gd name="T36" fmla="*/ 14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4" y="31"/>
                  </a:lnTo>
                  <a:lnTo>
                    <a:pt x="29" y="13"/>
                  </a:lnTo>
                  <a:lnTo>
                    <a:pt x="50" y="4"/>
                  </a:lnTo>
                  <a:lnTo>
                    <a:pt x="71" y="0"/>
                  </a:lnTo>
                  <a:lnTo>
                    <a:pt x="94" y="4"/>
                  </a:lnTo>
                  <a:lnTo>
                    <a:pt x="114" y="13"/>
                  </a:lnTo>
                  <a:lnTo>
                    <a:pt x="131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1" y="115"/>
                  </a:lnTo>
                  <a:lnTo>
                    <a:pt x="114" y="130"/>
                  </a:lnTo>
                  <a:lnTo>
                    <a:pt x="94" y="140"/>
                  </a:lnTo>
                  <a:lnTo>
                    <a:pt x="71" y="144"/>
                  </a:lnTo>
                  <a:lnTo>
                    <a:pt x="50" y="140"/>
                  </a:lnTo>
                  <a:lnTo>
                    <a:pt x="29" y="130"/>
                  </a:lnTo>
                  <a:lnTo>
                    <a:pt x="14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90" name="Rectangle 58"/>
            <p:cNvSpPr>
              <a:spLocks noChangeArrowheads="1"/>
            </p:cNvSpPr>
            <p:nvPr/>
          </p:nvSpPr>
          <p:spPr bwMode="auto">
            <a:xfrm>
              <a:off x="4098" y="3275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l</a:t>
              </a:r>
              <a:endParaRPr lang="en-US"/>
            </a:p>
          </p:txBody>
        </p:sp>
        <p:sp>
          <p:nvSpPr>
            <p:cNvPr id="20791" name="Rectangle 59"/>
            <p:cNvSpPr>
              <a:spLocks noChangeArrowheads="1"/>
            </p:cNvSpPr>
            <p:nvPr/>
          </p:nvSpPr>
          <p:spPr bwMode="auto">
            <a:xfrm>
              <a:off x="833" y="3557"/>
              <a:ext cx="144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20792" name="Rectangle 60"/>
            <p:cNvSpPr>
              <a:spLocks noChangeArrowheads="1"/>
            </p:cNvSpPr>
            <p:nvPr/>
          </p:nvSpPr>
          <p:spPr bwMode="auto">
            <a:xfrm>
              <a:off x="919" y="3553"/>
              <a:ext cx="3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r</a:t>
              </a:r>
              <a:endParaRPr lang="en-US"/>
            </a:p>
          </p:txBody>
        </p:sp>
        <p:sp>
          <p:nvSpPr>
            <p:cNvPr id="20793" name="Rectangle 61"/>
            <p:cNvSpPr>
              <a:spLocks noChangeArrowheads="1"/>
            </p:cNvSpPr>
            <p:nvPr/>
          </p:nvSpPr>
          <p:spPr bwMode="auto">
            <a:xfrm>
              <a:off x="907" y="3753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6</a:t>
              </a:r>
              <a:endParaRPr lang="en-US"/>
            </a:p>
          </p:txBody>
        </p:sp>
        <p:sp>
          <p:nvSpPr>
            <p:cNvPr id="20794" name="Rectangle 62"/>
            <p:cNvSpPr>
              <a:spLocks noChangeArrowheads="1"/>
            </p:cNvSpPr>
            <p:nvPr/>
          </p:nvSpPr>
          <p:spPr bwMode="auto">
            <a:xfrm>
              <a:off x="1424" y="3557"/>
              <a:ext cx="144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20795" name="Rectangle 63"/>
            <p:cNvSpPr>
              <a:spLocks noChangeArrowheads="1"/>
            </p:cNvSpPr>
            <p:nvPr/>
          </p:nvSpPr>
          <p:spPr bwMode="auto">
            <a:xfrm>
              <a:off x="1508" y="3572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l</a:t>
              </a:r>
              <a:endParaRPr lang="en-US"/>
            </a:p>
          </p:txBody>
        </p:sp>
        <p:sp>
          <p:nvSpPr>
            <p:cNvPr id="20796" name="Rectangle 64"/>
            <p:cNvSpPr>
              <a:spLocks noChangeArrowheads="1"/>
            </p:cNvSpPr>
            <p:nvPr/>
          </p:nvSpPr>
          <p:spPr bwMode="auto">
            <a:xfrm>
              <a:off x="1458" y="3770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78</a:t>
              </a:r>
              <a:endParaRPr lang="en-US"/>
            </a:p>
          </p:txBody>
        </p:sp>
        <p:sp>
          <p:nvSpPr>
            <p:cNvPr id="20797" name="Rectangle 65"/>
            <p:cNvSpPr>
              <a:spLocks noChangeArrowheads="1"/>
            </p:cNvSpPr>
            <p:nvPr/>
          </p:nvSpPr>
          <p:spPr bwMode="auto">
            <a:xfrm>
              <a:off x="1783" y="3270"/>
              <a:ext cx="143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20798" name="Rectangle 66"/>
            <p:cNvSpPr>
              <a:spLocks noChangeArrowheads="1"/>
            </p:cNvSpPr>
            <p:nvPr/>
          </p:nvSpPr>
          <p:spPr bwMode="auto">
            <a:xfrm>
              <a:off x="1839" y="3285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d</a:t>
              </a:r>
              <a:endParaRPr lang="en-US"/>
            </a:p>
          </p:txBody>
        </p:sp>
        <p:sp>
          <p:nvSpPr>
            <p:cNvPr id="20799" name="Rectangle 67"/>
            <p:cNvSpPr>
              <a:spLocks noChangeArrowheads="1"/>
            </p:cNvSpPr>
            <p:nvPr/>
          </p:nvSpPr>
          <p:spPr bwMode="auto">
            <a:xfrm>
              <a:off x="1716" y="3482"/>
              <a:ext cx="31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47, 58</a:t>
              </a:r>
              <a:endParaRPr lang="en-US"/>
            </a:p>
          </p:txBody>
        </p:sp>
        <p:sp>
          <p:nvSpPr>
            <p:cNvPr id="20800" name="Rectangle 68"/>
            <p:cNvSpPr>
              <a:spLocks noChangeArrowheads="1"/>
            </p:cNvSpPr>
            <p:nvPr/>
          </p:nvSpPr>
          <p:spPr bwMode="auto">
            <a:xfrm>
              <a:off x="2143" y="3557"/>
              <a:ext cx="144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20801" name="Rectangle 69"/>
            <p:cNvSpPr>
              <a:spLocks noChangeArrowheads="1"/>
            </p:cNvSpPr>
            <p:nvPr/>
          </p:nvSpPr>
          <p:spPr bwMode="auto">
            <a:xfrm>
              <a:off x="2230" y="3572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l</a:t>
              </a:r>
              <a:endParaRPr lang="en-US"/>
            </a:p>
          </p:txBody>
        </p:sp>
        <p:sp>
          <p:nvSpPr>
            <p:cNvPr id="20802" name="Rectangle 70"/>
            <p:cNvSpPr>
              <a:spLocks noChangeArrowheads="1"/>
            </p:cNvSpPr>
            <p:nvPr/>
          </p:nvSpPr>
          <p:spPr bwMode="auto">
            <a:xfrm>
              <a:off x="2182" y="3770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30</a:t>
              </a:r>
              <a:endParaRPr lang="en-US"/>
            </a:p>
          </p:txBody>
        </p:sp>
        <p:sp>
          <p:nvSpPr>
            <p:cNvPr id="20803" name="Rectangle 71"/>
            <p:cNvSpPr>
              <a:spLocks noChangeArrowheads="1"/>
            </p:cNvSpPr>
            <p:nvPr/>
          </p:nvSpPr>
          <p:spPr bwMode="auto">
            <a:xfrm>
              <a:off x="2719" y="3270"/>
              <a:ext cx="144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20804" name="Rectangle 72"/>
            <p:cNvSpPr>
              <a:spLocks noChangeArrowheads="1"/>
            </p:cNvSpPr>
            <p:nvPr/>
          </p:nvSpPr>
          <p:spPr bwMode="auto">
            <a:xfrm>
              <a:off x="2781" y="3266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y</a:t>
              </a:r>
              <a:endParaRPr lang="en-US"/>
            </a:p>
          </p:txBody>
        </p:sp>
        <p:sp>
          <p:nvSpPr>
            <p:cNvPr id="20805" name="Rectangle 73"/>
            <p:cNvSpPr>
              <a:spLocks noChangeArrowheads="1"/>
            </p:cNvSpPr>
            <p:nvPr/>
          </p:nvSpPr>
          <p:spPr bwMode="auto">
            <a:xfrm>
              <a:off x="2747" y="3465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36</a:t>
              </a:r>
              <a:endParaRPr lang="en-US"/>
            </a:p>
          </p:txBody>
        </p:sp>
        <p:sp>
          <p:nvSpPr>
            <p:cNvPr id="20806" name="Rectangle 74"/>
            <p:cNvSpPr>
              <a:spLocks noChangeArrowheads="1"/>
            </p:cNvSpPr>
            <p:nvPr/>
          </p:nvSpPr>
          <p:spPr bwMode="auto">
            <a:xfrm>
              <a:off x="4013" y="3557"/>
              <a:ext cx="144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20807" name="Rectangle 75"/>
            <p:cNvSpPr>
              <a:spLocks noChangeArrowheads="1"/>
            </p:cNvSpPr>
            <p:nvPr/>
          </p:nvSpPr>
          <p:spPr bwMode="auto">
            <a:xfrm>
              <a:off x="4109" y="3584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l</a:t>
              </a:r>
              <a:endParaRPr lang="en-US"/>
            </a:p>
          </p:txBody>
        </p:sp>
        <p:sp>
          <p:nvSpPr>
            <p:cNvPr id="20808" name="Rectangle 76"/>
            <p:cNvSpPr>
              <a:spLocks noChangeArrowheads="1"/>
            </p:cNvSpPr>
            <p:nvPr/>
          </p:nvSpPr>
          <p:spPr bwMode="auto">
            <a:xfrm>
              <a:off x="4059" y="3781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12</a:t>
              </a:r>
              <a:endParaRPr lang="en-US"/>
            </a:p>
          </p:txBody>
        </p:sp>
        <p:sp>
          <p:nvSpPr>
            <p:cNvPr id="20809" name="Rectangle 77"/>
            <p:cNvSpPr>
              <a:spLocks noChangeArrowheads="1"/>
            </p:cNvSpPr>
            <p:nvPr/>
          </p:nvSpPr>
          <p:spPr bwMode="auto">
            <a:xfrm>
              <a:off x="4372" y="3845"/>
              <a:ext cx="144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20810" name="Rectangle 78"/>
            <p:cNvSpPr>
              <a:spLocks noChangeArrowheads="1"/>
            </p:cNvSpPr>
            <p:nvPr/>
          </p:nvSpPr>
          <p:spPr bwMode="auto">
            <a:xfrm>
              <a:off x="4436" y="3850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k</a:t>
              </a:r>
              <a:endParaRPr lang="en-US"/>
            </a:p>
          </p:txBody>
        </p:sp>
        <p:sp>
          <p:nvSpPr>
            <p:cNvPr id="20811" name="Rectangle 79"/>
            <p:cNvSpPr>
              <a:spLocks noChangeArrowheads="1"/>
            </p:cNvSpPr>
            <p:nvPr/>
          </p:nvSpPr>
          <p:spPr bwMode="auto">
            <a:xfrm>
              <a:off x="4295" y="4050"/>
              <a:ext cx="34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17, 40,</a:t>
              </a:r>
              <a:endParaRPr lang="en-US"/>
            </a:p>
          </p:txBody>
        </p:sp>
        <p:sp>
          <p:nvSpPr>
            <p:cNvPr id="20812" name="Rectangle 80"/>
            <p:cNvSpPr>
              <a:spLocks noChangeArrowheads="1"/>
            </p:cNvSpPr>
            <p:nvPr/>
          </p:nvSpPr>
          <p:spPr bwMode="auto">
            <a:xfrm>
              <a:off x="4312" y="4184"/>
              <a:ext cx="31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51, 62</a:t>
              </a:r>
              <a:endParaRPr lang="en-US"/>
            </a:p>
          </p:txBody>
        </p:sp>
        <p:sp>
          <p:nvSpPr>
            <p:cNvPr id="20813" name="Rectangle 81"/>
            <p:cNvSpPr>
              <a:spLocks noChangeArrowheads="1"/>
            </p:cNvSpPr>
            <p:nvPr/>
          </p:nvSpPr>
          <p:spPr bwMode="auto">
            <a:xfrm>
              <a:off x="4948" y="3557"/>
              <a:ext cx="143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20814" name="Rectangle 82"/>
            <p:cNvSpPr>
              <a:spLocks noChangeArrowheads="1"/>
            </p:cNvSpPr>
            <p:nvPr/>
          </p:nvSpPr>
          <p:spPr bwMode="auto">
            <a:xfrm>
              <a:off x="5016" y="3553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p</a:t>
              </a:r>
              <a:endParaRPr lang="en-US"/>
            </a:p>
          </p:txBody>
        </p:sp>
        <p:sp>
          <p:nvSpPr>
            <p:cNvPr id="20815" name="Rectangle 83"/>
            <p:cNvSpPr>
              <a:spLocks noChangeArrowheads="1"/>
            </p:cNvSpPr>
            <p:nvPr/>
          </p:nvSpPr>
          <p:spPr bwMode="auto">
            <a:xfrm>
              <a:off x="4986" y="3753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84</a:t>
              </a:r>
              <a:endParaRPr lang="en-US"/>
            </a:p>
          </p:txBody>
        </p:sp>
        <p:sp>
          <p:nvSpPr>
            <p:cNvPr id="20816" name="Line 84"/>
            <p:cNvSpPr>
              <a:spLocks noChangeShapeType="1"/>
            </p:cNvSpPr>
            <p:nvPr/>
          </p:nvSpPr>
          <p:spPr bwMode="auto">
            <a:xfrm>
              <a:off x="3150" y="2768"/>
              <a:ext cx="1" cy="287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17" name="Line 85"/>
            <p:cNvSpPr>
              <a:spLocks noChangeShapeType="1"/>
            </p:cNvSpPr>
            <p:nvPr/>
          </p:nvSpPr>
          <p:spPr bwMode="auto">
            <a:xfrm>
              <a:off x="3150" y="3055"/>
              <a:ext cx="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18" name="Line 86"/>
            <p:cNvSpPr>
              <a:spLocks noChangeShapeType="1"/>
            </p:cNvSpPr>
            <p:nvPr/>
          </p:nvSpPr>
          <p:spPr bwMode="auto">
            <a:xfrm>
              <a:off x="3150" y="3343"/>
              <a:ext cx="1" cy="214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19" name="Line 87"/>
            <p:cNvSpPr>
              <a:spLocks noChangeShapeType="1"/>
            </p:cNvSpPr>
            <p:nvPr/>
          </p:nvSpPr>
          <p:spPr bwMode="auto">
            <a:xfrm>
              <a:off x="3150" y="2480"/>
              <a:ext cx="1" cy="288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20" name="Freeform 88"/>
            <p:cNvSpPr>
              <a:spLocks/>
            </p:cNvSpPr>
            <p:nvPr/>
          </p:nvSpPr>
          <p:spPr bwMode="auto">
            <a:xfrm>
              <a:off x="3077" y="2407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4 w 144"/>
                <a:gd name="T5" fmla="*/ 31 h 144"/>
                <a:gd name="T6" fmla="*/ 31 w 144"/>
                <a:gd name="T7" fmla="*/ 14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4 h 144"/>
                <a:gd name="T16" fmla="*/ 131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1 w 144"/>
                <a:gd name="T25" fmla="*/ 115 h 144"/>
                <a:gd name="T26" fmla="*/ 115 w 144"/>
                <a:gd name="T27" fmla="*/ 131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1 w 144"/>
                <a:gd name="T35" fmla="*/ 131 h 144"/>
                <a:gd name="T36" fmla="*/ 14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4" y="31"/>
                  </a:lnTo>
                  <a:lnTo>
                    <a:pt x="31" y="14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4"/>
                  </a:lnTo>
                  <a:lnTo>
                    <a:pt x="131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1" y="115"/>
                  </a:lnTo>
                  <a:lnTo>
                    <a:pt x="115" y="131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1" y="131"/>
                  </a:lnTo>
                  <a:lnTo>
                    <a:pt x="14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21" name="Freeform 89"/>
            <p:cNvSpPr>
              <a:spLocks/>
            </p:cNvSpPr>
            <p:nvPr/>
          </p:nvSpPr>
          <p:spPr bwMode="auto">
            <a:xfrm>
              <a:off x="3077" y="2695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4 w 144"/>
                <a:gd name="T5" fmla="*/ 31 h 144"/>
                <a:gd name="T6" fmla="*/ 31 w 144"/>
                <a:gd name="T7" fmla="*/ 13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3 h 144"/>
                <a:gd name="T16" fmla="*/ 131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1 w 144"/>
                <a:gd name="T25" fmla="*/ 115 h 144"/>
                <a:gd name="T26" fmla="*/ 115 w 144"/>
                <a:gd name="T27" fmla="*/ 130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1 w 144"/>
                <a:gd name="T35" fmla="*/ 130 h 144"/>
                <a:gd name="T36" fmla="*/ 14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4" y="31"/>
                  </a:lnTo>
                  <a:lnTo>
                    <a:pt x="31" y="13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3"/>
                  </a:lnTo>
                  <a:lnTo>
                    <a:pt x="131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1" y="115"/>
                  </a:lnTo>
                  <a:lnTo>
                    <a:pt x="115" y="130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1" y="130"/>
                  </a:lnTo>
                  <a:lnTo>
                    <a:pt x="14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22" name="Rectangle 90"/>
            <p:cNvSpPr>
              <a:spLocks noChangeArrowheads="1"/>
            </p:cNvSpPr>
            <p:nvPr/>
          </p:nvSpPr>
          <p:spPr bwMode="auto">
            <a:xfrm>
              <a:off x="3144" y="2700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h</a:t>
              </a:r>
              <a:endParaRPr lang="en-US"/>
            </a:p>
          </p:txBody>
        </p:sp>
        <p:sp>
          <p:nvSpPr>
            <p:cNvPr id="20823" name="Freeform 91"/>
            <p:cNvSpPr>
              <a:spLocks/>
            </p:cNvSpPr>
            <p:nvPr/>
          </p:nvSpPr>
          <p:spPr bwMode="auto">
            <a:xfrm>
              <a:off x="3077" y="2982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4 w 144"/>
                <a:gd name="T5" fmla="*/ 31 h 144"/>
                <a:gd name="T6" fmla="*/ 31 w 144"/>
                <a:gd name="T7" fmla="*/ 14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4 h 144"/>
                <a:gd name="T16" fmla="*/ 131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1 w 144"/>
                <a:gd name="T25" fmla="*/ 115 h 144"/>
                <a:gd name="T26" fmla="*/ 115 w 144"/>
                <a:gd name="T27" fmla="*/ 131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1 w 144"/>
                <a:gd name="T35" fmla="*/ 131 h 144"/>
                <a:gd name="T36" fmla="*/ 14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4" y="31"/>
                  </a:lnTo>
                  <a:lnTo>
                    <a:pt x="31" y="14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4"/>
                  </a:lnTo>
                  <a:lnTo>
                    <a:pt x="131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1" y="115"/>
                  </a:lnTo>
                  <a:lnTo>
                    <a:pt x="115" y="131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1" y="131"/>
                  </a:lnTo>
                  <a:lnTo>
                    <a:pt x="14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24" name="Rectangle 92"/>
            <p:cNvSpPr>
              <a:spLocks noChangeArrowheads="1"/>
            </p:cNvSpPr>
            <p:nvPr/>
          </p:nvSpPr>
          <p:spPr bwMode="auto">
            <a:xfrm>
              <a:off x="3144" y="2988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e</a:t>
              </a:r>
              <a:endParaRPr lang="en-US"/>
            </a:p>
          </p:txBody>
        </p:sp>
        <p:sp>
          <p:nvSpPr>
            <p:cNvPr id="20825" name="Rectangle 93"/>
            <p:cNvSpPr>
              <a:spLocks noChangeArrowheads="1"/>
            </p:cNvSpPr>
            <p:nvPr/>
          </p:nvSpPr>
          <p:spPr bwMode="auto">
            <a:xfrm>
              <a:off x="3077" y="3557"/>
              <a:ext cx="144" cy="144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r"/>
              <a:endParaRPr lang="en-US"/>
            </a:p>
          </p:txBody>
        </p:sp>
        <p:sp>
          <p:nvSpPr>
            <p:cNvPr id="20826" name="Rectangle 94"/>
            <p:cNvSpPr>
              <a:spLocks noChangeArrowheads="1"/>
            </p:cNvSpPr>
            <p:nvPr/>
          </p:nvSpPr>
          <p:spPr bwMode="auto">
            <a:xfrm>
              <a:off x="3159" y="3553"/>
              <a:ext cx="3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r</a:t>
              </a:r>
              <a:endParaRPr lang="en-US"/>
            </a:p>
          </p:txBody>
        </p:sp>
        <p:sp>
          <p:nvSpPr>
            <p:cNvPr id="20827" name="Rectangle 95"/>
            <p:cNvSpPr>
              <a:spLocks noChangeArrowheads="1"/>
            </p:cNvSpPr>
            <p:nvPr/>
          </p:nvSpPr>
          <p:spPr bwMode="auto">
            <a:xfrm>
              <a:off x="3116" y="3753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69</a:t>
              </a:r>
              <a:endParaRPr lang="en-US"/>
            </a:p>
          </p:txBody>
        </p:sp>
        <p:sp>
          <p:nvSpPr>
            <p:cNvPr id="20828" name="Freeform 96"/>
            <p:cNvSpPr>
              <a:spLocks/>
            </p:cNvSpPr>
            <p:nvPr/>
          </p:nvSpPr>
          <p:spPr bwMode="auto">
            <a:xfrm>
              <a:off x="3077" y="3270"/>
              <a:ext cx="144" cy="144"/>
            </a:xfrm>
            <a:custGeom>
              <a:avLst/>
              <a:gdLst>
                <a:gd name="T0" fmla="*/ 0 w 144"/>
                <a:gd name="T1" fmla="*/ 73 h 144"/>
                <a:gd name="T2" fmla="*/ 4 w 144"/>
                <a:gd name="T3" fmla="*/ 50 h 144"/>
                <a:gd name="T4" fmla="*/ 14 w 144"/>
                <a:gd name="T5" fmla="*/ 31 h 144"/>
                <a:gd name="T6" fmla="*/ 31 w 144"/>
                <a:gd name="T7" fmla="*/ 13 h 144"/>
                <a:gd name="T8" fmla="*/ 50 w 144"/>
                <a:gd name="T9" fmla="*/ 4 h 144"/>
                <a:gd name="T10" fmla="*/ 73 w 144"/>
                <a:gd name="T11" fmla="*/ 0 h 144"/>
                <a:gd name="T12" fmla="*/ 94 w 144"/>
                <a:gd name="T13" fmla="*/ 4 h 144"/>
                <a:gd name="T14" fmla="*/ 115 w 144"/>
                <a:gd name="T15" fmla="*/ 13 h 144"/>
                <a:gd name="T16" fmla="*/ 131 w 144"/>
                <a:gd name="T17" fmla="*/ 31 h 144"/>
                <a:gd name="T18" fmla="*/ 140 w 144"/>
                <a:gd name="T19" fmla="*/ 50 h 144"/>
                <a:gd name="T20" fmla="*/ 144 w 144"/>
                <a:gd name="T21" fmla="*/ 73 h 144"/>
                <a:gd name="T22" fmla="*/ 140 w 144"/>
                <a:gd name="T23" fmla="*/ 94 h 144"/>
                <a:gd name="T24" fmla="*/ 131 w 144"/>
                <a:gd name="T25" fmla="*/ 115 h 144"/>
                <a:gd name="T26" fmla="*/ 115 w 144"/>
                <a:gd name="T27" fmla="*/ 130 h 144"/>
                <a:gd name="T28" fmla="*/ 94 w 144"/>
                <a:gd name="T29" fmla="*/ 140 h 144"/>
                <a:gd name="T30" fmla="*/ 73 w 144"/>
                <a:gd name="T31" fmla="*/ 144 h 144"/>
                <a:gd name="T32" fmla="*/ 50 w 144"/>
                <a:gd name="T33" fmla="*/ 140 h 144"/>
                <a:gd name="T34" fmla="*/ 31 w 144"/>
                <a:gd name="T35" fmla="*/ 130 h 144"/>
                <a:gd name="T36" fmla="*/ 14 w 144"/>
                <a:gd name="T37" fmla="*/ 115 h 144"/>
                <a:gd name="T38" fmla="*/ 4 w 144"/>
                <a:gd name="T39" fmla="*/ 94 h 144"/>
                <a:gd name="T40" fmla="*/ 0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144"/>
                <a:gd name="T65" fmla="*/ 144 w 144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144">
                  <a:moveTo>
                    <a:pt x="0" y="73"/>
                  </a:moveTo>
                  <a:lnTo>
                    <a:pt x="4" y="50"/>
                  </a:lnTo>
                  <a:lnTo>
                    <a:pt x="14" y="31"/>
                  </a:lnTo>
                  <a:lnTo>
                    <a:pt x="31" y="13"/>
                  </a:lnTo>
                  <a:lnTo>
                    <a:pt x="50" y="4"/>
                  </a:lnTo>
                  <a:lnTo>
                    <a:pt x="73" y="0"/>
                  </a:lnTo>
                  <a:lnTo>
                    <a:pt x="94" y="4"/>
                  </a:lnTo>
                  <a:lnTo>
                    <a:pt x="115" y="13"/>
                  </a:lnTo>
                  <a:lnTo>
                    <a:pt x="131" y="31"/>
                  </a:lnTo>
                  <a:lnTo>
                    <a:pt x="140" y="50"/>
                  </a:lnTo>
                  <a:lnTo>
                    <a:pt x="144" y="73"/>
                  </a:lnTo>
                  <a:lnTo>
                    <a:pt x="140" y="94"/>
                  </a:lnTo>
                  <a:lnTo>
                    <a:pt x="131" y="115"/>
                  </a:lnTo>
                  <a:lnTo>
                    <a:pt x="115" y="130"/>
                  </a:lnTo>
                  <a:lnTo>
                    <a:pt x="94" y="140"/>
                  </a:lnTo>
                  <a:lnTo>
                    <a:pt x="73" y="144"/>
                  </a:lnTo>
                  <a:lnTo>
                    <a:pt x="50" y="140"/>
                  </a:lnTo>
                  <a:lnTo>
                    <a:pt x="31" y="130"/>
                  </a:lnTo>
                  <a:lnTo>
                    <a:pt x="14" y="115"/>
                  </a:lnTo>
                  <a:lnTo>
                    <a:pt x="4" y="9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CD882"/>
            </a:solidFill>
            <a:ln w="9525">
              <a:solidFill>
                <a:srgbClr val="40458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29" name="Rectangle 97"/>
            <p:cNvSpPr>
              <a:spLocks noChangeArrowheads="1"/>
            </p:cNvSpPr>
            <p:nvPr/>
          </p:nvSpPr>
          <p:spPr bwMode="auto">
            <a:xfrm>
              <a:off x="3144" y="3275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>
                  <a:solidFill>
                    <a:srgbClr val="40458C"/>
                  </a:solidFill>
                  <a:latin typeface="Arial" charset="0"/>
                </a:rPr>
                <a:t>a</a:t>
              </a:r>
              <a:endParaRPr lang="en-US"/>
            </a:p>
          </p:txBody>
        </p:sp>
      </p:grpSp>
      <p:grpSp>
        <p:nvGrpSpPr>
          <p:cNvPr id="20486" name="Group 352"/>
          <p:cNvGrpSpPr>
            <a:grpSpLocks noChangeAspect="1"/>
          </p:cNvGrpSpPr>
          <p:nvPr/>
        </p:nvGrpSpPr>
        <p:grpSpPr bwMode="auto">
          <a:xfrm>
            <a:off x="2667000" y="1524000"/>
            <a:ext cx="6172200" cy="2071688"/>
            <a:chOff x="1728" y="960"/>
            <a:chExt cx="3888" cy="1305"/>
          </a:xfrm>
        </p:grpSpPr>
        <p:sp>
          <p:nvSpPr>
            <p:cNvPr id="20487" name="AutoShape 351"/>
            <p:cNvSpPr>
              <a:spLocks noChangeAspect="1" noChangeArrowheads="1" noTextEdit="1"/>
            </p:cNvSpPr>
            <p:nvPr/>
          </p:nvSpPr>
          <p:spPr bwMode="auto">
            <a:xfrm>
              <a:off x="1728" y="960"/>
              <a:ext cx="3888" cy="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488" name="Group 553"/>
            <p:cNvGrpSpPr>
              <a:grpSpLocks/>
            </p:cNvGrpSpPr>
            <p:nvPr/>
          </p:nvGrpSpPr>
          <p:grpSpPr bwMode="auto">
            <a:xfrm>
              <a:off x="1772" y="977"/>
              <a:ext cx="3804" cy="1111"/>
              <a:chOff x="1772" y="977"/>
              <a:chExt cx="3804" cy="1111"/>
            </a:xfrm>
          </p:grpSpPr>
          <p:sp>
            <p:nvSpPr>
              <p:cNvPr id="20539" name="Rectangle 353"/>
              <p:cNvSpPr>
                <a:spLocks noChangeArrowheads="1"/>
              </p:cNvSpPr>
              <p:nvPr/>
            </p:nvSpPr>
            <p:spPr bwMode="auto">
              <a:xfrm>
                <a:off x="1772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0" name="Rectangle 354"/>
              <p:cNvSpPr>
                <a:spLocks noChangeArrowheads="1"/>
              </p:cNvSpPr>
              <p:nvPr/>
            </p:nvSpPr>
            <p:spPr bwMode="auto">
              <a:xfrm>
                <a:off x="1852" y="983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chemeClr val="tx2"/>
                    </a:solidFill>
                    <a:latin typeface="Arial" charset="0"/>
                  </a:rPr>
                  <a:t>s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20541" name="Rectangle 355"/>
              <p:cNvSpPr>
                <a:spLocks noChangeArrowheads="1"/>
              </p:cNvSpPr>
              <p:nvPr/>
            </p:nvSpPr>
            <p:spPr bwMode="auto">
              <a:xfrm>
                <a:off x="1930" y="977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2" name="Rectangle 356"/>
              <p:cNvSpPr>
                <a:spLocks noChangeArrowheads="1"/>
              </p:cNvSpPr>
              <p:nvPr/>
            </p:nvSpPr>
            <p:spPr bwMode="auto">
              <a:xfrm>
                <a:off x="2006" y="983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chemeClr val="tx2"/>
                    </a:solidFill>
                    <a:latin typeface="Arial" charset="0"/>
                  </a:rPr>
                  <a:t>e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20543" name="Rectangle 357"/>
              <p:cNvSpPr>
                <a:spLocks noChangeArrowheads="1"/>
              </p:cNvSpPr>
              <p:nvPr/>
            </p:nvSpPr>
            <p:spPr bwMode="auto">
              <a:xfrm>
                <a:off x="2089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4" name="Rectangle 358"/>
              <p:cNvSpPr>
                <a:spLocks noChangeArrowheads="1"/>
              </p:cNvSpPr>
              <p:nvPr/>
            </p:nvSpPr>
            <p:spPr bwMode="auto">
              <a:xfrm>
                <a:off x="2164" y="983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chemeClr val="tx2"/>
                    </a:solidFill>
                    <a:latin typeface="Arial" charset="0"/>
                  </a:rPr>
                  <a:t>e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20545" name="Rectangle 359"/>
              <p:cNvSpPr>
                <a:spLocks noChangeArrowheads="1"/>
              </p:cNvSpPr>
              <p:nvPr/>
            </p:nvSpPr>
            <p:spPr bwMode="auto">
              <a:xfrm>
                <a:off x="2247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6" name="Rectangle 360"/>
              <p:cNvSpPr>
                <a:spLocks noChangeArrowheads="1"/>
              </p:cNvSpPr>
              <p:nvPr/>
            </p:nvSpPr>
            <p:spPr bwMode="auto">
              <a:xfrm>
                <a:off x="2721" y="977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7" name="Rectangle 361"/>
              <p:cNvSpPr>
                <a:spLocks noChangeArrowheads="1"/>
              </p:cNvSpPr>
              <p:nvPr/>
            </p:nvSpPr>
            <p:spPr bwMode="auto">
              <a:xfrm>
                <a:off x="2799" y="983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b</a:t>
                </a:r>
                <a:endParaRPr lang="en-US"/>
              </a:p>
            </p:txBody>
          </p:sp>
          <p:sp>
            <p:nvSpPr>
              <p:cNvPr id="20548" name="Rectangle 362"/>
              <p:cNvSpPr>
                <a:spLocks noChangeArrowheads="1"/>
              </p:cNvSpPr>
              <p:nvPr/>
            </p:nvSpPr>
            <p:spPr bwMode="auto">
              <a:xfrm>
                <a:off x="2880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9" name="Rectangle 363"/>
              <p:cNvSpPr>
                <a:spLocks noChangeArrowheads="1"/>
              </p:cNvSpPr>
              <p:nvPr/>
            </p:nvSpPr>
            <p:spPr bwMode="auto">
              <a:xfrm>
                <a:off x="2957" y="983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e</a:t>
                </a:r>
                <a:endParaRPr lang="en-US"/>
              </a:p>
            </p:txBody>
          </p:sp>
          <p:sp>
            <p:nvSpPr>
              <p:cNvPr id="20550" name="Rectangle 364"/>
              <p:cNvSpPr>
                <a:spLocks noChangeArrowheads="1"/>
              </p:cNvSpPr>
              <p:nvPr/>
            </p:nvSpPr>
            <p:spPr bwMode="auto">
              <a:xfrm>
                <a:off x="3038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1" name="Rectangle 365"/>
              <p:cNvSpPr>
                <a:spLocks noChangeArrowheads="1"/>
              </p:cNvSpPr>
              <p:nvPr/>
            </p:nvSpPr>
            <p:spPr bwMode="auto">
              <a:xfrm>
                <a:off x="3115" y="983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a</a:t>
                </a:r>
                <a:endParaRPr lang="en-US"/>
              </a:p>
            </p:txBody>
          </p:sp>
          <p:sp>
            <p:nvSpPr>
              <p:cNvPr id="20552" name="Rectangle 366"/>
              <p:cNvSpPr>
                <a:spLocks noChangeArrowheads="1"/>
              </p:cNvSpPr>
              <p:nvPr/>
            </p:nvSpPr>
            <p:spPr bwMode="auto">
              <a:xfrm>
                <a:off x="3196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3" name="Rectangle 367"/>
              <p:cNvSpPr>
                <a:spLocks noChangeArrowheads="1"/>
              </p:cNvSpPr>
              <p:nvPr/>
            </p:nvSpPr>
            <p:spPr bwMode="auto">
              <a:xfrm>
                <a:off x="3284" y="983"/>
                <a:ext cx="4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r</a:t>
                </a:r>
                <a:endParaRPr lang="en-US"/>
              </a:p>
            </p:txBody>
          </p:sp>
          <p:sp>
            <p:nvSpPr>
              <p:cNvPr id="20554" name="Rectangle 368"/>
              <p:cNvSpPr>
                <a:spLocks noChangeArrowheads="1"/>
              </p:cNvSpPr>
              <p:nvPr/>
            </p:nvSpPr>
            <p:spPr bwMode="auto">
              <a:xfrm>
                <a:off x="3354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5" name="Rectangle 369"/>
              <p:cNvSpPr>
                <a:spLocks noChangeArrowheads="1"/>
              </p:cNvSpPr>
              <p:nvPr/>
            </p:nvSpPr>
            <p:spPr bwMode="auto">
              <a:xfrm>
                <a:off x="3432" y="983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?</a:t>
                </a:r>
                <a:endParaRPr lang="en-US"/>
              </a:p>
            </p:txBody>
          </p:sp>
          <p:sp>
            <p:nvSpPr>
              <p:cNvPr id="20556" name="Rectangle 370"/>
              <p:cNvSpPr>
                <a:spLocks noChangeArrowheads="1"/>
              </p:cNvSpPr>
              <p:nvPr/>
            </p:nvSpPr>
            <p:spPr bwMode="auto">
              <a:xfrm>
                <a:off x="3671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7" name="Rectangle 371"/>
              <p:cNvSpPr>
                <a:spLocks noChangeArrowheads="1"/>
              </p:cNvSpPr>
              <p:nvPr/>
            </p:nvSpPr>
            <p:spPr bwMode="auto">
              <a:xfrm>
                <a:off x="3750" y="983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s</a:t>
                </a:r>
                <a:endParaRPr lang="en-US"/>
              </a:p>
            </p:txBody>
          </p:sp>
          <p:sp>
            <p:nvSpPr>
              <p:cNvPr id="20558" name="Rectangle 372"/>
              <p:cNvSpPr>
                <a:spLocks noChangeArrowheads="1"/>
              </p:cNvSpPr>
              <p:nvPr/>
            </p:nvSpPr>
            <p:spPr bwMode="auto">
              <a:xfrm>
                <a:off x="3829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9" name="Rectangle 373"/>
              <p:cNvSpPr>
                <a:spLocks noChangeArrowheads="1"/>
              </p:cNvSpPr>
              <p:nvPr/>
            </p:nvSpPr>
            <p:spPr bwMode="auto">
              <a:xfrm>
                <a:off x="3906" y="983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e</a:t>
                </a:r>
                <a:endParaRPr lang="en-US"/>
              </a:p>
            </p:txBody>
          </p:sp>
          <p:sp>
            <p:nvSpPr>
              <p:cNvPr id="20560" name="Rectangle 374"/>
              <p:cNvSpPr>
                <a:spLocks noChangeArrowheads="1"/>
              </p:cNvSpPr>
              <p:nvPr/>
            </p:nvSpPr>
            <p:spPr bwMode="auto">
              <a:xfrm>
                <a:off x="3987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1" name="Rectangle 375"/>
              <p:cNvSpPr>
                <a:spLocks noChangeArrowheads="1"/>
              </p:cNvSpPr>
              <p:nvPr/>
            </p:nvSpPr>
            <p:spPr bwMode="auto">
              <a:xfrm>
                <a:off x="4081" y="983"/>
                <a:ext cx="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l</a:t>
                </a:r>
                <a:endParaRPr lang="en-US"/>
              </a:p>
            </p:txBody>
          </p:sp>
          <p:sp>
            <p:nvSpPr>
              <p:cNvPr id="20562" name="Rectangle 376"/>
              <p:cNvSpPr>
                <a:spLocks noChangeArrowheads="1"/>
              </p:cNvSpPr>
              <p:nvPr/>
            </p:nvSpPr>
            <p:spPr bwMode="auto">
              <a:xfrm>
                <a:off x="4145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3" name="Rectangle 377"/>
              <p:cNvSpPr>
                <a:spLocks noChangeArrowheads="1"/>
              </p:cNvSpPr>
              <p:nvPr/>
            </p:nvSpPr>
            <p:spPr bwMode="auto">
              <a:xfrm>
                <a:off x="4240" y="983"/>
                <a:ext cx="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l</a:t>
                </a:r>
                <a:endParaRPr lang="en-US"/>
              </a:p>
            </p:txBody>
          </p:sp>
          <p:sp>
            <p:nvSpPr>
              <p:cNvPr id="20564" name="Rectangle 378"/>
              <p:cNvSpPr>
                <a:spLocks noChangeArrowheads="1"/>
              </p:cNvSpPr>
              <p:nvPr/>
            </p:nvSpPr>
            <p:spPr bwMode="auto">
              <a:xfrm>
                <a:off x="4303" y="977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5" name="Rectangle 379"/>
              <p:cNvSpPr>
                <a:spLocks noChangeArrowheads="1"/>
              </p:cNvSpPr>
              <p:nvPr/>
            </p:nvSpPr>
            <p:spPr bwMode="auto">
              <a:xfrm>
                <a:off x="4462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6" name="Rectangle 380"/>
              <p:cNvSpPr>
                <a:spLocks noChangeArrowheads="1"/>
              </p:cNvSpPr>
              <p:nvPr/>
            </p:nvSpPr>
            <p:spPr bwMode="auto">
              <a:xfrm>
                <a:off x="4541" y="983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s</a:t>
                </a:r>
                <a:endParaRPr lang="en-US"/>
              </a:p>
            </p:txBody>
          </p:sp>
          <p:sp>
            <p:nvSpPr>
              <p:cNvPr id="20567" name="Rectangle 381"/>
              <p:cNvSpPr>
                <a:spLocks noChangeArrowheads="1"/>
              </p:cNvSpPr>
              <p:nvPr/>
            </p:nvSpPr>
            <p:spPr bwMode="auto">
              <a:xfrm>
                <a:off x="4620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8" name="Rectangle 382"/>
              <p:cNvSpPr>
                <a:spLocks noChangeArrowheads="1"/>
              </p:cNvSpPr>
              <p:nvPr/>
            </p:nvSpPr>
            <p:spPr bwMode="auto">
              <a:xfrm>
                <a:off x="4713" y="983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t</a:t>
                </a:r>
                <a:endParaRPr lang="en-US"/>
              </a:p>
            </p:txBody>
          </p:sp>
          <p:sp>
            <p:nvSpPr>
              <p:cNvPr id="20569" name="Rectangle 383"/>
              <p:cNvSpPr>
                <a:spLocks noChangeArrowheads="1"/>
              </p:cNvSpPr>
              <p:nvPr/>
            </p:nvSpPr>
            <p:spPr bwMode="auto">
              <a:xfrm>
                <a:off x="4778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0" name="Rectangle 384"/>
              <p:cNvSpPr>
                <a:spLocks noChangeArrowheads="1"/>
              </p:cNvSpPr>
              <p:nvPr/>
            </p:nvSpPr>
            <p:spPr bwMode="auto">
              <a:xfrm>
                <a:off x="4855" y="983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o</a:t>
                </a:r>
                <a:endParaRPr lang="en-US"/>
              </a:p>
            </p:txBody>
          </p:sp>
          <p:sp>
            <p:nvSpPr>
              <p:cNvPr id="20571" name="Rectangle 385"/>
              <p:cNvSpPr>
                <a:spLocks noChangeArrowheads="1"/>
              </p:cNvSpPr>
              <p:nvPr/>
            </p:nvSpPr>
            <p:spPr bwMode="auto">
              <a:xfrm>
                <a:off x="4936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2" name="Rectangle 386"/>
              <p:cNvSpPr>
                <a:spLocks noChangeArrowheads="1"/>
              </p:cNvSpPr>
              <p:nvPr/>
            </p:nvSpPr>
            <p:spPr bwMode="auto">
              <a:xfrm>
                <a:off x="5016" y="983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c</a:t>
                </a:r>
                <a:endParaRPr lang="en-US"/>
              </a:p>
            </p:txBody>
          </p:sp>
          <p:sp>
            <p:nvSpPr>
              <p:cNvPr id="20573" name="Rectangle 387"/>
              <p:cNvSpPr>
                <a:spLocks noChangeArrowheads="1"/>
              </p:cNvSpPr>
              <p:nvPr/>
            </p:nvSpPr>
            <p:spPr bwMode="auto">
              <a:xfrm>
                <a:off x="5094" y="977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4" name="Rectangle 388"/>
              <p:cNvSpPr>
                <a:spLocks noChangeArrowheads="1"/>
              </p:cNvSpPr>
              <p:nvPr/>
            </p:nvSpPr>
            <p:spPr bwMode="auto">
              <a:xfrm>
                <a:off x="5174" y="983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k</a:t>
                </a:r>
                <a:endParaRPr lang="en-US"/>
              </a:p>
            </p:txBody>
          </p:sp>
          <p:sp>
            <p:nvSpPr>
              <p:cNvPr id="20575" name="Rectangle 389"/>
              <p:cNvSpPr>
                <a:spLocks noChangeArrowheads="1"/>
              </p:cNvSpPr>
              <p:nvPr/>
            </p:nvSpPr>
            <p:spPr bwMode="auto">
              <a:xfrm>
                <a:off x="5253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6" name="Rectangle 390"/>
              <p:cNvSpPr>
                <a:spLocks noChangeArrowheads="1"/>
              </p:cNvSpPr>
              <p:nvPr/>
            </p:nvSpPr>
            <p:spPr bwMode="auto">
              <a:xfrm>
                <a:off x="5341" y="983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!</a:t>
                </a:r>
                <a:endParaRPr lang="en-US"/>
              </a:p>
            </p:txBody>
          </p:sp>
          <p:sp>
            <p:nvSpPr>
              <p:cNvPr id="20577" name="Rectangle 391"/>
              <p:cNvSpPr>
                <a:spLocks noChangeArrowheads="1"/>
              </p:cNvSpPr>
              <p:nvPr/>
            </p:nvSpPr>
            <p:spPr bwMode="auto">
              <a:xfrm>
                <a:off x="1772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8" name="Rectangle 392"/>
              <p:cNvSpPr>
                <a:spLocks noChangeArrowheads="1"/>
              </p:cNvSpPr>
              <p:nvPr/>
            </p:nvSpPr>
            <p:spPr bwMode="auto">
              <a:xfrm>
                <a:off x="1852" y="1299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chemeClr val="tx2"/>
                    </a:solidFill>
                    <a:latin typeface="Arial" charset="0"/>
                  </a:rPr>
                  <a:t>s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20579" name="Rectangle 393"/>
              <p:cNvSpPr>
                <a:spLocks noChangeArrowheads="1"/>
              </p:cNvSpPr>
              <p:nvPr/>
            </p:nvSpPr>
            <p:spPr bwMode="auto">
              <a:xfrm>
                <a:off x="1930" y="1293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0" name="Rectangle 394"/>
              <p:cNvSpPr>
                <a:spLocks noChangeArrowheads="1"/>
              </p:cNvSpPr>
              <p:nvPr/>
            </p:nvSpPr>
            <p:spPr bwMode="auto">
              <a:xfrm>
                <a:off x="2006" y="1299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chemeClr val="tx2"/>
                    </a:solidFill>
                    <a:latin typeface="Arial" charset="0"/>
                  </a:rPr>
                  <a:t>e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20581" name="Rectangle 395"/>
              <p:cNvSpPr>
                <a:spLocks noChangeArrowheads="1"/>
              </p:cNvSpPr>
              <p:nvPr/>
            </p:nvSpPr>
            <p:spPr bwMode="auto">
              <a:xfrm>
                <a:off x="2089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2" name="Rectangle 396"/>
              <p:cNvSpPr>
                <a:spLocks noChangeArrowheads="1"/>
              </p:cNvSpPr>
              <p:nvPr/>
            </p:nvSpPr>
            <p:spPr bwMode="auto">
              <a:xfrm>
                <a:off x="2164" y="1299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chemeClr val="tx2"/>
                    </a:solidFill>
                    <a:latin typeface="Arial" charset="0"/>
                  </a:rPr>
                  <a:t>e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20583" name="Rectangle 397"/>
              <p:cNvSpPr>
                <a:spLocks noChangeArrowheads="1"/>
              </p:cNvSpPr>
              <p:nvPr/>
            </p:nvSpPr>
            <p:spPr bwMode="auto">
              <a:xfrm>
                <a:off x="2247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4" name="Rectangle 398"/>
              <p:cNvSpPr>
                <a:spLocks noChangeArrowheads="1"/>
              </p:cNvSpPr>
              <p:nvPr/>
            </p:nvSpPr>
            <p:spPr bwMode="auto">
              <a:xfrm>
                <a:off x="2721" y="1293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5" name="Rectangle 399"/>
              <p:cNvSpPr>
                <a:spLocks noChangeArrowheads="1"/>
              </p:cNvSpPr>
              <p:nvPr/>
            </p:nvSpPr>
            <p:spPr bwMode="auto">
              <a:xfrm>
                <a:off x="2799" y="1299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b</a:t>
                </a:r>
                <a:endParaRPr lang="en-US"/>
              </a:p>
            </p:txBody>
          </p:sp>
          <p:sp>
            <p:nvSpPr>
              <p:cNvPr id="20586" name="Rectangle 400"/>
              <p:cNvSpPr>
                <a:spLocks noChangeArrowheads="1"/>
              </p:cNvSpPr>
              <p:nvPr/>
            </p:nvSpPr>
            <p:spPr bwMode="auto">
              <a:xfrm>
                <a:off x="2880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7" name="Rectangle 401"/>
              <p:cNvSpPr>
                <a:spLocks noChangeArrowheads="1"/>
              </p:cNvSpPr>
              <p:nvPr/>
            </p:nvSpPr>
            <p:spPr bwMode="auto">
              <a:xfrm>
                <a:off x="2957" y="1299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u</a:t>
                </a:r>
                <a:endParaRPr lang="en-US"/>
              </a:p>
            </p:txBody>
          </p:sp>
          <p:sp>
            <p:nvSpPr>
              <p:cNvPr id="20588" name="Rectangle 402"/>
              <p:cNvSpPr>
                <a:spLocks noChangeArrowheads="1"/>
              </p:cNvSpPr>
              <p:nvPr/>
            </p:nvSpPr>
            <p:spPr bwMode="auto">
              <a:xfrm>
                <a:off x="3038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9" name="Rectangle 403"/>
              <p:cNvSpPr>
                <a:spLocks noChangeArrowheads="1"/>
              </p:cNvSpPr>
              <p:nvPr/>
            </p:nvSpPr>
            <p:spPr bwMode="auto">
              <a:xfrm>
                <a:off x="3132" y="1299"/>
                <a:ext cx="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l</a:t>
                </a:r>
                <a:endParaRPr lang="en-US"/>
              </a:p>
            </p:txBody>
          </p:sp>
          <p:sp>
            <p:nvSpPr>
              <p:cNvPr id="20590" name="Rectangle 404"/>
              <p:cNvSpPr>
                <a:spLocks noChangeArrowheads="1"/>
              </p:cNvSpPr>
              <p:nvPr/>
            </p:nvSpPr>
            <p:spPr bwMode="auto">
              <a:xfrm>
                <a:off x="3196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1" name="Rectangle 405"/>
              <p:cNvSpPr>
                <a:spLocks noChangeArrowheads="1"/>
              </p:cNvSpPr>
              <p:nvPr/>
            </p:nvSpPr>
            <p:spPr bwMode="auto">
              <a:xfrm>
                <a:off x="3290" y="1299"/>
                <a:ext cx="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l</a:t>
                </a:r>
                <a:endParaRPr lang="en-US"/>
              </a:p>
            </p:txBody>
          </p:sp>
          <p:sp>
            <p:nvSpPr>
              <p:cNvPr id="20592" name="Rectangle 406"/>
              <p:cNvSpPr>
                <a:spLocks noChangeArrowheads="1"/>
              </p:cNvSpPr>
              <p:nvPr/>
            </p:nvSpPr>
            <p:spPr bwMode="auto">
              <a:xfrm>
                <a:off x="3354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3" name="Rectangle 407"/>
              <p:cNvSpPr>
                <a:spLocks noChangeArrowheads="1"/>
              </p:cNvSpPr>
              <p:nvPr/>
            </p:nvSpPr>
            <p:spPr bwMode="auto">
              <a:xfrm>
                <a:off x="3432" y="1299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?</a:t>
                </a:r>
                <a:endParaRPr lang="en-US"/>
              </a:p>
            </p:txBody>
          </p:sp>
          <p:sp>
            <p:nvSpPr>
              <p:cNvPr id="20594" name="Rectangle 408"/>
              <p:cNvSpPr>
                <a:spLocks noChangeArrowheads="1"/>
              </p:cNvSpPr>
              <p:nvPr/>
            </p:nvSpPr>
            <p:spPr bwMode="auto">
              <a:xfrm>
                <a:off x="3671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5" name="Rectangle 409"/>
              <p:cNvSpPr>
                <a:spLocks noChangeArrowheads="1"/>
              </p:cNvSpPr>
              <p:nvPr/>
            </p:nvSpPr>
            <p:spPr bwMode="auto">
              <a:xfrm>
                <a:off x="3748" y="1299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b</a:t>
                </a:r>
                <a:endParaRPr lang="en-US"/>
              </a:p>
            </p:txBody>
          </p:sp>
          <p:sp>
            <p:nvSpPr>
              <p:cNvPr id="20596" name="Rectangle 410"/>
              <p:cNvSpPr>
                <a:spLocks noChangeArrowheads="1"/>
              </p:cNvSpPr>
              <p:nvPr/>
            </p:nvSpPr>
            <p:spPr bwMode="auto">
              <a:xfrm>
                <a:off x="3829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7" name="Rectangle 411"/>
              <p:cNvSpPr>
                <a:spLocks noChangeArrowheads="1"/>
              </p:cNvSpPr>
              <p:nvPr/>
            </p:nvSpPr>
            <p:spPr bwMode="auto">
              <a:xfrm>
                <a:off x="3906" y="1299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u</a:t>
                </a:r>
                <a:endParaRPr lang="en-US"/>
              </a:p>
            </p:txBody>
          </p:sp>
          <p:sp>
            <p:nvSpPr>
              <p:cNvPr id="20598" name="Rectangle 412"/>
              <p:cNvSpPr>
                <a:spLocks noChangeArrowheads="1"/>
              </p:cNvSpPr>
              <p:nvPr/>
            </p:nvSpPr>
            <p:spPr bwMode="auto">
              <a:xfrm>
                <a:off x="3987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9" name="Rectangle 413"/>
              <p:cNvSpPr>
                <a:spLocks noChangeArrowheads="1"/>
              </p:cNvSpPr>
              <p:nvPr/>
            </p:nvSpPr>
            <p:spPr bwMode="auto">
              <a:xfrm>
                <a:off x="4068" y="1299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y</a:t>
                </a:r>
                <a:endParaRPr lang="en-US"/>
              </a:p>
            </p:txBody>
          </p:sp>
          <p:sp>
            <p:nvSpPr>
              <p:cNvPr id="20600" name="Rectangle 414"/>
              <p:cNvSpPr>
                <a:spLocks noChangeArrowheads="1"/>
              </p:cNvSpPr>
              <p:nvPr/>
            </p:nvSpPr>
            <p:spPr bwMode="auto">
              <a:xfrm>
                <a:off x="4145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1" name="Rectangle 415"/>
              <p:cNvSpPr>
                <a:spLocks noChangeArrowheads="1"/>
              </p:cNvSpPr>
              <p:nvPr/>
            </p:nvSpPr>
            <p:spPr bwMode="auto">
              <a:xfrm>
                <a:off x="4303" y="1293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2" name="Rectangle 416"/>
              <p:cNvSpPr>
                <a:spLocks noChangeArrowheads="1"/>
              </p:cNvSpPr>
              <p:nvPr/>
            </p:nvSpPr>
            <p:spPr bwMode="auto">
              <a:xfrm>
                <a:off x="4383" y="1299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s</a:t>
                </a:r>
                <a:endParaRPr lang="en-US"/>
              </a:p>
            </p:txBody>
          </p:sp>
          <p:sp>
            <p:nvSpPr>
              <p:cNvPr id="20603" name="Rectangle 417"/>
              <p:cNvSpPr>
                <a:spLocks noChangeArrowheads="1"/>
              </p:cNvSpPr>
              <p:nvPr/>
            </p:nvSpPr>
            <p:spPr bwMode="auto">
              <a:xfrm>
                <a:off x="4462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4" name="Rectangle 418"/>
              <p:cNvSpPr>
                <a:spLocks noChangeArrowheads="1"/>
              </p:cNvSpPr>
              <p:nvPr/>
            </p:nvSpPr>
            <p:spPr bwMode="auto">
              <a:xfrm>
                <a:off x="4555" y="1299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t</a:t>
                </a:r>
                <a:endParaRPr lang="en-US"/>
              </a:p>
            </p:txBody>
          </p:sp>
          <p:sp>
            <p:nvSpPr>
              <p:cNvPr id="20605" name="Rectangle 419"/>
              <p:cNvSpPr>
                <a:spLocks noChangeArrowheads="1"/>
              </p:cNvSpPr>
              <p:nvPr/>
            </p:nvSpPr>
            <p:spPr bwMode="auto">
              <a:xfrm>
                <a:off x="4620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6" name="Rectangle 420"/>
              <p:cNvSpPr>
                <a:spLocks noChangeArrowheads="1"/>
              </p:cNvSpPr>
              <p:nvPr/>
            </p:nvSpPr>
            <p:spPr bwMode="auto">
              <a:xfrm>
                <a:off x="4697" y="1299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o</a:t>
                </a:r>
                <a:endParaRPr lang="en-US"/>
              </a:p>
            </p:txBody>
          </p:sp>
          <p:sp>
            <p:nvSpPr>
              <p:cNvPr id="20607" name="Rectangle 421"/>
              <p:cNvSpPr>
                <a:spLocks noChangeArrowheads="1"/>
              </p:cNvSpPr>
              <p:nvPr/>
            </p:nvSpPr>
            <p:spPr bwMode="auto">
              <a:xfrm>
                <a:off x="4778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8" name="Rectangle 422"/>
              <p:cNvSpPr>
                <a:spLocks noChangeArrowheads="1"/>
              </p:cNvSpPr>
              <p:nvPr/>
            </p:nvSpPr>
            <p:spPr bwMode="auto">
              <a:xfrm>
                <a:off x="4858" y="1299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c</a:t>
                </a:r>
                <a:endParaRPr lang="en-US"/>
              </a:p>
            </p:txBody>
          </p:sp>
          <p:sp>
            <p:nvSpPr>
              <p:cNvPr id="20609" name="Rectangle 423"/>
              <p:cNvSpPr>
                <a:spLocks noChangeArrowheads="1"/>
              </p:cNvSpPr>
              <p:nvPr/>
            </p:nvSpPr>
            <p:spPr bwMode="auto">
              <a:xfrm>
                <a:off x="4936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0" name="Rectangle 424"/>
              <p:cNvSpPr>
                <a:spLocks noChangeArrowheads="1"/>
              </p:cNvSpPr>
              <p:nvPr/>
            </p:nvSpPr>
            <p:spPr bwMode="auto">
              <a:xfrm>
                <a:off x="5016" y="1299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k</a:t>
                </a:r>
                <a:endParaRPr lang="en-US"/>
              </a:p>
            </p:txBody>
          </p:sp>
          <p:sp>
            <p:nvSpPr>
              <p:cNvPr id="20611" name="Rectangle 425"/>
              <p:cNvSpPr>
                <a:spLocks noChangeArrowheads="1"/>
              </p:cNvSpPr>
              <p:nvPr/>
            </p:nvSpPr>
            <p:spPr bwMode="auto">
              <a:xfrm>
                <a:off x="5094" y="1293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2" name="Rectangle 426"/>
              <p:cNvSpPr>
                <a:spLocks noChangeArrowheads="1"/>
              </p:cNvSpPr>
              <p:nvPr/>
            </p:nvSpPr>
            <p:spPr bwMode="auto">
              <a:xfrm>
                <a:off x="5182" y="1299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!</a:t>
                </a:r>
                <a:endParaRPr lang="en-US"/>
              </a:p>
            </p:txBody>
          </p:sp>
          <p:sp>
            <p:nvSpPr>
              <p:cNvPr id="20613" name="Rectangle 427"/>
              <p:cNvSpPr>
                <a:spLocks noChangeArrowheads="1"/>
              </p:cNvSpPr>
              <p:nvPr/>
            </p:nvSpPr>
            <p:spPr bwMode="auto">
              <a:xfrm>
                <a:off x="5253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4" name="Rectangle 428"/>
              <p:cNvSpPr>
                <a:spLocks noChangeArrowheads="1"/>
              </p:cNvSpPr>
              <p:nvPr/>
            </p:nvSpPr>
            <p:spPr bwMode="auto">
              <a:xfrm>
                <a:off x="1772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5" name="Rectangle 429"/>
              <p:cNvSpPr>
                <a:spLocks noChangeArrowheads="1"/>
              </p:cNvSpPr>
              <p:nvPr/>
            </p:nvSpPr>
            <p:spPr bwMode="auto">
              <a:xfrm>
                <a:off x="1848" y="161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b</a:t>
                </a:r>
                <a:endParaRPr lang="en-US"/>
              </a:p>
            </p:txBody>
          </p:sp>
          <p:sp>
            <p:nvSpPr>
              <p:cNvPr id="20616" name="Rectangle 430"/>
              <p:cNvSpPr>
                <a:spLocks noChangeArrowheads="1"/>
              </p:cNvSpPr>
              <p:nvPr/>
            </p:nvSpPr>
            <p:spPr bwMode="auto">
              <a:xfrm>
                <a:off x="1930" y="1609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7" name="Rectangle 431"/>
              <p:cNvSpPr>
                <a:spLocks noChangeArrowheads="1"/>
              </p:cNvSpPr>
              <p:nvPr/>
            </p:nvSpPr>
            <p:spPr bwMode="auto">
              <a:xfrm>
                <a:off x="2025" y="1615"/>
                <a:ext cx="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i</a:t>
                </a:r>
                <a:endParaRPr lang="en-US"/>
              </a:p>
            </p:txBody>
          </p:sp>
          <p:sp>
            <p:nvSpPr>
              <p:cNvPr id="20618" name="Rectangle 432"/>
              <p:cNvSpPr>
                <a:spLocks noChangeArrowheads="1"/>
              </p:cNvSpPr>
              <p:nvPr/>
            </p:nvSpPr>
            <p:spPr bwMode="auto">
              <a:xfrm>
                <a:off x="2089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9" name="Rectangle 433"/>
              <p:cNvSpPr>
                <a:spLocks noChangeArrowheads="1"/>
              </p:cNvSpPr>
              <p:nvPr/>
            </p:nvSpPr>
            <p:spPr bwMode="auto">
              <a:xfrm>
                <a:off x="2164" y="161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d</a:t>
                </a:r>
                <a:endParaRPr lang="en-US"/>
              </a:p>
            </p:txBody>
          </p:sp>
          <p:sp>
            <p:nvSpPr>
              <p:cNvPr id="20620" name="Rectangle 434"/>
              <p:cNvSpPr>
                <a:spLocks noChangeArrowheads="1"/>
              </p:cNvSpPr>
              <p:nvPr/>
            </p:nvSpPr>
            <p:spPr bwMode="auto">
              <a:xfrm>
                <a:off x="2247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1" name="Rectangle 435"/>
              <p:cNvSpPr>
                <a:spLocks noChangeArrowheads="1"/>
              </p:cNvSpPr>
              <p:nvPr/>
            </p:nvSpPr>
            <p:spPr bwMode="auto">
              <a:xfrm>
                <a:off x="2405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2" name="Rectangle 436"/>
              <p:cNvSpPr>
                <a:spLocks noChangeArrowheads="1"/>
              </p:cNvSpPr>
              <p:nvPr/>
            </p:nvSpPr>
            <p:spPr bwMode="auto">
              <a:xfrm>
                <a:off x="2485" y="1615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s</a:t>
                </a:r>
                <a:endParaRPr lang="en-US"/>
              </a:p>
            </p:txBody>
          </p:sp>
          <p:sp>
            <p:nvSpPr>
              <p:cNvPr id="20623" name="Rectangle 437"/>
              <p:cNvSpPr>
                <a:spLocks noChangeArrowheads="1"/>
              </p:cNvSpPr>
              <p:nvPr/>
            </p:nvSpPr>
            <p:spPr bwMode="auto">
              <a:xfrm>
                <a:off x="2563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4" name="Rectangle 438"/>
              <p:cNvSpPr>
                <a:spLocks noChangeArrowheads="1"/>
              </p:cNvSpPr>
              <p:nvPr/>
            </p:nvSpPr>
            <p:spPr bwMode="auto">
              <a:xfrm>
                <a:off x="2657" y="1615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t</a:t>
                </a:r>
                <a:endParaRPr lang="en-US"/>
              </a:p>
            </p:txBody>
          </p:sp>
          <p:sp>
            <p:nvSpPr>
              <p:cNvPr id="20625" name="Rectangle 439"/>
              <p:cNvSpPr>
                <a:spLocks noChangeArrowheads="1"/>
              </p:cNvSpPr>
              <p:nvPr/>
            </p:nvSpPr>
            <p:spPr bwMode="auto">
              <a:xfrm>
                <a:off x="2721" y="1609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6" name="Rectangle 440"/>
              <p:cNvSpPr>
                <a:spLocks noChangeArrowheads="1"/>
              </p:cNvSpPr>
              <p:nvPr/>
            </p:nvSpPr>
            <p:spPr bwMode="auto">
              <a:xfrm>
                <a:off x="2799" y="161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o</a:t>
                </a:r>
                <a:endParaRPr lang="en-US"/>
              </a:p>
            </p:txBody>
          </p:sp>
          <p:sp>
            <p:nvSpPr>
              <p:cNvPr id="20627" name="Rectangle 441"/>
              <p:cNvSpPr>
                <a:spLocks noChangeArrowheads="1"/>
              </p:cNvSpPr>
              <p:nvPr/>
            </p:nvSpPr>
            <p:spPr bwMode="auto">
              <a:xfrm>
                <a:off x="2880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8" name="Rectangle 442"/>
              <p:cNvSpPr>
                <a:spLocks noChangeArrowheads="1"/>
              </p:cNvSpPr>
              <p:nvPr/>
            </p:nvSpPr>
            <p:spPr bwMode="auto">
              <a:xfrm>
                <a:off x="2959" y="1615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c</a:t>
                </a:r>
                <a:endParaRPr lang="en-US"/>
              </a:p>
            </p:txBody>
          </p:sp>
          <p:sp>
            <p:nvSpPr>
              <p:cNvPr id="20629" name="Rectangle 443"/>
              <p:cNvSpPr>
                <a:spLocks noChangeArrowheads="1"/>
              </p:cNvSpPr>
              <p:nvPr/>
            </p:nvSpPr>
            <p:spPr bwMode="auto">
              <a:xfrm>
                <a:off x="3038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0" name="Rectangle 444"/>
              <p:cNvSpPr>
                <a:spLocks noChangeArrowheads="1"/>
              </p:cNvSpPr>
              <p:nvPr/>
            </p:nvSpPr>
            <p:spPr bwMode="auto">
              <a:xfrm>
                <a:off x="3117" y="1615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k</a:t>
                </a:r>
                <a:endParaRPr lang="en-US"/>
              </a:p>
            </p:txBody>
          </p:sp>
          <p:sp>
            <p:nvSpPr>
              <p:cNvPr id="20631" name="Rectangle 445"/>
              <p:cNvSpPr>
                <a:spLocks noChangeArrowheads="1"/>
              </p:cNvSpPr>
              <p:nvPr/>
            </p:nvSpPr>
            <p:spPr bwMode="auto">
              <a:xfrm>
                <a:off x="3196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2" name="Rectangle 446"/>
              <p:cNvSpPr>
                <a:spLocks noChangeArrowheads="1"/>
              </p:cNvSpPr>
              <p:nvPr/>
            </p:nvSpPr>
            <p:spPr bwMode="auto">
              <a:xfrm>
                <a:off x="3284" y="1615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!</a:t>
                </a:r>
                <a:endParaRPr lang="en-US"/>
              </a:p>
            </p:txBody>
          </p:sp>
          <p:sp>
            <p:nvSpPr>
              <p:cNvPr id="20633" name="Rectangle 447"/>
              <p:cNvSpPr>
                <a:spLocks noChangeArrowheads="1"/>
              </p:cNvSpPr>
              <p:nvPr/>
            </p:nvSpPr>
            <p:spPr bwMode="auto">
              <a:xfrm>
                <a:off x="3354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4" name="Rectangle 448"/>
              <p:cNvSpPr>
                <a:spLocks noChangeArrowheads="1"/>
              </p:cNvSpPr>
              <p:nvPr/>
            </p:nvSpPr>
            <p:spPr bwMode="auto">
              <a:xfrm>
                <a:off x="5411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5" name="Rectangle 449"/>
              <p:cNvSpPr>
                <a:spLocks noChangeArrowheads="1"/>
              </p:cNvSpPr>
              <p:nvPr/>
            </p:nvSpPr>
            <p:spPr bwMode="auto">
              <a:xfrm>
                <a:off x="2405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6" name="Rectangle 450"/>
              <p:cNvSpPr>
                <a:spLocks noChangeArrowheads="1"/>
              </p:cNvSpPr>
              <p:nvPr/>
            </p:nvSpPr>
            <p:spPr bwMode="auto">
              <a:xfrm>
                <a:off x="2480" y="983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a</a:t>
                </a:r>
                <a:endParaRPr lang="en-US"/>
              </a:p>
            </p:txBody>
          </p:sp>
          <p:sp>
            <p:nvSpPr>
              <p:cNvPr id="20637" name="Rectangle 451"/>
              <p:cNvSpPr>
                <a:spLocks noChangeArrowheads="1"/>
              </p:cNvSpPr>
              <p:nvPr/>
            </p:nvSpPr>
            <p:spPr bwMode="auto">
              <a:xfrm>
                <a:off x="2563" y="977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8" name="Rectangle 452"/>
              <p:cNvSpPr>
                <a:spLocks noChangeArrowheads="1"/>
              </p:cNvSpPr>
              <p:nvPr/>
            </p:nvSpPr>
            <p:spPr bwMode="auto">
              <a:xfrm>
                <a:off x="3512" y="977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9" name="Rectangle 453"/>
              <p:cNvSpPr>
                <a:spLocks noChangeArrowheads="1"/>
              </p:cNvSpPr>
              <p:nvPr/>
            </p:nvSpPr>
            <p:spPr bwMode="auto">
              <a:xfrm>
                <a:off x="2405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0" name="Rectangle 454"/>
              <p:cNvSpPr>
                <a:spLocks noChangeArrowheads="1"/>
              </p:cNvSpPr>
              <p:nvPr/>
            </p:nvSpPr>
            <p:spPr bwMode="auto">
              <a:xfrm>
                <a:off x="2480" y="1299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a</a:t>
                </a:r>
                <a:endParaRPr lang="en-US"/>
              </a:p>
            </p:txBody>
          </p:sp>
          <p:sp>
            <p:nvSpPr>
              <p:cNvPr id="20641" name="Rectangle 455"/>
              <p:cNvSpPr>
                <a:spLocks noChangeArrowheads="1"/>
              </p:cNvSpPr>
              <p:nvPr/>
            </p:nvSpPr>
            <p:spPr bwMode="auto">
              <a:xfrm>
                <a:off x="2563" y="1293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2" name="Rectangle 456"/>
              <p:cNvSpPr>
                <a:spLocks noChangeArrowheads="1"/>
              </p:cNvSpPr>
              <p:nvPr/>
            </p:nvSpPr>
            <p:spPr bwMode="auto">
              <a:xfrm>
                <a:off x="3512" y="1293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3" name="Rectangle 457"/>
              <p:cNvSpPr>
                <a:spLocks noChangeArrowheads="1"/>
              </p:cNvSpPr>
              <p:nvPr/>
            </p:nvSpPr>
            <p:spPr bwMode="auto">
              <a:xfrm>
                <a:off x="1772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4" name="Rectangle 458"/>
              <p:cNvSpPr>
                <a:spLocks noChangeArrowheads="1"/>
              </p:cNvSpPr>
              <p:nvPr/>
            </p:nvSpPr>
            <p:spPr bwMode="auto">
              <a:xfrm>
                <a:off x="1848" y="193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h</a:t>
                </a:r>
                <a:endParaRPr lang="en-US"/>
              </a:p>
            </p:txBody>
          </p:sp>
          <p:sp>
            <p:nvSpPr>
              <p:cNvPr id="20645" name="Rectangle 459"/>
              <p:cNvSpPr>
                <a:spLocks noChangeArrowheads="1"/>
              </p:cNvSpPr>
              <p:nvPr/>
            </p:nvSpPr>
            <p:spPr bwMode="auto">
              <a:xfrm>
                <a:off x="1930" y="1929"/>
                <a:ext cx="159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6" name="Rectangle 460"/>
              <p:cNvSpPr>
                <a:spLocks noChangeArrowheads="1"/>
              </p:cNvSpPr>
              <p:nvPr/>
            </p:nvSpPr>
            <p:spPr bwMode="auto">
              <a:xfrm>
                <a:off x="2006" y="193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e</a:t>
                </a:r>
                <a:endParaRPr lang="en-US"/>
              </a:p>
            </p:txBody>
          </p:sp>
          <p:sp>
            <p:nvSpPr>
              <p:cNvPr id="20647" name="Rectangle 461"/>
              <p:cNvSpPr>
                <a:spLocks noChangeArrowheads="1"/>
              </p:cNvSpPr>
              <p:nvPr/>
            </p:nvSpPr>
            <p:spPr bwMode="auto">
              <a:xfrm>
                <a:off x="2405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8" name="Rectangle 462"/>
              <p:cNvSpPr>
                <a:spLocks noChangeArrowheads="1"/>
              </p:cNvSpPr>
              <p:nvPr/>
            </p:nvSpPr>
            <p:spPr bwMode="auto">
              <a:xfrm>
                <a:off x="2563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9" name="Rectangle 463"/>
              <p:cNvSpPr>
                <a:spLocks noChangeArrowheads="1"/>
              </p:cNvSpPr>
              <p:nvPr/>
            </p:nvSpPr>
            <p:spPr bwMode="auto">
              <a:xfrm>
                <a:off x="2657" y="1935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t</a:t>
                </a:r>
                <a:endParaRPr lang="en-US"/>
              </a:p>
            </p:txBody>
          </p:sp>
          <p:sp>
            <p:nvSpPr>
              <p:cNvPr id="20650" name="Rectangle 464"/>
              <p:cNvSpPr>
                <a:spLocks noChangeArrowheads="1"/>
              </p:cNvSpPr>
              <p:nvPr/>
            </p:nvSpPr>
            <p:spPr bwMode="auto">
              <a:xfrm>
                <a:off x="2721" y="1929"/>
                <a:ext cx="159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51" name="Rectangle 465"/>
              <p:cNvSpPr>
                <a:spLocks noChangeArrowheads="1"/>
              </p:cNvSpPr>
              <p:nvPr/>
            </p:nvSpPr>
            <p:spPr bwMode="auto">
              <a:xfrm>
                <a:off x="2799" y="193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h</a:t>
                </a:r>
                <a:endParaRPr lang="en-US"/>
              </a:p>
            </p:txBody>
          </p:sp>
          <p:sp>
            <p:nvSpPr>
              <p:cNvPr id="20652" name="Rectangle 466"/>
              <p:cNvSpPr>
                <a:spLocks noChangeArrowheads="1"/>
              </p:cNvSpPr>
              <p:nvPr/>
            </p:nvSpPr>
            <p:spPr bwMode="auto">
              <a:xfrm>
                <a:off x="2880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53" name="Rectangle 467"/>
              <p:cNvSpPr>
                <a:spLocks noChangeArrowheads="1"/>
              </p:cNvSpPr>
              <p:nvPr/>
            </p:nvSpPr>
            <p:spPr bwMode="auto">
              <a:xfrm>
                <a:off x="2957" y="193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e</a:t>
                </a:r>
                <a:endParaRPr lang="en-US"/>
              </a:p>
            </p:txBody>
          </p:sp>
          <p:sp>
            <p:nvSpPr>
              <p:cNvPr id="20654" name="Rectangle 468"/>
              <p:cNvSpPr>
                <a:spLocks noChangeArrowheads="1"/>
              </p:cNvSpPr>
              <p:nvPr/>
            </p:nvSpPr>
            <p:spPr bwMode="auto">
              <a:xfrm>
                <a:off x="3038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55" name="Rectangle 469"/>
              <p:cNvSpPr>
                <a:spLocks noChangeArrowheads="1"/>
              </p:cNvSpPr>
              <p:nvPr/>
            </p:nvSpPr>
            <p:spPr bwMode="auto">
              <a:xfrm>
                <a:off x="3196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56" name="Rectangle 470"/>
              <p:cNvSpPr>
                <a:spLocks noChangeArrowheads="1"/>
              </p:cNvSpPr>
              <p:nvPr/>
            </p:nvSpPr>
            <p:spPr bwMode="auto">
              <a:xfrm>
                <a:off x="3273" y="193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b</a:t>
                </a:r>
                <a:endParaRPr lang="en-US"/>
              </a:p>
            </p:txBody>
          </p:sp>
          <p:sp>
            <p:nvSpPr>
              <p:cNvPr id="20657" name="Rectangle 471"/>
              <p:cNvSpPr>
                <a:spLocks noChangeArrowheads="1"/>
              </p:cNvSpPr>
              <p:nvPr/>
            </p:nvSpPr>
            <p:spPr bwMode="auto">
              <a:xfrm>
                <a:off x="3354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58" name="Rectangle 472"/>
              <p:cNvSpPr>
                <a:spLocks noChangeArrowheads="1"/>
              </p:cNvSpPr>
              <p:nvPr/>
            </p:nvSpPr>
            <p:spPr bwMode="auto">
              <a:xfrm>
                <a:off x="3432" y="193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e</a:t>
                </a:r>
                <a:endParaRPr lang="en-US"/>
              </a:p>
            </p:txBody>
          </p:sp>
          <p:sp>
            <p:nvSpPr>
              <p:cNvPr id="20659" name="Rectangle 473"/>
              <p:cNvSpPr>
                <a:spLocks noChangeArrowheads="1"/>
              </p:cNvSpPr>
              <p:nvPr/>
            </p:nvSpPr>
            <p:spPr bwMode="auto">
              <a:xfrm>
                <a:off x="3512" y="1929"/>
                <a:ext cx="159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0" name="Rectangle 474"/>
              <p:cNvSpPr>
                <a:spLocks noChangeArrowheads="1"/>
              </p:cNvSpPr>
              <p:nvPr/>
            </p:nvSpPr>
            <p:spPr bwMode="auto">
              <a:xfrm>
                <a:off x="3607" y="1935"/>
                <a:ext cx="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l</a:t>
                </a:r>
                <a:endParaRPr lang="en-US"/>
              </a:p>
            </p:txBody>
          </p:sp>
          <p:sp>
            <p:nvSpPr>
              <p:cNvPr id="20661" name="Rectangle 475"/>
              <p:cNvSpPr>
                <a:spLocks noChangeArrowheads="1"/>
              </p:cNvSpPr>
              <p:nvPr/>
            </p:nvSpPr>
            <p:spPr bwMode="auto">
              <a:xfrm>
                <a:off x="3671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2" name="Rectangle 476"/>
              <p:cNvSpPr>
                <a:spLocks noChangeArrowheads="1"/>
              </p:cNvSpPr>
              <p:nvPr/>
            </p:nvSpPr>
            <p:spPr bwMode="auto">
              <a:xfrm>
                <a:off x="3765" y="1935"/>
                <a:ext cx="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l</a:t>
                </a:r>
                <a:endParaRPr lang="en-US"/>
              </a:p>
            </p:txBody>
          </p:sp>
          <p:sp>
            <p:nvSpPr>
              <p:cNvPr id="20663" name="Rectangle 477"/>
              <p:cNvSpPr>
                <a:spLocks noChangeArrowheads="1"/>
              </p:cNvSpPr>
              <p:nvPr/>
            </p:nvSpPr>
            <p:spPr bwMode="auto">
              <a:xfrm>
                <a:off x="3829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4" name="Rectangle 478"/>
              <p:cNvSpPr>
                <a:spLocks noChangeArrowheads="1"/>
              </p:cNvSpPr>
              <p:nvPr/>
            </p:nvSpPr>
            <p:spPr bwMode="auto">
              <a:xfrm>
                <a:off x="3906" y="193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?</a:t>
                </a:r>
                <a:endParaRPr lang="en-US"/>
              </a:p>
            </p:txBody>
          </p:sp>
          <p:sp>
            <p:nvSpPr>
              <p:cNvPr id="20665" name="Rectangle 479"/>
              <p:cNvSpPr>
                <a:spLocks noChangeArrowheads="1"/>
              </p:cNvSpPr>
              <p:nvPr/>
            </p:nvSpPr>
            <p:spPr bwMode="auto">
              <a:xfrm>
                <a:off x="4145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6" name="Rectangle 480"/>
              <p:cNvSpPr>
                <a:spLocks noChangeArrowheads="1"/>
              </p:cNvSpPr>
              <p:nvPr/>
            </p:nvSpPr>
            <p:spPr bwMode="auto">
              <a:xfrm>
                <a:off x="4225" y="1935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s</a:t>
                </a:r>
                <a:endParaRPr lang="en-US"/>
              </a:p>
            </p:txBody>
          </p:sp>
          <p:sp>
            <p:nvSpPr>
              <p:cNvPr id="20667" name="Rectangle 481"/>
              <p:cNvSpPr>
                <a:spLocks noChangeArrowheads="1"/>
              </p:cNvSpPr>
              <p:nvPr/>
            </p:nvSpPr>
            <p:spPr bwMode="auto">
              <a:xfrm>
                <a:off x="4303" y="1929"/>
                <a:ext cx="159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8" name="Rectangle 482"/>
              <p:cNvSpPr>
                <a:spLocks noChangeArrowheads="1"/>
              </p:cNvSpPr>
              <p:nvPr/>
            </p:nvSpPr>
            <p:spPr bwMode="auto">
              <a:xfrm>
                <a:off x="4397" y="1935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t</a:t>
                </a:r>
                <a:endParaRPr lang="en-US"/>
              </a:p>
            </p:txBody>
          </p:sp>
          <p:sp>
            <p:nvSpPr>
              <p:cNvPr id="20669" name="Rectangle 483"/>
              <p:cNvSpPr>
                <a:spLocks noChangeArrowheads="1"/>
              </p:cNvSpPr>
              <p:nvPr/>
            </p:nvSpPr>
            <p:spPr bwMode="auto">
              <a:xfrm>
                <a:off x="4462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0" name="Rectangle 484"/>
              <p:cNvSpPr>
                <a:spLocks noChangeArrowheads="1"/>
              </p:cNvSpPr>
              <p:nvPr/>
            </p:nvSpPr>
            <p:spPr bwMode="auto">
              <a:xfrm>
                <a:off x="4539" y="193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o</a:t>
                </a:r>
                <a:endParaRPr lang="en-US"/>
              </a:p>
            </p:txBody>
          </p:sp>
          <p:sp>
            <p:nvSpPr>
              <p:cNvPr id="20671" name="Rectangle 485"/>
              <p:cNvSpPr>
                <a:spLocks noChangeArrowheads="1"/>
              </p:cNvSpPr>
              <p:nvPr/>
            </p:nvSpPr>
            <p:spPr bwMode="auto">
              <a:xfrm>
                <a:off x="4620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2" name="Rectangle 486"/>
              <p:cNvSpPr>
                <a:spLocks noChangeArrowheads="1"/>
              </p:cNvSpPr>
              <p:nvPr/>
            </p:nvSpPr>
            <p:spPr bwMode="auto">
              <a:xfrm>
                <a:off x="4697" y="193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p</a:t>
                </a:r>
                <a:endParaRPr lang="en-US"/>
              </a:p>
            </p:txBody>
          </p:sp>
          <p:sp>
            <p:nvSpPr>
              <p:cNvPr id="20673" name="Rectangle 487"/>
              <p:cNvSpPr>
                <a:spLocks noChangeArrowheads="1"/>
              </p:cNvSpPr>
              <p:nvPr/>
            </p:nvSpPr>
            <p:spPr bwMode="auto">
              <a:xfrm>
                <a:off x="4778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4" name="Rectangle 488"/>
              <p:cNvSpPr>
                <a:spLocks noChangeArrowheads="1"/>
              </p:cNvSpPr>
              <p:nvPr/>
            </p:nvSpPr>
            <p:spPr bwMode="auto">
              <a:xfrm>
                <a:off x="4866" y="1935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!</a:t>
                </a:r>
                <a:endParaRPr lang="en-US"/>
              </a:p>
            </p:txBody>
          </p:sp>
          <p:sp>
            <p:nvSpPr>
              <p:cNvPr id="20675" name="Rectangle 489"/>
              <p:cNvSpPr>
                <a:spLocks noChangeArrowheads="1"/>
              </p:cNvSpPr>
              <p:nvPr/>
            </p:nvSpPr>
            <p:spPr bwMode="auto">
              <a:xfrm>
                <a:off x="3987" y="1929"/>
                <a:ext cx="158" cy="159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6" name="Rectangle 490"/>
              <p:cNvSpPr>
                <a:spLocks noChangeArrowheads="1"/>
              </p:cNvSpPr>
              <p:nvPr/>
            </p:nvSpPr>
            <p:spPr bwMode="auto">
              <a:xfrm>
                <a:off x="3512" y="1609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7" name="Rectangle 491"/>
              <p:cNvSpPr>
                <a:spLocks noChangeArrowheads="1"/>
              </p:cNvSpPr>
              <p:nvPr/>
            </p:nvSpPr>
            <p:spPr bwMode="auto">
              <a:xfrm>
                <a:off x="3590" y="161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b</a:t>
                </a:r>
                <a:endParaRPr lang="en-US"/>
              </a:p>
            </p:txBody>
          </p:sp>
          <p:sp>
            <p:nvSpPr>
              <p:cNvPr id="20678" name="Rectangle 492"/>
              <p:cNvSpPr>
                <a:spLocks noChangeArrowheads="1"/>
              </p:cNvSpPr>
              <p:nvPr/>
            </p:nvSpPr>
            <p:spPr bwMode="auto">
              <a:xfrm>
                <a:off x="3671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9" name="Rectangle 493"/>
              <p:cNvSpPr>
                <a:spLocks noChangeArrowheads="1"/>
              </p:cNvSpPr>
              <p:nvPr/>
            </p:nvSpPr>
            <p:spPr bwMode="auto">
              <a:xfrm>
                <a:off x="3765" y="1615"/>
                <a:ext cx="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i</a:t>
                </a:r>
                <a:endParaRPr lang="en-US"/>
              </a:p>
            </p:txBody>
          </p:sp>
          <p:sp>
            <p:nvSpPr>
              <p:cNvPr id="20680" name="Rectangle 494"/>
              <p:cNvSpPr>
                <a:spLocks noChangeArrowheads="1"/>
              </p:cNvSpPr>
              <p:nvPr/>
            </p:nvSpPr>
            <p:spPr bwMode="auto">
              <a:xfrm>
                <a:off x="3829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1" name="Rectangle 495"/>
              <p:cNvSpPr>
                <a:spLocks noChangeArrowheads="1"/>
              </p:cNvSpPr>
              <p:nvPr/>
            </p:nvSpPr>
            <p:spPr bwMode="auto">
              <a:xfrm>
                <a:off x="3906" y="161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d</a:t>
                </a:r>
                <a:endParaRPr lang="en-US"/>
              </a:p>
            </p:txBody>
          </p:sp>
          <p:sp>
            <p:nvSpPr>
              <p:cNvPr id="20682" name="Rectangle 496"/>
              <p:cNvSpPr>
                <a:spLocks noChangeArrowheads="1"/>
              </p:cNvSpPr>
              <p:nvPr/>
            </p:nvSpPr>
            <p:spPr bwMode="auto">
              <a:xfrm>
                <a:off x="3987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3" name="Rectangle 497"/>
              <p:cNvSpPr>
                <a:spLocks noChangeArrowheads="1"/>
              </p:cNvSpPr>
              <p:nvPr/>
            </p:nvSpPr>
            <p:spPr bwMode="auto">
              <a:xfrm>
                <a:off x="4145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4" name="Rectangle 498"/>
              <p:cNvSpPr>
                <a:spLocks noChangeArrowheads="1"/>
              </p:cNvSpPr>
              <p:nvPr/>
            </p:nvSpPr>
            <p:spPr bwMode="auto">
              <a:xfrm>
                <a:off x="4225" y="1615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s</a:t>
                </a:r>
                <a:endParaRPr lang="en-US"/>
              </a:p>
            </p:txBody>
          </p:sp>
          <p:sp>
            <p:nvSpPr>
              <p:cNvPr id="20685" name="Rectangle 499"/>
              <p:cNvSpPr>
                <a:spLocks noChangeArrowheads="1"/>
              </p:cNvSpPr>
              <p:nvPr/>
            </p:nvSpPr>
            <p:spPr bwMode="auto">
              <a:xfrm>
                <a:off x="4303" y="1609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6" name="Rectangle 500"/>
              <p:cNvSpPr>
                <a:spLocks noChangeArrowheads="1"/>
              </p:cNvSpPr>
              <p:nvPr/>
            </p:nvSpPr>
            <p:spPr bwMode="auto">
              <a:xfrm>
                <a:off x="4397" y="1615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t</a:t>
                </a:r>
                <a:endParaRPr lang="en-US"/>
              </a:p>
            </p:txBody>
          </p:sp>
          <p:sp>
            <p:nvSpPr>
              <p:cNvPr id="20687" name="Rectangle 501"/>
              <p:cNvSpPr>
                <a:spLocks noChangeArrowheads="1"/>
              </p:cNvSpPr>
              <p:nvPr/>
            </p:nvSpPr>
            <p:spPr bwMode="auto">
              <a:xfrm>
                <a:off x="4462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8" name="Rectangle 502"/>
              <p:cNvSpPr>
                <a:spLocks noChangeArrowheads="1"/>
              </p:cNvSpPr>
              <p:nvPr/>
            </p:nvSpPr>
            <p:spPr bwMode="auto">
              <a:xfrm>
                <a:off x="4539" y="1615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o</a:t>
                </a:r>
                <a:endParaRPr lang="en-US"/>
              </a:p>
            </p:txBody>
          </p:sp>
          <p:sp>
            <p:nvSpPr>
              <p:cNvPr id="20689" name="Rectangle 503"/>
              <p:cNvSpPr>
                <a:spLocks noChangeArrowheads="1"/>
              </p:cNvSpPr>
              <p:nvPr/>
            </p:nvSpPr>
            <p:spPr bwMode="auto">
              <a:xfrm>
                <a:off x="4620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0" name="Rectangle 504"/>
              <p:cNvSpPr>
                <a:spLocks noChangeArrowheads="1"/>
              </p:cNvSpPr>
              <p:nvPr/>
            </p:nvSpPr>
            <p:spPr bwMode="auto">
              <a:xfrm>
                <a:off x="4699" y="1615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c</a:t>
                </a:r>
                <a:endParaRPr lang="en-US"/>
              </a:p>
            </p:txBody>
          </p:sp>
          <p:sp>
            <p:nvSpPr>
              <p:cNvPr id="20691" name="Rectangle 505"/>
              <p:cNvSpPr>
                <a:spLocks noChangeArrowheads="1"/>
              </p:cNvSpPr>
              <p:nvPr/>
            </p:nvSpPr>
            <p:spPr bwMode="auto">
              <a:xfrm>
                <a:off x="4778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2" name="Rectangle 506"/>
              <p:cNvSpPr>
                <a:spLocks noChangeArrowheads="1"/>
              </p:cNvSpPr>
              <p:nvPr/>
            </p:nvSpPr>
            <p:spPr bwMode="auto">
              <a:xfrm>
                <a:off x="4858" y="1615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k</a:t>
                </a:r>
                <a:endParaRPr lang="en-US"/>
              </a:p>
            </p:txBody>
          </p:sp>
          <p:sp>
            <p:nvSpPr>
              <p:cNvPr id="20693" name="Rectangle 507"/>
              <p:cNvSpPr>
                <a:spLocks noChangeArrowheads="1"/>
              </p:cNvSpPr>
              <p:nvPr/>
            </p:nvSpPr>
            <p:spPr bwMode="auto">
              <a:xfrm>
                <a:off x="4936" y="1609"/>
                <a:ext cx="158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4" name="Rectangle 508"/>
              <p:cNvSpPr>
                <a:spLocks noChangeArrowheads="1"/>
              </p:cNvSpPr>
              <p:nvPr/>
            </p:nvSpPr>
            <p:spPr bwMode="auto">
              <a:xfrm>
                <a:off x="5024" y="1615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40458C"/>
                    </a:solidFill>
                    <a:latin typeface="Arial" charset="0"/>
                  </a:rPr>
                  <a:t>!</a:t>
                </a:r>
                <a:endParaRPr lang="en-US"/>
              </a:p>
            </p:txBody>
          </p:sp>
          <p:sp>
            <p:nvSpPr>
              <p:cNvPr id="20695" name="Rectangle 509"/>
              <p:cNvSpPr>
                <a:spLocks noChangeArrowheads="1"/>
              </p:cNvSpPr>
              <p:nvPr/>
            </p:nvSpPr>
            <p:spPr bwMode="auto">
              <a:xfrm>
                <a:off x="5094" y="1609"/>
                <a:ext cx="159" cy="158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6" name="Rectangle 510"/>
              <p:cNvSpPr>
                <a:spLocks noChangeArrowheads="1"/>
              </p:cNvSpPr>
              <p:nvPr/>
            </p:nvSpPr>
            <p:spPr bwMode="auto">
              <a:xfrm>
                <a:off x="1847" y="1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chemeClr val="tx2"/>
                    </a:solidFill>
                    <a:latin typeface="Arial" charset="0"/>
                  </a:rPr>
                  <a:t>0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20697" name="Rectangle 511"/>
              <p:cNvSpPr>
                <a:spLocks noChangeArrowheads="1"/>
              </p:cNvSpPr>
              <p:nvPr/>
            </p:nvSpPr>
            <p:spPr bwMode="auto">
              <a:xfrm>
                <a:off x="2005" y="1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</a:t>
                </a:r>
                <a:endParaRPr lang="en-US"/>
              </a:p>
            </p:txBody>
          </p:sp>
          <p:sp>
            <p:nvSpPr>
              <p:cNvPr id="20698" name="Rectangle 512"/>
              <p:cNvSpPr>
                <a:spLocks noChangeArrowheads="1"/>
              </p:cNvSpPr>
              <p:nvPr/>
            </p:nvSpPr>
            <p:spPr bwMode="auto">
              <a:xfrm>
                <a:off x="2163" y="1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</a:t>
                </a:r>
                <a:endParaRPr lang="en-US"/>
              </a:p>
            </p:txBody>
          </p:sp>
          <p:sp>
            <p:nvSpPr>
              <p:cNvPr id="20699" name="Rectangle 513"/>
              <p:cNvSpPr>
                <a:spLocks noChangeArrowheads="1"/>
              </p:cNvSpPr>
              <p:nvPr/>
            </p:nvSpPr>
            <p:spPr bwMode="auto">
              <a:xfrm>
                <a:off x="2321" y="1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</a:t>
                </a:r>
                <a:endParaRPr lang="en-US"/>
              </a:p>
            </p:txBody>
          </p:sp>
          <p:sp>
            <p:nvSpPr>
              <p:cNvPr id="20700" name="Rectangle 514"/>
              <p:cNvSpPr>
                <a:spLocks noChangeArrowheads="1"/>
              </p:cNvSpPr>
              <p:nvPr/>
            </p:nvSpPr>
            <p:spPr bwMode="auto">
              <a:xfrm>
                <a:off x="2480" y="1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4</a:t>
                </a:r>
                <a:endParaRPr lang="en-US"/>
              </a:p>
            </p:txBody>
          </p:sp>
          <p:sp>
            <p:nvSpPr>
              <p:cNvPr id="20701" name="Rectangle 515"/>
              <p:cNvSpPr>
                <a:spLocks noChangeArrowheads="1"/>
              </p:cNvSpPr>
              <p:nvPr/>
            </p:nvSpPr>
            <p:spPr bwMode="auto">
              <a:xfrm>
                <a:off x="2640" y="1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5</a:t>
                </a:r>
                <a:endParaRPr lang="en-US"/>
              </a:p>
            </p:txBody>
          </p:sp>
          <p:sp>
            <p:nvSpPr>
              <p:cNvPr id="20702" name="Rectangle 516"/>
              <p:cNvSpPr>
                <a:spLocks noChangeArrowheads="1"/>
              </p:cNvSpPr>
              <p:nvPr/>
            </p:nvSpPr>
            <p:spPr bwMode="auto">
              <a:xfrm>
                <a:off x="2798" y="1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6</a:t>
                </a:r>
                <a:endParaRPr lang="en-US"/>
              </a:p>
            </p:txBody>
          </p:sp>
          <p:sp>
            <p:nvSpPr>
              <p:cNvPr id="20703" name="Rectangle 517"/>
              <p:cNvSpPr>
                <a:spLocks noChangeArrowheads="1"/>
              </p:cNvSpPr>
              <p:nvPr/>
            </p:nvSpPr>
            <p:spPr bwMode="auto">
              <a:xfrm>
                <a:off x="2956" y="1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7</a:t>
                </a:r>
                <a:endParaRPr lang="en-US"/>
              </a:p>
            </p:txBody>
          </p:sp>
          <p:sp>
            <p:nvSpPr>
              <p:cNvPr id="20704" name="Rectangle 518"/>
              <p:cNvSpPr>
                <a:spLocks noChangeArrowheads="1"/>
              </p:cNvSpPr>
              <p:nvPr/>
            </p:nvSpPr>
            <p:spPr bwMode="auto">
              <a:xfrm>
                <a:off x="3114" y="1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8</a:t>
                </a:r>
                <a:endParaRPr lang="en-US"/>
              </a:p>
            </p:txBody>
          </p:sp>
          <p:sp>
            <p:nvSpPr>
              <p:cNvPr id="20705" name="Rectangle 519"/>
              <p:cNvSpPr>
                <a:spLocks noChangeArrowheads="1"/>
              </p:cNvSpPr>
              <p:nvPr/>
            </p:nvSpPr>
            <p:spPr bwMode="auto">
              <a:xfrm>
                <a:off x="3273" y="1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9</a:t>
                </a:r>
                <a:endParaRPr lang="en-US"/>
              </a:p>
            </p:txBody>
          </p:sp>
          <p:sp>
            <p:nvSpPr>
              <p:cNvPr id="20706" name="Rectangle 520"/>
              <p:cNvSpPr>
                <a:spLocks noChangeArrowheads="1"/>
              </p:cNvSpPr>
              <p:nvPr/>
            </p:nvSpPr>
            <p:spPr bwMode="auto">
              <a:xfrm>
                <a:off x="3403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10</a:t>
                </a:r>
                <a:endParaRPr lang="en-US"/>
              </a:p>
            </p:txBody>
          </p:sp>
          <p:sp>
            <p:nvSpPr>
              <p:cNvPr id="20707" name="Rectangle 521"/>
              <p:cNvSpPr>
                <a:spLocks noChangeArrowheads="1"/>
              </p:cNvSpPr>
              <p:nvPr/>
            </p:nvSpPr>
            <p:spPr bwMode="auto">
              <a:xfrm>
                <a:off x="3562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11</a:t>
                </a:r>
                <a:endParaRPr lang="en-US"/>
              </a:p>
            </p:txBody>
          </p:sp>
          <p:sp>
            <p:nvSpPr>
              <p:cNvPr id="20708" name="Rectangle 522"/>
              <p:cNvSpPr>
                <a:spLocks noChangeArrowheads="1"/>
              </p:cNvSpPr>
              <p:nvPr/>
            </p:nvSpPr>
            <p:spPr bwMode="auto">
              <a:xfrm>
                <a:off x="3720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12</a:t>
                </a:r>
                <a:endParaRPr lang="en-US"/>
              </a:p>
            </p:txBody>
          </p:sp>
          <p:sp>
            <p:nvSpPr>
              <p:cNvPr id="20709" name="Rectangle 523"/>
              <p:cNvSpPr>
                <a:spLocks noChangeArrowheads="1"/>
              </p:cNvSpPr>
              <p:nvPr/>
            </p:nvSpPr>
            <p:spPr bwMode="auto">
              <a:xfrm>
                <a:off x="3878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13</a:t>
                </a:r>
                <a:endParaRPr lang="en-US"/>
              </a:p>
            </p:txBody>
          </p:sp>
          <p:sp>
            <p:nvSpPr>
              <p:cNvPr id="20710" name="Rectangle 524"/>
              <p:cNvSpPr>
                <a:spLocks noChangeArrowheads="1"/>
              </p:cNvSpPr>
              <p:nvPr/>
            </p:nvSpPr>
            <p:spPr bwMode="auto">
              <a:xfrm>
                <a:off x="4036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14</a:t>
                </a:r>
                <a:endParaRPr lang="en-US"/>
              </a:p>
            </p:txBody>
          </p:sp>
          <p:sp>
            <p:nvSpPr>
              <p:cNvPr id="20711" name="Rectangle 525"/>
              <p:cNvSpPr>
                <a:spLocks noChangeArrowheads="1"/>
              </p:cNvSpPr>
              <p:nvPr/>
            </p:nvSpPr>
            <p:spPr bwMode="auto">
              <a:xfrm>
                <a:off x="4194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15</a:t>
                </a:r>
                <a:endParaRPr lang="en-US"/>
              </a:p>
            </p:txBody>
          </p:sp>
          <p:sp>
            <p:nvSpPr>
              <p:cNvPr id="20712" name="Rectangle 526"/>
              <p:cNvSpPr>
                <a:spLocks noChangeArrowheads="1"/>
              </p:cNvSpPr>
              <p:nvPr/>
            </p:nvSpPr>
            <p:spPr bwMode="auto">
              <a:xfrm>
                <a:off x="4353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16</a:t>
                </a:r>
                <a:endParaRPr lang="en-US"/>
              </a:p>
            </p:txBody>
          </p:sp>
          <p:sp>
            <p:nvSpPr>
              <p:cNvPr id="20713" name="Rectangle 527"/>
              <p:cNvSpPr>
                <a:spLocks noChangeArrowheads="1"/>
              </p:cNvSpPr>
              <p:nvPr/>
            </p:nvSpPr>
            <p:spPr bwMode="auto">
              <a:xfrm>
                <a:off x="4511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17</a:t>
                </a:r>
                <a:endParaRPr lang="en-US"/>
              </a:p>
            </p:txBody>
          </p:sp>
          <p:sp>
            <p:nvSpPr>
              <p:cNvPr id="20714" name="Rectangle 528"/>
              <p:cNvSpPr>
                <a:spLocks noChangeArrowheads="1"/>
              </p:cNvSpPr>
              <p:nvPr/>
            </p:nvSpPr>
            <p:spPr bwMode="auto">
              <a:xfrm>
                <a:off x="4669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18</a:t>
                </a:r>
                <a:endParaRPr lang="en-US"/>
              </a:p>
            </p:txBody>
          </p:sp>
          <p:sp>
            <p:nvSpPr>
              <p:cNvPr id="20715" name="Rectangle 529"/>
              <p:cNvSpPr>
                <a:spLocks noChangeArrowheads="1"/>
              </p:cNvSpPr>
              <p:nvPr/>
            </p:nvSpPr>
            <p:spPr bwMode="auto">
              <a:xfrm>
                <a:off x="4827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19</a:t>
                </a:r>
                <a:endParaRPr lang="en-US"/>
              </a:p>
            </p:txBody>
          </p:sp>
          <p:sp>
            <p:nvSpPr>
              <p:cNvPr id="20716" name="Rectangle 530"/>
              <p:cNvSpPr>
                <a:spLocks noChangeArrowheads="1"/>
              </p:cNvSpPr>
              <p:nvPr/>
            </p:nvSpPr>
            <p:spPr bwMode="auto">
              <a:xfrm>
                <a:off x="4985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20</a:t>
                </a:r>
                <a:endParaRPr lang="en-US"/>
              </a:p>
            </p:txBody>
          </p:sp>
          <p:sp>
            <p:nvSpPr>
              <p:cNvPr id="20717" name="Rectangle 531"/>
              <p:cNvSpPr>
                <a:spLocks noChangeArrowheads="1"/>
              </p:cNvSpPr>
              <p:nvPr/>
            </p:nvSpPr>
            <p:spPr bwMode="auto">
              <a:xfrm>
                <a:off x="5144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21</a:t>
                </a:r>
                <a:endParaRPr lang="en-US"/>
              </a:p>
            </p:txBody>
          </p:sp>
          <p:sp>
            <p:nvSpPr>
              <p:cNvPr id="20718" name="Rectangle 532"/>
              <p:cNvSpPr>
                <a:spLocks noChangeArrowheads="1"/>
              </p:cNvSpPr>
              <p:nvPr/>
            </p:nvSpPr>
            <p:spPr bwMode="auto">
              <a:xfrm>
                <a:off x="5302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22</a:t>
                </a:r>
                <a:endParaRPr lang="en-US"/>
              </a:p>
            </p:txBody>
          </p:sp>
          <p:sp>
            <p:nvSpPr>
              <p:cNvPr id="20719" name="Rectangle 533"/>
              <p:cNvSpPr>
                <a:spLocks noChangeArrowheads="1"/>
              </p:cNvSpPr>
              <p:nvPr/>
            </p:nvSpPr>
            <p:spPr bwMode="auto">
              <a:xfrm>
                <a:off x="5460" y="1141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23</a:t>
                </a:r>
                <a:endParaRPr lang="en-US"/>
              </a:p>
            </p:txBody>
          </p:sp>
          <p:sp>
            <p:nvSpPr>
              <p:cNvPr id="20720" name="Rectangle 534"/>
              <p:cNvSpPr>
                <a:spLocks noChangeArrowheads="1"/>
              </p:cNvSpPr>
              <p:nvPr/>
            </p:nvSpPr>
            <p:spPr bwMode="auto">
              <a:xfrm>
                <a:off x="1819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chemeClr val="tx2"/>
                    </a:solidFill>
                    <a:latin typeface="Arial" charset="0"/>
                  </a:rPr>
                  <a:t>24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20721" name="Rectangle 535"/>
              <p:cNvSpPr>
                <a:spLocks noChangeArrowheads="1"/>
              </p:cNvSpPr>
              <p:nvPr/>
            </p:nvSpPr>
            <p:spPr bwMode="auto">
              <a:xfrm>
                <a:off x="1977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25</a:t>
                </a:r>
                <a:endParaRPr lang="en-US"/>
              </a:p>
            </p:txBody>
          </p:sp>
          <p:sp>
            <p:nvSpPr>
              <p:cNvPr id="20722" name="Rectangle 536"/>
              <p:cNvSpPr>
                <a:spLocks noChangeArrowheads="1"/>
              </p:cNvSpPr>
              <p:nvPr/>
            </p:nvSpPr>
            <p:spPr bwMode="auto">
              <a:xfrm>
                <a:off x="2136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26</a:t>
                </a:r>
                <a:endParaRPr lang="en-US"/>
              </a:p>
            </p:txBody>
          </p:sp>
          <p:sp>
            <p:nvSpPr>
              <p:cNvPr id="20723" name="Rectangle 537"/>
              <p:cNvSpPr>
                <a:spLocks noChangeArrowheads="1"/>
              </p:cNvSpPr>
              <p:nvPr/>
            </p:nvSpPr>
            <p:spPr bwMode="auto">
              <a:xfrm>
                <a:off x="2294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27</a:t>
                </a:r>
                <a:endParaRPr lang="en-US"/>
              </a:p>
            </p:txBody>
          </p:sp>
          <p:sp>
            <p:nvSpPr>
              <p:cNvPr id="20724" name="Rectangle 538"/>
              <p:cNvSpPr>
                <a:spLocks noChangeArrowheads="1"/>
              </p:cNvSpPr>
              <p:nvPr/>
            </p:nvSpPr>
            <p:spPr bwMode="auto">
              <a:xfrm>
                <a:off x="2452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28</a:t>
                </a:r>
                <a:endParaRPr lang="en-US"/>
              </a:p>
            </p:txBody>
          </p:sp>
          <p:sp>
            <p:nvSpPr>
              <p:cNvPr id="20725" name="Rectangle 539"/>
              <p:cNvSpPr>
                <a:spLocks noChangeArrowheads="1"/>
              </p:cNvSpPr>
              <p:nvPr/>
            </p:nvSpPr>
            <p:spPr bwMode="auto">
              <a:xfrm>
                <a:off x="2612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29</a:t>
                </a:r>
                <a:endParaRPr lang="en-US"/>
              </a:p>
            </p:txBody>
          </p:sp>
          <p:sp>
            <p:nvSpPr>
              <p:cNvPr id="20726" name="Rectangle 540"/>
              <p:cNvSpPr>
                <a:spLocks noChangeArrowheads="1"/>
              </p:cNvSpPr>
              <p:nvPr/>
            </p:nvSpPr>
            <p:spPr bwMode="auto">
              <a:xfrm>
                <a:off x="2771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30</a:t>
                </a:r>
                <a:endParaRPr lang="en-US"/>
              </a:p>
            </p:txBody>
          </p:sp>
          <p:sp>
            <p:nvSpPr>
              <p:cNvPr id="20727" name="Rectangle 541"/>
              <p:cNvSpPr>
                <a:spLocks noChangeArrowheads="1"/>
              </p:cNvSpPr>
              <p:nvPr/>
            </p:nvSpPr>
            <p:spPr bwMode="auto">
              <a:xfrm>
                <a:off x="2929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31</a:t>
                </a:r>
                <a:endParaRPr lang="en-US"/>
              </a:p>
            </p:txBody>
          </p:sp>
          <p:sp>
            <p:nvSpPr>
              <p:cNvPr id="20728" name="Rectangle 542"/>
              <p:cNvSpPr>
                <a:spLocks noChangeArrowheads="1"/>
              </p:cNvSpPr>
              <p:nvPr/>
            </p:nvSpPr>
            <p:spPr bwMode="auto">
              <a:xfrm>
                <a:off x="3087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32</a:t>
                </a:r>
                <a:endParaRPr lang="en-US"/>
              </a:p>
            </p:txBody>
          </p:sp>
          <p:sp>
            <p:nvSpPr>
              <p:cNvPr id="20729" name="Rectangle 543"/>
              <p:cNvSpPr>
                <a:spLocks noChangeArrowheads="1"/>
              </p:cNvSpPr>
              <p:nvPr/>
            </p:nvSpPr>
            <p:spPr bwMode="auto">
              <a:xfrm>
                <a:off x="3245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33</a:t>
                </a:r>
                <a:endParaRPr lang="en-US"/>
              </a:p>
            </p:txBody>
          </p:sp>
          <p:sp>
            <p:nvSpPr>
              <p:cNvPr id="20730" name="Rectangle 544"/>
              <p:cNvSpPr>
                <a:spLocks noChangeArrowheads="1"/>
              </p:cNvSpPr>
              <p:nvPr/>
            </p:nvSpPr>
            <p:spPr bwMode="auto">
              <a:xfrm>
                <a:off x="3403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34</a:t>
                </a:r>
                <a:endParaRPr lang="en-US"/>
              </a:p>
            </p:txBody>
          </p:sp>
          <p:sp>
            <p:nvSpPr>
              <p:cNvPr id="20731" name="Rectangle 545"/>
              <p:cNvSpPr>
                <a:spLocks noChangeArrowheads="1"/>
              </p:cNvSpPr>
              <p:nvPr/>
            </p:nvSpPr>
            <p:spPr bwMode="auto">
              <a:xfrm>
                <a:off x="3562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35</a:t>
                </a:r>
                <a:endParaRPr lang="en-US"/>
              </a:p>
            </p:txBody>
          </p:sp>
          <p:sp>
            <p:nvSpPr>
              <p:cNvPr id="20732" name="Rectangle 546"/>
              <p:cNvSpPr>
                <a:spLocks noChangeArrowheads="1"/>
              </p:cNvSpPr>
              <p:nvPr/>
            </p:nvSpPr>
            <p:spPr bwMode="auto">
              <a:xfrm>
                <a:off x="3720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36</a:t>
                </a:r>
                <a:endParaRPr lang="en-US"/>
              </a:p>
            </p:txBody>
          </p:sp>
          <p:sp>
            <p:nvSpPr>
              <p:cNvPr id="20733" name="Rectangle 547"/>
              <p:cNvSpPr>
                <a:spLocks noChangeArrowheads="1"/>
              </p:cNvSpPr>
              <p:nvPr/>
            </p:nvSpPr>
            <p:spPr bwMode="auto">
              <a:xfrm>
                <a:off x="3878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37</a:t>
                </a:r>
                <a:endParaRPr lang="en-US"/>
              </a:p>
            </p:txBody>
          </p:sp>
          <p:sp>
            <p:nvSpPr>
              <p:cNvPr id="20734" name="Rectangle 548"/>
              <p:cNvSpPr>
                <a:spLocks noChangeArrowheads="1"/>
              </p:cNvSpPr>
              <p:nvPr/>
            </p:nvSpPr>
            <p:spPr bwMode="auto">
              <a:xfrm>
                <a:off x="4036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38</a:t>
                </a:r>
                <a:endParaRPr lang="en-US"/>
              </a:p>
            </p:txBody>
          </p:sp>
          <p:sp>
            <p:nvSpPr>
              <p:cNvPr id="20735" name="Rectangle 549"/>
              <p:cNvSpPr>
                <a:spLocks noChangeArrowheads="1"/>
              </p:cNvSpPr>
              <p:nvPr/>
            </p:nvSpPr>
            <p:spPr bwMode="auto">
              <a:xfrm>
                <a:off x="4194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39</a:t>
                </a:r>
                <a:endParaRPr lang="en-US"/>
              </a:p>
            </p:txBody>
          </p:sp>
          <p:sp>
            <p:nvSpPr>
              <p:cNvPr id="20736" name="Rectangle 550"/>
              <p:cNvSpPr>
                <a:spLocks noChangeArrowheads="1"/>
              </p:cNvSpPr>
              <p:nvPr/>
            </p:nvSpPr>
            <p:spPr bwMode="auto">
              <a:xfrm>
                <a:off x="4353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40</a:t>
                </a:r>
                <a:endParaRPr lang="en-US"/>
              </a:p>
            </p:txBody>
          </p:sp>
          <p:sp>
            <p:nvSpPr>
              <p:cNvPr id="20737" name="Rectangle 551"/>
              <p:cNvSpPr>
                <a:spLocks noChangeArrowheads="1"/>
              </p:cNvSpPr>
              <p:nvPr/>
            </p:nvSpPr>
            <p:spPr bwMode="auto">
              <a:xfrm>
                <a:off x="4511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41</a:t>
                </a:r>
                <a:endParaRPr lang="en-US"/>
              </a:p>
            </p:txBody>
          </p:sp>
          <p:sp>
            <p:nvSpPr>
              <p:cNvPr id="20738" name="Rectangle 552"/>
              <p:cNvSpPr>
                <a:spLocks noChangeArrowheads="1"/>
              </p:cNvSpPr>
              <p:nvPr/>
            </p:nvSpPr>
            <p:spPr bwMode="auto">
              <a:xfrm>
                <a:off x="4669" y="1457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40458C"/>
                    </a:solidFill>
                    <a:latin typeface="Arial" charset="0"/>
                  </a:rPr>
                  <a:t>42</a:t>
                </a:r>
                <a:endParaRPr lang="en-US"/>
              </a:p>
            </p:txBody>
          </p:sp>
        </p:grpSp>
        <p:sp>
          <p:nvSpPr>
            <p:cNvPr id="20489" name="Rectangle 554"/>
            <p:cNvSpPr>
              <a:spLocks noChangeArrowheads="1"/>
            </p:cNvSpPr>
            <p:nvPr/>
          </p:nvSpPr>
          <p:spPr bwMode="auto">
            <a:xfrm>
              <a:off x="4827" y="1457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43</a:t>
              </a:r>
              <a:endParaRPr lang="en-US"/>
            </a:p>
          </p:txBody>
        </p:sp>
        <p:sp>
          <p:nvSpPr>
            <p:cNvPr id="20490" name="Rectangle 555"/>
            <p:cNvSpPr>
              <a:spLocks noChangeArrowheads="1"/>
            </p:cNvSpPr>
            <p:nvPr/>
          </p:nvSpPr>
          <p:spPr bwMode="auto">
            <a:xfrm>
              <a:off x="4985" y="1457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44</a:t>
              </a:r>
              <a:endParaRPr lang="en-US"/>
            </a:p>
          </p:txBody>
        </p:sp>
        <p:sp>
          <p:nvSpPr>
            <p:cNvPr id="20491" name="Rectangle 556"/>
            <p:cNvSpPr>
              <a:spLocks noChangeArrowheads="1"/>
            </p:cNvSpPr>
            <p:nvPr/>
          </p:nvSpPr>
          <p:spPr bwMode="auto">
            <a:xfrm>
              <a:off x="5144" y="1457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45</a:t>
              </a:r>
              <a:endParaRPr lang="en-US"/>
            </a:p>
          </p:txBody>
        </p:sp>
        <p:sp>
          <p:nvSpPr>
            <p:cNvPr id="20492" name="Rectangle 557"/>
            <p:cNvSpPr>
              <a:spLocks noChangeArrowheads="1"/>
            </p:cNvSpPr>
            <p:nvPr/>
          </p:nvSpPr>
          <p:spPr bwMode="auto">
            <a:xfrm>
              <a:off x="5302" y="1457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46</a:t>
              </a:r>
              <a:endParaRPr lang="en-US"/>
            </a:p>
          </p:txBody>
        </p:sp>
        <p:sp>
          <p:nvSpPr>
            <p:cNvPr id="20493" name="Rectangle 558"/>
            <p:cNvSpPr>
              <a:spLocks noChangeArrowheads="1"/>
            </p:cNvSpPr>
            <p:nvPr/>
          </p:nvSpPr>
          <p:spPr bwMode="auto">
            <a:xfrm>
              <a:off x="1819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47</a:t>
              </a:r>
              <a:endParaRPr lang="en-US"/>
            </a:p>
          </p:txBody>
        </p:sp>
        <p:sp>
          <p:nvSpPr>
            <p:cNvPr id="20494" name="Rectangle 559"/>
            <p:cNvSpPr>
              <a:spLocks noChangeArrowheads="1"/>
            </p:cNvSpPr>
            <p:nvPr/>
          </p:nvSpPr>
          <p:spPr bwMode="auto">
            <a:xfrm>
              <a:off x="1977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48</a:t>
              </a:r>
              <a:endParaRPr lang="en-US"/>
            </a:p>
          </p:txBody>
        </p:sp>
        <p:sp>
          <p:nvSpPr>
            <p:cNvPr id="20495" name="Rectangle 560"/>
            <p:cNvSpPr>
              <a:spLocks noChangeArrowheads="1"/>
            </p:cNvSpPr>
            <p:nvPr/>
          </p:nvSpPr>
          <p:spPr bwMode="auto">
            <a:xfrm>
              <a:off x="2136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49</a:t>
              </a:r>
              <a:endParaRPr lang="en-US"/>
            </a:p>
          </p:txBody>
        </p:sp>
        <p:sp>
          <p:nvSpPr>
            <p:cNvPr id="20496" name="Rectangle 561"/>
            <p:cNvSpPr>
              <a:spLocks noChangeArrowheads="1"/>
            </p:cNvSpPr>
            <p:nvPr/>
          </p:nvSpPr>
          <p:spPr bwMode="auto">
            <a:xfrm>
              <a:off x="2294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50</a:t>
              </a:r>
              <a:endParaRPr lang="en-US"/>
            </a:p>
          </p:txBody>
        </p:sp>
        <p:sp>
          <p:nvSpPr>
            <p:cNvPr id="20497" name="Rectangle 562"/>
            <p:cNvSpPr>
              <a:spLocks noChangeArrowheads="1"/>
            </p:cNvSpPr>
            <p:nvPr/>
          </p:nvSpPr>
          <p:spPr bwMode="auto">
            <a:xfrm>
              <a:off x="2452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51</a:t>
              </a:r>
              <a:endParaRPr lang="en-US"/>
            </a:p>
          </p:txBody>
        </p:sp>
        <p:sp>
          <p:nvSpPr>
            <p:cNvPr id="20498" name="Rectangle 563"/>
            <p:cNvSpPr>
              <a:spLocks noChangeArrowheads="1"/>
            </p:cNvSpPr>
            <p:nvPr/>
          </p:nvSpPr>
          <p:spPr bwMode="auto">
            <a:xfrm>
              <a:off x="2612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52</a:t>
              </a:r>
              <a:endParaRPr lang="en-US"/>
            </a:p>
          </p:txBody>
        </p:sp>
        <p:sp>
          <p:nvSpPr>
            <p:cNvPr id="20499" name="Rectangle 564"/>
            <p:cNvSpPr>
              <a:spLocks noChangeArrowheads="1"/>
            </p:cNvSpPr>
            <p:nvPr/>
          </p:nvSpPr>
          <p:spPr bwMode="auto">
            <a:xfrm>
              <a:off x="2771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53</a:t>
              </a:r>
              <a:endParaRPr lang="en-US"/>
            </a:p>
          </p:txBody>
        </p:sp>
        <p:sp>
          <p:nvSpPr>
            <p:cNvPr id="20500" name="Rectangle 565"/>
            <p:cNvSpPr>
              <a:spLocks noChangeArrowheads="1"/>
            </p:cNvSpPr>
            <p:nvPr/>
          </p:nvSpPr>
          <p:spPr bwMode="auto">
            <a:xfrm>
              <a:off x="2929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54</a:t>
              </a:r>
              <a:endParaRPr lang="en-US"/>
            </a:p>
          </p:txBody>
        </p:sp>
        <p:sp>
          <p:nvSpPr>
            <p:cNvPr id="20501" name="Rectangle 566"/>
            <p:cNvSpPr>
              <a:spLocks noChangeArrowheads="1"/>
            </p:cNvSpPr>
            <p:nvPr/>
          </p:nvSpPr>
          <p:spPr bwMode="auto">
            <a:xfrm>
              <a:off x="3087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55</a:t>
              </a:r>
              <a:endParaRPr lang="en-US"/>
            </a:p>
          </p:txBody>
        </p:sp>
        <p:sp>
          <p:nvSpPr>
            <p:cNvPr id="20502" name="Rectangle 567"/>
            <p:cNvSpPr>
              <a:spLocks noChangeArrowheads="1"/>
            </p:cNvSpPr>
            <p:nvPr/>
          </p:nvSpPr>
          <p:spPr bwMode="auto">
            <a:xfrm>
              <a:off x="3245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56</a:t>
              </a:r>
              <a:endParaRPr lang="en-US"/>
            </a:p>
          </p:txBody>
        </p:sp>
        <p:sp>
          <p:nvSpPr>
            <p:cNvPr id="20503" name="Rectangle 568"/>
            <p:cNvSpPr>
              <a:spLocks noChangeArrowheads="1"/>
            </p:cNvSpPr>
            <p:nvPr/>
          </p:nvSpPr>
          <p:spPr bwMode="auto">
            <a:xfrm>
              <a:off x="3403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57</a:t>
              </a:r>
              <a:endParaRPr lang="en-US"/>
            </a:p>
          </p:txBody>
        </p:sp>
        <p:sp>
          <p:nvSpPr>
            <p:cNvPr id="20504" name="Rectangle 569"/>
            <p:cNvSpPr>
              <a:spLocks noChangeArrowheads="1"/>
            </p:cNvSpPr>
            <p:nvPr/>
          </p:nvSpPr>
          <p:spPr bwMode="auto">
            <a:xfrm>
              <a:off x="3562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58</a:t>
              </a:r>
              <a:endParaRPr lang="en-US"/>
            </a:p>
          </p:txBody>
        </p:sp>
        <p:sp>
          <p:nvSpPr>
            <p:cNvPr id="20505" name="Rectangle 570"/>
            <p:cNvSpPr>
              <a:spLocks noChangeArrowheads="1"/>
            </p:cNvSpPr>
            <p:nvPr/>
          </p:nvSpPr>
          <p:spPr bwMode="auto">
            <a:xfrm>
              <a:off x="3720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59</a:t>
              </a:r>
              <a:endParaRPr lang="en-US"/>
            </a:p>
          </p:txBody>
        </p:sp>
        <p:sp>
          <p:nvSpPr>
            <p:cNvPr id="20506" name="Rectangle 571"/>
            <p:cNvSpPr>
              <a:spLocks noChangeArrowheads="1"/>
            </p:cNvSpPr>
            <p:nvPr/>
          </p:nvSpPr>
          <p:spPr bwMode="auto">
            <a:xfrm>
              <a:off x="3878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60</a:t>
              </a:r>
              <a:endParaRPr lang="en-US"/>
            </a:p>
          </p:txBody>
        </p:sp>
        <p:sp>
          <p:nvSpPr>
            <p:cNvPr id="20507" name="Rectangle 572"/>
            <p:cNvSpPr>
              <a:spLocks noChangeArrowheads="1"/>
            </p:cNvSpPr>
            <p:nvPr/>
          </p:nvSpPr>
          <p:spPr bwMode="auto">
            <a:xfrm>
              <a:off x="4036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61</a:t>
              </a:r>
              <a:endParaRPr lang="en-US"/>
            </a:p>
          </p:txBody>
        </p:sp>
        <p:sp>
          <p:nvSpPr>
            <p:cNvPr id="20508" name="Rectangle 573"/>
            <p:cNvSpPr>
              <a:spLocks noChangeArrowheads="1"/>
            </p:cNvSpPr>
            <p:nvPr/>
          </p:nvSpPr>
          <p:spPr bwMode="auto">
            <a:xfrm>
              <a:off x="4194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62</a:t>
              </a:r>
              <a:endParaRPr lang="en-US"/>
            </a:p>
          </p:txBody>
        </p:sp>
        <p:sp>
          <p:nvSpPr>
            <p:cNvPr id="20509" name="Rectangle 574"/>
            <p:cNvSpPr>
              <a:spLocks noChangeArrowheads="1"/>
            </p:cNvSpPr>
            <p:nvPr/>
          </p:nvSpPr>
          <p:spPr bwMode="auto">
            <a:xfrm>
              <a:off x="4353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63</a:t>
              </a:r>
              <a:endParaRPr lang="en-US"/>
            </a:p>
          </p:txBody>
        </p:sp>
        <p:sp>
          <p:nvSpPr>
            <p:cNvPr id="20510" name="Rectangle 575"/>
            <p:cNvSpPr>
              <a:spLocks noChangeArrowheads="1"/>
            </p:cNvSpPr>
            <p:nvPr/>
          </p:nvSpPr>
          <p:spPr bwMode="auto">
            <a:xfrm>
              <a:off x="4511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64</a:t>
              </a:r>
              <a:endParaRPr lang="en-US"/>
            </a:p>
          </p:txBody>
        </p:sp>
        <p:sp>
          <p:nvSpPr>
            <p:cNvPr id="20511" name="Rectangle 576"/>
            <p:cNvSpPr>
              <a:spLocks noChangeArrowheads="1"/>
            </p:cNvSpPr>
            <p:nvPr/>
          </p:nvSpPr>
          <p:spPr bwMode="auto">
            <a:xfrm>
              <a:off x="4669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65</a:t>
              </a:r>
              <a:endParaRPr lang="en-US"/>
            </a:p>
          </p:txBody>
        </p:sp>
        <p:sp>
          <p:nvSpPr>
            <p:cNvPr id="20512" name="Rectangle 577"/>
            <p:cNvSpPr>
              <a:spLocks noChangeArrowheads="1"/>
            </p:cNvSpPr>
            <p:nvPr/>
          </p:nvSpPr>
          <p:spPr bwMode="auto">
            <a:xfrm>
              <a:off x="4827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66</a:t>
              </a:r>
              <a:endParaRPr lang="en-US"/>
            </a:p>
          </p:txBody>
        </p:sp>
        <p:sp>
          <p:nvSpPr>
            <p:cNvPr id="20513" name="Rectangle 578"/>
            <p:cNvSpPr>
              <a:spLocks noChangeArrowheads="1"/>
            </p:cNvSpPr>
            <p:nvPr/>
          </p:nvSpPr>
          <p:spPr bwMode="auto">
            <a:xfrm>
              <a:off x="4985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67</a:t>
              </a:r>
              <a:endParaRPr lang="en-US"/>
            </a:p>
          </p:txBody>
        </p:sp>
        <p:sp>
          <p:nvSpPr>
            <p:cNvPr id="20514" name="Rectangle 579"/>
            <p:cNvSpPr>
              <a:spLocks noChangeArrowheads="1"/>
            </p:cNvSpPr>
            <p:nvPr/>
          </p:nvSpPr>
          <p:spPr bwMode="auto">
            <a:xfrm>
              <a:off x="5144" y="1773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68</a:t>
              </a:r>
              <a:endParaRPr lang="en-US"/>
            </a:p>
          </p:txBody>
        </p:sp>
        <p:sp>
          <p:nvSpPr>
            <p:cNvPr id="20515" name="Rectangle 580"/>
            <p:cNvSpPr>
              <a:spLocks noChangeArrowheads="1"/>
            </p:cNvSpPr>
            <p:nvPr/>
          </p:nvSpPr>
          <p:spPr bwMode="auto">
            <a:xfrm>
              <a:off x="1819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69</a:t>
              </a:r>
              <a:endParaRPr lang="en-US"/>
            </a:p>
          </p:txBody>
        </p:sp>
        <p:sp>
          <p:nvSpPr>
            <p:cNvPr id="20516" name="Rectangle 581"/>
            <p:cNvSpPr>
              <a:spLocks noChangeArrowheads="1"/>
            </p:cNvSpPr>
            <p:nvPr/>
          </p:nvSpPr>
          <p:spPr bwMode="auto">
            <a:xfrm>
              <a:off x="1977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70</a:t>
              </a:r>
              <a:endParaRPr lang="en-US"/>
            </a:p>
          </p:txBody>
        </p:sp>
        <p:sp>
          <p:nvSpPr>
            <p:cNvPr id="20517" name="Rectangle 582"/>
            <p:cNvSpPr>
              <a:spLocks noChangeArrowheads="1"/>
            </p:cNvSpPr>
            <p:nvPr/>
          </p:nvSpPr>
          <p:spPr bwMode="auto">
            <a:xfrm>
              <a:off x="2136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71</a:t>
              </a:r>
              <a:endParaRPr lang="en-US"/>
            </a:p>
          </p:txBody>
        </p:sp>
        <p:sp>
          <p:nvSpPr>
            <p:cNvPr id="20518" name="Rectangle 583"/>
            <p:cNvSpPr>
              <a:spLocks noChangeArrowheads="1"/>
            </p:cNvSpPr>
            <p:nvPr/>
          </p:nvSpPr>
          <p:spPr bwMode="auto">
            <a:xfrm>
              <a:off x="2294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72</a:t>
              </a:r>
              <a:endParaRPr lang="en-US"/>
            </a:p>
          </p:txBody>
        </p:sp>
        <p:sp>
          <p:nvSpPr>
            <p:cNvPr id="20519" name="Rectangle 584"/>
            <p:cNvSpPr>
              <a:spLocks noChangeArrowheads="1"/>
            </p:cNvSpPr>
            <p:nvPr/>
          </p:nvSpPr>
          <p:spPr bwMode="auto">
            <a:xfrm>
              <a:off x="2452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73</a:t>
              </a:r>
              <a:endParaRPr lang="en-US"/>
            </a:p>
          </p:txBody>
        </p:sp>
        <p:sp>
          <p:nvSpPr>
            <p:cNvPr id="20520" name="Rectangle 585"/>
            <p:cNvSpPr>
              <a:spLocks noChangeArrowheads="1"/>
            </p:cNvSpPr>
            <p:nvPr/>
          </p:nvSpPr>
          <p:spPr bwMode="auto">
            <a:xfrm>
              <a:off x="2612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74</a:t>
              </a:r>
              <a:endParaRPr lang="en-US"/>
            </a:p>
          </p:txBody>
        </p:sp>
        <p:sp>
          <p:nvSpPr>
            <p:cNvPr id="20521" name="Rectangle 586"/>
            <p:cNvSpPr>
              <a:spLocks noChangeArrowheads="1"/>
            </p:cNvSpPr>
            <p:nvPr/>
          </p:nvSpPr>
          <p:spPr bwMode="auto">
            <a:xfrm>
              <a:off x="2771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75</a:t>
              </a:r>
              <a:endParaRPr lang="en-US"/>
            </a:p>
          </p:txBody>
        </p:sp>
        <p:sp>
          <p:nvSpPr>
            <p:cNvPr id="20522" name="Rectangle 587"/>
            <p:cNvSpPr>
              <a:spLocks noChangeArrowheads="1"/>
            </p:cNvSpPr>
            <p:nvPr/>
          </p:nvSpPr>
          <p:spPr bwMode="auto">
            <a:xfrm>
              <a:off x="2929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76</a:t>
              </a:r>
              <a:endParaRPr lang="en-US"/>
            </a:p>
          </p:txBody>
        </p:sp>
        <p:sp>
          <p:nvSpPr>
            <p:cNvPr id="20523" name="Rectangle 588"/>
            <p:cNvSpPr>
              <a:spLocks noChangeArrowheads="1"/>
            </p:cNvSpPr>
            <p:nvPr/>
          </p:nvSpPr>
          <p:spPr bwMode="auto">
            <a:xfrm>
              <a:off x="3087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77</a:t>
              </a:r>
              <a:endParaRPr lang="en-US"/>
            </a:p>
          </p:txBody>
        </p:sp>
        <p:sp>
          <p:nvSpPr>
            <p:cNvPr id="20524" name="Rectangle 589"/>
            <p:cNvSpPr>
              <a:spLocks noChangeArrowheads="1"/>
            </p:cNvSpPr>
            <p:nvPr/>
          </p:nvSpPr>
          <p:spPr bwMode="auto">
            <a:xfrm>
              <a:off x="3245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78</a:t>
              </a:r>
              <a:endParaRPr lang="en-US"/>
            </a:p>
          </p:txBody>
        </p:sp>
        <p:sp>
          <p:nvSpPr>
            <p:cNvPr id="20525" name="Rectangle 590"/>
            <p:cNvSpPr>
              <a:spLocks noChangeArrowheads="1"/>
            </p:cNvSpPr>
            <p:nvPr/>
          </p:nvSpPr>
          <p:spPr bwMode="auto">
            <a:xfrm>
              <a:off x="3403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79</a:t>
              </a:r>
              <a:endParaRPr lang="en-US"/>
            </a:p>
          </p:txBody>
        </p:sp>
        <p:sp>
          <p:nvSpPr>
            <p:cNvPr id="20526" name="Rectangle 591"/>
            <p:cNvSpPr>
              <a:spLocks noChangeArrowheads="1"/>
            </p:cNvSpPr>
            <p:nvPr/>
          </p:nvSpPr>
          <p:spPr bwMode="auto">
            <a:xfrm>
              <a:off x="3562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80</a:t>
              </a:r>
              <a:endParaRPr lang="en-US"/>
            </a:p>
          </p:txBody>
        </p:sp>
        <p:sp>
          <p:nvSpPr>
            <p:cNvPr id="20527" name="Rectangle 592"/>
            <p:cNvSpPr>
              <a:spLocks noChangeArrowheads="1"/>
            </p:cNvSpPr>
            <p:nvPr/>
          </p:nvSpPr>
          <p:spPr bwMode="auto">
            <a:xfrm>
              <a:off x="3720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81</a:t>
              </a:r>
              <a:endParaRPr lang="en-US"/>
            </a:p>
          </p:txBody>
        </p:sp>
        <p:sp>
          <p:nvSpPr>
            <p:cNvPr id="20528" name="Rectangle 593"/>
            <p:cNvSpPr>
              <a:spLocks noChangeArrowheads="1"/>
            </p:cNvSpPr>
            <p:nvPr/>
          </p:nvSpPr>
          <p:spPr bwMode="auto">
            <a:xfrm>
              <a:off x="3878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82</a:t>
              </a:r>
              <a:endParaRPr lang="en-US"/>
            </a:p>
          </p:txBody>
        </p:sp>
        <p:sp>
          <p:nvSpPr>
            <p:cNvPr id="20529" name="Rectangle 594"/>
            <p:cNvSpPr>
              <a:spLocks noChangeArrowheads="1"/>
            </p:cNvSpPr>
            <p:nvPr/>
          </p:nvSpPr>
          <p:spPr bwMode="auto">
            <a:xfrm>
              <a:off x="4036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83</a:t>
              </a:r>
              <a:endParaRPr lang="en-US"/>
            </a:p>
          </p:txBody>
        </p:sp>
        <p:sp>
          <p:nvSpPr>
            <p:cNvPr id="20530" name="Rectangle 595"/>
            <p:cNvSpPr>
              <a:spLocks noChangeArrowheads="1"/>
            </p:cNvSpPr>
            <p:nvPr/>
          </p:nvSpPr>
          <p:spPr bwMode="auto">
            <a:xfrm>
              <a:off x="4194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84</a:t>
              </a:r>
              <a:endParaRPr lang="en-US"/>
            </a:p>
          </p:txBody>
        </p:sp>
        <p:sp>
          <p:nvSpPr>
            <p:cNvPr id="20531" name="Rectangle 596"/>
            <p:cNvSpPr>
              <a:spLocks noChangeArrowheads="1"/>
            </p:cNvSpPr>
            <p:nvPr/>
          </p:nvSpPr>
          <p:spPr bwMode="auto">
            <a:xfrm>
              <a:off x="4353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85</a:t>
              </a:r>
              <a:endParaRPr lang="en-US"/>
            </a:p>
          </p:txBody>
        </p:sp>
        <p:sp>
          <p:nvSpPr>
            <p:cNvPr id="20532" name="Rectangle 597"/>
            <p:cNvSpPr>
              <a:spLocks noChangeArrowheads="1"/>
            </p:cNvSpPr>
            <p:nvPr/>
          </p:nvSpPr>
          <p:spPr bwMode="auto">
            <a:xfrm>
              <a:off x="4511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86</a:t>
              </a:r>
              <a:endParaRPr lang="en-US"/>
            </a:p>
          </p:txBody>
        </p:sp>
        <p:sp>
          <p:nvSpPr>
            <p:cNvPr id="20533" name="Rectangle 598"/>
            <p:cNvSpPr>
              <a:spLocks noChangeArrowheads="1"/>
            </p:cNvSpPr>
            <p:nvPr/>
          </p:nvSpPr>
          <p:spPr bwMode="auto">
            <a:xfrm>
              <a:off x="2089" y="1929"/>
              <a:ext cx="158" cy="159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4" name="Rectangle 599"/>
            <p:cNvSpPr>
              <a:spLocks noChangeArrowheads="1"/>
            </p:cNvSpPr>
            <p:nvPr/>
          </p:nvSpPr>
          <p:spPr bwMode="auto">
            <a:xfrm>
              <a:off x="2164" y="1935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40458C"/>
                  </a:solidFill>
                  <a:latin typeface="Arial" charset="0"/>
                </a:rPr>
                <a:t>a</a:t>
              </a:r>
              <a:endParaRPr lang="en-US"/>
            </a:p>
          </p:txBody>
        </p:sp>
        <p:sp>
          <p:nvSpPr>
            <p:cNvPr id="20535" name="Rectangle 600"/>
            <p:cNvSpPr>
              <a:spLocks noChangeArrowheads="1"/>
            </p:cNvSpPr>
            <p:nvPr/>
          </p:nvSpPr>
          <p:spPr bwMode="auto">
            <a:xfrm>
              <a:off x="2247" y="1929"/>
              <a:ext cx="158" cy="159"/>
            </a:xfrm>
            <a:prstGeom prst="rect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6" name="Rectangle 601"/>
            <p:cNvSpPr>
              <a:spLocks noChangeArrowheads="1"/>
            </p:cNvSpPr>
            <p:nvPr/>
          </p:nvSpPr>
          <p:spPr bwMode="auto">
            <a:xfrm>
              <a:off x="2335" y="1935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40458C"/>
                  </a:solidFill>
                  <a:latin typeface="Arial" charset="0"/>
                </a:rPr>
                <a:t>r</a:t>
              </a:r>
              <a:endParaRPr lang="en-US"/>
            </a:p>
          </p:txBody>
        </p:sp>
        <p:sp>
          <p:nvSpPr>
            <p:cNvPr id="20537" name="Rectangle 602"/>
            <p:cNvSpPr>
              <a:spLocks noChangeArrowheads="1"/>
            </p:cNvSpPr>
            <p:nvPr/>
          </p:nvSpPr>
          <p:spPr bwMode="auto">
            <a:xfrm>
              <a:off x="4669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87</a:t>
              </a:r>
              <a:endParaRPr lang="en-US"/>
            </a:p>
          </p:txBody>
        </p:sp>
        <p:sp>
          <p:nvSpPr>
            <p:cNvPr id="20538" name="Rectangle 603"/>
            <p:cNvSpPr>
              <a:spLocks noChangeArrowheads="1"/>
            </p:cNvSpPr>
            <p:nvPr/>
          </p:nvSpPr>
          <p:spPr bwMode="auto">
            <a:xfrm>
              <a:off x="4827" y="2108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40458C"/>
                  </a:solidFill>
                  <a:latin typeface="Arial" charset="0"/>
                </a:rPr>
                <a:t>88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886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181600" cy="1143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/>
            <a:r>
              <a:rPr lang="tr-TR" dirty="0" smtClean="0"/>
              <a:t>Sıkıştırılmış </a:t>
            </a:r>
            <a:r>
              <a:rPr lang="en-US" dirty="0" err="1" smtClean="0"/>
              <a:t>Trie</a:t>
            </a:r>
            <a:endParaRPr lang="en-US" dirty="0">
              <a:cs typeface="Tahoma" charset="0"/>
            </a:endParaRP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4191000" cy="3352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 err="1"/>
              <a:t>Sıkıştırılmış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trie</a:t>
            </a:r>
            <a:r>
              <a:rPr lang="en-US" sz="2000" dirty="0"/>
              <a:t>,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az</a:t>
            </a:r>
            <a:r>
              <a:rPr lang="en-US" sz="2000" dirty="0"/>
              <a:t> </a:t>
            </a:r>
            <a:r>
              <a:rPr lang="en-US" sz="2000" dirty="0" err="1"/>
              <a:t>iki</a:t>
            </a:r>
            <a:r>
              <a:rPr lang="en-US" sz="2000" dirty="0"/>
              <a:t> </a:t>
            </a:r>
            <a:r>
              <a:rPr lang="en-US" sz="2000" dirty="0" err="1"/>
              <a:t>derecelik</a:t>
            </a:r>
            <a:r>
              <a:rPr lang="en-US" sz="2000" dirty="0"/>
              <a:t> </a:t>
            </a:r>
            <a:r>
              <a:rPr lang="en-US" sz="2000" dirty="0" err="1"/>
              <a:t>dahili</a:t>
            </a:r>
            <a:r>
              <a:rPr lang="en-US" sz="2000" dirty="0"/>
              <a:t> </a:t>
            </a:r>
            <a:r>
              <a:rPr lang="en-US" sz="2000" dirty="0" err="1"/>
              <a:t>düğümlere</a:t>
            </a:r>
            <a:r>
              <a:rPr lang="en-US" sz="2000" dirty="0"/>
              <a:t> </a:t>
            </a:r>
            <a:r>
              <a:rPr lang="en-US" sz="2000" dirty="0" err="1"/>
              <a:t>sahiptir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tr-TR" sz="2000" dirty="0" smtClean="0"/>
              <a:t>«Lüzumsuz»</a:t>
            </a:r>
            <a:r>
              <a:rPr lang="en-US" sz="2000" dirty="0" smtClean="0"/>
              <a:t> </a:t>
            </a:r>
            <a:r>
              <a:rPr lang="en-US" sz="2000" dirty="0" err="1"/>
              <a:t>düğümlerin</a:t>
            </a:r>
            <a:r>
              <a:rPr lang="en-US" sz="2000" dirty="0"/>
              <a:t> </a:t>
            </a:r>
            <a:r>
              <a:rPr lang="en-US" sz="2000" dirty="0" err="1"/>
              <a:t>zincirlerini</a:t>
            </a:r>
            <a:r>
              <a:rPr lang="en-US" sz="2000" dirty="0"/>
              <a:t> </a:t>
            </a:r>
            <a:r>
              <a:rPr lang="en-US" sz="2000" dirty="0" err="1"/>
              <a:t>sıkıştırarak</a:t>
            </a:r>
            <a:r>
              <a:rPr lang="en-US" sz="2000" dirty="0"/>
              <a:t> </a:t>
            </a:r>
            <a:r>
              <a:rPr lang="en-US" sz="2000" dirty="0" err="1"/>
              <a:t>standart</a:t>
            </a:r>
            <a:r>
              <a:rPr lang="en-US" sz="2000" dirty="0"/>
              <a:t> </a:t>
            </a:r>
            <a:r>
              <a:rPr lang="en-US" sz="2000" dirty="0" err="1"/>
              <a:t>trie'den</a:t>
            </a:r>
            <a:r>
              <a:rPr lang="en-US" sz="2000" dirty="0"/>
              <a:t> </a:t>
            </a:r>
            <a:r>
              <a:rPr lang="en-US" sz="2000" dirty="0" err="1"/>
              <a:t>elde</a:t>
            </a:r>
            <a:r>
              <a:rPr lang="en-US" sz="2000" dirty="0"/>
              <a:t> </a:t>
            </a:r>
            <a:r>
              <a:rPr lang="en-US" sz="2000" dirty="0" err="1"/>
              <a:t>edilir</a:t>
            </a:r>
            <a:r>
              <a:rPr lang="en-US" sz="2000" dirty="0"/>
              <a:t>.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tr-TR" sz="2000" dirty="0" smtClean="0"/>
              <a:t>Örneğin</a:t>
            </a:r>
            <a:r>
              <a:rPr lang="en-US" sz="2000" dirty="0"/>
              <a:t>, “bid” </a:t>
            </a:r>
            <a:r>
              <a:rPr lang="tr-TR" sz="2000" dirty="0" smtClean="0"/>
              <a:t>kelimesindeki </a:t>
            </a:r>
            <a:r>
              <a:rPr lang="en-US" sz="2000" dirty="0" smtClean="0"/>
              <a:t>“</a:t>
            </a:r>
            <a:r>
              <a:rPr lang="en-US" sz="2000" dirty="0" err="1" smtClean="0"/>
              <a:t>i</a:t>
            </a:r>
            <a:r>
              <a:rPr lang="en-US" sz="2000" dirty="0"/>
              <a:t>” </a:t>
            </a:r>
            <a:r>
              <a:rPr lang="tr-TR" sz="2000" dirty="0" smtClean="0"/>
              <a:t>ve</a:t>
            </a:r>
            <a:r>
              <a:rPr lang="en-US" sz="2000" dirty="0" smtClean="0"/>
              <a:t> </a:t>
            </a:r>
            <a:r>
              <a:rPr lang="en-US" sz="2000" dirty="0"/>
              <a:t>“d</a:t>
            </a:r>
            <a:r>
              <a:rPr lang="en-US" sz="2000" dirty="0" smtClean="0"/>
              <a:t>”</a:t>
            </a:r>
            <a:r>
              <a:rPr lang="tr-TR" sz="2000" dirty="0" smtClean="0"/>
              <a:t> </a:t>
            </a:r>
            <a:r>
              <a:rPr lang="tr-TR" sz="2000" dirty="0" err="1" smtClean="0"/>
              <a:t>nin</a:t>
            </a:r>
            <a:r>
              <a:rPr lang="tr-TR" sz="2000" dirty="0" smtClean="0"/>
              <a:t> ayrı düğümlerde olması</a:t>
            </a:r>
            <a:r>
              <a:rPr lang="en-US" sz="2000" dirty="0" smtClean="0"/>
              <a:t> “</a:t>
            </a:r>
            <a:r>
              <a:rPr lang="tr-TR" sz="2000" dirty="0" smtClean="0"/>
              <a:t>lüzumsuzdur</a:t>
            </a:r>
            <a:r>
              <a:rPr lang="en-US" sz="2000" dirty="0" smtClean="0"/>
              <a:t>” </a:t>
            </a:r>
            <a:r>
              <a:rPr lang="tr-TR" sz="2000" dirty="0" smtClean="0"/>
              <a:t>çünkü aynı kelimeyi ifade ediyorlar </a:t>
            </a:r>
            <a:endParaRPr lang="en-US" sz="2000" dirty="0"/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7AA7B29-2559-5C4E-8F4E-48AB8DE26F75}" type="slidenum">
              <a:rPr lang="en-US" sz="1400"/>
              <a:pPr eaLnBrk="1" hangingPunct="1"/>
              <a:t>27</a:t>
            </a:fld>
            <a:endParaRPr lang="en-US" sz="1400"/>
          </a:p>
        </p:txBody>
      </p:sp>
      <p:graphicFrame>
        <p:nvGraphicFramePr>
          <p:cNvPr id="2150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60020"/>
              </p:ext>
            </p:extLst>
          </p:nvPr>
        </p:nvGraphicFramePr>
        <p:xfrm>
          <a:off x="4191000" y="816452"/>
          <a:ext cx="484505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6" name="VISIO" r:id="rId3" imgW="3873500" imgH="1651000" progId="Visio.Drawing.6">
                  <p:embed/>
                </p:oleObj>
              </mc:Choice>
              <mc:Fallback>
                <p:oleObj name="VISIO" r:id="rId3" imgW="3873500" imgH="1651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816452"/>
                        <a:ext cx="484505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058028"/>
              </p:ext>
            </p:extLst>
          </p:nvPr>
        </p:nvGraphicFramePr>
        <p:xfrm>
          <a:off x="1600200" y="3251439"/>
          <a:ext cx="7248525" cy="318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7" name="Visio" r:id="rId5" imgW="5816600" imgH="2565400" progId="Visio.Drawing.11">
                  <p:embed/>
                </p:oleObj>
              </mc:Choice>
              <mc:Fallback>
                <p:oleObj name="Visio" r:id="rId5" imgW="5816600" imgH="25654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51439"/>
                        <a:ext cx="7248525" cy="318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AutoShape 6"/>
          <p:cNvSpPr>
            <a:spLocks noChangeArrowheads="1"/>
          </p:cNvSpPr>
          <p:nvPr/>
        </p:nvSpPr>
        <p:spPr bwMode="auto">
          <a:xfrm rot="18886631">
            <a:off x="6358449" y="3060939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C00000"/>
          </a:solidFill>
          <a:ln w="19050">
            <a:solidFill>
              <a:srgbClr val="C0000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6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/>
            <a:r>
              <a:rPr lang="en-US" dirty="0" smtClean="0"/>
              <a:t>Suffix</a:t>
            </a:r>
            <a:r>
              <a:rPr lang="tr-TR" dirty="0" smtClean="0"/>
              <a:t> (Son ek)</a:t>
            </a:r>
            <a:r>
              <a:rPr lang="en-US" dirty="0" smtClean="0"/>
              <a:t> </a:t>
            </a:r>
            <a:r>
              <a:rPr lang="en-US" dirty="0" err="1"/>
              <a:t>Trie</a:t>
            </a:r>
            <a:endParaRPr lang="en-US" dirty="0"/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772400" cy="838200"/>
          </a:xfrm>
        </p:spPr>
        <p:txBody>
          <a:bodyPr>
            <a:normAutofit/>
          </a:bodyPr>
          <a:lstStyle/>
          <a:p>
            <a:r>
              <a:rPr lang="en-US" sz="2400" b="1" i="1" dirty="0"/>
              <a:t>X</a:t>
            </a:r>
            <a:r>
              <a:rPr lang="en-US" sz="2400" dirty="0"/>
              <a:t> </a:t>
            </a:r>
            <a:r>
              <a:rPr lang="tr-TR" sz="2400" dirty="0" smtClean="0"/>
              <a:t>karakter </a:t>
            </a:r>
            <a:r>
              <a:rPr lang="en-US" sz="2400" dirty="0" err="1" smtClean="0"/>
              <a:t>dizisinin</a:t>
            </a:r>
            <a:r>
              <a:rPr lang="en-US" sz="2400" dirty="0" smtClean="0"/>
              <a:t> </a:t>
            </a:r>
            <a:r>
              <a:rPr lang="en-US" sz="2400" dirty="0" err="1" smtClean="0"/>
              <a:t>sonek</a:t>
            </a:r>
            <a:r>
              <a:rPr lang="en-US" sz="2400" dirty="0" smtClean="0"/>
              <a:t> </a:t>
            </a:r>
            <a:r>
              <a:rPr lang="en-US" sz="2400" dirty="0" err="1"/>
              <a:t>trie'si</a:t>
            </a:r>
            <a:r>
              <a:rPr lang="en-US" sz="2400" dirty="0"/>
              <a:t>, </a:t>
            </a:r>
            <a:r>
              <a:rPr lang="en-US" sz="2400" b="1" i="1" dirty="0" err="1"/>
              <a:t>X</a:t>
            </a:r>
            <a:r>
              <a:rPr lang="en-US" sz="2400" dirty="0" err="1"/>
              <a:t>'in</a:t>
            </a:r>
            <a:r>
              <a:rPr lang="en-US" sz="2400" dirty="0"/>
              <a:t> </a:t>
            </a:r>
            <a:r>
              <a:rPr lang="en-US" sz="2400" dirty="0" err="1"/>
              <a:t>tüm</a:t>
            </a:r>
            <a:r>
              <a:rPr lang="en-US" sz="2400" dirty="0"/>
              <a:t> </a:t>
            </a:r>
            <a:r>
              <a:rPr lang="en-US" sz="2400" dirty="0" err="1"/>
              <a:t>soneklerinin</a:t>
            </a:r>
            <a:r>
              <a:rPr lang="en-US" sz="2400" dirty="0"/>
              <a:t> </a:t>
            </a:r>
            <a:r>
              <a:rPr lang="en-US" sz="2400" dirty="0" err="1"/>
              <a:t>sıkıştırılmış</a:t>
            </a:r>
            <a:r>
              <a:rPr lang="en-US" sz="2400" dirty="0"/>
              <a:t> </a:t>
            </a:r>
            <a:r>
              <a:rPr lang="en-US" sz="2400" dirty="0" err="1"/>
              <a:t>trie'sidir</a:t>
            </a:r>
            <a:r>
              <a:rPr lang="en-US" sz="2400" dirty="0" smtClean="0"/>
              <a:t>.</a:t>
            </a:r>
            <a:r>
              <a:rPr lang="tr-TR" sz="2400" dirty="0" smtClean="0"/>
              <a:t> </a:t>
            </a:r>
            <a:endParaRPr lang="en-US" sz="2400" b="1" i="1" dirty="0"/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D3227DE-3566-B049-93B6-20185E725D1F}" type="slidenum">
              <a:rPr lang="en-US" sz="1400"/>
              <a:pPr eaLnBrk="1" hangingPunct="1"/>
              <a:t>28</a:t>
            </a:fld>
            <a:endParaRPr lang="en-US" sz="1400"/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762000" y="3657600"/>
          <a:ext cx="8001000" cy="230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4" name="VISIO" r:id="rId3" imgW="5003800" imgH="1447800" progId="Visio.Drawing.6">
                  <p:embed/>
                </p:oleObj>
              </mc:Choice>
              <mc:Fallback>
                <p:oleObj name="VISIO" r:id="rId3" imgW="5003800" imgH="1447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657600"/>
                        <a:ext cx="8001000" cy="230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2971800" y="2514600"/>
          <a:ext cx="3505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5" name="VISIO" r:id="rId5" imgW="1955800" imgH="508000" progId="Visio.Drawing.6">
                  <p:embed/>
                </p:oleObj>
              </mc:Choice>
              <mc:Fallback>
                <p:oleObj name="VISIO" r:id="rId5" imgW="1955800" imgH="508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514600"/>
                        <a:ext cx="3505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900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/>
            <a:r>
              <a:rPr lang="en-US" dirty="0" smtClean="0"/>
              <a:t>Suffix </a:t>
            </a:r>
            <a:r>
              <a:rPr lang="en-US" dirty="0" err="1" smtClean="0"/>
              <a:t>Trie</a:t>
            </a:r>
            <a:r>
              <a:rPr lang="tr-TR" dirty="0" smtClean="0"/>
              <a:t> Analizi</a:t>
            </a:r>
            <a:endParaRPr lang="en-US" dirty="0"/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371600"/>
            <a:ext cx="7772400" cy="2133600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2400" b="1" i="1" dirty="0"/>
              <a:t>d</a:t>
            </a:r>
            <a:r>
              <a:rPr lang="en-US" sz="2400" dirty="0"/>
              <a:t> </a:t>
            </a:r>
            <a:r>
              <a:rPr lang="en-US" sz="2400" dirty="0" err="1"/>
              <a:t>boyutunda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alfabeden</a:t>
            </a:r>
            <a:r>
              <a:rPr lang="en-US" sz="2400" dirty="0"/>
              <a:t> </a:t>
            </a:r>
            <a:r>
              <a:rPr lang="en-US" sz="2400" b="1" i="1" dirty="0"/>
              <a:t>n</a:t>
            </a:r>
            <a:r>
              <a:rPr lang="en-US" sz="2400" dirty="0"/>
              <a:t> </a:t>
            </a:r>
            <a:r>
              <a:rPr lang="en-US" sz="2400" dirty="0" err="1"/>
              <a:t>boyutunda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b="1" i="1" dirty="0"/>
              <a:t>X</a:t>
            </a:r>
            <a:r>
              <a:rPr lang="en-US" sz="2400" dirty="0"/>
              <a:t> </a:t>
            </a:r>
            <a:r>
              <a:rPr lang="tr-TR" sz="2400" dirty="0" smtClean="0"/>
              <a:t>karakter </a:t>
            </a:r>
            <a:r>
              <a:rPr lang="en-US" sz="2400" dirty="0" err="1" smtClean="0"/>
              <a:t>dizisi</a:t>
            </a:r>
            <a:r>
              <a:rPr lang="en-US" sz="2400" dirty="0" smtClean="0"/>
              <a:t> </a:t>
            </a:r>
            <a:r>
              <a:rPr lang="en-US" sz="2400" dirty="0" err="1"/>
              <a:t>için</a:t>
            </a:r>
            <a:r>
              <a:rPr lang="en-US" sz="2400" dirty="0"/>
              <a:t> </a:t>
            </a:r>
            <a:r>
              <a:rPr lang="tr-TR" sz="2400" dirty="0" err="1" smtClean="0"/>
              <a:t>suffix</a:t>
            </a:r>
            <a:r>
              <a:rPr lang="tr-TR" sz="2400" dirty="0" smtClean="0"/>
              <a:t> </a:t>
            </a:r>
            <a:r>
              <a:rPr lang="tr-TR" sz="2400" dirty="0" err="1" smtClean="0"/>
              <a:t>trie’sinin</a:t>
            </a:r>
            <a:r>
              <a:rPr lang="tr-TR" sz="2400" dirty="0" smtClean="0"/>
              <a:t> </a:t>
            </a:r>
            <a:r>
              <a:rPr lang="en-US" sz="2400" dirty="0" err="1" smtClean="0"/>
              <a:t>kompakt</a:t>
            </a:r>
            <a:r>
              <a:rPr lang="en-US" sz="2400" dirty="0" smtClean="0"/>
              <a:t> </a:t>
            </a:r>
            <a:r>
              <a:rPr lang="en-US" sz="2400" dirty="0" err="1" smtClean="0"/>
              <a:t>gösterimi</a:t>
            </a:r>
            <a:endParaRPr lang="en-US" sz="2400" b="1" i="1" dirty="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400" dirty="0"/>
              <a:t>O(n) </a:t>
            </a:r>
            <a:r>
              <a:rPr lang="en-US" sz="2400" dirty="0" err="1"/>
              <a:t>boşluk</a:t>
            </a:r>
            <a:r>
              <a:rPr lang="en-US" sz="2400" dirty="0"/>
              <a:t> </a:t>
            </a:r>
            <a:r>
              <a:rPr lang="en-US" sz="2400" dirty="0" err="1" smtClean="0"/>
              <a:t>kullanır</a:t>
            </a:r>
            <a:endParaRPr lang="tr-TR" sz="2400" dirty="0" smtClean="0"/>
          </a:p>
          <a:p>
            <a:pPr lvl="1">
              <a:lnSpc>
                <a:spcPct val="80000"/>
              </a:lnSpc>
            </a:pPr>
            <a:r>
              <a:rPr lang="en-US" sz="2400" b="1" i="1" dirty="0"/>
              <a:t>O(</a:t>
            </a:r>
            <a:r>
              <a:rPr lang="en-US" sz="2400" b="1" i="1" dirty="0" err="1"/>
              <a:t>dm</a:t>
            </a:r>
            <a:r>
              <a:rPr lang="en-US" sz="2400" b="1" i="1" dirty="0"/>
              <a:t>) </a:t>
            </a:r>
            <a:r>
              <a:rPr lang="en-US" sz="2400" dirty="0" err="1"/>
              <a:t>zamanında</a:t>
            </a:r>
            <a:r>
              <a:rPr lang="en-US" sz="2400" dirty="0"/>
              <a:t> </a:t>
            </a:r>
            <a:r>
              <a:rPr lang="en-US" sz="2400" b="1" i="1" dirty="0" err="1"/>
              <a:t>X</a:t>
            </a:r>
            <a:r>
              <a:rPr lang="en-US" sz="2400" dirty="0" err="1"/>
              <a:t>'te</a:t>
            </a:r>
            <a:r>
              <a:rPr lang="en-US" sz="2400" dirty="0"/>
              <a:t> </a:t>
            </a:r>
            <a:r>
              <a:rPr lang="en-US" sz="2400" dirty="0" err="1"/>
              <a:t>isteğe</a:t>
            </a:r>
            <a:r>
              <a:rPr lang="en-US" sz="2400" dirty="0"/>
              <a:t> </a:t>
            </a:r>
            <a:r>
              <a:rPr lang="en-US" sz="2400" dirty="0" err="1"/>
              <a:t>bağlı</a:t>
            </a:r>
            <a:r>
              <a:rPr lang="en-US" sz="2400" dirty="0"/>
              <a:t> </a:t>
            </a:r>
            <a:r>
              <a:rPr lang="en-US" sz="2400" dirty="0" err="1"/>
              <a:t>desen</a:t>
            </a:r>
            <a:r>
              <a:rPr lang="en-US" sz="2400" dirty="0"/>
              <a:t> </a:t>
            </a:r>
            <a:r>
              <a:rPr lang="en-US" sz="2400" dirty="0" err="1"/>
              <a:t>eşleştirme</a:t>
            </a:r>
            <a:r>
              <a:rPr lang="en-US" sz="2400" dirty="0"/>
              <a:t> </a:t>
            </a:r>
            <a:r>
              <a:rPr lang="en-US" sz="2400" dirty="0" err="1"/>
              <a:t>sorgularını</a:t>
            </a:r>
            <a:r>
              <a:rPr lang="en-US" sz="2400" dirty="0"/>
              <a:t> </a:t>
            </a:r>
            <a:r>
              <a:rPr lang="en-US" sz="2400" dirty="0" err="1"/>
              <a:t>destekler</a:t>
            </a:r>
            <a:r>
              <a:rPr lang="en-US" sz="2400" dirty="0"/>
              <a:t>; </a:t>
            </a:r>
            <a:r>
              <a:rPr lang="en-US" sz="2400" dirty="0" err="1"/>
              <a:t>burada</a:t>
            </a:r>
            <a:r>
              <a:rPr lang="en-US" sz="2400" dirty="0"/>
              <a:t> </a:t>
            </a:r>
            <a:r>
              <a:rPr lang="en-US" sz="2400" b="1" i="1" dirty="0"/>
              <a:t>m</a:t>
            </a:r>
            <a:r>
              <a:rPr lang="en-US" sz="2400" dirty="0"/>
              <a:t>, </a:t>
            </a:r>
            <a:r>
              <a:rPr lang="en-US" sz="2400" dirty="0" err="1"/>
              <a:t>desenin</a:t>
            </a:r>
            <a:r>
              <a:rPr lang="en-US" sz="2400" dirty="0"/>
              <a:t> </a:t>
            </a:r>
            <a:r>
              <a:rPr lang="en-US" sz="2400" dirty="0" err="1"/>
              <a:t>boyutudur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b="1" i="1" dirty="0"/>
              <a:t>O(n)</a:t>
            </a:r>
            <a:r>
              <a:rPr lang="en-US" sz="2400" dirty="0"/>
              <a:t> </a:t>
            </a:r>
            <a:r>
              <a:rPr lang="en-US" sz="2400" dirty="0" err="1"/>
              <a:t>zamanında</a:t>
            </a:r>
            <a:r>
              <a:rPr lang="en-US" sz="2400" dirty="0"/>
              <a:t> </a:t>
            </a:r>
            <a:r>
              <a:rPr lang="en-US" sz="2400" dirty="0" err="1"/>
              <a:t>inşa</a:t>
            </a:r>
            <a:r>
              <a:rPr lang="en-US" sz="2400" dirty="0"/>
              <a:t> </a:t>
            </a:r>
            <a:r>
              <a:rPr lang="en-US" sz="2400" dirty="0" err="1"/>
              <a:t>edilebilir</a:t>
            </a:r>
            <a:endParaRPr lang="en-US" sz="2400" dirty="0"/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A49CF99-E54A-AC48-A05C-3548D619C637}" type="slidenum">
              <a:rPr lang="en-US" sz="1400"/>
              <a:pPr eaLnBrk="1" hangingPunct="1"/>
              <a:t>29</a:t>
            </a:fld>
            <a:endParaRPr lang="en-US" sz="1400"/>
          </a:p>
        </p:txBody>
      </p:sp>
      <p:graphicFrame>
        <p:nvGraphicFramePr>
          <p:cNvPr id="24581" name="Object 4"/>
          <p:cNvGraphicFramePr>
            <a:graphicFrameLocks noChangeAspect="1"/>
          </p:cNvGraphicFramePr>
          <p:nvPr/>
        </p:nvGraphicFramePr>
        <p:xfrm>
          <a:off x="1066800" y="4191000"/>
          <a:ext cx="7596188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0" name="VISIO" r:id="rId3" imgW="5080000" imgH="1358900" progId="Visio.Drawing.6">
                  <p:embed/>
                </p:oleObj>
              </mc:Choice>
              <mc:Fallback>
                <p:oleObj name="VISIO" r:id="rId3" imgW="5080000" imgH="13589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91000"/>
                        <a:ext cx="7596188" cy="203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5"/>
          <p:cNvGraphicFramePr>
            <a:graphicFrameLocks noChangeAspect="1"/>
          </p:cNvGraphicFramePr>
          <p:nvPr/>
        </p:nvGraphicFramePr>
        <p:xfrm>
          <a:off x="3352800" y="3505200"/>
          <a:ext cx="294322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1" name="VISIO" r:id="rId5" imgW="1955800" imgH="508000" progId="Visio.Drawing.6">
                  <p:embed/>
                </p:oleObj>
              </mc:Choice>
              <mc:Fallback>
                <p:oleObj name="VISIO" r:id="rId5" imgW="1955800" imgH="508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505200"/>
                        <a:ext cx="2943225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533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85800"/>
            <a:ext cx="7772400" cy="1143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eaLnBrk="1" hangingPunct="1"/>
            <a:r>
              <a:rPr lang="en-US" sz="6000" dirty="0">
                <a:latin typeface="Rockwell" panose="02060603020205020403" pitchFamily="18" charset="0"/>
              </a:rPr>
              <a:t>Pattern Matching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F9FDADF-EF66-1146-B991-D26914947FCE}" type="slidenum">
              <a:rPr lang="en-US" sz="1400"/>
              <a:pPr eaLnBrk="1" hangingPunct="1"/>
              <a:t>3</a:t>
            </a:fld>
            <a:endParaRPr lang="en-US" sz="1400"/>
          </a:p>
        </p:txBody>
      </p:sp>
      <p:pic>
        <p:nvPicPr>
          <p:cNvPr id="46168" name="Picture 88" descr="Pattern Searching - GeeksforGee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90800"/>
            <a:ext cx="6705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97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/>
            <a:r>
              <a:rPr lang="en-US" dirty="0"/>
              <a:t>Encoding </a:t>
            </a:r>
            <a:r>
              <a:rPr lang="en-US" dirty="0" err="1"/>
              <a:t>Trie</a:t>
            </a:r>
            <a:r>
              <a:rPr lang="en-US" dirty="0"/>
              <a:t> (1)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50863" y="1219200"/>
            <a:ext cx="8001000" cy="2971800"/>
          </a:xfrm>
        </p:spPr>
        <p:txBody>
          <a:bodyPr>
            <a:noAutofit/>
          </a:bodyPr>
          <a:lstStyle/>
          <a:p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kod</a:t>
            </a:r>
            <a:r>
              <a:rPr lang="en-US" sz="2400" dirty="0"/>
              <a:t>,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alfabenin</a:t>
            </a:r>
            <a:r>
              <a:rPr lang="en-US" sz="2400" dirty="0"/>
              <a:t> her </a:t>
            </a:r>
            <a:r>
              <a:rPr lang="en-US" sz="2400" dirty="0" err="1"/>
              <a:t>karakterinin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ikili</a:t>
            </a:r>
            <a:r>
              <a:rPr lang="en-US" sz="2400" dirty="0"/>
              <a:t> </a:t>
            </a:r>
            <a:r>
              <a:rPr lang="en-US" sz="2400" dirty="0" err="1"/>
              <a:t>kod</a:t>
            </a:r>
            <a:r>
              <a:rPr lang="en-US" sz="2400" dirty="0"/>
              <a:t> </a:t>
            </a:r>
            <a:r>
              <a:rPr lang="en-US" sz="2400" dirty="0" err="1"/>
              <a:t>sözcüğüne</a:t>
            </a:r>
            <a:r>
              <a:rPr lang="en-US" sz="2400" dirty="0"/>
              <a:t> </a:t>
            </a:r>
            <a:r>
              <a:rPr lang="en-US" sz="2400" dirty="0" err="1"/>
              <a:t>eşlenmesidir</a:t>
            </a:r>
            <a:r>
              <a:rPr lang="en-US" sz="2400" dirty="0" smtClean="0"/>
              <a:t>.</a:t>
            </a:r>
            <a:endParaRPr lang="tr-TR" sz="2400" dirty="0" smtClean="0"/>
          </a:p>
          <a:p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önek</a:t>
            </a:r>
            <a:r>
              <a:rPr lang="en-US" sz="2400" dirty="0"/>
              <a:t> </a:t>
            </a:r>
            <a:r>
              <a:rPr lang="en-US" sz="2400" dirty="0" err="1"/>
              <a:t>kodu</a:t>
            </a:r>
            <a:r>
              <a:rPr lang="en-US" sz="2400" dirty="0"/>
              <a:t>, </a:t>
            </a:r>
            <a:r>
              <a:rPr lang="en-US" sz="2400" dirty="0" err="1"/>
              <a:t>hiçbir</a:t>
            </a:r>
            <a:r>
              <a:rPr lang="en-US" sz="2400" dirty="0"/>
              <a:t> </a:t>
            </a:r>
            <a:r>
              <a:rPr lang="en-US" sz="2400" dirty="0" err="1"/>
              <a:t>kod</a:t>
            </a:r>
            <a:r>
              <a:rPr lang="en-US" sz="2400" dirty="0"/>
              <a:t> </a:t>
            </a:r>
            <a:r>
              <a:rPr lang="en-US" sz="2400" dirty="0" err="1"/>
              <a:t>sözcüğü</a:t>
            </a:r>
            <a:r>
              <a:rPr lang="en-US" sz="2400" dirty="0"/>
              <a:t> </a:t>
            </a:r>
            <a:r>
              <a:rPr lang="en-US" sz="2400" dirty="0" err="1"/>
              <a:t>başka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kod</a:t>
            </a:r>
            <a:r>
              <a:rPr lang="en-US" sz="2400" dirty="0"/>
              <a:t> </a:t>
            </a:r>
            <a:r>
              <a:rPr lang="en-US" sz="2400" dirty="0" err="1"/>
              <a:t>sözcüğünün</a:t>
            </a:r>
            <a:r>
              <a:rPr lang="en-US" sz="2400" dirty="0"/>
              <a:t> </a:t>
            </a:r>
            <a:r>
              <a:rPr lang="en-US" sz="2400" dirty="0" err="1"/>
              <a:t>öneki</a:t>
            </a:r>
            <a:r>
              <a:rPr lang="en-US" sz="2400" dirty="0"/>
              <a:t> </a:t>
            </a:r>
            <a:r>
              <a:rPr lang="en-US" sz="2400" dirty="0" err="1"/>
              <a:t>olmayacak</a:t>
            </a:r>
            <a:r>
              <a:rPr lang="en-US" sz="2400" dirty="0"/>
              <a:t> </a:t>
            </a:r>
            <a:r>
              <a:rPr lang="en-US" sz="2400" dirty="0" err="1"/>
              <a:t>şekilde</a:t>
            </a:r>
            <a:r>
              <a:rPr lang="en-US" sz="2400" dirty="0"/>
              <a:t> </a:t>
            </a:r>
            <a:r>
              <a:rPr lang="en-US" sz="2400" dirty="0" err="1"/>
              <a:t>ikili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koddur</a:t>
            </a:r>
            <a:r>
              <a:rPr lang="en-US" sz="2400" dirty="0"/>
              <a:t>.</a:t>
            </a:r>
            <a:endParaRPr lang="en-US" sz="2400" dirty="0"/>
          </a:p>
          <a:p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tr-TR" sz="2400" dirty="0" err="1" smtClean="0"/>
              <a:t>encoding</a:t>
            </a:r>
            <a:r>
              <a:rPr lang="en-US" sz="2400" dirty="0" smtClean="0"/>
              <a:t> </a:t>
            </a:r>
            <a:r>
              <a:rPr lang="en-US" sz="2400" dirty="0" err="1"/>
              <a:t>trie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önek</a:t>
            </a:r>
            <a:r>
              <a:rPr lang="en-US" sz="2400" dirty="0"/>
              <a:t> </a:t>
            </a:r>
            <a:r>
              <a:rPr lang="en-US" sz="2400" dirty="0" err="1"/>
              <a:t>kodunu</a:t>
            </a:r>
            <a:r>
              <a:rPr lang="en-US" sz="2400" dirty="0"/>
              <a:t> </a:t>
            </a:r>
            <a:r>
              <a:rPr lang="en-US" sz="2400" dirty="0" err="1"/>
              <a:t>temsil</a:t>
            </a:r>
            <a:r>
              <a:rPr lang="en-US" sz="2400" dirty="0"/>
              <a:t> </a:t>
            </a:r>
            <a:r>
              <a:rPr lang="en-US" sz="2400" dirty="0" err="1"/>
              <a:t>eder</a:t>
            </a:r>
            <a:endParaRPr lang="en-US" sz="2400" dirty="0"/>
          </a:p>
          <a:p>
            <a:pPr lvl="1" eaLnBrk="1" hangingPunct="1"/>
            <a:r>
              <a:rPr lang="tr-TR" sz="2000" dirty="0" smtClean="0"/>
              <a:t>Her yaprakta bir karakter tutulur</a:t>
            </a:r>
            <a:endParaRPr lang="en-US" sz="2000" dirty="0"/>
          </a:p>
          <a:p>
            <a:pPr lvl="1"/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karakterin</a:t>
            </a:r>
            <a:r>
              <a:rPr lang="en-US" sz="2000" dirty="0"/>
              <a:t> </a:t>
            </a:r>
            <a:r>
              <a:rPr lang="en-US" sz="2000" dirty="0" err="1"/>
              <a:t>kod</a:t>
            </a:r>
            <a:r>
              <a:rPr lang="en-US" sz="2000" dirty="0"/>
              <a:t> </a:t>
            </a:r>
            <a:r>
              <a:rPr lang="en-US" sz="2000" dirty="0" err="1"/>
              <a:t>sözcüğü</a:t>
            </a:r>
            <a:r>
              <a:rPr lang="en-US" sz="2000" dirty="0"/>
              <a:t>, </a:t>
            </a:r>
            <a:r>
              <a:rPr lang="en-US" sz="2000" dirty="0" err="1"/>
              <a:t>kökten</a:t>
            </a:r>
            <a:r>
              <a:rPr lang="en-US" sz="2000" dirty="0"/>
              <a:t> </a:t>
            </a:r>
            <a:r>
              <a:rPr lang="en-US" sz="2000" dirty="0" err="1"/>
              <a:t>karakterin</a:t>
            </a:r>
            <a:r>
              <a:rPr lang="en-US" sz="2000" dirty="0"/>
              <a:t> </a:t>
            </a:r>
            <a:r>
              <a:rPr lang="en-US" sz="2000" dirty="0" err="1"/>
              <a:t>saklandığı</a:t>
            </a:r>
            <a:r>
              <a:rPr lang="en-US" sz="2000" dirty="0"/>
              <a:t> </a:t>
            </a:r>
            <a:r>
              <a:rPr lang="en-US" sz="2000" dirty="0" err="1"/>
              <a:t>yaprağa</a:t>
            </a:r>
            <a:r>
              <a:rPr lang="en-US" sz="2000" dirty="0"/>
              <a:t> </a:t>
            </a:r>
            <a:r>
              <a:rPr lang="en-US" sz="2000" dirty="0" err="1"/>
              <a:t>giden</a:t>
            </a:r>
            <a:r>
              <a:rPr lang="en-US" sz="2000" dirty="0"/>
              <a:t> </a:t>
            </a:r>
            <a:r>
              <a:rPr lang="en-US" sz="2000" dirty="0" err="1"/>
              <a:t>yolla</a:t>
            </a:r>
            <a:r>
              <a:rPr lang="en-US" sz="2000" dirty="0"/>
              <a:t> </a:t>
            </a:r>
            <a:r>
              <a:rPr lang="en-US" sz="2000" dirty="0" err="1"/>
              <a:t>verilir</a:t>
            </a:r>
            <a:r>
              <a:rPr lang="en-US" sz="2000" dirty="0"/>
              <a:t> (</a:t>
            </a:r>
            <a:r>
              <a:rPr lang="en-US" sz="2000" dirty="0" err="1"/>
              <a:t>soldaki</a:t>
            </a:r>
            <a:r>
              <a:rPr lang="en-US" sz="2000" dirty="0"/>
              <a:t> </a:t>
            </a:r>
            <a:r>
              <a:rPr lang="en-US" sz="2000" dirty="0" err="1"/>
              <a:t>çocuk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0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sağdaki</a:t>
            </a:r>
            <a:r>
              <a:rPr lang="en-US" sz="2000" dirty="0"/>
              <a:t> </a:t>
            </a:r>
            <a:r>
              <a:rPr lang="en-US" sz="2000" dirty="0" err="1"/>
              <a:t>çocuk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1).</a:t>
            </a:r>
            <a:endParaRPr lang="en-US" sz="2000" dirty="0"/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C91E210-E998-934C-80D0-E89B41E78D6A}" type="slidenum">
              <a:rPr lang="en-US" sz="1400"/>
              <a:pPr eaLnBrk="1" hangingPunct="1"/>
              <a:t>30</a:t>
            </a:fld>
            <a:endParaRPr lang="en-US" sz="1400"/>
          </a:p>
        </p:txBody>
      </p:sp>
      <p:grpSp>
        <p:nvGrpSpPr>
          <p:cNvPr id="25605" name="Group 4"/>
          <p:cNvGrpSpPr>
            <a:grpSpLocks/>
          </p:cNvGrpSpPr>
          <p:nvPr/>
        </p:nvGrpSpPr>
        <p:grpSpPr bwMode="auto">
          <a:xfrm>
            <a:off x="5181600" y="4257676"/>
            <a:ext cx="3429000" cy="2286000"/>
            <a:chOff x="2928" y="2256"/>
            <a:chExt cx="2160" cy="1440"/>
          </a:xfrm>
        </p:grpSpPr>
        <p:sp>
          <p:nvSpPr>
            <p:cNvPr id="25626" name="Oval 5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5627" name="Oval 6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25628" name="Oval 7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5629" name="Oval 8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5630" name="Rectangle 9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5631" name="Rectangle 10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sp>
          <p:nvSpPr>
            <p:cNvPr id="25632" name="Rectangle 11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</a:t>
              </a:r>
            </a:p>
          </p:txBody>
        </p:sp>
        <p:sp>
          <p:nvSpPr>
            <p:cNvPr id="25633" name="Rectangle 12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</a:t>
              </a:r>
            </a:p>
          </p:txBody>
        </p:sp>
        <p:sp>
          <p:nvSpPr>
            <p:cNvPr id="25634" name="Rectangle 13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e</a:t>
              </a:r>
            </a:p>
          </p:txBody>
        </p:sp>
        <p:cxnSp>
          <p:nvCxnSpPr>
            <p:cNvPr id="25635" name="AutoShape 14"/>
            <p:cNvCxnSpPr>
              <a:cxnSpLocks noChangeShapeType="1"/>
              <a:stCxn id="25626" idx="3"/>
              <a:endCxn id="25628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6" name="AutoShape 15"/>
            <p:cNvCxnSpPr>
              <a:cxnSpLocks noChangeShapeType="1"/>
              <a:stCxn id="25627" idx="1"/>
              <a:endCxn id="25626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7" name="AutoShape 16"/>
            <p:cNvCxnSpPr>
              <a:cxnSpLocks noChangeShapeType="1"/>
              <a:stCxn id="25634" idx="0"/>
              <a:endCxn id="25627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8" name="AutoShape 17"/>
            <p:cNvCxnSpPr>
              <a:cxnSpLocks noChangeShapeType="1"/>
              <a:stCxn id="25633" idx="0"/>
              <a:endCxn id="25627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9" name="AutoShape 18"/>
            <p:cNvCxnSpPr>
              <a:cxnSpLocks noChangeShapeType="1"/>
              <a:stCxn id="25632" idx="0"/>
              <a:endCxn id="25629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40" name="AutoShape 19"/>
            <p:cNvCxnSpPr>
              <a:cxnSpLocks noChangeShapeType="1"/>
              <a:stCxn id="25631" idx="0"/>
              <a:endCxn id="25629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41" name="AutoShape 20"/>
            <p:cNvCxnSpPr>
              <a:cxnSpLocks noChangeShapeType="1"/>
              <a:stCxn id="25630" idx="0"/>
              <a:endCxn id="25628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42" name="AutoShape 21"/>
            <p:cNvCxnSpPr>
              <a:cxnSpLocks noChangeShapeType="1"/>
              <a:stCxn id="25629" idx="1"/>
              <a:endCxn id="25628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85420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834976"/>
              </p:ext>
            </p:extLst>
          </p:nvPr>
        </p:nvGraphicFramePr>
        <p:xfrm>
          <a:off x="1066800" y="4800600"/>
          <a:ext cx="3352800" cy="889000"/>
        </p:xfrm>
        <a:graphic>
          <a:graphicData uri="http://schemas.openxmlformats.org/drawingml/2006/table">
            <a:tbl>
              <a:tblPr/>
              <a:tblGrid>
                <a:gridCol w="66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50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/>
            <a:r>
              <a:rPr lang="en-US" dirty="0"/>
              <a:t>Encoding </a:t>
            </a:r>
            <a:r>
              <a:rPr lang="en-US" dirty="0" err="1"/>
              <a:t>Trie</a:t>
            </a:r>
            <a:r>
              <a:rPr lang="en-US" dirty="0"/>
              <a:t> (2)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00100" y="1491734"/>
            <a:ext cx="7772400" cy="205974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/>
              <a:t>Bir</a:t>
            </a:r>
            <a:r>
              <a:rPr lang="en-US" sz="2400" dirty="0"/>
              <a:t> X </a:t>
            </a:r>
            <a:r>
              <a:rPr lang="en-US" sz="2400" dirty="0" err="1"/>
              <a:t>metin</a:t>
            </a:r>
            <a:r>
              <a:rPr lang="en-US" sz="2400" dirty="0"/>
              <a:t> </a:t>
            </a:r>
            <a:r>
              <a:rPr lang="en-US" sz="2400" dirty="0" err="1"/>
              <a:t>dizesi</a:t>
            </a:r>
            <a:r>
              <a:rPr lang="en-US" sz="2400" dirty="0"/>
              <a:t> </a:t>
            </a:r>
            <a:r>
              <a:rPr lang="en-US" sz="2400" dirty="0" err="1"/>
              <a:t>verildiğinde</a:t>
            </a:r>
            <a:r>
              <a:rPr lang="en-US" sz="2400" dirty="0"/>
              <a:t>, X </a:t>
            </a:r>
            <a:r>
              <a:rPr lang="en-US" sz="2400" dirty="0" err="1"/>
              <a:t>için</a:t>
            </a:r>
            <a:r>
              <a:rPr lang="en-US" sz="2400" dirty="0"/>
              <a:t> </a:t>
            </a:r>
            <a:r>
              <a:rPr lang="en-US" sz="2400" dirty="0" err="1"/>
              <a:t>küçük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kodlama</a:t>
            </a:r>
            <a:r>
              <a:rPr lang="en-US" sz="2400" dirty="0"/>
              <a:t> </a:t>
            </a:r>
            <a:r>
              <a:rPr lang="en-US" sz="2400" dirty="0" err="1"/>
              <a:t>sağlayan</a:t>
            </a:r>
            <a:r>
              <a:rPr lang="en-US" sz="2400" dirty="0"/>
              <a:t> X </a:t>
            </a:r>
            <a:r>
              <a:rPr lang="en-US" sz="2400" dirty="0" err="1"/>
              <a:t>karakterleri</a:t>
            </a:r>
            <a:r>
              <a:rPr lang="en-US" sz="2400" dirty="0"/>
              <a:t> </a:t>
            </a:r>
            <a:r>
              <a:rPr lang="en-US" sz="2400" dirty="0" err="1"/>
              <a:t>için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tr-TR" sz="2400" dirty="0" err="1" smtClean="0"/>
              <a:t>prefix</a:t>
            </a:r>
            <a:r>
              <a:rPr lang="en-US" sz="2400" dirty="0" smtClean="0"/>
              <a:t> </a:t>
            </a:r>
            <a:r>
              <a:rPr lang="en-US" sz="2400" dirty="0" err="1"/>
              <a:t>kodu</a:t>
            </a:r>
            <a:r>
              <a:rPr lang="en-US" sz="2400" dirty="0"/>
              <a:t> </a:t>
            </a:r>
            <a:r>
              <a:rPr lang="en-US" sz="2400" dirty="0" err="1"/>
              <a:t>bulmak</a:t>
            </a:r>
            <a:r>
              <a:rPr lang="en-US" sz="2400" dirty="0"/>
              <a:t> </a:t>
            </a:r>
            <a:r>
              <a:rPr lang="en-US" sz="2400" dirty="0" err="1"/>
              <a:t>istiyoruz</a:t>
            </a:r>
            <a:r>
              <a:rPr lang="en-US" sz="2400" dirty="0"/>
              <a:t>.</a:t>
            </a:r>
            <a:endParaRPr lang="en-US" sz="2400" b="1" i="1" dirty="0"/>
          </a:p>
          <a:p>
            <a:pPr lvl="1">
              <a:lnSpc>
                <a:spcPct val="90000"/>
              </a:lnSpc>
            </a:pPr>
            <a:r>
              <a:rPr lang="en-US" sz="2000" dirty="0" err="1"/>
              <a:t>Sık</a:t>
            </a:r>
            <a:r>
              <a:rPr lang="en-US" sz="2000" dirty="0"/>
              <a:t> </a:t>
            </a:r>
            <a:r>
              <a:rPr lang="en-US" sz="2000" dirty="0" err="1"/>
              <a:t>kullanılan</a:t>
            </a:r>
            <a:r>
              <a:rPr lang="en-US" sz="2000" dirty="0"/>
              <a:t> </a:t>
            </a:r>
            <a:r>
              <a:rPr lang="en-US" sz="2000" dirty="0" err="1"/>
              <a:t>karakterlerin</a:t>
            </a:r>
            <a:r>
              <a:rPr lang="en-US" sz="2000" dirty="0"/>
              <a:t> </a:t>
            </a:r>
            <a:r>
              <a:rPr lang="en-US" sz="2000" dirty="0" err="1"/>
              <a:t>kısa</a:t>
            </a:r>
            <a:r>
              <a:rPr lang="en-US" sz="2000" dirty="0"/>
              <a:t> </a:t>
            </a:r>
            <a:r>
              <a:rPr lang="en-US" sz="2000" dirty="0" err="1"/>
              <a:t>kod</a:t>
            </a:r>
            <a:r>
              <a:rPr lang="en-US" sz="2000" dirty="0"/>
              <a:t> </a:t>
            </a:r>
            <a:r>
              <a:rPr lang="en-US" sz="2000" dirty="0" err="1"/>
              <a:t>sözcükleri</a:t>
            </a:r>
            <a:r>
              <a:rPr lang="en-US" sz="2000" dirty="0"/>
              <a:t> </a:t>
            </a:r>
            <a:r>
              <a:rPr lang="en-US" sz="2000" dirty="0" err="1"/>
              <a:t>olmalıdır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Nadir </a:t>
            </a:r>
            <a:r>
              <a:rPr lang="en-US" sz="2000" dirty="0" err="1"/>
              <a:t>karakterlerin</a:t>
            </a:r>
            <a:r>
              <a:rPr lang="en-US" sz="2000" dirty="0"/>
              <a:t> </a:t>
            </a:r>
            <a:r>
              <a:rPr lang="en-US" sz="2000" dirty="0" err="1"/>
              <a:t>uzun</a:t>
            </a:r>
            <a:r>
              <a:rPr lang="en-US" sz="2000" dirty="0"/>
              <a:t> </a:t>
            </a:r>
            <a:r>
              <a:rPr lang="en-US" sz="2000" dirty="0" err="1"/>
              <a:t>kod</a:t>
            </a:r>
            <a:r>
              <a:rPr lang="en-US" sz="2000" dirty="0"/>
              <a:t> </a:t>
            </a:r>
            <a:r>
              <a:rPr lang="en-US" sz="2000" dirty="0" err="1"/>
              <a:t>sözcükleri</a:t>
            </a:r>
            <a:r>
              <a:rPr lang="en-US" sz="2000" dirty="0"/>
              <a:t> </a:t>
            </a:r>
            <a:r>
              <a:rPr lang="en-US" sz="2000" dirty="0" err="1"/>
              <a:t>olabilir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tr-TR" sz="2400" b="1" dirty="0" smtClean="0">
                <a:solidFill>
                  <a:srgbClr val="0000FF"/>
                </a:solidFill>
              </a:rPr>
              <a:t>Örnek</a:t>
            </a:r>
            <a:r>
              <a:rPr lang="en-US" sz="2400" b="1" dirty="0" smtClean="0">
                <a:solidFill>
                  <a:srgbClr val="0000FF"/>
                </a:solidFill>
              </a:rPr>
              <a:t>:                     </a:t>
            </a:r>
            <a:r>
              <a:rPr lang="en-US" sz="2000" b="1" i="1" dirty="0" smtClean="0"/>
              <a:t>X </a:t>
            </a:r>
            <a:r>
              <a:rPr lang="en-US" sz="2000" dirty="0"/>
              <a:t>=</a:t>
            </a:r>
            <a:r>
              <a:rPr lang="en-US" sz="2000" b="1" i="1" dirty="0"/>
              <a:t> </a:t>
            </a:r>
            <a:r>
              <a:rPr lang="en-US" sz="2000" dirty="0" smtClean="0"/>
              <a:t>abracadabra</a:t>
            </a:r>
            <a:endParaRPr lang="en-US" sz="2000" dirty="0"/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932CE44-7965-F54C-B274-3ACAA9C3954A}" type="slidenum">
              <a:rPr lang="en-US" sz="1400"/>
              <a:pPr eaLnBrk="1" hangingPunct="1"/>
              <a:t>31</a:t>
            </a:fld>
            <a:endParaRPr lang="en-US" sz="1400"/>
          </a:p>
        </p:txBody>
      </p:sp>
      <p:grpSp>
        <p:nvGrpSpPr>
          <p:cNvPr id="26629" name="Group 4"/>
          <p:cNvGrpSpPr>
            <a:grpSpLocks/>
          </p:cNvGrpSpPr>
          <p:nvPr/>
        </p:nvGrpSpPr>
        <p:grpSpPr bwMode="auto">
          <a:xfrm>
            <a:off x="1295400" y="4038600"/>
            <a:ext cx="3429000" cy="2286000"/>
            <a:chOff x="2928" y="2256"/>
            <a:chExt cx="2160" cy="1440"/>
          </a:xfrm>
        </p:grpSpPr>
        <p:sp>
          <p:nvSpPr>
            <p:cNvPr id="26650" name="Oval 5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6651" name="Oval 6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26652" name="Oval 7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6653" name="Oval 8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6654" name="Rectangle 9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6655" name="Rectangle 10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26656" name="Rectangle 11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r</a:t>
              </a:r>
            </a:p>
          </p:txBody>
        </p:sp>
        <p:sp>
          <p:nvSpPr>
            <p:cNvPr id="26657" name="Rectangle 12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</a:t>
              </a:r>
            </a:p>
          </p:txBody>
        </p:sp>
        <p:sp>
          <p:nvSpPr>
            <p:cNvPr id="26658" name="Rectangle 13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cxnSp>
          <p:nvCxnSpPr>
            <p:cNvPr id="26659" name="AutoShape 14"/>
            <p:cNvCxnSpPr>
              <a:cxnSpLocks noChangeShapeType="1"/>
              <a:stCxn id="26650" idx="3"/>
              <a:endCxn id="26652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0" name="AutoShape 15"/>
            <p:cNvCxnSpPr>
              <a:cxnSpLocks noChangeShapeType="1"/>
              <a:stCxn id="26651" idx="1"/>
              <a:endCxn id="26650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1" name="AutoShape 16"/>
            <p:cNvCxnSpPr>
              <a:cxnSpLocks noChangeShapeType="1"/>
              <a:stCxn id="26658" idx="0"/>
              <a:endCxn id="26651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2" name="AutoShape 17"/>
            <p:cNvCxnSpPr>
              <a:cxnSpLocks noChangeShapeType="1"/>
              <a:stCxn id="26657" idx="0"/>
              <a:endCxn id="26651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3" name="AutoShape 18"/>
            <p:cNvCxnSpPr>
              <a:cxnSpLocks noChangeShapeType="1"/>
              <a:stCxn id="26656" idx="0"/>
              <a:endCxn id="26653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4" name="AutoShape 19"/>
            <p:cNvCxnSpPr>
              <a:cxnSpLocks noChangeShapeType="1"/>
              <a:stCxn id="26655" idx="0"/>
              <a:endCxn id="26653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5" name="AutoShape 20"/>
            <p:cNvCxnSpPr>
              <a:cxnSpLocks noChangeShapeType="1"/>
              <a:stCxn id="26654" idx="0"/>
              <a:endCxn id="26652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6" name="AutoShape 21"/>
            <p:cNvCxnSpPr>
              <a:cxnSpLocks noChangeShapeType="1"/>
              <a:stCxn id="26653" idx="1"/>
              <a:endCxn id="26652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630" name="Group 22"/>
          <p:cNvGrpSpPr>
            <a:grpSpLocks/>
          </p:cNvGrpSpPr>
          <p:nvPr/>
        </p:nvGrpSpPr>
        <p:grpSpPr bwMode="auto">
          <a:xfrm>
            <a:off x="5334000" y="4038600"/>
            <a:ext cx="3429000" cy="2286000"/>
            <a:chOff x="2928" y="2256"/>
            <a:chExt cx="2160" cy="1440"/>
          </a:xfrm>
        </p:grpSpPr>
        <p:sp>
          <p:nvSpPr>
            <p:cNvPr id="26633" name="Oval 23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6634" name="Oval 24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26635" name="Oval 25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6636" name="Oval 26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6637" name="Rectangle 27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638" name="Rectangle 28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</a:t>
              </a:r>
            </a:p>
          </p:txBody>
        </p:sp>
        <p:sp>
          <p:nvSpPr>
            <p:cNvPr id="26639" name="Rectangle 29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</a:t>
              </a:r>
            </a:p>
          </p:txBody>
        </p:sp>
        <p:sp>
          <p:nvSpPr>
            <p:cNvPr id="26640" name="Rectangle 30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sp>
          <p:nvSpPr>
            <p:cNvPr id="26641" name="Rectangle 31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r</a:t>
              </a:r>
            </a:p>
          </p:txBody>
        </p:sp>
        <p:cxnSp>
          <p:nvCxnSpPr>
            <p:cNvPr id="26642" name="AutoShape 32"/>
            <p:cNvCxnSpPr>
              <a:cxnSpLocks noChangeShapeType="1"/>
              <a:stCxn id="26633" idx="3"/>
              <a:endCxn id="26635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3" name="AutoShape 33"/>
            <p:cNvCxnSpPr>
              <a:cxnSpLocks noChangeShapeType="1"/>
              <a:stCxn id="26634" idx="1"/>
              <a:endCxn id="26633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4" name="AutoShape 34"/>
            <p:cNvCxnSpPr>
              <a:cxnSpLocks noChangeShapeType="1"/>
              <a:stCxn id="26641" idx="0"/>
              <a:endCxn id="26634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5" name="AutoShape 35"/>
            <p:cNvCxnSpPr>
              <a:cxnSpLocks noChangeShapeType="1"/>
              <a:stCxn id="26640" idx="0"/>
              <a:endCxn id="26634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6" name="AutoShape 36"/>
            <p:cNvCxnSpPr>
              <a:cxnSpLocks noChangeShapeType="1"/>
              <a:stCxn id="26639" idx="0"/>
              <a:endCxn id="26636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7" name="AutoShape 37"/>
            <p:cNvCxnSpPr>
              <a:cxnSpLocks noChangeShapeType="1"/>
              <a:stCxn id="26638" idx="0"/>
              <a:endCxn id="26636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8" name="AutoShape 38"/>
            <p:cNvCxnSpPr>
              <a:cxnSpLocks noChangeShapeType="1"/>
              <a:stCxn id="26637" idx="0"/>
              <a:endCxn id="26635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9" name="AutoShape 39"/>
            <p:cNvCxnSpPr>
              <a:cxnSpLocks noChangeShapeType="1"/>
              <a:stCxn id="26636" idx="1"/>
              <a:endCxn id="26635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631" name="Text Box 41"/>
          <p:cNvSpPr txBox="1">
            <a:spLocks noChangeArrowheads="1"/>
          </p:cNvSpPr>
          <p:nvPr/>
        </p:nvSpPr>
        <p:spPr bwMode="auto">
          <a:xfrm>
            <a:off x="1371600" y="40386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T</a:t>
            </a:r>
            <a:r>
              <a:rPr lang="en-US" baseline="-25000">
                <a:latin typeface="Times New Roman" charset="0"/>
              </a:rPr>
              <a:t>1</a:t>
            </a:r>
          </a:p>
        </p:txBody>
      </p:sp>
      <p:sp>
        <p:nvSpPr>
          <p:cNvPr id="26632" name="Text Box 42"/>
          <p:cNvSpPr txBox="1">
            <a:spLocks noChangeArrowheads="1"/>
          </p:cNvSpPr>
          <p:nvPr/>
        </p:nvSpPr>
        <p:spPr bwMode="auto">
          <a:xfrm>
            <a:off x="5410200" y="40386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T</a:t>
            </a:r>
            <a:r>
              <a:rPr lang="en-US" baseline="-25000">
                <a:latin typeface="Times New Roman" charset="0"/>
              </a:rPr>
              <a:t>2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0962" y="3581289"/>
            <a:ext cx="31170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l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</a:pPr>
            <a:r>
              <a:rPr lang="en-US" sz="2000" b="1" i="1" dirty="0">
                <a:solidFill>
                  <a:srgbClr val="C00000"/>
                </a:solidFill>
                <a:latin typeface="Calibri"/>
                <a:ea typeface="+mn-ea"/>
                <a:cs typeface="+mn-cs"/>
              </a:rPr>
              <a:t>T</a:t>
            </a:r>
            <a:r>
              <a:rPr lang="en-US" sz="2000" baseline="-25000" dirty="0">
                <a:solidFill>
                  <a:srgbClr val="C00000"/>
                </a:solidFill>
                <a:latin typeface="Calibri"/>
                <a:ea typeface="+mn-ea"/>
                <a:cs typeface="+mn-cs"/>
              </a:rPr>
              <a:t>1</a:t>
            </a:r>
            <a:r>
              <a:rPr lang="en-US" sz="2000" dirty="0">
                <a:solidFill>
                  <a:srgbClr val="C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tr-TR" sz="2000" dirty="0" smtClean="0">
                <a:solidFill>
                  <a:srgbClr val="C00000"/>
                </a:solidFill>
                <a:latin typeface="Calibri"/>
                <a:ea typeface="+mn-ea"/>
                <a:cs typeface="+mn-cs"/>
              </a:rPr>
              <a:t>, </a:t>
            </a:r>
            <a:r>
              <a:rPr lang="en-US" sz="2000" b="1" i="1" dirty="0" smtClean="0">
                <a:solidFill>
                  <a:srgbClr val="C00000"/>
                </a:solidFill>
                <a:latin typeface="Calibri"/>
                <a:ea typeface="+mn-ea"/>
                <a:cs typeface="+mn-cs"/>
              </a:rPr>
              <a:t>X</a:t>
            </a:r>
            <a:r>
              <a:rPr lang="tr-TR" sz="2000" b="1" i="1" dirty="0" smtClean="0">
                <a:solidFill>
                  <a:srgbClr val="C00000"/>
                </a:solidFill>
                <a:latin typeface="Calibri"/>
                <a:ea typeface="+mn-ea"/>
                <a:cs typeface="+mn-cs"/>
              </a:rPr>
              <a:t>’</a:t>
            </a:r>
            <a:r>
              <a:rPr lang="tr-TR" sz="2000" dirty="0" smtClean="0">
                <a:solidFill>
                  <a:srgbClr val="C00000"/>
                </a:solidFill>
                <a:latin typeface="Calibri"/>
                <a:ea typeface="+mn-ea"/>
                <a:cs typeface="+mn-cs"/>
              </a:rPr>
              <a:t>in 29 bit ile temsili</a:t>
            </a:r>
            <a:endParaRPr lang="en-US" sz="2000" dirty="0">
              <a:solidFill>
                <a:srgbClr val="C000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22925" y="3551476"/>
            <a:ext cx="2741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l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</a:pPr>
            <a:r>
              <a:rPr lang="en-US" sz="2000" b="1" i="1" dirty="0" smtClean="0">
                <a:solidFill>
                  <a:srgbClr val="C00000"/>
                </a:solidFill>
                <a:latin typeface="Calibri"/>
                <a:ea typeface="+mn-ea"/>
                <a:cs typeface="+mn-cs"/>
              </a:rPr>
              <a:t>T</a:t>
            </a:r>
            <a:r>
              <a:rPr lang="en-US" sz="2000" baseline="-25000" dirty="0" smtClean="0">
                <a:solidFill>
                  <a:srgbClr val="C00000"/>
                </a:solidFill>
                <a:latin typeface="Calibri"/>
                <a:ea typeface="+mn-ea"/>
                <a:cs typeface="+mn-cs"/>
              </a:rPr>
              <a:t>2</a:t>
            </a:r>
            <a:r>
              <a:rPr lang="en-US" sz="2000" dirty="0" smtClean="0">
                <a:solidFill>
                  <a:srgbClr val="C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tr-TR" sz="2000" dirty="0" smtClean="0">
                <a:solidFill>
                  <a:srgbClr val="C00000"/>
                </a:solidFill>
                <a:latin typeface="Calibri"/>
                <a:ea typeface="+mn-ea"/>
                <a:cs typeface="+mn-cs"/>
              </a:rPr>
              <a:t>, </a:t>
            </a:r>
            <a:r>
              <a:rPr lang="en-US" sz="2000" b="1" i="1" dirty="0" smtClean="0">
                <a:solidFill>
                  <a:srgbClr val="C00000"/>
                </a:solidFill>
                <a:latin typeface="Calibri"/>
              </a:rPr>
              <a:t>X</a:t>
            </a:r>
            <a:r>
              <a:rPr lang="tr-TR" sz="2000" b="1" i="1" dirty="0">
                <a:solidFill>
                  <a:srgbClr val="C00000"/>
                </a:solidFill>
                <a:latin typeface="Calibri"/>
              </a:rPr>
              <a:t>’</a:t>
            </a:r>
            <a:r>
              <a:rPr lang="tr-TR" sz="2000" dirty="0">
                <a:solidFill>
                  <a:srgbClr val="C00000"/>
                </a:solidFill>
                <a:latin typeface="Calibri"/>
              </a:rPr>
              <a:t>in </a:t>
            </a:r>
            <a:r>
              <a:rPr lang="tr-TR" sz="2000" dirty="0" smtClean="0">
                <a:solidFill>
                  <a:srgbClr val="C00000"/>
                </a:solidFill>
                <a:latin typeface="Calibri"/>
              </a:rPr>
              <a:t>24 </a:t>
            </a:r>
            <a:r>
              <a:rPr lang="tr-TR" sz="2000" dirty="0">
                <a:solidFill>
                  <a:srgbClr val="C00000"/>
                </a:solidFill>
                <a:latin typeface="Calibri"/>
              </a:rPr>
              <a:t>bit ile temsili</a:t>
            </a:r>
            <a:endParaRPr lang="en-US" sz="2000" dirty="0">
              <a:solidFill>
                <a:srgbClr val="C00000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28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57200"/>
            <a:ext cx="7772400" cy="2971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eaLnBrk="1" hangingPunct="1">
              <a:lnSpc>
                <a:spcPts val="5200"/>
              </a:lnSpc>
            </a:pPr>
            <a:r>
              <a:rPr lang="en-US" sz="5400" dirty="0" smtClean="0">
                <a:latin typeface="Rockwell" panose="02060603020205020403" pitchFamily="18" charset="0"/>
              </a:rPr>
              <a:t>Greedy </a:t>
            </a:r>
            <a:r>
              <a:rPr lang="en-US" sz="5400" dirty="0">
                <a:latin typeface="Rockwell" panose="02060603020205020403" pitchFamily="18" charset="0"/>
              </a:rPr>
              <a:t>Method </a:t>
            </a:r>
            <a:r>
              <a:rPr lang="en-US" sz="5400" dirty="0" smtClean="0">
                <a:latin typeface="Rockwell" panose="02060603020205020403" pitchFamily="18" charset="0"/>
              </a:rPr>
              <a:t/>
            </a:r>
            <a:br>
              <a:rPr lang="en-US" sz="5400" dirty="0" smtClean="0">
                <a:latin typeface="Rockwell" panose="02060603020205020403" pitchFamily="18" charset="0"/>
              </a:rPr>
            </a:br>
            <a:r>
              <a:rPr lang="en-US" sz="5400" dirty="0" smtClean="0">
                <a:latin typeface="Rockwell" panose="02060603020205020403" pitchFamily="18" charset="0"/>
              </a:rPr>
              <a:t>&amp;</a:t>
            </a:r>
            <a:br>
              <a:rPr lang="en-US" sz="5400" dirty="0" smtClean="0">
                <a:latin typeface="Rockwell" panose="02060603020205020403" pitchFamily="18" charset="0"/>
              </a:rPr>
            </a:br>
            <a:r>
              <a:rPr lang="en-US" sz="5400" dirty="0" smtClean="0">
                <a:latin typeface="Rockwell" panose="02060603020205020403" pitchFamily="18" charset="0"/>
              </a:rPr>
              <a:t>Text </a:t>
            </a:r>
            <a:r>
              <a:rPr lang="tr-TR" sz="5400" dirty="0">
                <a:latin typeface="Rockwell" panose="02060603020205020403" pitchFamily="18" charset="0"/>
              </a:rPr>
              <a:t>S</a:t>
            </a:r>
            <a:r>
              <a:rPr lang="tr-TR" sz="5400" dirty="0" smtClean="0">
                <a:latin typeface="Rockwell" panose="02060603020205020403" pitchFamily="18" charset="0"/>
              </a:rPr>
              <a:t>ıkıştırma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4A8597A-9759-2C4F-B278-2DD828D9B011}" type="slidenum">
              <a:rPr lang="en-US" sz="1400"/>
              <a:pPr eaLnBrk="1" hangingPunct="1"/>
              <a:t>32</a:t>
            </a:fld>
            <a:endParaRPr lang="en-US" sz="1400"/>
          </a:p>
        </p:txBody>
      </p:sp>
      <p:pic>
        <p:nvPicPr>
          <p:cNvPr id="37937" name="Picture 49" descr="https://encrypted-tbn3.gstatic.com/images?q=tbn:ANd9GcSE8Yu-gUTRooGgtziPcSJyNT51I_qO02OEVNLiinR-JVFV6lhi8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657600"/>
            <a:ext cx="2842966" cy="212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0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35" y="247650"/>
            <a:ext cx="8153400" cy="1143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Greedy Method</a:t>
            </a:r>
            <a:endParaRPr lang="en-US" dirty="0" smtClean="0"/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304800" y="2209800"/>
            <a:ext cx="8686800" cy="38100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tr-TR" dirty="0" err="1" smtClean="0"/>
              <a:t>Greedy</a:t>
            </a:r>
            <a:r>
              <a:rPr lang="tr-TR" dirty="0"/>
              <a:t> </a:t>
            </a:r>
            <a:r>
              <a:rPr lang="tr-TR" dirty="0" err="1" smtClean="0"/>
              <a:t>Method</a:t>
            </a:r>
            <a:r>
              <a:rPr lang="tr-TR" dirty="0" smtClean="0"/>
              <a:t> (</a:t>
            </a:r>
            <a:r>
              <a:rPr lang="en-US" dirty="0" err="1" smtClean="0"/>
              <a:t>Açgözlü</a:t>
            </a:r>
            <a:r>
              <a:rPr lang="en-US" dirty="0" smtClean="0"/>
              <a:t> </a:t>
            </a:r>
            <a:r>
              <a:rPr lang="en-US" dirty="0" err="1" smtClean="0"/>
              <a:t>yöntem</a:t>
            </a:r>
            <a:r>
              <a:rPr lang="tr-TR" dirty="0" smtClean="0"/>
              <a:t>)</a:t>
            </a:r>
            <a:r>
              <a:rPr lang="en-US" dirty="0" smtClean="0"/>
              <a:t>,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öğeler</a:t>
            </a:r>
            <a:r>
              <a:rPr lang="en-US" dirty="0"/>
              <a:t> </a:t>
            </a:r>
            <a:r>
              <a:rPr lang="en-US" dirty="0" err="1"/>
              <a:t>üzerine</a:t>
            </a:r>
            <a:r>
              <a:rPr lang="en-US" dirty="0"/>
              <a:t> </a:t>
            </a:r>
            <a:r>
              <a:rPr lang="en-US" dirty="0" err="1"/>
              <a:t>inşa</a:t>
            </a:r>
            <a:r>
              <a:rPr lang="en-US" dirty="0"/>
              <a:t> </a:t>
            </a:r>
            <a:r>
              <a:rPr lang="en-US" dirty="0" err="1"/>
              <a:t>edilmiş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paradigmasıdır</a:t>
            </a:r>
            <a:r>
              <a:rPr lang="en-US" dirty="0"/>
              <a:t>: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solidFill>
                  <a:srgbClr val="0000FF"/>
                </a:solidFill>
              </a:rPr>
              <a:t>configurations</a:t>
            </a:r>
            <a:r>
              <a:rPr lang="en-US" dirty="0">
                <a:solidFill>
                  <a:srgbClr val="0000FF"/>
                </a:solidFill>
              </a:rPr>
              <a:t>: </a:t>
            </a:r>
            <a:r>
              <a:rPr lang="tr-TR" dirty="0" smtClean="0">
                <a:solidFill>
                  <a:srgbClr val="0000FF"/>
                </a:solidFill>
              </a:rPr>
              <a:t> (Yapılandırmalar)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tr-TR" dirty="0" smtClean="0"/>
              <a:t>farklı değerler ederek yeni çözüm arama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00FF"/>
                </a:solidFill>
              </a:rPr>
              <a:t>objective function</a:t>
            </a:r>
            <a:r>
              <a:rPr lang="en-US" dirty="0">
                <a:solidFill>
                  <a:srgbClr val="0000FF"/>
                </a:solidFill>
              </a:rPr>
              <a:t>: </a:t>
            </a:r>
            <a:r>
              <a:rPr lang="tr-TR" dirty="0" smtClean="0">
                <a:solidFill>
                  <a:srgbClr val="0000FF"/>
                </a:solidFill>
              </a:rPr>
              <a:t>(amaç fonksiyonu)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/>
              <a:t>üst</a:t>
            </a:r>
            <a:r>
              <a:rPr lang="en-US" dirty="0"/>
              <a:t> </a:t>
            </a:r>
            <a:r>
              <a:rPr lang="en-US" dirty="0" err="1"/>
              <a:t>düzeye</a:t>
            </a:r>
            <a:r>
              <a:rPr lang="en-US" dirty="0"/>
              <a:t> </a:t>
            </a:r>
            <a:r>
              <a:rPr lang="en-US" dirty="0" err="1"/>
              <a:t>çıkarmak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aza</a:t>
            </a:r>
            <a:r>
              <a:rPr lang="en-US" dirty="0"/>
              <a:t> </a:t>
            </a:r>
            <a:r>
              <a:rPr lang="en-US" dirty="0" err="1"/>
              <a:t>indirmek</a:t>
            </a:r>
            <a:r>
              <a:rPr lang="en-US" dirty="0"/>
              <a:t> </a:t>
            </a:r>
            <a:r>
              <a:rPr lang="en-US" dirty="0" err="1"/>
              <a:t>istediğimiz</a:t>
            </a:r>
            <a:r>
              <a:rPr lang="en-US" dirty="0"/>
              <a:t> </a:t>
            </a:r>
            <a:r>
              <a:rPr lang="en-US" dirty="0" err="1"/>
              <a:t>yapılandırmalara</a:t>
            </a:r>
            <a:r>
              <a:rPr lang="en-US" dirty="0"/>
              <a:t> </a:t>
            </a:r>
            <a:r>
              <a:rPr lang="en-US" dirty="0" err="1"/>
              <a:t>atanan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puan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, </a:t>
            </a:r>
            <a:r>
              <a:rPr lang="en-US" b="1" dirty="0">
                <a:solidFill>
                  <a:srgbClr val="0000FF"/>
                </a:solidFill>
              </a:rPr>
              <a:t>greedy-choice</a:t>
            </a:r>
            <a:r>
              <a:rPr lang="en-US" dirty="0"/>
              <a:t> </a:t>
            </a:r>
            <a:r>
              <a:rPr lang="en-US" dirty="0" err="1"/>
              <a:t>özelliğiyle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sorunlara</a:t>
            </a:r>
            <a:r>
              <a:rPr lang="en-US" dirty="0"/>
              <a:t> </a:t>
            </a:r>
            <a:r>
              <a:rPr lang="en-US" dirty="0" err="1"/>
              <a:t>uygulandığında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: 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global </a:t>
            </a:r>
            <a:r>
              <a:rPr lang="en-US" dirty="0" err="1"/>
              <a:t>olarak</a:t>
            </a:r>
            <a:r>
              <a:rPr lang="en-US" dirty="0"/>
              <a:t> optimal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çözüm</a:t>
            </a:r>
            <a:r>
              <a:rPr lang="en-US" dirty="0"/>
              <a:t>, her zaman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başlangıç</a:t>
            </a:r>
            <a:r>
              <a:rPr lang="en-US" dirty="0"/>
              <a:t> </a:t>
            </a:r>
            <a:r>
              <a:rPr lang="en-US" dirty="0" err="1"/>
              <a:t>konfigürasyonundan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dizi</a:t>
            </a:r>
            <a:r>
              <a:rPr lang="en-US" dirty="0"/>
              <a:t>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iyileştirme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bulunabilir</a:t>
            </a:r>
            <a:r>
              <a:rPr lang="en-US" dirty="0"/>
              <a:t>.</a:t>
            </a:r>
            <a:endParaRPr lang="en-US" b="1" i="1" dirty="0"/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F0E68C0-481C-384E-8FDE-9E1FD713D797}" type="slidenum">
              <a:rPr lang="en-US" sz="1400"/>
              <a:pPr eaLnBrk="1" hangingPunct="1"/>
              <a:t>33</a:t>
            </a:fld>
            <a:endParaRPr lang="en-US" sz="1400"/>
          </a:p>
        </p:txBody>
      </p:sp>
      <p:pic>
        <p:nvPicPr>
          <p:cNvPr id="38935" name="Picture 23" descr="https://encrypted-tbn2.gstatic.com/images?q=tbn:ANd9GcRplPfDn5-hIQEjdE7NqN24gKN1je6MLaaTjj1jDJE3Xo915cP1Gw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219200"/>
            <a:ext cx="1340729" cy="100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78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/>
            <a:r>
              <a:rPr lang="en-US" dirty="0"/>
              <a:t>Text </a:t>
            </a:r>
            <a:r>
              <a:rPr lang="tr-TR" dirty="0" smtClean="0"/>
              <a:t>Sıkıştırma</a:t>
            </a:r>
            <a:endParaRPr lang="en-US" dirty="0"/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1909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/>
              <a:t>Bir</a:t>
            </a:r>
            <a:r>
              <a:rPr lang="en-US" sz="2800" dirty="0"/>
              <a:t> X </a:t>
            </a:r>
            <a:r>
              <a:rPr lang="tr-TR" sz="2800" dirty="0" smtClean="0"/>
              <a:t>karakter </a:t>
            </a:r>
            <a:r>
              <a:rPr lang="en-US" sz="2800" dirty="0" err="1" smtClean="0"/>
              <a:t>dizisi</a:t>
            </a:r>
            <a:r>
              <a:rPr lang="en-US" sz="2800" dirty="0" smtClean="0"/>
              <a:t> </a:t>
            </a:r>
            <a:r>
              <a:rPr lang="en-US" sz="2800" dirty="0" err="1"/>
              <a:t>verildiğinde</a:t>
            </a:r>
            <a:r>
              <a:rPr lang="en-US" sz="2800" dirty="0"/>
              <a:t>, </a:t>
            </a:r>
            <a:r>
              <a:rPr lang="en-US" sz="2800" dirty="0" err="1"/>
              <a:t>X'i</a:t>
            </a:r>
            <a:r>
              <a:rPr lang="en-US" sz="2800" dirty="0"/>
              <a:t> </a:t>
            </a:r>
            <a:r>
              <a:rPr lang="en-US" sz="2800" dirty="0" err="1"/>
              <a:t>verimli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şekilde</a:t>
            </a:r>
            <a:r>
              <a:rPr lang="en-US" sz="2800" dirty="0"/>
              <a:t> </a:t>
            </a:r>
            <a:r>
              <a:rPr lang="en-US" sz="2800" dirty="0" err="1"/>
              <a:t>daha</a:t>
            </a:r>
            <a:r>
              <a:rPr lang="en-US" sz="2800" dirty="0"/>
              <a:t> </a:t>
            </a:r>
            <a:r>
              <a:rPr lang="en-US" sz="2800" dirty="0" err="1"/>
              <a:t>küçük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Y </a:t>
            </a:r>
            <a:r>
              <a:rPr lang="tr-TR" sz="2800" dirty="0" smtClean="0"/>
              <a:t>karakter </a:t>
            </a:r>
            <a:r>
              <a:rPr lang="en-US" sz="2800" dirty="0" err="1" smtClean="0"/>
              <a:t>dizisine</a:t>
            </a:r>
            <a:r>
              <a:rPr lang="en-US" sz="2800" dirty="0" smtClean="0"/>
              <a:t> </a:t>
            </a:r>
            <a:r>
              <a:rPr lang="en-US" sz="2800" dirty="0" err="1" smtClean="0"/>
              <a:t>kodla</a:t>
            </a:r>
            <a:r>
              <a:rPr lang="tr-TR" sz="2800" dirty="0" err="1" smtClean="0"/>
              <a:t>ma</a:t>
            </a:r>
            <a:r>
              <a:rPr lang="tr-TR" sz="2800" dirty="0" smtClean="0"/>
              <a:t> işlemi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dirty="0" err="1"/>
              <a:t>Bellek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/</a:t>
            </a:r>
            <a:r>
              <a:rPr lang="en-US" sz="2400" dirty="0" err="1"/>
              <a:t>veya</a:t>
            </a:r>
            <a:r>
              <a:rPr lang="en-US" sz="2400" dirty="0"/>
              <a:t> </a:t>
            </a:r>
            <a:r>
              <a:rPr lang="en-US" sz="2400" dirty="0" err="1"/>
              <a:t>bant</a:t>
            </a:r>
            <a:r>
              <a:rPr lang="en-US" sz="2400" dirty="0"/>
              <a:t> </a:t>
            </a:r>
            <a:r>
              <a:rPr lang="en-US" sz="2400" dirty="0" err="1"/>
              <a:t>genişliğinden</a:t>
            </a:r>
            <a:r>
              <a:rPr lang="en-US" sz="2400" dirty="0"/>
              <a:t> </a:t>
            </a:r>
            <a:r>
              <a:rPr lang="en-US" sz="2400" dirty="0" err="1"/>
              <a:t>tasarruf</a:t>
            </a:r>
            <a:r>
              <a:rPr lang="en-US" sz="2400" dirty="0"/>
              <a:t> </a:t>
            </a:r>
            <a:r>
              <a:rPr lang="en-US" sz="2400" dirty="0" err="1"/>
              <a:t>sağlar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err="1"/>
              <a:t>İyi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yaklaşım</a:t>
            </a:r>
            <a:r>
              <a:rPr lang="en-US" sz="2800" dirty="0"/>
              <a:t>: </a:t>
            </a:r>
            <a:r>
              <a:rPr lang="en-US" sz="2800" b="1" dirty="0">
                <a:solidFill>
                  <a:srgbClr val="0000FF"/>
                </a:solidFill>
              </a:rPr>
              <a:t>Huffman </a:t>
            </a:r>
            <a:r>
              <a:rPr lang="en-US" sz="2800" b="1" dirty="0" err="1">
                <a:solidFill>
                  <a:srgbClr val="0000FF"/>
                </a:solidFill>
              </a:rPr>
              <a:t>kodlaması</a:t>
            </a:r>
            <a:endParaRPr lang="en-US" sz="2800" b="1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sz="2400" dirty="0" smtClean="0"/>
              <a:t>Her c karakteri için frekans fonksiyonu f(c)’</a:t>
            </a:r>
            <a:r>
              <a:rPr lang="tr-TR" sz="2400" dirty="0" err="1" smtClean="0"/>
              <a:t>yi</a:t>
            </a:r>
            <a:r>
              <a:rPr lang="tr-TR" sz="2400" dirty="0" smtClean="0"/>
              <a:t> hesapla.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Yüksek</a:t>
            </a:r>
            <a:r>
              <a:rPr lang="en-US" sz="2400" dirty="0"/>
              <a:t> </a:t>
            </a:r>
            <a:r>
              <a:rPr lang="en-US" sz="2400" dirty="0" err="1"/>
              <a:t>frekanslı</a:t>
            </a:r>
            <a:r>
              <a:rPr lang="en-US" sz="2400" dirty="0"/>
              <a:t> </a:t>
            </a:r>
            <a:r>
              <a:rPr lang="en-US" sz="2400" dirty="0" err="1"/>
              <a:t>karakterleri</a:t>
            </a:r>
            <a:r>
              <a:rPr lang="en-US" sz="2400" dirty="0"/>
              <a:t> </a:t>
            </a:r>
            <a:r>
              <a:rPr lang="en-US" sz="2400" dirty="0" err="1"/>
              <a:t>kısa</a:t>
            </a:r>
            <a:r>
              <a:rPr lang="en-US" sz="2400" dirty="0"/>
              <a:t> </a:t>
            </a:r>
            <a:r>
              <a:rPr lang="en-US" sz="2400" dirty="0" err="1" smtClean="0"/>
              <a:t>kod</a:t>
            </a:r>
            <a:r>
              <a:rPr lang="en-US" sz="2400" dirty="0" smtClean="0"/>
              <a:t> </a:t>
            </a:r>
            <a:r>
              <a:rPr lang="en-US" sz="2400" dirty="0" err="1" smtClean="0"/>
              <a:t>sözcükleriyle</a:t>
            </a:r>
            <a:r>
              <a:rPr lang="en-US" sz="2400" dirty="0" smtClean="0"/>
              <a:t> </a:t>
            </a:r>
            <a:r>
              <a:rPr lang="en-US" sz="2400" dirty="0" err="1" smtClean="0"/>
              <a:t>kodla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err="1"/>
              <a:t>Hiçbir</a:t>
            </a:r>
            <a:r>
              <a:rPr lang="en-US" sz="2400" dirty="0"/>
              <a:t> </a:t>
            </a:r>
            <a:r>
              <a:rPr lang="en-US" sz="2400" dirty="0" err="1"/>
              <a:t>kod</a:t>
            </a:r>
            <a:r>
              <a:rPr lang="en-US" sz="2400" dirty="0"/>
              <a:t> </a:t>
            </a:r>
            <a:r>
              <a:rPr lang="en-US" sz="2400" dirty="0" err="1"/>
              <a:t>sözcüğü</a:t>
            </a:r>
            <a:r>
              <a:rPr lang="en-US" sz="2400" dirty="0"/>
              <a:t> </a:t>
            </a:r>
            <a:r>
              <a:rPr lang="en-US" sz="2400" dirty="0" err="1"/>
              <a:t>başka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kodun</a:t>
            </a:r>
            <a:r>
              <a:rPr lang="en-US" sz="2400" dirty="0"/>
              <a:t> </a:t>
            </a:r>
            <a:r>
              <a:rPr lang="tr-TR" sz="2400" dirty="0" err="1" smtClean="0"/>
              <a:t>prefix’i</a:t>
            </a:r>
            <a:r>
              <a:rPr lang="tr-TR" sz="2400" dirty="0" smtClean="0"/>
              <a:t> olmamalıdır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err="1"/>
              <a:t>Kod</a:t>
            </a:r>
            <a:r>
              <a:rPr lang="en-US" sz="2400" dirty="0"/>
              <a:t> </a:t>
            </a:r>
            <a:r>
              <a:rPr lang="en-US" sz="2400" dirty="0" err="1"/>
              <a:t>sözcüklerini</a:t>
            </a:r>
            <a:r>
              <a:rPr lang="en-US" sz="2400" dirty="0"/>
              <a:t> </a:t>
            </a:r>
            <a:r>
              <a:rPr lang="en-US" sz="2400" dirty="0" err="1"/>
              <a:t>belirlemek</a:t>
            </a:r>
            <a:r>
              <a:rPr lang="en-US" sz="2400" dirty="0"/>
              <a:t> </a:t>
            </a:r>
            <a:r>
              <a:rPr lang="en-US" sz="2400" dirty="0" err="1"/>
              <a:t>için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uygun</a:t>
            </a:r>
            <a:r>
              <a:rPr lang="en-US" sz="2400" dirty="0"/>
              <a:t> </a:t>
            </a:r>
            <a:r>
              <a:rPr lang="en-US" sz="2400" dirty="0" err="1"/>
              <a:t>kodlama</a:t>
            </a:r>
            <a:r>
              <a:rPr lang="en-US" sz="2400" dirty="0"/>
              <a:t> </a:t>
            </a:r>
            <a:r>
              <a:rPr lang="en-US" sz="2400" dirty="0" err="1"/>
              <a:t>ağacını</a:t>
            </a:r>
            <a:r>
              <a:rPr lang="en-US" sz="2400" dirty="0"/>
              <a:t> </a:t>
            </a:r>
            <a:r>
              <a:rPr lang="en-US" sz="2400" dirty="0" err="1" smtClean="0"/>
              <a:t>kulla</a:t>
            </a:r>
            <a:r>
              <a:rPr lang="tr-TR" sz="2400" dirty="0" smtClean="0"/>
              <a:t>n</a:t>
            </a:r>
            <a:endParaRPr lang="en-US" sz="2400" dirty="0"/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ED97CDC-5C8F-FB4E-B62F-1383CDC8F55E}" type="slidenum">
              <a:rPr lang="en-US" sz="1400"/>
              <a:pPr eaLnBrk="1" hangingPunct="1"/>
              <a:t>34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3933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/>
            <a:r>
              <a:rPr lang="en-US" dirty="0"/>
              <a:t>Encoding Tree </a:t>
            </a:r>
            <a:r>
              <a:rPr lang="tr-TR" dirty="0" smtClean="0"/>
              <a:t>Örneği</a:t>
            </a:r>
            <a:endParaRPr lang="en-US" dirty="0"/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001000" cy="3886200"/>
          </a:xfrm>
        </p:spPr>
        <p:txBody>
          <a:bodyPr>
            <a:noAutofit/>
          </a:bodyPr>
          <a:lstStyle/>
          <a:p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kod</a:t>
            </a:r>
            <a:r>
              <a:rPr lang="en-US" sz="2400" dirty="0"/>
              <a:t>,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alfabenin</a:t>
            </a:r>
            <a:r>
              <a:rPr lang="en-US" sz="2400" dirty="0"/>
              <a:t> her </a:t>
            </a:r>
            <a:r>
              <a:rPr lang="en-US" sz="2400" dirty="0" err="1"/>
              <a:t>karakterinin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tr-TR" sz="2400" dirty="0" err="1" smtClean="0"/>
              <a:t>binary</a:t>
            </a:r>
            <a:r>
              <a:rPr lang="en-US" sz="2400" dirty="0" smtClean="0"/>
              <a:t> </a:t>
            </a:r>
            <a:r>
              <a:rPr lang="en-US" sz="2400" dirty="0" err="1"/>
              <a:t>kod</a:t>
            </a:r>
            <a:r>
              <a:rPr lang="en-US" sz="2400" dirty="0"/>
              <a:t> </a:t>
            </a:r>
            <a:r>
              <a:rPr lang="en-US" sz="2400" dirty="0" err="1"/>
              <a:t>sözcüğüne</a:t>
            </a:r>
            <a:r>
              <a:rPr lang="en-US" sz="2400" dirty="0"/>
              <a:t> </a:t>
            </a:r>
            <a:r>
              <a:rPr lang="en-US" sz="2400" dirty="0" err="1"/>
              <a:t>eşlenmesidir</a:t>
            </a:r>
            <a:r>
              <a:rPr lang="en-US" sz="2400" dirty="0"/>
              <a:t>.</a:t>
            </a:r>
            <a:endParaRPr lang="en-US" sz="2400" dirty="0"/>
          </a:p>
          <a:p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tr-TR" sz="2400" dirty="0" err="1" smtClean="0"/>
              <a:t>prefix</a:t>
            </a:r>
            <a:r>
              <a:rPr lang="en-US" sz="2400" dirty="0" smtClean="0"/>
              <a:t> </a:t>
            </a:r>
            <a:r>
              <a:rPr lang="en-US" sz="2400" dirty="0" err="1"/>
              <a:t>kodu</a:t>
            </a:r>
            <a:r>
              <a:rPr lang="en-US" sz="2400" dirty="0"/>
              <a:t>, </a:t>
            </a:r>
            <a:r>
              <a:rPr lang="en-US" sz="2400" dirty="0" err="1"/>
              <a:t>hiçbir</a:t>
            </a:r>
            <a:r>
              <a:rPr lang="en-US" sz="2400" dirty="0"/>
              <a:t> </a:t>
            </a:r>
            <a:r>
              <a:rPr lang="en-US" sz="2400" dirty="0" err="1"/>
              <a:t>kod</a:t>
            </a:r>
            <a:r>
              <a:rPr lang="en-US" sz="2400" dirty="0"/>
              <a:t> </a:t>
            </a:r>
            <a:r>
              <a:rPr lang="en-US" sz="2400" dirty="0" err="1"/>
              <a:t>sözcüğü</a:t>
            </a:r>
            <a:r>
              <a:rPr lang="en-US" sz="2400" dirty="0"/>
              <a:t> </a:t>
            </a:r>
            <a:r>
              <a:rPr lang="en-US" sz="2400" dirty="0" err="1"/>
              <a:t>başka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kod</a:t>
            </a:r>
            <a:r>
              <a:rPr lang="en-US" sz="2400" dirty="0"/>
              <a:t> </a:t>
            </a:r>
            <a:r>
              <a:rPr lang="en-US" sz="2400" dirty="0" err="1"/>
              <a:t>sözcüğünün</a:t>
            </a:r>
            <a:r>
              <a:rPr lang="en-US" sz="2400" dirty="0"/>
              <a:t> </a:t>
            </a:r>
            <a:r>
              <a:rPr lang="tr-TR" sz="2400" dirty="0" err="1" smtClean="0"/>
              <a:t>prefix’i</a:t>
            </a:r>
            <a:r>
              <a:rPr lang="en-US" sz="2400" dirty="0" smtClean="0"/>
              <a:t> </a:t>
            </a:r>
            <a:r>
              <a:rPr lang="en-US" sz="2400" dirty="0" err="1"/>
              <a:t>olmayacak</a:t>
            </a:r>
            <a:r>
              <a:rPr lang="en-US" sz="2400" dirty="0"/>
              <a:t> </a:t>
            </a:r>
            <a:r>
              <a:rPr lang="en-US" sz="2400" dirty="0" err="1"/>
              <a:t>şekilde</a:t>
            </a:r>
            <a:r>
              <a:rPr lang="en-US" sz="2400" dirty="0"/>
              <a:t> </a:t>
            </a:r>
            <a:r>
              <a:rPr lang="tr-TR" sz="2400" dirty="0" err="1" smtClean="0"/>
              <a:t>binary</a:t>
            </a:r>
            <a:r>
              <a:rPr lang="en-US" sz="2400" dirty="0" smtClean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koddur</a:t>
            </a:r>
            <a:r>
              <a:rPr lang="en-US" sz="2400" dirty="0"/>
              <a:t>.</a:t>
            </a:r>
            <a:endParaRPr lang="en-US" sz="2400" dirty="0" smtClean="0"/>
          </a:p>
          <a:p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kodlama</a:t>
            </a:r>
            <a:r>
              <a:rPr lang="en-US" sz="2400" dirty="0"/>
              <a:t> </a:t>
            </a:r>
            <a:r>
              <a:rPr lang="en-US" sz="2400" dirty="0" err="1"/>
              <a:t>ağacı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önek</a:t>
            </a:r>
            <a:r>
              <a:rPr lang="en-US" sz="2400" dirty="0"/>
              <a:t> </a:t>
            </a:r>
            <a:r>
              <a:rPr lang="en-US" sz="2400" dirty="0" err="1"/>
              <a:t>kodunu</a:t>
            </a:r>
            <a:r>
              <a:rPr lang="en-US" sz="2400" dirty="0"/>
              <a:t> </a:t>
            </a:r>
            <a:r>
              <a:rPr lang="en-US" sz="2400" dirty="0" err="1"/>
              <a:t>temsil</a:t>
            </a:r>
            <a:r>
              <a:rPr lang="en-US" sz="2400" dirty="0"/>
              <a:t> </a:t>
            </a:r>
            <a:r>
              <a:rPr lang="en-US" sz="2400" dirty="0" err="1"/>
              <a:t>eder</a:t>
            </a:r>
            <a:endParaRPr lang="en-US" sz="2400" dirty="0" smtClean="0"/>
          </a:p>
          <a:p>
            <a:pPr lvl="1"/>
            <a:r>
              <a:rPr lang="en-US" sz="2200" dirty="0"/>
              <a:t>Her </a:t>
            </a:r>
            <a:r>
              <a:rPr lang="en-US" sz="2200" dirty="0" err="1"/>
              <a:t>harici</a:t>
            </a:r>
            <a:r>
              <a:rPr lang="en-US" sz="2200" dirty="0"/>
              <a:t> </a:t>
            </a:r>
            <a:r>
              <a:rPr lang="en-US" sz="2200" dirty="0" err="1"/>
              <a:t>düğüm</a:t>
            </a:r>
            <a:r>
              <a:rPr lang="en-US" sz="2200" dirty="0"/>
              <a:t> </a:t>
            </a:r>
            <a:r>
              <a:rPr lang="en-US" sz="2200" dirty="0" err="1"/>
              <a:t>bir</a:t>
            </a:r>
            <a:r>
              <a:rPr lang="en-US" sz="2200" dirty="0"/>
              <a:t> </a:t>
            </a:r>
            <a:r>
              <a:rPr lang="en-US" sz="2200" dirty="0" err="1"/>
              <a:t>karakter</a:t>
            </a:r>
            <a:r>
              <a:rPr lang="en-US" sz="2200" dirty="0"/>
              <a:t> </a:t>
            </a:r>
            <a:r>
              <a:rPr lang="en-US" sz="2200" dirty="0" err="1"/>
              <a:t>depolar</a:t>
            </a:r>
            <a:endParaRPr lang="en-US" sz="2200" dirty="0"/>
          </a:p>
          <a:p>
            <a:pPr lvl="1"/>
            <a:r>
              <a:rPr lang="en-US" sz="2200" dirty="0" err="1"/>
              <a:t>Bir</a:t>
            </a:r>
            <a:r>
              <a:rPr lang="en-US" sz="2200" dirty="0"/>
              <a:t> </a:t>
            </a:r>
            <a:r>
              <a:rPr lang="en-US" sz="2200" dirty="0" err="1"/>
              <a:t>karakterin</a:t>
            </a:r>
            <a:r>
              <a:rPr lang="en-US" sz="2200" dirty="0"/>
              <a:t> </a:t>
            </a:r>
            <a:r>
              <a:rPr lang="en-US" sz="2200" dirty="0" err="1"/>
              <a:t>kod</a:t>
            </a:r>
            <a:r>
              <a:rPr lang="en-US" sz="2200" dirty="0"/>
              <a:t> </a:t>
            </a:r>
            <a:r>
              <a:rPr lang="en-US" sz="2200" dirty="0" err="1"/>
              <a:t>sözcüğü</a:t>
            </a:r>
            <a:r>
              <a:rPr lang="en-US" sz="2200" dirty="0"/>
              <a:t>, </a:t>
            </a:r>
            <a:r>
              <a:rPr lang="en-US" sz="2200" dirty="0" err="1"/>
              <a:t>kökten</a:t>
            </a:r>
            <a:r>
              <a:rPr lang="en-US" sz="2200" dirty="0"/>
              <a:t> </a:t>
            </a:r>
            <a:endParaRPr lang="tr-TR" sz="2200" dirty="0" smtClean="0"/>
          </a:p>
          <a:p>
            <a:pPr marL="457200" lvl="1" indent="0">
              <a:buNone/>
            </a:pPr>
            <a:r>
              <a:rPr lang="en-US" sz="2200" dirty="0" err="1" smtClean="0"/>
              <a:t>karakteri</a:t>
            </a:r>
            <a:r>
              <a:rPr lang="en-US" sz="2200" dirty="0" smtClean="0"/>
              <a:t> </a:t>
            </a:r>
            <a:r>
              <a:rPr lang="en-US" sz="2200" dirty="0" err="1"/>
              <a:t>depolayan</a:t>
            </a:r>
            <a:r>
              <a:rPr lang="en-US" sz="2200" dirty="0"/>
              <a:t> </a:t>
            </a:r>
            <a:r>
              <a:rPr lang="en-US" sz="2200" dirty="0" err="1"/>
              <a:t>harici</a:t>
            </a:r>
            <a:r>
              <a:rPr lang="en-US" sz="2200" dirty="0"/>
              <a:t> </a:t>
            </a:r>
            <a:r>
              <a:rPr lang="en-US" sz="2200" dirty="0" err="1"/>
              <a:t>düğüme</a:t>
            </a:r>
            <a:r>
              <a:rPr lang="en-US" sz="2200" dirty="0"/>
              <a:t> </a:t>
            </a:r>
            <a:endParaRPr lang="tr-TR" sz="2200" dirty="0" smtClean="0"/>
          </a:p>
          <a:p>
            <a:pPr marL="457200" lvl="1" indent="0">
              <a:buNone/>
            </a:pPr>
            <a:r>
              <a:rPr lang="en-US" sz="2200" dirty="0" err="1" smtClean="0"/>
              <a:t>giden</a:t>
            </a:r>
            <a:r>
              <a:rPr lang="en-US" sz="2200" dirty="0" smtClean="0"/>
              <a:t> </a:t>
            </a:r>
            <a:r>
              <a:rPr lang="en-US" sz="2200" dirty="0" err="1"/>
              <a:t>yolla</a:t>
            </a:r>
            <a:r>
              <a:rPr lang="en-US" sz="2200" dirty="0"/>
              <a:t> </a:t>
            </a:r>
            <a:r>
              <a:rPr lang="en-US" sz="2200" dirty="0" err="1"/>
              <a:t>verilir</a:t>
            </a:r>
            <a:r>
              <a:rPr lang="en-US" sz="2200" dirty="0"/>
              <a:t> (sol </a:t>
            </a:r>
            <a:r>
              <a:rPr lang="en-US" sz="2200" dirty="0" err="1"/>
              <a:t>çocuk</a:t>
            </a:r>
            <a:r>
              <a:rPr lang="en-US" sz="2200" dirty="0"/>
              <a:t> </a:t>
            </a:r>
            <a:r>
              <a:rPr lang="en-US" sz="2200" dirty="0" err="1"/>
              <a:t>için</a:t>
            </a:r>
            <a:r>
              <a:rPr lang="en-US" sz="2200" dirty="0"/>
              <a:t> 0 </a:t>
            </a:r>
            <a:endParaRPr lang="tr-TR" sz="2200" dirty="0" smtClean="0"/>
          </a:p>
          <a:p>
            <a:pPr marL="457200" lvl="1" indent="0">
              <a:buNone/>
            </a:pPr>
            <a:r>
              <a:rPr lang="en-US" sz="2200" dirty="0" err="1" smtClean="0"/>
              <a:t>ve</a:t>
            </a:r>
            <a:r>
              <a:rPr lang="en-US" sz="2200" dirty="0" smtClean="0"/>
              <a:t> </a:t>
            </a:r>
            <a:r>
              <a:rPr lang="en-US" sz="2200" dirty="0" err="1"/>
              <a:t>sağ</a:t>
            </a:r>
            <a:r>
              <a:rPr lang="en-US" sz="2200" dirty="0"/>
              <a:t> </a:t>
            </a:r>
            <a:r>
              <a:rPr lang="en-US" sz="2200" dirty="0" err="1"/>
              <a:t>çocuk</a:t>
            </a:r>
            <a:r>
              <a:rPr lang="en-US" sz="2200" dirty="0"/>
              <a:t> </a:t>
            </a:r>
            <a:r>
              <a:rPr lang="en-US" sz="2200" dirty="0" err="1"/>
              <a:t>için</a:t>
            </a:r>
            <a:r>
              <a:rPr lang="en-US" sz="2200" dirty="0"/>
              <a:t> 1).</a:t>
            </a:r>
            <a:endParaRPr lang="en-US" sz="2200" dirty="0"/>
          </a:p>
        </p:txBody>
      </p:sp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Text Processing</a:t>
            </a:r>
            <a:endParaRPr lang="en-US" sz="1400"/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AAA1B2B-3974-2E42-A6B7-FD40D702CDBF}" type="slidenum">
              <a:rPr lang="en-US" sz="1400"/>
              <a:pPr eaLnBrk="1" hangingPunct="1"/>
              <a:t>35</a:t>
            </a:fld>
            <a:endParaRPr lang="en-US" sz="1400"/>
          </a:p>
        </p:txBody>
      </p:sp>
      <p:grpSp>
        <p:nvGrpSpPr>
          <p:cNvPr id="19461" name="Group 4"/>
          <p:cNvGrpSpPr>
            <a:grpSpLocks/>
          </p:cNvGrpSpPr>
          <p:nvPr/>
        </p:nvGrpSpPr>
        <p:grpSpPr bwMode="auto">
          <a:xfrm>
            <a:off x="5753100" y="2740025"/>
            <a:ext cx="3238500" cy="2095500"/>
            <a:chOff x="2928" y="2256"/>
            <a:chExt cx="2160" cy="1440"/>
          </a:xfrm>
        </p:grpSpPr>
        <p:sp>
          <p:nvSpPr>
            <p:cNvPr id="19482" name="Oval 5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9483" name="Oval 6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19484" name="Oval 7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9485" name="Oval 8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9486" name="Rectangle 9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9487" name="Rectangle 10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9488" name="Rectangle 11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</a:t>
              </a:r>
            </a:p>
          </p:txBody>
        </p:sp>
        <p:sp>
          <p:nvSpPr>
            <p:cNvPr id="19489" name="Rectangle 12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</a:t>
              </a:r>
            </a:p>
          </p:txBody>
        </p:sp>
        <p:sp>
          <p:nvSpPr>
            <p:cNvPr id="19490" name="Rectangle 13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e</a:t>
              </a:r>
            </a:p>
          </p:txBody>
        </p:sp>
        <p:cxnSp>
          <p:nvCxnSpPr>
            <p:cNvPr id="19491" name="AutoShape 14"/>
            <p:cNvCxnSpPr>
              <a:cxnSpLocks noChangeShapeType="1"/>
              <a:stCxn id="19482" idx="3"/>
              <a:endCxn id="19484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2" name="AutoShape 15"/>
            <p:cNvCxnSpPr>
              <a:cxnSpLocks noChangeShapeType="1"/>
              <a:stCxn id="19483" idx="1"/>
              <a:endCxn id="19482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3" name="AutoShape 16"/>
            <p:cNvCxnSpPr>
              <a:cxnSpLocks noChangeShapeType="1"/>
              <a:stCxn id="19490" idx="0"/>
              <a:endCxn id="19483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4" name="AutoShape 17"/>
            <p:cNvCxnSpPr>
              <a:cxnSpLocks noChangeShapeType="1"/>
              <a:stCxn id="19489" idx="0"/>
              <a:endCxn id="19483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5" name="AutoShape 18"/>
            <p:cNvCxnSpPr>
              <a:cxnSpLocks noChangeShapeType="1"/>
              <a:stCxn id="19488" idx="0"/>
              <a:endCxn id="19485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6" name="AutoShape 19"/>
            <p:cNvCxnSpPr>
              <a:cxnSpLocks noChangeShapeType="1"/>
              <a:stCxn id="19487" idx="0"/>
              <a:endCxn id="19485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7" name="AutoShape 20"/>
            <p:cNvCxnSpPr>
              <a:cxnSpLocks noChangeShapeType="1"/>
              <a:stCxn id="19486" idx="0"/>
              <a:endCxn id="19484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8" name="AutoShape 21"/>
            <p:cNvCxnSpPr>
              <a:cxnSpLocks noChangeShapeType="1"/>
              <a:stCxn id="19485" idx="1"/>
              <a:endCxn id="19484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79222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554158"/>
              </p:ext>
            </p:extLst>
          </p:nvPr>
        </p:nvGraphicFramePr>
        <p:xfrm>
          <a:off x="5814615" y="5181600"/>
          <a:ext cx="3115469" cy="838200"/>
        </p:xfrm>
        <a:graphic>
          <a:graphicData uri="http://schemas.openxmlformats.org/drawingml/2006/table">
            <a:tbl>
              <a:tblPr/>
              <a:tblGrid>
                <a:gridCol w="622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Last Update: July 31,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3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Encoding Tree </a:t>
            </a:r>
            <a:r>
              <a:rPr lang="tr-TR" dirty="0" smtClean="0"/>
              <a:t>Optimizasyonu</a:t>
            </a:r>
            <a:endParaRPr lang="en-US" dirty="0"/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00100" y="1491734"/>
            <a:ext cx="7772400" cy="205974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/>
              <a:t>Bir</a:t>
            </a:r>
            <a:r>
              <a:rPr lang="en-US" sz="2400" dirty="0"/>
              <a:t> X </a:t>
            </a:r>
            <a:r>
              <a:rPr lang="en-US" sz="2400" dirty="0" err="1"/>
              <a:t>metin</a:t>
            </a:r>
            <a:r>
              <a:rPr lang="en-US" sz="2400" dirty="0"/>
              <a:t> </a:t>
            </a:r>
            <a:r>
              <a:rPr lang="en-US" sz="2400" dirty="0" err="1"/>
              <a:t>dizesi</a:t>
            </a:r>
            <a:r>
              <a:rPr lang="en-US" sz="2400" dirty="0"/>
              <a:t> </a:t>
            </a:r>
            <a:r>
              <a:rPr lang="en-US" sz="2400" dirty="0" err="1"/>
              <a:t>verildiğinde</a:t>
            </a:r>
            <a:r>
              <a:rPr lang="en-US" sz="2400" dirty="0"/>
              <a:t>, X </a:t>
            </a:r>
            <a:r>
              <a:rPr lang="en-US" sz="2400" dirty="0" err="1"/>
              <a:t>için</a:t>
            </a:r>
            <a:r>
              <a:rPr lang="en-US" sz="2400" dirty="0"/>
              <a:t> </a:t>
            </a:r>
            <a:r>
              <a:rPr lang="en-US" sz="2400" dirty="0" err="1"/>
              <a:t>küçük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kodlama</a:t>
            </a:r>
            <a:r>
              <a:rPr lang="en-US" sz="2400" dirty="0"/>
              <a:t> </a:t>
            </a:r>
            <a:r>
              <a:rPr lang="en-US" sz="2400" dirty="0" err="1"/>
              <a:t>sağlayan</a:t>
            </a:r>
            <a:r>
              <a:rPr lang="en-US" sz="2400" dirty="0"/>
              <a:t> X </a:t>
            </a:r>
            <a:r>
              <a:rPr lang="en-US" sz="2400" dirty="0" err="1"/>
              <a:t>karakterleri</a:t>
            </a:r>
            <a:r>
              <a:rPr lang="en-US" sz="2400" dirty="0"/>
              <a:t> </a:t>
            </a:r>
            <a:r>
              <a:rPr lang="en-US" sz="2400" dirty="0" err="1"/>
              <a:t>için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tr-TR" sz="2400" dirty="0" err="1"/>
              <a:t>prefix</a:t>
            </a:r>
            <a:r>
              <a:rPr lang="en-US" sz="2400" dirty="0"/>
              <a:t> </a:t>
            </a:r>
            <a:r>
              <a:rPr lang="en-US" sz="2400" dirty="0" err="1"/>
              <a:t>kodu</a:t>
            </a:r>
            <a:r>
              <a:rPr lang="en-US" sz="2400" dirty="0"/>
              <a:t> </a:t>
            </a:r>
            <a:r>
              <a:rPr lang="en-US" sz="2400" dirty="0" err="1"/>
              <a:t>bulmak</a:t>
            </a:r>
            <a:r>
              <a:rPr lang="en-US" sz="2400" dirty="0"/>
              <a:t> </a:t>
            </a:r>
            <a:r>
              <a:rPr lang="en-US" sz="2400" dirty="0" err="1"/>
              <a:t>istiyoruz</a:t>
            </a:r>
            <a:r>
              <a:rPr lang="en-US" sz="2400" dirty="0"/>
              <a:t>.</a:t>
            </a:r>
            <a:endParaRPr lang="en-US" sz="2400" b="1" i="1" dirty="0"/>
          </a:p>
          <a:p>
            <a:pPr lvl="1">
              <a:lnSpc>
                <a:spcPct val="90000"/>
              </a:lnSpc>
            </a:pPr>
            <a:r>
              <a:rPr lang="en-US" sz="2000" dirty="0" err="1"/>
              <a:t>Sık</a:t>
            </a:r>
            <a:r>
              <a:rPr lang="en-US" sz="2000" dirty="0"/>
              <a:t> </a:t>
            </a:r>
            <a:r>
              <a:rPr lang="en-US" sz="2000" dirty="0" err="1"/>
              <a:t>kullanılan</a:t>
            </a:r>
            <a:r>
              <a:rPr lang="en-US" sz="2000" dirty="0"/>
              <a:t> </a:t>
            </a:r>
            <a:r>
              <a:rPr lang="en-US" sz="2000" dirty="0" err="1"/>
              <a:t>karakterlerin</a:t>
            </a:r>
            <a:r>
              <a:rPr lang="en-US" sz="2000" dirty="0"/>
              <a:t> </a:t>
            </a:r>
            <a:r>
              <a:rPr lang="en-US" sz="2000" dirty="0" err="1"/>
              <a:t>kısa</a:t>
            </a:r>
            <a:r>
              <a:rPr lang="en-US" sz="2000" dirty="0"/>
              <a:t> </a:t>
            </a:r>
            <a:r>
              <a:rPr lang="en-US" sz="2000" dirty="0" err="1"/>
              <a:t>kod</a:t>
            </a:r>
            <a:r>
              <a:rPr lang="en-US" sz="2000" dirty="0"/>
              <a:t> </a:t>
            </a:r>
            <a:r>
              <a:rPr lang="en-US" sz="2000" dirty="0" err="1"/>
              <a:t>sözcükleri</a:t>
            </a:r>
            <a:r>
              <a:rPr lang="en-US" sz="2000" dirty="0"/>
              <a:t> </a:t>
            </a:r>
            <a:r>
              <a:rPr lang="en-US" sz="2000" dirty="0" err="1"/>
              <a:t>olmalıdır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Nadir </a:t>
            </a:r>
            <a:r>
              <a:rPr lang="en-US" sz="2000" dirty="0" err="1"/>
              <a:t>karakterlerin</a:t>
            </a:r>
            <a:r>
              <a:rPr lang="en-US" sz="2000" dirty="0"/>
              <a:t> </a:t>
            </a:r>
            <a:r>
              <a:rPr lang="en-US" sz="2000" dirty="0" err="1"/>
              <a:t>uzun</a:t>
            </a:r>
            <a:r>
              <a:rPr lang="en-US" sz="2000" dirty="0"/>
              <a:t> </a:t>
            </a:r>
            <a:r>
              <a:rPr lang="en-US" sz="2000" dirty="0" err="1"/>
              <a:t>kod</a:t>
            </a:r>
            <a:r>
              <a:rPr lang="en-US" sz="2000" dirty="0"/>
              <a:t> </a:t>
            </a:r>
            <a:r>
              <a:rPr lang="en-US" sz="2000" dirty="0" err="1"/>
              <a:t>sözcükleri</a:t>
            </a:r>
            <a:r>
              <a:rPr lang="en-US" sz="2000" dirty="0"/>
              <a:t> </a:t>
            </a:r>
            <a:r>
              <a:rPr lang="en-US" sz="2000" dirty="0" err="1" smtClean="0"/>
              <a:t>olabilir</a:t>
            </a:r>
            <a:endParaRPr lang="tr-TR" sz="20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Example</a:t>
            </a:r>
            <a:r>
              <a:rPr lang="en-US" sz="2400" b="1" dirty="0" smtClean="0">
                <a:solidFill>
                  <a:srgbClr val="0000FF"/>
                </a:solidFill>
              </a:rPr>
              <a:t>:                     </a:t>
            </a:r>
            <a:r>
              <a:rPr lang="en-US" sz="2000" b="1" i="1" dirty="0" smtClean="0"/>
              <a:t>X </a:t>
            </a:r>
            <a:r>
              <a:rPr lang="en-US" sz="2000" dirty="0"/>
              <a:t>=</a:t>
            </a:r>
            <a:r>
              <a:rPr lang="en-US" sz="2000" b="1" i="1" dirty="0"/>
              <a:t> </a:t>
            </a:r>
            <a:r>
              <a:rPr lang="en-US" sz="2000" dirty="0" smtClean="0"/>
              <a:t>abracadabra</a:t>
            </a:r>
            <a:endParaRPr lang="en-US" sz="2000" dirty="0"/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932CE44-7965-F54C-B274-3ACAA9C3954A}" type="slidenum">
              <a:rPr lang="en-US" sz="1400"/>
              <a:pPr eaLnBrk="1" hangingPunct="1"/>
              <a:t>36</a:t>
            </a:fld>
            <a:endParaRPr lang="en-US" sz="1400"/>
          </a:p>
        </p:txBody>
      </p:sp>
      <p:grpSp>
        <p:nvGrpSpPr>
          <p:cNvPr id="26629" name="Group 4"/>
          <p:cNvGrpSpPr>
            <a:grpSpLocks/>
          </p:cNvGrpSpPr>
          <p:nvPr/>
        </p:nvGrpSpPr>
        <p:grpSpPr bwMode="auto">
          <a:xfrm>
            <a:off x="1295400" y="4038600"/>
            <a:ext cx="3429000" cy="2286000"/>
            <a:chOff x="2928" y="2256"/>
            <a:chExt cx="2160" cy="1440"/>
          </a:xfrm>
        </p:grpSpPr>
        <p:sp>
          <p:nvSpPr>
            <p:cNvPr id="26650" name="Oval 5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6651" name="Oval 6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26652" name="Oval 7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6653" name="Oval 8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6654" name="Rectangle 9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6655" name="Rectangle 10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26656" name="Rectangle 11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r</a:t>
              </a:r>
            </a:p>
          </p:txBody>
        </p:sp>
        <p:sp>
          <p:nvSpPr>
            <p:cNvPr id="26657" name="Rectangle 12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</a:t>
              </a:r>
            </a:p>
          </p:txBody>
        </p:sp>
        <p:sp>
          <p:nvSpPr>
            <p:cNvPr id="26658" name="Rectangle 13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cxnSp>
          <p:nvCxnSpPr>
            <p:cNvPr id="26659" name="AutoShape 14"/>
            <p:cNvCxnSpPr>
              <a:cxnSpLocks noChangeShapeType="1"/>
              <a:stCxn id="26650" idx="3"/>
              <a:endCxn id="26652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0" name="AutoShape 15"/>
            <p:cNvCxnSpPr>
              <a:cxnSpLocks noChangeShapeType="1"/>
              <a:stCxn id="26651" idx="1"/>
              <a:endCxn id="26650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1" name="AutoShape 16"/>
            <p:cNvCxnSpPr>
              <a:cxnSpLocks noChangeShapeType="1"/>
              <a:stCxn id="26658" idx="0"/>
              <a:endCxn id="26651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2" name="AutoShape 17"/>
            <p:cNvCxnSpPr>
              <a:cxnSpLocks noChangeShapeType="1"/>
              <a:stCxn id="26657" idx="0"/>
              <a:endCxn id="26651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3" name="AutoShape 18"/>
            <p:cNvCxnSpPr>
              <a:cxnSpLocks noChangeShapeType="1"/>
              <a:stCxn id="26656" idx="0"/>
              <a:endCxn id="26653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4" name="AutoShape 19"/>
            <p:cNvCxnSpPr>
              <a:cxnSpLocks noChangeShapeType="1"/>
              <a:stCxn id="26655" idx="0"/>
              <a:endCxn id="26653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5" name="AutoShape 20"/>
            <p:cNvCxnSpPr>
              <a:cxnSpLocks noChangeShapeType="1"/>
              <a:stCxn id="26654" idx="0"/>
              <a:endCxn id="26652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6" name="AutoShape 21"/>
            <p:cNvCxnSpPr>
              <a:cxnSpLocks noChangeShapeType="1"/>
              <a:stCxn id="26653" idx="1"/>
              <a:endCxn id="26652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630" name="Group 22"/>
          <p:cNvGrpSpPr>
            <a:grpSpLocks/>
          </p:cNvGrpSpPr>
          <p:nvPr/>
        </p:nvGrpSpPr>
        <p:grpSpPr bwMode="auto">
          <a:xfrm>
            <a:off x="5334000" y="4038600"/>
            <a:ext cx="3429000" cy="2286000"/>
            <a:chOff x="2928" y="2256"/>
            <a:chExt cx="2160" cy="1440"/>
          </a:xfrm>
        </p:grpSpPr>
        <p:sp>
          <p:nvSpPr>
            <p:cNvPr id="26633" name="Oval 23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6634" name="Oval 24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26635" name="Oval 25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6636" name="Oval 26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6637" name="Rectangle 27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638" name="Rectangle 28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</a:t>
              </a:r>
            </a:p>
          </p:txBody>
        </p:sp>
        <p:sp>
          <p:nvSpPr>
            <p:cNvPr id="26639" name="Rectangle 29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</a:t>
              </a:r>
            </a:p>
          </p:txBody>
        </p:sp>
        <p:sp>
          <p:nvSpPr>
            <p:cNvPr id="26640" name="Rectangle 30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sp>
          <p:nvSpPr>
            <p:cNvPr id="26641" name="Rectangle 31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r</a:t>
              </a:r>
            </a:p>
          </p:txBody>
        </p:sp>
        <p:cxnSp>
          <p:nvCxnSpPr>
            <p:cNvPr id="26642" name="AutoShape 32"/>
            <p:cNvCxnSpPr>
              <a:cxnSpLocks noChangeShapeType="1"/>
              <a:stCxn id="26633" idx="3"/>
              <a:endCxn id="26635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3" name="AutoShape 33"/>
            <p:cNvCxnSpPr>
              <a:cxnSpLocks noChangeShapeType="1"/>
              <a:stCxn id="26634" idx="1"/>
              <a:endCxn id="26633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4" name="AutoShape 34"/>
            <p:cNvCxnSpPr>
              <a:cxnSpLocks noChangeShapeType="1"/>
              <a:stCxn id="26641" idx="0"/>
              <a:endCxn id="26634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5" name="AutoShape 35"/>
            <p:cNvCxnSpPr>
              <a:cxnSpLocks noChangeShapeType="1"/>
              <a:stCxn id="26640" idx="0"/>
              <a:endCxn id="26634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6" name="AutoShape 36"/>
            <p:cNvCxnSpPr>
              <a:cxnSpLocks noChangeShapeType="1"/>
              <a:stCxn id="26639" idx="0"/>
              <a:endCxn id="26636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7" name="AutoShape 37"/>
            <p:cNvCxnSpPr>
              <a:cxnSpLocks noChangeShapeType="1"/>
              <a:stCxn id="26638" idx="0"/>
              <a:endCxn id="26636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8" name="AutoShape 38"/>
            <p:cNvCxnSpPr>
              <a:cxnSpLocks noChangeShapeType="1"/>
              <a:stCxn id="26637" idx="0"/>
              <a:endCxn id="26635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9" name="AutoShape 39"/>
            <p:cNvCxnSpPr>
              <a:cxnSpLocks noChangeShapeType="1"/>
              <a:stCxn id="26636" idx="1"/>
              <a:endCxn id="26635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631" name="Text Box 41"/>
          <p:cNvSpPr txBox="1">
            <a:spLocks noChangeArrowheads="1"/>
          </p:cNvSpPr>
          <p:nvPr/>
        </p:nvSpPr>
        <p:spPr bwMode="auto">
          <a:xfrm>
            <a:off x="1371600" y="40386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T</a:t>
            </a:r>
            <a:r>
              <a:rPr lang="en-US" baseline="-25000">
                <a:latin typeface="Times New Roman" charset="0"/>
              </a:rPr>
              <a:t>1</a:t>
            </a:r>
          </a:p>
        </p:txBody>
      </p:sp>
      <p:sp>
        <p:nvSpPr>
          <p:cNvPr id="26632" name="Text Box 42"/>
          <p:cNvSpPr txBox="1">
            <a:spLocks noChangeArrowheads="1"/>
          </p:cNvSpPr>
          <p:nvPr/>
        </p:nvSpPr>
        <p:spPr bwMode="auto">
          <a:xfrm>
            <a:off x="5410200" y="40386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T</a:t>
            </a:r>
            <a:r>
              <a:rPr lang="en-US" baseline="-25000">
                <a:latin typeface="Times New Roman" charset="0"/>
              </a:rPr>
              <a:t>2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0962" y="3581289"/>
            <a:ext cx="31170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l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</a:pPr>
            <a:r>
              <a:rPr lang="en-US" sz="2000" b="1" i="1" dirty="0">
                <a:solidFill>
                  <a:srgbClr val="C00000"/>
                </a:solidFill>
                <a:latin typeface="Calibri"/>
                <a:ea typeface="+mn-ea"/>
                <a:cs typeface="+mn-cs"/>
              </a:rPr>
              <a:t>T</a:t>
            </a:r>
            <a:r>
              <a:rPr lang="en-US" sz="2000" baseline="-25000" dirty="0">
                <a:solidFill>
                  <a:srgbClr val="C00000"/>
                </a:solidFill>
                <a:latin typeface="Calibri"/>
                <a:ea typeface="+mn-ea"/>
                <a:cs typeface="+mn-cs"/>
              </a:rPr>
              <a:t>1</a:t>
            </a:r>
            <a:r>
              <a:rPr lang="en-US" sz="2000" dirty="0">
                <a:solidFill>
                  <a:srgbClr val="C00000"/>
                </a:solidFill>
                <a:latin typeface="Calibri"/>
                <a:ea typeface="+mn-ea"/>
                <a:cs typeface="+mn-cs"/>
              </a:rPr>
              <a:t> encodes </a:t>
            </a:r>
            <a:r>
              <a:rPr lang="en-US" sz="2000" b="1" i="1" dirty="0">
                <a:solidFill>
                  <a:srgbClr val="C00000"/>
                </a:solidFill>
                <a:latin typeface="Calibri"/>
                <a:ea typeface="+mn-ea"/>
                <a:cs typeface="+mn-cs"/>
              </a:rPr>
              <a:t>X</a:t>
            </a:r>
            <a:r>
              <a:rPr lang="en-US" sz="2000" dirty="0">
                <a:solidFill>
                  <a:srgbClr val="C00000"/>
                </a:solidFill>
                <a:latin typeface="Calibri"/>
                <a:ea typeface="+mn-ea"/>
                <a:cs typeface="+mn-cs"/>
              </a:rPr>
              <a:t> into 29 bits</a:t>
            </a:r>
          </a:p>
        </p:txBody>
      </p:sp>
      <p:sp>
        <p:nvSpPr>
          <p:cNvPr id="4" name="Rectangle 3"/>
          <p:cNvSpPr/>
          <p:nvPr/>
        </p:nvSpPr>
        <p:spPr>
          <a:xfrm>
            <a:off x="5622925" y="3551476"/>
            <a:ext cx="2741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l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</a:pPr>
            <a:r>
              <a:rPr lang="en-US" sz="2000" b="1" i="1" dirty="0">
                <a:solidFill>
                  <a:srgbClr val="C00000"/>
                </a:solidFill>
                <a:latin typeface="Calibri"/>
                <a:ea typeface="+mn-ea"/>
                <a:cs typeface="+mn-cs"/>
              </a:rPr>
              <a:t>T</a:t>
            </a:r>
            <a:r>
              <a:rPr lang="en-US" sz="2000" baseline="-25000" dirty="0">
                <a:solidFill>
                  <a:srgbClr val="C00000"/>
                </a:solidFill>
                <a:latin typeface="Calibri"/>
                <a:ea typeface="+mn-ea"/>
                <a:cs typeface="+mn-cs"/>
              </a:rPr>
              <a:t>2</a:t>
            </a:r>
            <a:r>
              <a:rPr lang="en-US" sz="2000" dirty="0">
                <a:solidFill>
                  <a:srgbClr val="C00000"/>
                </a:solidFill>
                <a:latin typeface="Calibri"/>
                <a:ea typeface="+mn-ea"/>
                <a:cs typeface="+mn-cs"/>
              </a:rPr>
              <a:t> encodes </a:t>
            </a:r>
            <a:r>
              <a:rPr lang="en-US" sz="2000" b="1" i="1" dirty="0">
                <a:solidFill>
                  <a:srgbClr val="C00000"/>
                </a:solidFill>
                <a:latin typeface="Calibri"/>
                <a:ea typeface="+mn-ea"/>
                <a:cs typeface="+mn-cs"/>
              </a:rPr>
              <a:t>X</a:t>
            </a:r>
            <a:r>
              <a:rPr lang="en-US" sz="2000" dirty="0">
                <a:solidFill>
                  <a:srgbClr val="C00000"/>
                </a:solidFill>
                <a:latin typeface="Calibri"/>
                <a:ea typeface="+mn-ea"/>
                <a:cs typeface="+mn-cs"/>
              </a:rPr>
              <a:t> into 24 bits</a:t>
            </a:r>
          </a:p>
        </p:txBody>
      </p:sp>
    </p:spTree>
    <p:extLst>
      <p:ext uri="{BB962C8B-B14F-4D97-AF65-F5344CB8AC3E}">
        <p14:creationId xmlns:p14="http://schemas.microsoft.com/office/powerpoint/2010/main" val="377483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/>
            <a:r>
              <a:rPr lang="en-US" dirty="0"/>
              <a:t>Huffman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dirty="0"/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848600" cy="449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Given a string </a:t>
            </a:r>
            <a:r>
              <a:rPr lang="en-US" sz="2800" b="1" i="1" dirty="0"/>
              <a:t>X</a:t>
            </a:r>
            <a:r>
              <a:rPr lang="en-US" sz="2800" dirty="0"/>
              <a:t>, </a:t>
            </a:r>
            <a:r>
              <a:rPr lang="en-US" sz="2800" dirty="0" smtClean="0"/>
              <a:t>Huffman</a:t>
            </a:r>
            <a:r>
              <a:rPr lang="en-CA" sz="2800" dirty="0" smtClean="0"/>
              <a:t>’</a:t>
            </a:r>
            <a:r>
              <a:rPr lang="en-US" altLang="ja-JP" sz="2800" dirty="0" smtClean="0"/>
              <a:t>s </a:t>
            </a:r>
            <a:r>
              <a:rPr lang="en-US" altLang="ja-JP" sz="2800" dirty="0"/>
              <a:t>algorithm construct a prefix code </a:t>
            </a:r>
            <a:r>
              <a:rPr lang="en-US" altLang="ja-JP" sz="2800" dirty="0" smtClean="0"/>
              <a:t>that </a:t>
            </a:r>
            <a:r>
              <a:rPr lang="en-US" altLang="ja-JP" sz="2800" dirty="0"/>
              <a:t>minimizes </a:t>
            </a:r>
            <a:r>
              <a:rPr lang="en-US" altLang="ja-JP" sz="2800" dirty="0" smtClean="0"/>
              <a:t>the encoding size </a:t>
            </a:r>
            <a:r>
              <a:rPr lang="en-US" altLang="ja-JP" sz="2800" dirty="0"/>
              <a:t>of </a:t>
            </a:r>
            <a:r>
              <a:rPr lang="en-US" altLang="ja-JP" sz="2800" b="1" i="1" dirty="0" smtClean="0"/>
              <a:t>X</a:t>
            </a:r>
            <a:br>
              <a:rPr lang="en-US" altLang="ja-JP" sz="2800" b="1" i="1" dirty="0" smtClean="0"/>
            </a:br>
            <a:endParaRPr lang="en-US" altLang="ja-JP" sz="2800" b="1" i="1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It runs in </a:t>
            </a:r>
            <a:r>
              <a:rPr lang="en-US" sz="2800" dirty="0" smtClean="0"/>
              <a:t>time </a:t>
            </a:r>
            <a:r>
              <a:rPr lang="en-US" sz="2800" b="1" i="1" dirty="0" smtClean="0"/>
              <a:t>O</a:t>
            </a:r>
            <a:r>
              <a:rPr lang="en-US" sz="2800" dirty="0" smtClean="0"/>
              <a:t>(</a:t>
            </a:r>
            <a:r>
              <a:rPr lang="en-US" sz="2800" b="1" i="1" dirty="0" smtClean="0"/>
              <a:t>n</a:t>
            </a:r>
            <a:r>
              <a:rPr lang="en-US" sz="2800" dirty="0" smtClean="0"/>
              <a:t> </a:t>
            </a:r>
            <a:r>
              <a:rPr lang="en-US" sz="2800" dirty="0"/>
              <a:t>+ </a:t>
            </a:r>
            <a:r>
              <a:rPr lang="en-US" sz="2800" b="1" i="1" dirty="0"/>
              <a:t>d </a:t>
            </a:r>
            <a:r>
              <a:rPr lang="en-US" sz="2800" dirty="0"/>
              <a:t>log</a:t>
            </a:r>
            <a:r>
              <a:rPr lang="en-US" sz="2800" b="1" i="1" dirty="0"/>
              <a:t> d</a:t>
            </a:r>
            <a:r>
              <a:rPr lang="en-US" sz="2800" dirty="0"/>
              <a:t>), </a:t>
            </a:r>
          </a:p>
          <a:p>
            <a:pPr lvl="1">
              <a:lnSpc>
                <a:spcPct val="90000"/>
              </a:lnSpc>
            </a:pPr>
            <a:r>
              <a:rPr lang="en-US" sz="2400" b="1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/>
              <a:t>is the size of </a:t>
            </a:r>
            <a:r>
              <a:rPr lang="en-US" sz="2400" b="1" i="1" dirty="0"/>
              <a:t>X</a:t>
            </a:r>
            <a:r>
              <a:rPr lang="en-US" sz="2400" dirty="0"/>
              <a:t> 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b="1" i="1" dirty="0" smtClean="0"/>
              <a:t>d</a:t>
            </a:r>
            <a:r>
              <a:rPr lang="en-US" sz="2400" dirty="0" smtClean="0"/>
              <a:t> </a:t>
            </a:r>
            <a:r>
              <a:rPr lang="en-US" sz="2400" dirty="0"/>
              <a:t>is the number of distinct characters of </a:t>
            </a:r>
            <a:r>
              <a:rPr lang="en-US" sz="2400" b="1" i="1" dirty="0" smtClean="0"/>
              <a:t>X</a:t>
            </a:r>
            <a:br>
              <a:rPr lang="en-US" sz="2400" b="1" i="1" dirty="0" smtClean="0"/>
            </a:b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 heap-based priority queue is used as an auxiliary structure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C28DDE8-0EAA-A842-A007-786325242E66}" type="slidenum">
              <a:rPr lang="en-US" sz="1400"/>
              <a:pPr eaLnBrk="1" hangingPunct="1"/>
              <a:t>37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539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/>
            <a:r>
              <a:rPr lang="en-US" dirty="0" smtClean="0"/>
              <a:t>Huffman</a:t>
            </a:r>
            <a:r>
              <a:rPr lang="tr-TR" dirty="0"/>
              <a:t> </a:t>
            </a:r>
            <a:r>
              <a:rPr lang="tr-TR" dirty="0" smtClean="0"/>
              <a:t>Algoritması</a:t>
            </a:r>
            <a:endParaRPr lang="en-US" dirty="0"/>
          </a:p>
        </p:txBody>
      </p:sp>
      <p:sp>
        <p:nvSpPr>
          <p:cNvPr id="225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Text Processing</a:t>
            </a:r>
            <a:endParaRPr lang="en-US" sz="1400"/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3EFB6CC-CD0A-7B40-AD29-B10CEF762E4B}" type="slidenum">
              <a:rPr lang="en-US" sz="1400"/>
              <a:pPr eaLnBrk="1" hangingPunct="1"/>
              <a:t>38</a:t>
            </a:fld>
            <a:endParaRPr lang="en-US" sz="1400"/>
          </a:p>
        </p:txBody>
      </p:sp>
      <p:pic>
        <p:nvPicPr>
          <p:cNvPr id="22532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30" y="1371600"/>
            <a:ext cx="7743895" cy="4800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Last Update: July 31,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5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/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F1E180A-5117-1341-91A0-431961ED56CC}" type="slidenum">
              <a:rPr lang="en-US" sz="1400"/>
              <a:pPr eaLnBrk="1" hangingPunct="1"/>
              <a:t>39</a:t>
            </a:fld>
            <a:endParaRPr lang="en-US" sz="1400"/>
          </a:p>
        </p:txBody>
      </p:sp>
      <p:graphicFrame>
        <p:nvGraphicFramePr>
          <p:cNvPr id="17817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108315"/>
              </p:ext>
            </p:extLst>
          </p:nvPr>
        </p:nvGraphicFramePr>
        <p:xfrm>
          <a:off x="435666" y="1938111"/>
          <a:ext cx="2667000" cy="792352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576" name="Text Box 23"/>
          <p:cNvSpPr txBox="1">
            <a:spLocks noChangeArrowheads="1"/>
          </p:cNvSpPr>
          <p:nvPr/>
        </p:nvSpPr>
        <p:spPr bwMode="auto">
          <a:xfrm>
            <a:off x="529138" y="1100529"/>
            <a:ext cx="21989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 dirty="0">
                <a:latin typeface="+mn-lt"/>
              </a:rPr>
              <a:t>X</a:t>
            </a:r>
            <a:r>
              <a:rPr lang="en-US" dirty="0">
                <a:latin typeface="+mn-lt"/>
              </a:rPr>
              <a:t> = abracadabra</a:t>
            </a:r>
          </a:p>
        </p:txBody>
      </p:sp>
      <p:sp>
        <p:nvSpPr>
          <p:cNvPr id="23577" name="Text Box 24"/>
          <p:cNvSpPr txBox="1">
            <a:spLocks noChangeArrowheads="1"/>
          </p:cNvSpPr>
          <p:nvPr/>
        </p:nvSpPr>
        <p:spPr bwMode="auto">
          <a:xfrm>
            <a:off x="659812" y="1507042"/>
            <a:ext cx="16970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Frequencies</a:t>
            </a:r>
          </a:p>
        </p:txBody>
      </p:sp>
      <p:grpSp>
        <p:nvGrpSpPr>
          <p:cNvPr id="23578" name="Group 25"/>
          <p:cNvGrpSpPr>
            <a:grpSpLocks/>
          </p:cNvGrpSpPr>
          <p:nvPr/>
        </p:nvGrpSpPr>
        <p:grpSpPr bwMode="auto">
          <a:xfrm>
            <a:off x="458618" y="3732720"/>
            <a:ext cx="2722563" cy="681038"/>
            <a:chOff x="568" y="2400"/>
            <a:chExt cx="1929" cy="482"/>
          </a:xfrm>
        </p:grpSpPr>
        <p:sp>
          <p:nvSpPr>
            <p:cNvPr id="23642" name="Rectangle 26"/>
            <p:cNvSpPr>
              <a:spLocks noChangeArrowheads="1"/>
            </p:cNvSpPr>
            <p:nvPr/>
          </p:nvSpPr>
          <p:spPr bwMode="auto">
            <a:xfrm>
              <a:off x="1416" y="2400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3643" name="Rectangle 27"/>
            <p:cNvSpPr>
              <a:spLocks noChangeArrowheads="1"/>
            </p:cNvSpPr>
            <p:nvPr/>
          </p:nvSpPr>
          <p:spPr bwMode="auto">
            <a:xfrm>
              <a:off x="576" y="2400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3644" name="Rectangle 28"/>
            <p:cNvSpPr>
              <a:spLocks noChangeArrowheads="1"/>
            </p:cNvSpPr>
            <p:nvPr/>
          </p:nvSpPr>
          <p:spPr bwMode="auto">
            <a:xfrm>
              <a:off x="2256" y="2400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r</a:t>
              </a:r>
            </a:p>
          </p:txBody>
        </p:sp>
        <p:sp>
          <p:nvSpPr>
            <p:cNvPr id="23645" name="Rectangle 29"/>
            <p:cNvSpPr>
              <a:spLocks noChangeArrowheads="1"/>
            </p:cNvSpPr>
            <p:nvPr/>
          </p:nvSpPr>
          <p:spPr bwMode="auto">
            <a:xfrm>
              <a:off x="1836" y="2400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3646" name="Rectangle 30"/>
            <p:cNvSpPr>
              <a:spLocks noChangeArrowheads="1"/>
            </p:cNvSpPr>
            <p:nvPr/>
          </p:nvSpPr>
          <p:spPr bwMode="auto">
            <a:xfrm>
              <a:off x="996" y="2400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3647" name="Text Box 31"/>
            <p:cNvSpPr txBox="1">
              <a:spLocks noChangeArrowheads="1"/>
            </p:cNvSpPr>
            <p:nvPr/>
          </p:nvSpPr>
          <p:spPr bwMode="auto">
            <a:xfrm>
              <a:off x="568" y="2622"/>
              <a:ext cx="22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5</a:t>
              </a:r>
            </a:p>
          </p:txBody>
        </p:sp>
        <p:sp>
          <p:nvSpPr>
            <p:cNvPr id="23648" name="Text Box 32"/>
            <p:cNvSpPr txBox="1">
              <a:spLocks noChangeArrowheads="1"/>
            </p:cNvSpPr>
            <p:nvPr/>
          </p:nvSpPr>
          <p:spPr bwMode="auto">
            <a:xfrm>
              <a:off x="1000" y="2622"/>
              <a:ext cx="21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2</a:t>
              </a:r>
            </a:p>
          </p:txBody>
        </p:sp>
        <p:sp>
          <p:nvSpPr>
            <p:cNvPr id="23649" name="Text Box 33"/>
            <p:cNvSpPr txBox="1">
              <a:spLocks noChangeArrowheads="1"/>
            </p:cNvSpPr>
            <p:nvPr/>
          </p:nvSpPr>
          <p:spPr bwMode="auto">
            <a:xfrm>
              <a:off x="1426" y="2622"/>
              <a:ext cx="22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</a:t>
              </a:r>
            </a:p>
          </p:txBody>
        </p:sp>
        <p:sp>
          <p:nvSpPr>
            <p:cNvPr id="23650" name="Text Box 34"/>
            <p:cNvSpPr txBox="1">
              <a:spLocks noChangeArrowheads="1"/>
            </p:cNvSpPr>
            <p:nvPr/>
          </p:nvSpPr>
          <p:spPr bwMode="auto">
            <a:xfrm>
              <a:off x="1852" y="2622"/>
              <a:ext cx="21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</a:t>
              </a:r>
            </a:p>
          </p:txBody>
        </p:sp>
        <p:sp>
          <p:nvSpPr>
            <p:cNvPr id="23651" name="Text Box 35"/>
            <p:cNvSpPr txBox="1">
              <a:spLocks noChangeArrowheads="1"/>
            </p:cNvSpPr>
            <p:nvPr/>
          </p:nvSpPr>
          <p:spPr bwMode="auto">
            <a:xfrm>
              <a:off x="2278" y="2622"/>
              <a:ext cx="21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2</a:t>
              </a:r>
            </a:p>
          </p:txBody>
        </p:sp>
      </p:grpSp>
      <p:grpSp>
        <p:nvGrpSpPr>
          <p:cNvPr id="23579" name="Group 36"/>
          <p:cNvGrpSpPr>
            <a:grpSpLocks/>
          </p:cNvGrpSpPr>
          <p:nvPr/>
        </p:nvGrpSpPr>
        <p:grpSpPr bwMode="auto">
          <a:xfrm>
            <a:off x="457207" y="5110919"/>
            <a:ext cx="2722563" cy="1292225"/>
            <a:chOff x="568" y="3168"/>
            <a:chExt cx="1929" cy="917"/>
          </a:xfrm>
        </p:grpSpPr>
        <p:cxnSp>
          <p:nvCxnSpPr>
            <p:cNvPr id="23631" name="AutoShape 37"/>
            <p:cNvCxnSpPr>
              <a:cxnSpLocks noChangeShapeType="1"/>
              <a:stCxn id="23632" idx="0"/>
              <a:endCxn id="23637" idx="3"/>
            </p:cNvCxnSpPr>
            <p:nvPr/>
          </p:nvCxnSpPr>
          <p:spPr bwMode="auto">
            <a:xfrm flipV="1">
              <a:off x="1536" y="3379"/>
              <a:ext cx="131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32" name="Rectangle 38"/>
            <p:cNvSpPr>
              <a:spLocks noChangeArrowheads="1"/>
            </p:cNvSpPr>
            <p:nvPr/>
          </p:nvSpPr>
          <p:spPr bwMode="auto">
            <a:xfrm>
              <a:off x="1416" y="3600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3633" name="Rectangle 39"/>
            <p:cNvSpPr>
              <a:spLocks noChangeArrowheads="1"/>
            </p:cNvSpPr>
            <p:nvPr/>
          </p:nvSpPr>
          <p:spPr bwMode="auto">
            <a:xfrm>
              <a:off x="576" y="3600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23634" name="Rectangle 40"/>
            <p:cNvSpPr>
              <a:spLocks noChangeArrowheads="1"/>
            </p:cNvSpPr>
            <p:nvPr/>
          </p:nvSpPr>
          <p:spPr bwMode="auto">
            <a:xfrm>
              <a:off x="2256" y="3600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r</a:t>
              </a:r>
            </a:p>
          </p:txBody>
        </p:sp>
        <p:sp>
          <p:nvSpPr>
            <p:cNvPr id="23635" name="Rectangle 41"/>
            <p:cNvSpPr>
              <a:spLocks noChangeArrowheads="1"/>
            </p:cNvSpPr>
            <p:nvPr/>
          </p:nvSpPr>
          <p:spPr bwMode="auto">
            <a:xfrm>
              <a:off x="1836" y="3600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3636" name="Rectangle 42"/>
            <p:cNvSpPr>
              <a:spLocks noChangeArrowheads="1"/>
            </p:cNvSpPr>
            <p:nvPr/>
          </p:nvSpPr>
          <p:spPr bwMode="auto">
            <a:xfrm>
              <a:off x="996" y="3600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dirty="0"/>
                <a:t>b</a:t>
              </a:r>
            </a:p>
          </p:txBody>
        </p:sp>
        <p:sp>
          <p:nvSpPr>
            <p:cNvPr id="23637" name="Oval 43"/>
            <p:cNvSpPr>
              <a:spLocks noChangeArrowheads="1"/>
            </p:cNvSpPr>
            <p:nvPr/>
          </p:nvSpPr>
          <p:spPr bwMode="auto">
            <a:xfrm>
              <a:off x="1632" y="3168"/>
              <a:ext cx="240" cy="2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 dirty="0"/>
                <a:t>2</a:t>
              </a:r>
            </a:p>
          </p:txBody>
        </p:sp>
        <p:cxnSp>
          <p:nvCxnSpPr>
            <p:cNvPr id="23638" name="AutoShape 44"/>
            <p:cNvCxnSpPr>
              <a:cxnSpLocks noChangeShapeType="1"/>
              <a:stCxn id="23635" idx="0"/>
              <a:endCxn id="23637" idx="5"/>
            </p:cNvCxnSpPr>
            <p:nvPr/>
          </p:nvCxnSpPr>
          <p:spPr bwMode="auto">
            <a:xfrm flipH="1" flipV="1">
              <a:off x="1837" y="3379"/>
              <a:ext cx="119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39" name="Text Box 45"/>
            <p:cNvSpPr txBox="1">
              <a:spLocks noChangeArrowheads="1"/>
            </p:cNvSpPr>
            <p:nvPr/>
          </p:nvSpPr>
          <p:spPr bwMode="auto">
            <a:xfrm>
              <a:off x="568" y="3824"/>
              <a:ext cx="220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5</a:t>
              </a:r>
            </a:p>
          </p:txBody>
        </p:sp>
        <p:sp>
          <p:nvSpPr>
            <p:cNvPr id="23640" name="Text Box 46"/>
            <p:cNvSpPr txBox="1">
              <a:spLocks noChangeArrowheads="1"/>
            </p:cNvSpPr>
            <p:nvPr/>
          </p:nvSpPr>
          <p:spPr bwMode="auto">
            <a:xfrm>
              <a:off x="1000" y="3824"/>
              <a:ext cx="219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2</a:t>
              </a:r>
            </a:p>
          </p:txBody>
        </p:sp>
        <p:sp>
          <p:nvSpPr>
            <p:cNvPr id="23641" name="Text Box 47"/>
            <p:cNvSpPr txBox="1">
              <a:spLocks noChangeArrowheads="1"/>
            </p:cNvSpPr>
            <p:nvPr/>
          </p:nvSpPr>
          <p:spPr bwMode="auto">
            <a:xfrm>
              <a:off x="2278" y="3824"/>
              <a:ext cx="219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2</a:t>
              </a:r>
            </a:p>
          </p:txBody>
        </p:sp>
      </p:grpSp>
      <p:sp>
        <p:nvSpPr>
          <p:cNvPr id="23580" name="AutoShape 48"/>
          <p:cNvSpPr>
            <a:spLocks noChangeArrowheads="1"/>
          </p:cNvSpPr>
          <p:nvPr/>
        </p:nvSpPr>
        <p:spPr bwMode="auto">
          <a:xfrm>
            <a:off x="1628606" y="4509008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00000"/>
          </a:solidFill>
          <a:ln w="19050">
            <a:solidFill>
              <a:srgbClr val="C0000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AutoShape 49"/>
          <p:cNvSpPr>
            <a:spLocks noChangeArrowheads="1"/>
          </p:cNvSpPr>
          <p:nvPr/>
        </p:nvSpPr>
        <p:spPr bwMode="auto">
          <a:xfrm rot="-8100000">
            <a:off x="5339645" y="4615004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00000"/>
          </a:solidFill>
          <a:ln w="19050">
            <a:solidFill>
              <a:srgbClr val="C0000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82" name="Group 50"/>
          <p:cNvGrpSpPr>
            <a:grpSpLocks/>
          </p:cNvGrpSpPr>
          <p:nvPr/>
        </p:nvGrpSpPr>
        <p:grpSpPr bwMode="auto">
          <a:xfrm>
            <a:off x="4191000" y="5138738"/>
            <a:ext cx="3048000" cy="1301750"/>
            <a:chOff x="3312" y="1008"/>
            <a:chExt cx="2160" cy="922"/>
          </a:xfrm>
        </p:grpSpPr>
        <p:cxnSp>
          <p:nvCxnSpPr>
            <p:cNvPr id="23619" name="AutoShape 51"/>
            <p:cNvCxnSpPr>
              <a:cxnSpLocks noChangeShapeType="1"/>
              <a:stCxn id="23620" idx="0"/>
              <a:endCxn id="23625" idx="3"/>
            </p:cNvCxnSpPr>
            <p:nvPr/>
          </p:nvCxnSpPr>
          <p:spPr bwMode="auto">
            <a:xfrm flipV="1">
              <a:off x="3960" y="1219"/>
              <a:ext cx="131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20" name="Rectangle 52"/>
            <p:cNvSpPr>
              <a:spLocks noChangeArrowheads="1"/>
            </p:cNvSpPr>
            <p:nvPr/>
          </p:nvSpPr>
          <p:spPr bwMode="auto">
            <a:xfrm>
              <a:off x="3840" y="1440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dirty="0"/>
                <a:t>c</a:t>
              </a:r>
            </a:p>
          </p:txBody>
        </p:sp>
        <p:sp>
          <p:nvSpPr>
            <p:cNvPr id="23621" name="Rectangle 53"/>
            <p:cNvSpPr>
              <a:spLocks noChangeArrowheads="1"/>
            </p:cNvSpPr>
            <p:nvPr/>
          </p:nvSpPr>
          <p:spPr bwMode="auto">
            <a:xfrm>
              <a:off x="3312" y="1440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23622" name="Rectangle 54"/>
            <p:cNvSpPr>
              <a:spLocks noChangeArrowheads="1"/>
            </p:cNvSpPr>
            <p:nvPr/>
          </p:nvSpPr>
          <p:spPr bwMode="auto">
            <a:xfrm>
              <a:off x="4752" y="1440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3623" name="Rectangle 55"/>
            <p:cNvSpPr>
              <a:spLocks noChangeArrowheads="1"/>
            </p:cNvSpPr>
            <p:nvPr/>
          </p:nvSpPr>
          <p:spPr bwMode="auto">
            <a:xfrm>
              <a:off x="4260" y="1440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3624" name="Rectangle 56"/>
            <p:cNvSpPr>
              <a:spLocks noChangeArrowheads="1"/>
            </p:cNvSpPr>
            <p:nvPr/>
          </p:nvSpPr>
          <p:spPr bwMode="auto">
            <a:xfrm>
              <a:off x="5232" y="1440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r</a:t>
              </a:r>
            </a:p>
          </p:txBody>
        </p:sp>
        <p:sp>
          <p:nvSpPr>
            <p:cNvPr id="23625" name="Oval 57"/>
            <p:cNvSpPr>
              <a:spLocks noChangeArrowheads="1"/>
            </p:cNvSpPr>
            <p:nvPr/>
          </p:nvSpPr>
          <p:spPr bwMode="auto">
            <a:xfrm>
              <a:off x="4056" y="1008"/>
              <a:ext cx="240" cy="2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 dirty="0"/>
                <a:t>2</a:t>
              </a:r>
            </a:p>
          </p:txBody>
        </p:sp>
        <p:cxnSp>
          <p:nvCxnSpPr>
            <p:cNvPr id="23626" name="AutoShape 58"/>
            <p:cNvCxnSpPr>
              <a:cxnSpLocks noChangeShapeType="1"/>
              <a:stCxn id="23623" idx="0"/>
              <a:endCxn id="23625" idx="5"/>
            </p:cNvCxnSpPr>
            <p:nvPr/>
          </p:nvCxnSpPr>
          <p:spPr bwMode="auto">
            <a:xfrm flipH="1" flipV="1">
              <a:off x="4261" y="1219"/>
              <a:ext cx="119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27" name="Text Box 59"/>
            <p:cNvSpPr txBox="1">
              <a:spLocks noChangeArrowheads="1"/>
            </p:cNvSpPr>
            <p:nvPr/>
          </p:nvSpPr>
          <p:spPr bwMode="auto">
            <a:xfrm>
              <a:off x="3317" y="1670"/>
              <a:ext cx="21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5</a:t>
              </a:r>
            </a:p>
          </p:txBody>
        </p:sp>
        <p:sp>
          <p:nvSpPr>
            <p:cNvPr id="23628" name="Oval 60"/>
            <p:cNvSpPr>
              <a:spLocks noChangeArrowheads="1"/>
            </p:cNvSpPr>
            <p:nvPr/>
          </p:nvSpPr>
          <p:spPr bwMode="auto">
            <a:xfrm>
              <a:off x="4992" y="1008"/>
              <a:ext cx="240" cy="2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/>
                <a:t>4</a:t>
              </a:r>
            </a:p>
          </p:txBody>
        </p:sp>
        <p:cxnSp>
          <p:nvCxnSpPr>
            <p:cNvPr id="23629" name="AutoShape 61"/>
            <p:cNvCxnSpPr>
              <a:cxnSpLocks noChangeShapeType="1"/>
              <a:stCxn id="23622" idx="0"/>
              <a:endCxn id="23628" idx="3"/>
            </p:cNvCxnSpPr>
            <p:nvPr/>
          </p:nvCxnSpPr>
          <p:spPr bwMode="auto">
            <a:xfrm flipV="1">
              <a:off x="4872" y="1219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30" name="AutoShape 62"/>
            <p:cNvCxnSpPr>
              <a:cxnSpLocks noChangeShapeType="1"/>
              <a:stCxn id="23624" idx="0"/>
              <a:endCxn id="23628" idx="5"/>
            </p:cNvCxnSpPr>
            <p:nvPr/>
          </p:nvCxnSpPr>
          <p:spPr bwMode="auto">
            <a:xfrm flipH="1" flipV="1">
              <a:off x="5197" y="1219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83" name="Group 63"/>
          <p:cNvGrpSpPr>
            <a:grpSpLocks/>
          </p:cNvGrpSpPr>
          <p:nvPr/>
        </p:nvGrpSpPr>
        <p:grpSpPr bwMode="auto">
          <a:xfrm>
            <a:off x="5956652" y="3308024"/>
            <a:ext cx="3048000" cy="1766888"/>
            <a:chOff x="3312" y="2112"/>
            <a:chExt cx="2160" cy="1253"/>
          </a:xfrm>
        </p:grpSpPr>
        <p:cxnSp>
          <p:nvCxnSpPr>
            <p:cNvPr id="23604" name="AutoShape 64"/>
            <p:cNvCxnSpPr>
              <a:cxnSpLocks noChangeShapeType="1"/>
              <a:stCxn id="23605" idx="0"/>
              <a:endCxn id="23610" idx="3"/>
            </p:cNvCxnSpPr>
            <p:nvPr/>
          </p:nvCxnSpPr>
          <p:spPr bwMode="auto">
            <a:xfrm flipV="1">
              <a:off x="3960" y="2659"/>
              <a:ext cx="131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05" name="Rectangle 65"/>
            <p:cNvSpPr>
              <a:spLocks noChangeArrowheads="1"/>
            </p:cNvSpPr>
            <p:nvPr/>
          </p:nvSpPr>
          <p:spPr bwMode="auto">
            <a:xfrm>
              <a:off x="3840" y="2880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3606" name="Rectangle 66"/>
            <p:cNvSpPr>
              <a:spLocks noChangeArrowheads="1"/>
            </p:cNvSpPr>
            <p:nvPr/>
          </p:nvSpPr>
          <p:spPr bwMode="auto">
            <a:xfrm>
              <a:off x="3312" y="2880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23607" name="Rectangle 67"/>
            <p:cNvSpPr>
              <a:spLocks noChangeArrowheads="1"/>
            </p:cNvSpPr>
            <p:nvPr/>
          </p:nvSpPr>
          <p:spPr bwMode="auto">
            <a:xfrm>
              <a:off x="4752" y="2880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dirty="0"/>
                <a:t>b</a:t>
              </a:r>
            </a:p>
          </p:txBody>
        </p:sp>
        <p:sp>
          <p:nvSpPr>
            <p:cNvPr id="23608" name="Rectangle 68"/>
            <p:cNvSpPr>
              <a:spLocks noChangeArrowheads="1"/>
            </p:cNvSpPr>
            <p:nvPr/>
          </p:nvSpPr>
          <p:spPr bwMode="auto">
            <a:xfrm>
              <a:off x="4260" y="2880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3609" name="Rectangle 69"/>
            <p:cNvSpPr>
              <a:spLocks noChangeArrowheads="1"/>
            </p:cNvSpPr>
            <p:nvPr/>
          </p:nvSpPr>
          <p:spPr bwMode="auto">
            <a:xfrm>
              <a:off x="5232" y="2880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r</a:t>
              </a:r>
            </a:p>
          </p:txBody>
        </p:sp>
        <p:sp>
          <p:nvSpPr>
            <p:cNvPr id="23610" name="Oval 70"/>
            <p:cNvSpPr>
              <a:spLocks noChangeArrowheads="1"/>
            </p:cNvSpPr>
            <p:nvPr/>
          </p:nvSpPr>
          <p:spPr bwMode="auto">
            <a:xfrm>
              <a:off x="4056" y="2448"/>
              <a:ext cx="240" cy="2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 dirty="0"/>
                <a:t>2</a:t>
              </a:r>
            </a:p>
          </p:txBody>
        </p:sp>
        <p:cxnSp>
          <p:nvCxnSpPr>
            <p:cNvPr id="23611" name="AutoShape 71"/>
            <p:cNvCxnSpPr>
              <a:cxnSpLocks noChangeShapeType="1"/>
              <a:stCxn id="23608" idx="0"/>
              <a:endCxn id="23610" idx="5"/>
            </p:cNvCxnSpPr>
            <p:nvPr/>
          </p:nvCxnSpPr>
          <p:spPr bwMode="auto">
            <a:xfrm flipH="1" flipV="1">
              <a:off x="4261" y="2659"/>
              <a:ext cx="119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12" name="Text Box 72"/>
            <p:cNvSpPr txBox="1">
              <a:spLocks noChangeArrowheads="1"/>
            </p:cNvSpPr>
            <p:nvPr/>
          </p:nvSpPr>
          <p:spPr bwMode="auto">
            <a:xfrm>
              <a:off x="3322" y="3105"/>
              <a:ext cx="22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5</a:t>
              </a:r>
            </a:p>
          </p:txBody>
        </p:sp>
        <p:sp>
          <p:nvSpPr>
            <p:cNvPr id="23613" name="Oval 73"/>
            <p:cNvSpPr>
              <a:spLocks noChangeArrowheads="1"/>
            </p:cNvSpPr>
            <p:nvPr/>
          </p:nvSpPr>
          <p:spPr bwMode="auto">
            <a:xfrm>
              <a:off x="4992" y="2448"/>
              <a:ext cx="240" cy="2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/>
                <a:t>4</a:t>
              </a:r>
            </a:p>
          </p:txBody>
        </p:sp>
        <p:cxnSp>
          <p:nvCxnSpPr>
            <p:cNvPr id="23614" name="AutoShape 74"/>
            <p:cNvCxnSpPr>
              <a:cxnSpLocks noChangeShapeType="1"/>
              <a:stCxn id="23607" idx="0"/>
              <a:endCxn id="23613" idx="3"/>
            </p:cNvCxnSpPr>
            <p:nvPr/>
          </p:nvCxnSpPr>
          <p:spPr bwMode="auto">
            <a:xfrm flipV="1">
              <a:off x="4872" y="2659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15" name="AutoShape 75"/>
            <p:cNvCxnSpPr>
              <a:cxnSpLocks noChangeShapeType="1"/>
              <a:stCxn id="23609" idx="0"/>
              <a:endCxn id="23613" idx="5"/>
            </p:cNvCxnSpPr>
            <p:nvPr/>
          </p:nvCxnSpPr>
          <p:spPr bwMode="auto">
            <a:xfrm flipH="1" flipV="1">
              <a:off x="5197" y="2659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16" name="Oval 76"/>
            <p:cNvSpPr>
              <a:spLocks noChangeArrowheads="1"/>
            </p:cNvSpPr>
            <p:nvPr/>
          </p:nvSpPr>
          <p:spPr bwMode="auto">
            <a:xfrm>
              <a:off x="4512" y="2112"/>
              <a:ext cx="240" cy="2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/>
                <a:t>6</a:t>
              </a:r>
            </a:p>
          </p:txBody>
        </p:sp>
        <p:cxnSp>
          <p:nvCxnSpPr>
            <p:cNvPr id="23617" name="AutoShape 77"/>
            <p:cNvCxnSpPr>
              <a:cxnSpLocks noChangeShapeType="1"/>
              <a:stCxn id="23613" idx="1"/>
              <a:endCxn id="23616" idx="5"/>
            </p:cNvCxnSpPr>
            <p:nvPr/>
          </p:nvCxnSpPr>
          <p:spPr bwMode="auto">
            <a:xfrm flipH="1" flipV="1">
              <a:off x="4717" y="2323"/>
              <a:ext cx="310" cy="1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18" name="AutoShape 78"/>
            <p:cNvCxnSpPr>
              <a:cxnSpLocks noChangeShapeType="1"/>
              <a:stCxn id="23610" idx="7"/>
              <a:endCxn id="23616" idx="3"/>
            </p:cNvCxnSpPr>
            <p:nvPr/>
          </p:nvCxnSpPr>
          <p:spPr bwMode="auto">
            <a:xfrm flipV="1">
              <a:off x="4261" y="2323"/>
              <a:ext cx="286" cy="1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84" name="Group 79"/>
          <p:cNvGrpSpPr>
            <a:grpSpLocks/>
          </p:cNvGrpSpPr>
          <p:nvPr/>
        </p:nvGrpSpPr>
        <p:grpSpPr bwMode="auto">
          <a:xfrm>
            <a:off x="3736737" y="1562194"/>
            <a:ext cx="3048000" cy="1897062"/>
            <a:chOff x="3312" y="2688"/>
            <a:chExt cx="2160" cy="1344"/>
          </a:xfrm>
        </p:grpSpPr>
        <p:cxnSp>
          <p:nvCxnSpPr>
            <p:cNvPr id="23587" name="AutoShape 80"/>
            <p:cNvCxnSpPr>
              <a:cxnSpLocks noChangeShapeType="1"/>
              <a:stCxn id="23588" idx="0"/>
              <a:endCxn id="23593" idx="3"/>
            </p:cNvCxnSpPr>
            <p:nvPr/>
          </p:nvCxnSpPr>
          <p:spPr bwMode="auto">
            <a:xfrm flipV="1">
              <a:off x="3960" y="3571"/>
              <a:ext cx="131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88" name="Rectangle 81"/>
            <p:cNvSpPr>
              <a:spLocks noChangeArrowheads="1"/>
            </p:cNvSpPr>
            <p:nvPr/>
          </p:nvSpPr>
          <p:spPr bwMode="auto">
            <a:xfrm>
              <a:off x="3840" y="3792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dirty="0"/>
                <a:t>c</a:t>
              </a:r>
            </a:p>
          </p:txBody>
        </p:sp>
        <p:sp>
          <p:nvSpPr>
            <p:cNvPr id="23589" name="Rectangle 82"/>
            <p:cNvSpPr>
              <a:spLocks noChangeArrowheads="1"/>
            </p:cNvSpPr>
            <p:nvPr/>
          </p:nvSpPr>
          <p:spPr bwMode="auto">
            <a:xfrm>
              <a:off x="3312" y="3042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23590" name="Rectangle 83"/>
            <p:cNvSpPr>
              <a:spLocks noChangeArrowheads="1"/>
            </p:cNvSpPr>
            <p:nvPr/>
          </p:nvSpPr>
          <p:spPr bwMode="auto">
            <a:xfrm>
              <a:off x="4752" y="3792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dirty="0"/>
                <a:t>b</a:t>
              </a:r>
            </a:p>
          </p:txBody>
        </p:sp>
        <p:sp>
          <p:nvSpPr>
            <p:cNvPr id="23591" name="Rectangle 84"/>
            <p:cNvSpPr>
              <a:spLocks noChangeArrowheads="1"/>
            </p:cNvSpPr>
            <p:nvPr/>
          </p:nvSpPr>
          <p:spPr bwMode="auto">
            <a:xfrm>
              <a:off x="4260" y="3792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dirty="0"/>
                <a:t>d</a:t>
              </a:r>
            </a:p>
          </p:txBody>
        </p:sp>
        <p:sp>
          <p:nvSpPr>
            <p:cNvPr id="23592" name="Rectangle 85"/>
            <p:cNvSpPr>
              <a:spLocks noChangeArrowheads="1"/>
            </p:cNvSpPr>
            <p:nvPr/>
          </p:nvSpPr>
          <p:spPr bwMode="auto">
            <a:xfrm>
              <a:off x="5232" y="3792"/>
              <a:ext cx="240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r</a:t>
              </a:r>
            </a:p>
          </p:txBody>
        </p:sp>
        <p:sp>
          <p:nvSpPr>
            <p:cNvPr id="23593" name="Oval 86"/>
            <p:cNvSpPr>
              <a:spLocks noChangeArrowheads="1"/>
            </p:cNvSpPr>
            <p:nvPr/>
          </p:nvSpPr>
          <p:spPr bwMode="auto">
            <a:xfrm>
              <a:off x="4056" y="3360"/>
              <a:ext cx="240" cy="2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 dirty="0"/>
                <a:t>2</a:t>
              </a:r>
            </a:p>
          </p:txBody>
        </p:sp>
        <p:cxnSp>
          <p:nvCxnSpPr>
            <p:cNvPr id="23594" name="AutoShape 87"/>
            <p:cNvCxnSpPr>
              <a:cxnSpLocks noChangeShapeType="1"/>
              <a:stCxn id="23591" idx="0"/>
              <a:endCxn id="23593" idx="5"/>
            </p:cNvCxnSpPr>
            <p:nvPr/>
          </p:nvCxnSpPr>
          <p:spPr bwMode="auto">
            <a:xfrm flipH="1" flipV="1">
              <a:off x="4261" y="3571"/>
              <a:ext cx="119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95" name="Oval 88"/>
            <p:cNvSpPr>
              <a:spLocks noChangeArrowheads="1"/>
            </p:cNvSpPr>
            <p:nvPr/>
          </p:nvSpPr>
          <p:spPr bwMode="auto">
            <a:xfrm>
              <a:off x="4992" y="3360"/>
              <a:ext cx="240" cy="2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 dirty="0"/>
                <a:t>4</a:t>
              </a:r>
            </a:p>
          </p:txBody>
        </p:sp>
        <p:cxnSp>
          <p:nvCxnSpPr>
            <p:cNvPr id="23596" name="AutoShape 89"/>
            <p:cNvCxnSpPr>
              <a:cxnSpLocks noChangeShapeType="1"/>
              <a:stCxn id="23590" idx="0"/>
              <a:endCxn id="23595" idx="3"/>
            </p:cNvCxnSpPr>
            <p:nvPr/>
          </p:nvCxnSpPr>
          <p:spPr bwMode="auto">
            <a:xfrm flipV="1">
              <a:off x="4872" y="3571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7" name="AutoShape 90"/>
            <p:cNvCxnSpPr>
              <a:cxnSpLocks noChangeShapeType="1"/>
              <a:stCxn id="23592" idx="0"/>
              <a:endCxn id="23595" idx="5"/>
            </p:cNvCxnSpPr>
            <p:nvPr/>
          </p:nvCxnSpPr>
          <p:spPr bwMode="auto">
            <a:xfrm flipH="1" flipV="1">
              <a:off x="5197" y="3571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98" name="Oval 91"/>
            <p:cNvSpPr>
              <a:spLocks noChangeArrowheads="1"/>
            </p:cNvSpPr>
            <p:nvPr/>
          </p:nvSpPr>
          <p:spPr bwMode="auto">
            <a:xfrm>
              <a:off x="4512" y="3024"/>
              <a:ext cx="240" cy="2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 dirty="0"/>
                <a:t>6</a:t>
              </a:r>
            </a:p>
          </p:txBody>
        </p:sp>
        <p:cxnSp>
          <p:nvCxnSpPr>
            <p:cNvPr id="23599" name="AutoShape 92"/>
            <p:cNvCxnSpPr>
              <a:cxnSpLocks noChangeShapeType="1"/>
              <a:stCxn id="23595" idx="1"/>
              <a:endCxn id="23598" idx="5"/>
            </p:cNvCxnSpPr>
            <p:nvPr/>
          </p:nvCxnSpPr>
          <p:spPr bwMode="auto">
            <a:xfrm flipH="1" flipV="1">
              <a:off x="4717" y="3235"/>
              <a:ext cx="310" cy="1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00" name="AutoShape 93"/>
            <p:cNvCxnSpPr>
              <a:cxnSpLocks noChangeShapeType="1"/>
              <a:stCxn id="23593" idx="7"/>
              <a:endCxn id="23598" idx="3"/>
            </p:cNvCxnSpPr>
            <p:nvPr/>
          </p:nvCxnSpPr>
          <p:spPr bwMode="auto">
            <a:xfrm flipV="1">
              <a:off x="4261" y="3235"/>
              <a:ext cx="286" cy="1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01" name="Oval 94"/>
            <p:cNvSpPr>
              <a:spLocks noChangeArrowheads="1"/>
            </p:cNvSpPr>
            <p:nvPr/>
          </p:nvSpPr>
          <p:spPr bwMode="auto">
            <a:xfrm>
              <a:off x="3840" y="2688"/>
              <a:ext cx="240" cy="2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 dirty="0"/>
                <a:t>11</a:t>
              </a:r>
            </a:p>
          </p:txBody>
        </p:sp>
        <p:cxnSp>
          <p:nvCxnSpPr>
            <p:cNvPr id="23602" name="AutoShape 95"/>
            <p:cNvCxnSpPr>
              <a:cxnSpLocks noChangeShapeType="1"/>
              <a:stCxn id="23589" idx="0"/>
              <a:endCxn id="23601" idx="3"/>
            </p:cNvCxnSpPr>
            <p:nvPr/>
          </p:nvCxnSpPr>
          <p:spPr bwMode="auto">
            <a:xfrm flipV="1">
              <a:off x="3432" y="2899"/>
              <a:ext cx="443" cy="1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03" name="AutoShape 96"/>
            <p:cNvCxnSpPr>
              <a:cxnSpLocks noChangeShapeType="1"/>
              <a:stCxn id="23598" idx="1"/>
              <a:endCxn id="23601" idx="5"/>
            </p:cNvCxnSpPr>
            <p:nvPr/>
          </p:nvCxnSpPr>
          <p:spPr bwMode="auto">
            <a:xfrm flipH="1" flipV="1">
              <a:off x="4045" y="2899"/>
              <a:ext cx="502" cy="1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585" name="AutoShape 97"/>
          <p:cNvSpPr>
            <a:spLocks noChangeArrowheads="1"/>
          </p:cNvSpPr>
          <p:nvPr/>
        </p:nvSpPr>
        <p:spPr bwMode="auto">
          <a:xfrm rot="-5400000">
            <a:off x="3657600" y="52578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00000"/>
          </a:solidFill>
          <a:ln w="19050">
            <a:solidFill>
              <a:srgbClr val="C0000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6" name="AutoShape 98"/>
          <p:cNvSpPr>
            <a:spLocks noChangeArrowheads="1"/>
          </p:cNvSpPr>
          <p:nvPr/>
        </p:nvSpPr>
        <p:spPr bwMode="auto">
          <a:xfrm rot="8100000">
            <a:off x="5901380" y="363222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00000"/>
          </a:solidFill>
          <a:ln w="19050">
            <a:solidFill>
              <a:srgbClr val="C0000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AutoShape 97"/>
          <p:cNvSpPr>
            <a:spLocks noChangeArrowheads="1"/>
          </p:cNvSpPr>
          <p:nvPr/>
        </p:nvSpPr>
        <p:spPr bwMode="auto">
          <a:xfrm rot="-5400000">
            <a:off x="6065071" y="1700031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00000"/>
          </a:solidFill>
          <a:ln w="19050">
            <a:solidFill>
              <a:srgbClr val="C0000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418188"/>
              </p:ext>
            </p:extLst>
          </p:nvPr>
        </p:nvGraphicFramePr>
        <p:xfrm>
          <a:off x="6896452" y="856187"/>
          <a:ext cx="198472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char</a:t>
                      </a:r>
                      <a:endParaRPr lang="en-CA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code</a:t>
                      </a:r>
                      <a:endParaRPr lang="en-CA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Freq</a:t>
                      </a:r>
                      <a:endParaRPr lang="en-CA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a</a:t>
                      </a:r>
                      <a:endParaRPr lang="en-CA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b</a:t>
                      </a:r>
                      <a:endParaRPr lang="en-CA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110</a:t>
                      </a:r>
                      <a:endParaRPr lang="en-CA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</a:t>
                      </a:r>
                      <a:endParaRPr lang="en-CA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100</a:t>
                      </a:r>
                      <a:endParaRPr lang="en-CA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</a:t>
                      </a:r>
                      <a:endParaRPr lang="en-CA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101</a:t>
                      </a:r>
                      <a:endParaRPr lang="en-CA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r</a:t>
                      </a:r>
                      <a:endParaRPr lang="en-CA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111</a:t>
                      </a:r>
                      <a:endParaRPr lang="en-CA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09164" y="2844294"/>
            <a:ext cx="3198311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smtClean="0">
                <a:latin typeface="+mn-lt"/>
              </a:rPr>
              <a:t>Code-length  of </a:t>
            </a:r>
            <a:r>
              <a:rPr lang="en-US" sz="2000" b="1" i="1" dirty="0" smtClean="0">
                <a:latin typeface="+mn-lt"/>
              </a:rPr>
              <a:t>X</a:t>
            </a:r>
          </a:p>
          <a:p>
            <a:pPr algn="l"/>
            <a:r>
              <a:rPr lang="en-US" sz="2000" dirty="0" smtClean="0">
                <a:latin typeface="+mn-lt"/>
              </a:rPr>
              <a:t>5*1+2*3+1*3+1*3+2*3  = 23</a:t>
            </a:r>
            <a:endParaRPr lang="en-CA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508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80" grpId="0" animBg="1"/>
      <p:bldP spid="23581" grpId="0" animBg="1"/>
      <p:bldP spid="23585" grpId="0" animBg="1"/>
      <p:bldP spid="23586" grpId="0" animBg="1"/>
      <p:bldP spid="8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/>
            <a:r>
              <a:rPr lang="en-US" dirty="0"/>
              <a:t>Strings</a:t>
            </a:r>
          </a:p>
        </p:txBody>
      </p:sp>
      <p:sp>
        <p:nvSpPr>
          <p:cNvPr id="1741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>
          <a:xfrm>
            <a:off x="838200" y="1295400"/>
            <a:ext cx="8001000" cy="4876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i="1" dirty="0" smtClean="0"/>
              <a:t>P</a:t>
            </a:r>
            <a:r>
              <a:rPr lang="en-US" dirty="0" smtClean="0"/>
              <a:t> </a:t>
            </a:r>
            <a:r>
              <a:rPr lang="tr-TR" dirty="0" smtClean="0"/>
              <a:t>bir </a:t>
            </a:r>
            <a:r>
              <a:rPr lang="en-US" dirty="0" smtClean="0"/>
              <a:t>string </a:t>
            </a:r>
            <a:r>
              <a:rPr lang="tr-TR" dirty="0" smtClean="0"/>
              <a:t>olsun ve uzunluğu </a:t>
            </a:r>
            <a:r>
              <a:rPr lang="en-US" b="1" i="1" dirty="0" smtClean="0"/>
              <a:t>m</a:t>
            </a:r>
            <a:r>
              <a:rPr lang="tr-TR" b="1" i="1" dirty="0" smtClean="0"/>
              <a:t> </a:t>
            </a:r>
            <a:r>
              <a:rPr lang="tr-TR" dirty="0" smtClean="0"/>
              <a:t>olsun</a:t>
            </a:r>
            <a:r>
              <a:rPr lang="en-US" dirty="0" smtClean="0"/>
              <a:t> 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tr-TR" dirty="0" smtClean="0"/>
              <a:t>Bir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00FF"/>
                </a:solidFill>
              </a:rPr>
              <a:t>substring</a:t>
            </a:r>
            <a:r>
              <a:rPr lang="en-US" dirty="0"/>
              <a:t> </a:t>
            </a:r>
            <a:r>
              <a:rPr lang="en-US" b="1" i="1" dirty="0"/>
              <a:t>P</a:t>
            </a:r>
            <a:r>
              <a:rPr lang="en-US" dirty="0"/>
              <a:t>[</a:t>
            </a:r>
            <a:r>
              <a:rPr lang="en-US" b="1" i="1" dirty="0" err="1"/>
              <a:t>i</a:t>
            </a:r>
            <a:r>
              <a:rPr lang="en-US" b="1" i="1" dirty="0"/>
              <a:t> .. j</a:t>
            </a:r>
            <a:r>
              <a:rPr lang="en-US" dirty="0"/>
              <a:t>] </a:t>
            </a:r>
            <a:r>
              <a:rPr lang="tr-TR" dirty="0" smtClean="0"/>
              <a:t>olmak üzere </a:t>
            </a:r>
            <a:r>
              <a:rPr lang="en-US" b="1" i="1" dirty="0" smtClean="0"/>
              <a:t>P</a:t>
            </a:r>
            <a:r>
              <a:rPr lang="tr-TR" dirty="0" smtClean="0"/>
              <a:t>’</a:t>
            </a:r>
            <a:r>
              <a:rPr lang="tr-TR" dirty="0" err="1" smtClean="0"/>
              <a:t>nin</a:t>
            </a:r>
            <a:r>
              <a:rPr lang="tr-TR" b="1" i="1" dirty="0" smtClean="0"/>
              <a:t> </a:t>
            </a:r>
            <a:r>
              <a:rPr lang="en-US" b="1" i="1" dirty="0" err="1" smtClean="0"/>
              <a:t>i</a:t>
            </a:r>
            <a:r>
              <a:rPr lang="en-US" b="1" i="1" dirty="0" smtClean="0"/>
              <a:t> </a:t>
            </a:r>
            <a:r>
              <a:rPr lang="tr-TR" dirty="0" smtClean="0"/>
              <a:t>ve</a:t>
            </a:r>
            <a:r>
              <a:rPr lang="en-US" dirty="0" smtClean="0"/>
              <a:t> </a:t>
            </a:r>
            <a:r>
              <a:rPr lang="en-US" b="1" i="1" dirty="0" smtClean="0"/>
              <a:t>j</a:t>
            </a:r>
            <a:r>
              <a:rPr lang="tr-TR" b="1" i="1" dirty="0" smtClean="0"/>
              <a:t> </a:t>
            </a:r>
            <a:r>
              <a:rPr lang="tr-TR" dirty="0" smtClean="0"/>
              <a:t>indeksleri arasında yer alan alt dizisidir.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tr-TR" dirty="0" smtClean="0"/>
              <a:t>Bir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00FF"/>
                </a:solidFill>
              </a:rPr>
              <a:t>prefix</a:t>
            </a:r>
            <a:r>
              <a:rPr lang="en-US" dirty="0"/>
              <a:t> </a:t>
            </a:r>
            <a:r>
              <a:rPr lang="en-US" b="1" i="1" dirty="0" smtClean="0"/>
              <a:t>P</a:t>
            </a:r>
            <a:r>
              <a:rPr lang="tr-TR" dirty="0" smtClean="0"/>
              <a:t>’</a:t>
            </a:r>
            <a:r>
              <a:rPr lang="tr-TR" dirty="0" err="1" smtClean="0"/>
              <a:t>nin</a:t>
            </a:r>
            <a:r>
              <a:rPr lang="tr-TR" dirty="0" smtClean="0"/>
              <a:t> </a:t>
            </a:r>
            <a:r>
              <a:rPr lang="en-US" b="1" i="1" dirty="0" smtClean="0"/>
              <a:t>P</a:t>
            </a:r>
            <a:r>
              <a:rPr lang="en-US" dirty="0" smtClean="0"/>
              <a:t>[0 </a:t>
            </a:r>
            <a:r>
              <a:rPr lang="en-US" b="1" i="1" dirty="0"/>
              <a:t>.. </a:t>
            </a:r>
            <a:r>
              <a:rPr lang="en-US" b="1" i="1" dirty="0" err="1"/>
              <a:t>i</a:t>
            </a:r>
            <a:r>
              <a:rPr lang="en-US" dirty="0" smtClean="0"/>
              <a:t>]</a:t>
            </a:r>
            <a:r>
              <a:rPr lang="tr-TR" dirty="0" smtClean="0"/>
              <a:t> arasında yer alan alt dizisidir.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tr-TR" dirty="0" smtClean="0"/>
              <a:t>Bir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00FF"/>
                </a:solidFill>
              </a:rPr>
              <a:t>suffix</a:t>
            </a:r>
            <a:r>
              <a:rPr lang="en-US" dirty="0"/>
              <a:t> </a:t>
            </a:r>
            <a:r>
              <a:rPr lang="en-US" b="1" i="1" dirty="0" smtClean="0"/>
              <a:t>P</a:t>
            </a:r>
            <a:r>
              <a:rPr lang="tr-TR" dirty="0" smtClean="0"/>
              <a:t>’</a:t>
            </a:r>
            <a:r>
              <a:rPr lang="tr-TR" dirty="0" err="1" smtClean="0"/>
              <a:t>nin</a:t>
            </a:r>
            <a:r>
              <a:rPr lang="en-US" dirty="0" smtClean="0"/>
              <a:t> </a:t>
            </a:r>
            <a:r>
              <a:rPr lang="en-US" b="1" i="1" dirty="0" smtClean="0"/>
              <a:t>P</a:t>
            </a:r>
            <a:r>
              <a:rPr lang="en-US" dirty="0" smtClean="0"/>
              <a:t>[</a:t>
            </a:r>
            <a:r>
              <a:rPr lang="en-US" b="1" i="1" dirty="0" err="1" smtClean="0"/>
              <a:t>i</a:t>
            </a:r>
            <a:r>
              <a:rPr lang="en-US" b="1" i="1" dirty="0" smtClean="0"/>
              <a:t> </a:t>
            </a:r>
            <a:r>
              <a:rPr lang="en-US" b="1" i="1" dirty="0"/>
              <a:t>..m </a:t>
            </a:r>
            <a:r>
              <a:rPr lang="en-US" dirty="0"/>
              <a:t>-</a:t>
            </a:r>
            <a:r>
              <a:rPr lang="en-US" b="1" i="1" dirty="0"/>
              <a:t> </a:t>
            </a:r>
            <a:r>
              <a:rPr lang="en-US" dirty="0"/>
              <a:t>1</a:t>
            </a:r>
            <a:r>
              <a:rPr lang="en-US" dirty="0" smtClean="0"/>
              <a:t>]</a:t>
            </a:r>
            <a:r>
              <a:rPr lang="tr-TR" dirty="0" smtClean="0"/>
              <a:t> arasında yer alan alt dizisidir.</a:t>
            </a:r>
            <a:r>
              <a:rPr lang="en-US" dirty="0" smtClean="0"/>
              <a:t> 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b="1" i="1" dirty="0"/>
              <a:t>T</a:t>
            </a:r>
            <a:r>
              <a:rPr lang="en-US" dirty="0"/>
              <a:t> (</a:t>
            </a:r>
            <a:r>
              <a:rPr lang="en-US" dirty="0" err="1"/>
              <a:t>metin</a:t>
            </a:r>
            <a:r>
              <a:rPr lang="en-US" dirty="0"/>
              <a:t>)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b="1" i="1" dirty="0"/>
              <a:t>P</a:t>
            </a:r>
            <a:r>
              <a:rPr lang="en-US" dirty="0"/>
              <a:t> (</a:t>
            </a:r>
            <a:r>
              <a:rPr lang="en-US" dirty="0" err="1"/>
              <a:t>desen</a:t>
            </a:r>
            <a:r>
              <a:rPr lang="en-US" dirty="0"/>
              <a:t>) </a:t>
            </a:r>
            <a:r>
              <a:rPr lang="en-US" dirty="0" err="1"/>
              <a:t>dizeleri</a:t>
            </a:r>
            <a:r>
              <a:rPr lang="en-US" dirty="0"/>
              <a:t> </a:t>
            </a:r>
            <a:r>
              <a:rPr lang="en-US" dirty="0" err="1"/>
              <a:t>verildiğinde</a:t>
            </a:r>
            <a:r>
              <a:rPr lang="en-US" dirty="0"/>
              <a:t>, </a:t>
            </a:r>
            <a:r>
              <a:rPr lang="en-US" dirty="0" err="1"/>
              <a:t>örüntü</a:t>
            </a:r>
            <a:r>
              <a:rPr lang="en-US" dirty="0"/>
              <a:t> </a:t>
            </a:r>
            <a:r>
              <a:rPr lang="en-US" dirty="0" err="1"/>
              <a:t>eşleştirme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, </a:t>
            </a:r>
            <a:r>
              <a:rPr lang="en-US" b="1" i="1" dirty="0" err="1"/>
              <a:t>T</a:t>
            </a:r>
            <a:r>
              <a:rPr lang="en-US" dirty="0" err="1"/>
              <a:t>'nin</a:t>
            </a:r>
            <a:r>
              <a:rPr lang="en-US" dirty="0"/>
              <a:t> </a:t>
            </a:r>
            <a:r>
              <a:rPr lang="en-US" b="1" i="1" dirty="0" err="1"/>
              <a:t>P</a:t>
            </a:r>
            <a:r>
              <a:rPr lang="en-US" dirty="0" err="1"/>
              <a:t>'ye</a:t>
            </a:r>
            <a:r>
              <a:rPr lang="en-US" dirty="0"/>
              <a:t> </a:t>
            </a:r>
            <a:r>
              <a:rPr lang="en-US" dirty="0" err="1"/>
              <a:t>eşit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alt </a:t>
            </a:r>
            <a:r>
              <a:rPr lang="en-US" dirty="0" err="1"/>
              <a:t>dizesini</a:t>
            </a:r>
            <a:r>
              <a:rPr lang="en-US" dirty="0"/>
              <a:t> </a:t>
            </a:r>
            <a:r>
              <a:rPr lang="en-US" dirty="0" err="1"/>
              <a:t>bulmayı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.</a:t>
            </a:r>
            <a:endParaRPr lang="en-US" b="1" i="1" dirty="0" smtClean="0"/>
          </a:p>
          <a:p>
            <a:pPr eaLnBrk="1" hangingPunct="1">
              <a:lnSpc>
                <a:spcPct val="90000"/>
              </a:lnSpc>
            </a:pPr>
            <a:r>
              <a:rPr lang="tr-TR" b="1" dirty="0" smtClean="0">
                <a:solidFill>
                  <a:srgbClr val="0000FF"/>
                </a:solidFill>
              </a:rPr>
              <a:t>Nerede Uygulanır</a:t>
            </a:r>
            <a:r>
              <a:rPr lang="en-US" b="1" dirty="0" smtClean="0">
                <a:solidFill>
                  <a:srgbClr val="0000FF"/>
                </a:solidFill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tr-TR" dirty="0" smtClean="0"/>
              <a:t>Metin editörlerinde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tr-TR" dirty="0" smtClean="0"/>
              <a:t>Arama </a:t>
            </a:r>
            <a:r>
              <a:rPr lang="tr-TR" dirty="0" err="1" smtClean="0"/>
              <a:t>motorrlarında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tr-TR" dirty="0" smtClean="0"/>
              <a:t>Biyoinformatik araştırmalarda</a:t>
            </a:r>
            <a:endParaRPr lang="en-US" dirty="0"/>
          </a:p>
        </p:txBody>
      </p:sp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Text Processing</a:t>
            </a:r>
            <a:endParaRPr lang="en-US" sz="1400"/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B93B71C-DB21-134C-B6AD-BBA84AEF5EC9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Last Update: July 31,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8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eaLnBrk="1" hangingPunct="1"/>
            <a:r>
              <a:rPr lang="tr-TR" sz="4000" dirty="0" smtClean="0"/>
              <a:t>Genişletilmiş</a:t>
            </a:r>
            <a:r>
              <a:rPr lang="en-US" sz="4000" dirty="0" smtClean="0"/>
              <a:t> </a:t>
            </a:r>
            <a:r>
              <a:rPr lang="en-US" sz="4000" dirty="0"/>
              <a:t>Huffman </a:t>
            </a:r>
            <a:r>
              <a:rPr lang="tr-TR" sz="4000" dirty="0" smtClean="0"/>
              <a:t>Ağacı Örneği</a:t>
            </a:r>
            <a:endParaRPr lang="en-US" sz="4000" dirty="0"/>
          </a:p>
        </p:txBody>
      </p:sp>
      <p:sp>
        <p:nvSpPr>
          <p:cNvPr id="245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Text Processing</a:t>
            </a:r>
            <a:endParaRPr lang="en-US" sz="1400"/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A8AF70A-B368-C94A-B82D-7F005A55C78F}" type="slidenum">
              <a:rPr lang="en-US" sz="1400"/>
              <a:pPr eaLnBrk="1" hangingPunct="1"/>
              <a:t>40</a:t>
            </a:fld>
            <a:endParaRPr lang="en-US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Last Update: July 31, 2014</a:t>
            </a:r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2390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5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315200" cy="1143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Brute-Force Pattern Matching</a:t>
            </a:r>
            <a:r>
              <a:rPr lang="tr-TR" dirty="0" smtClean="0">
                <a:ea typeface="+mj-ea"/>
                <a:cs typeface="+mj-cs"/>
              </a:rPr>
              <a:t/>
            </a:r>
            <a:br>
              <a:rPr lang="tr-TR" dirty="0" smtClean="0">
                <a:ea typeface="+mj-ea"/>
                <a:cs typeface="+mj-cs"/>
              </a:rPr>
            </a:br>
            <a:r>
              <a:rPr lang="tr-TR" dirty="0" smtClean="0">
                <a:ea typeface="+mj-ea"/>
              </a:rPr>
              <a:t>(Kaba Kuvvet Desen Eşleştirme)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18436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153400" cy="129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/>
              <a:t>Kaba</a:t>
            </a:r>
            <a:r>
              <a:rPr lang="en-US" sz="2800" dirty="0"/>
              <a:t> </a:t>
            </a:r>
            <a:r>
              <a:rPr lang="en-US" sz="2800" dirty="0" err="1"/>
              <a:t>kuvvet</a:t>
            </a:r>
            <a:r>
              <a:rPr lang="en-US" sz="2800" dirty="0"/>
              <a:t> </a:t>
            </a:r>
            <a:r>
              <a:rPr lang="en-US" sz="2800" dirty="0" err="1"/>
              <a:t>örüntü</a:t>
            </a:r>
            <a:r>
              <a:rPr lang="en-US" sz="2800" dirty="0"/>
              <a:t> </a:t>
            </a:r>
            <a:r>
              <a:rPr lang="en-US" sz="2800" dirty="0" err="1"/>
              <a:t>eşleştirme</a:t>
            </a:r>
            <a:r>
              <a:rPr lang="en-US" sz="2800" dirty="0"/>
              <a:t> </a:t>
            </a:r>
            <a:r>
              <a:rPr lang="en-US" sz="2800" dirty="0" err="1"/>
              <a:t>algoritması</a:t>
            </a:r>
            <a:r>
              <a:rPr lang="en-US" sz="2800" dirty="0"/>
              <a:t>, </a:t>
            </a:r>
            <a:r>
              <a:rPr lang="en-US" sz="2800" dirty="0" err="1"/>
              <a:t>P'nin</a:t>
            </a:r>
            <a:r>
              <a:rPr lang="en-US" sz="2800" dirty="0"/>
              <a:t> </a:t>
            </a:r>
            <a:r>
              <a:rPr lang="en-US" sz="2800" dirty="0" err="1"/>
              <a:t>T'ye</a:t>
            </a:r>
            <a:r>
              <a:rPr lang="en-US" sz="2800" dirty="0"/>
              <a:t> </a:t>
            </a:r>
            <a:r>
              <a:rPr lang="en-US" sz="2800" dirty="0" err="1"/>
              <a:t>göre</a:t>
            </a:r>
            <a:r>
              <a:rPr lang="en-US" sz="2800" dirty="0"/>
              <a:t> </a:t>
            </a:r>
            <a:r>
              <a:rPr lang="en-US" sz="2800" dirty="0" err="1"/>
              <a:t>olası</a:t>
            </a:r>
            <a:r>
              <a:rPr lang="en-US" sz="2800" dirty="0"/>
              <a:t> her </a:t>
            </a:r>
            <a:r>
              <a:rPr lang="en-US" sz="2800" dirty="0" err="1"/>
              <a:t>kayması</a:t>
            </a:r>
            <a:r>
              <a:rPr lang="en-US" sz="2800" dirty="0"/>
              <a:t> </a:t>
            </a:r>
            <a:r>
              <a:rPr lang="en-US" sz="2800" dirty="0" err="1"/>
              <a:t>için</a:t>
            </a:r>
            <a:r>
              <a:rPr lang="en-US" sz="2800" dirty="0"/>
              <a:t> P </a:t>
            </a:r>
            <a:r>
              <a:rPr lang="en-US" sz="2800" dirty="0" err="1"/>
              <a:t>modelini</a:t>
            </a:r>
            <a:r>
              <a:rPr lang="en-US" sz="2800" dirty="0"/>
              <a:t> T </a:t>
            </a:r>
            <a:r>
              <a:rPr lang="en-US" sz="2800" dirty="0" err="1"/>
              <a:t>metniyle</a:t>
            </a:r>
            <a:r>
              <a:rPr lang="en-US" sz="2800" dirty="0"/>
              <a:t> </a:t>
            </a:r>
            <a:r>
              <a:rPr lang="en-US" sz="2800" dirty="0" err="1"/>
              <a:t>karşılaştırır</a:t>
            </a:r>
            <a:r>
              <a:rPr lang="en-US" sz="2800" dirty="0" smtClean="0"/>
              <a:t>.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683E2AA-C84D-BC49-A7D5-3AEBCD0D64AA}" type="slidenum">
              <a:rPr lang="en-US" sz="1400"/>
              <a:pPr eaLnBrk="1" hangingPunct="1"/>
              <a:t>5</a:t>
            </a:fld>
            <a:endParaRPr lang="en-US" sz="1400"/>
          </a:p>
        </p:txBody>
      </p:sp>
      <p:pic>
        <p:nvPicPr>
          <p:cNvPr id="49154" name="Picture 2" descr="2: Comparisons performed by the brute-force simple pattern matching... |  Download Scientific Diagra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26441"/>
            <a:ext cx="5392674" cy="336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Brute-Force Pattern </a:t>
            </a:r>
            <a:r>
              <a:rPr lang="tr-TR" dirty="0" smtClean="0">
                <a:ea typeface="+mj-ea"/>
                <a:cs typeface="+mj-cs"/>
              </a:rPr>
              <a:t/>
            </a:r>
            <a:br>
              <a:rPr lang="tr-TR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Matching</a:t>
            </a:r>
            <a:r>
              <a:rPr lang="tr-TR" dirty="0" smtClean="0">
                <a:ea typeface="+mj-ea"/>
                <a:cs typeface="+mj-cs"/>
              </a:rPr>
              <a:t> Algoritması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184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Text Processing</a:t>
            </a:r>
            <a:endParaRPr lang="en-US" sz="1400"/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683E2AA-C84D-BC49-A7D5-3AEBCD0D64AA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18437" name="Text Box 1028"/>
          <p:cNvSpPr txBox="1">
            <a:spLocks noChangeArrowheads="1"/>
          </p:cNvSpPr>
          <p:nvPr/>
        </p:nvSpPr>
        <p:spPr bwMode="auto">
          <a:xfrm>
            <a:off x="1066800" y="1981200"/>
            <a:ext cx="7162800" cy="34624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+mn-lt"/>
              </a:rPr>
              <a:t>Algorithm</a:t>
            </a:r>
            <a:r>
              <a:rPr lang="en-US" sz="2000" dirty="0">
                <a:latin typeface="+mn-lt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+mn-lt"/>
              </a:rPr>
              <a:t>BruteForceMatch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(</a:t>
            </a:r>
            <a:r>
              <a:rPr lang="en-US" sz="2000" b="1" i="1" dirty="0">
                <a:solidFill>
                  <a:schemeClr val="tx2"/>
                </a:solidFill>
                <a:latin typeface="+mn-lt"/>
              </a:rPr>
              <a:t>T, P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)</a:t>
            </a:r>
            <a:endParaRPr lang="en-US" sz="2000" dirty="0">
              <a:solidFill>
                <a:srgbClr val="C00000"/>
              </a:solidFill>
              <a:latin typeface="+mn-lt"/>
            </a:endParaRPr>
          </a:p>
          <a:p>
            <a:pPr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rgbClr val="C00000"/>
                </a:solidFill>
                <a:latin typeface="+mn-lt"/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  <a:latin typeface="+mn-lt"/>
              </a:rPr>
              <a:t>Input: </a:t>
            </a:r>
            <a:r>
              <a:rPr lang="tr-TR" sz="2000" b="1" dirty="0" smtClean="0">
                <a:solidFill>
                  <a:srgbClr val="C00000"/>
                </a:solidFill>
                <a:latin typeface="+mn-lt"/>
              </a:rPr>
              <a:t>   </a:t>
            </a:r>
            <a:r>
              <a:rPr lang="en-US" sz="2000" b="1" i="1" dirty="0" smtClean="0">
                <a:solidFill>
                  <a:srgbClr val="C00000"/>
                </a:solidFill>
                <a:latin typeface="+mn-lt"/>
              </a:rPr>
              <a:t>T </a:t>
            </a:r>
            <a:r>
              <a:rPr lang="tr-TR" sz="2000" dirty="0" smtClean="0">
                <a:solidFill>
                  <a:srgbClr val="C00000"/>
                </a:solidFill>
                <a:latin typeface="+mn-lt"/>
              </a:rPr>
              <a:t>metni (</a:t>
            </a:r>
            <a:r>
              <a:rPr lang="en-US" sz="2000" b="1" i="1" dirty="0" smtClean="0">
                <a:solidFill>
                  <a:srgbClr val="C00000"/>
                </a:solidFill>
                <a:latin typeface="+mn-lt"/>
              </a:rPr>
              <a:t>n</a:t>
            </a:r>
            <a:r>
              <a:rPr lang="tr-TR" sz="2000" b="1" i="1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tr-TR" sz="2000" dirty="0" smtClean="0">
                <a:solidFill>
                  <a:srgbClr val="C00000"/>
                </a:solidFill>
                <a:latin typeface="+mn-lt"/>
              </a:rPr>
              <a:t>uzunluğunda)</a:t>
            </a:r>
            <a:r>
              <a:rPr lang="en-US" sz="200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tr-TR" sz="2000" dirty="0" smtClean="0">
                <a:solidFill>
                  <a:srgbClr val="C00000"/>
                </a:solidFill>
                <a:latin typeface="+mn-lt"/>
              </a:rPr>
              <a:t>ve </a:t>
            </a:r>
            <a:r>
              <a:rPr lang="en-US" sz="2000" b="1" i="1" dirty="0" smtClean="0">
                <a:solidFill>
                  <a:srgbClr val="C00000"/>
                </a:solidFill>
                <a:latin typeface="+mn-lt"/>
              </a:rPr>
              <a:t>P </a:t>
            </a:r>
            <a:r>
              <a:rPr lang="tr-TR" sz="2000" dirty="0" smtClean="0">
                <a:solidFill>
                  <a:srgbClr val="C00000"/>
                </a:solidFill>
                <a:latin typeface="+mn-lt"/>
              </a:rPr>
              <a:t>deseni (</a:t>
            </a:r>
            <a:r>
              <a:rPr lang="en-US" sz="2000" b="1" i="1" dirty="0" smtClean="0">
                <a:solidFill>
                  <a:srgbClr val="C00000"/>
                </a:solidFill>
                <a:latin typeface="+mn-lt"/>
              </a:rPr>
              <a:t>m</a:t>
            </a:r>
            <a:r>
              <a:rPr lang="tr-TR" sz="2000" b="1" i="1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tr-TR" sz="2000" dirty="0" smtClean="0">
                <a:solidFill>
                  <a:srgbClr val="C00000"/>
                </a:solidFill>
                <a:latin typeface="+mn-lt"/>
              </a:rPr>
              <a:t>uzunluğunda)</a:t>
            </a:r>
            <a:endParaRPr lang="en-US" sz="2000" dirty="0">
              <a:solidFill>
                <a:srgbClr val="C00000"/>
              </a:solidFill>
              <a:latin typeface="+mn-lt"/>
            </a:endParaRPr>
          </a:p>
          <a:p>
            <a:pPr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rgbClr val="C00000"/>
                </a:solidFill>
                <a:latin typeface="+mn-lt"/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  <a:latin typeface="+mn-lt"/>
              </a:rPr>
              <a:t>Output:</a:t>
            </a:r>
            <a:r>
              <a:rPr lang="en-US" sz="200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000" b="1" i="1" dirty="0" err="1">
                <a:solidFill>
                  <a:srgbClr val="C00000"/>
                </a:solidFill>
                <a:latin typeface="+mn-lt"/>
              </a:rPr>
              <a:t>T</a:t>
            </a:r>
            <a:r>
              <a:rPr lang="en-US" sz="2000" dirty="0" err="1">
                <a:solidFill>
                  <a:srgbClr val="C00000"/>
                </a:solidFill>
                <a:latin typeface="+mn-lt"/>
              </a:rPr>
              <a:t>'nin</a:t>
            </a:r>
            <a:r>
              <a:rPr lang="en-US" sz="20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000" b="1" i="1" dirty="0" err="1">
                <a:solidFill>
                  <a:srgbClr val="C00000"/>
                </a:solidFill>
                <a:latin typeface="+mn-lt"/>
              </a:rPr>
              <a:t>P</a:t>
            </a:r>
            <a:r>
              <a:rPr lang="en-US" sz="2000" dirty="0" err="1">
                <a:solidFill>
                  <a:srgbClr val="C00000"/>
                </a:solidFill>
                <a:latin typeface="+mn-lt"/>
              </a:rPr>
              <a:t>'ye</a:t>
            </a:r>
            <a:r>
              <a:rPr lang="en-US" sz="20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+mn-lt"/>
              </a:rPr>
              <a:t>eşit</a:t>
            </a:r>
            <a:r>
              <a:rPr lang="en-US" sz="20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+mn-lt"/>
              </a:rPr>
              <a:t>bir</a:t>
            </a:r>
            <a:r>
              <a:rPr lang="en-US" sz="2000" dirty="0">
                <a:solidFill>
                  <a:srgbClr val="C00000"/>
                </a:solidFill>
                <a:latin typeface="+mn-lt"/>
              </a:rPr>
              <a:t> alt </a:t>
            </a:r>
            <a:r>
              <a:rPr lang="en-US" sz="2000" dirty="0" err="1">
                <a:solidFill>
                  <a:srgbClr val="C00000"/>
                </a:solidFill>
                <a:latin typeface="+mn-lt"/>
              </a:rPr>
              <a:t>dizisinin</a:t>
            </a:r>
            <a:r>
              <a:rPr lang="en-US" sz="20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+mn-lt"/>
              </a:rPr>
              <a:t>başlangıç</a:t>
            </a:r>
            <a:r>
              <a:rPr lang="en-US" sz="20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+mn-lt"/>
              </a:rPr>
              <a:t>dizini</a:t>
            </a:r>
            <a:r>
              <a:rPr lang="en-US" sz="20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+mn-lt"/>
              </a:rPr>
              <a:t>veya</a:t>
            </a:r>
            <a:r>
              <a:rPr lang="en-US" sz="2000" dirty="0">
                <a:solidFill>
                  <a:srgbClr val="C00000"/>
                </a:solidFill>
                <a:latin typeface="+mn-lt"/>
              </a:rPr>
              <a:t> </a:t>
            </a:r>
            <a:endParaRPr lang="tr-TR" sz="2000" dirty="0" smtClean="0">
              <a:solidFill>
                <a:srgbClr val="C00000"/>
              </a:solidFill>
              <a:latin typeface="+mn-lt"/>
            </a:endParaRPr>
          </a:p>
          <a:p>
            <a:pPr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tr-TR" sz="2000" dirty="0">
                <a:solidFill>
                  <a:srgbClr val="C00000"/>
                </a:solidFill>
                <a:latin typeface="+mn-lt"/>
              </a:rPr>
              <a:t> </a:t>
            </a:r>
            <a:r>
              <a:rPr lang="tr-TR" sz="2000" dirty="0" smtClean="0">
                <a:solidFill>
                  <a:srgbClr val="C00000"/>
                </a:solidFill>
                <a:latin typeface="+mn-lt"/>
              </a:rPr>
              <a:t>                    </a:t>
            </a:r>
            <a:r>
              <a:rPr lang="en-US" sz="2000" dirty="0" err="1" smtClean="0">
                <a:solidFill>
                  <a:srgbClr val="C00000"/>
                </a:solidFill>
                <a:latin typeface="+mn-lt"/>
              </a:rPr>
              <a:t>böyle</a:t>
            </a:r>
            <a:r>
              <a:rPr lang="en-US" sz="200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+mn-lt"/>
              </a:rPr>
              <a:t>bir</a:t>
            </a:r>
            <a:r>
              <a:rPr lang="en-US" sz="2000" dirty="0">
                <a:solidFill>
                  <a:srgbClr val="C00000"/>
                </a:solidFill>
                <a:latin typeface="+mn-lt"/>
              </a:rPr>
              <a:t> alt </a:t>
            </a:r>
            <a:r>
              <a:rPr lang="en-US" sz="2000" dirty="0" err="1">
                <a:solidFill>
                  <a:srgbClr val="C00000"/>
                </a:solidFill>
                <a:latin typeface="+mn-lt"/>
              </a:rPr>
              <a:t>dizi</a:t>
            </a:r>
            <a:r>
              <a:rPr lang="en-US" sz="20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+mn-lt"/>
              </a:rPr>
              <a:t>yoksa</a:t>
            </a:r>
            <a:r>
              <a:rPr lang="en-US" sz="20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000" b="1" i="1" dirty="0">
                <a:solidFill>
                  <a:srgbClr val="C00000"/>
                </a:solidFill>
                <a:latin typeface="+mn-lt"/>
              </a:rPr>
              <a:t>-1</a:t>
            </a:r>
            <a:r>
              <a:rPr lang="en-US" sz="2000" dirty="0" smtClean="0">
                <a:solidFill>
                  <a:srgbClr val="C00000"/>
                </a:solidFill>
                <a:latin typeface="+mn-lt"/>
              </a:rPr>
              <a:t/>
            </a:r>
            <a:br>
              <a:rPr lang="en-US" sz="2000" dirty="0" smtClean="0">
                <a:solidFill>
                  <a:srgbClr val="C00000"/>
                </a:solidFill>
                <a:latin typeface="+mn-lt"/>
              </a:rPr>
            </a:br>
            <a:endParaRPr lang="en-US" sz="2000" dirty="0">
              <a:solidFill>
                <a:srgbClr val="C00000"/>
              </a:solidFill>
              <a:latin typeface="+mn-lt"/>
            </a:endParaRPr>
          </a:p>
          <a:p>
            <a:pPr lvl="1"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+mn-lt"/>
              </a:rPr>
              <a:t>for 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+mn-lt"/>
              </a:rPr>
              <a:t>i</a:t>
            </a:r>
            <a:r>
              <a:rPr lang="en-US" sz="2000" i="1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+mn-lt"/>
                <a:sym typeface="Symbol" charset="0"/>
              </a:rPr>
              <a:t> </a:t>
            </a:r>
            <a:r>
              <a:rPr lang="en-US" sz="2000" dirty="0" smtClean="0">
                <a:solidFill>
                  <a:srgbClr val="0000FF"/>
                </a:solidFill>
                <a:latin typeface="+mn-lt"/>
                <a:sym typeface="Symbol" charset="0"/>
              </a:rPr>
              <a:t>0  </a:t>
            </a:r>
            <a:r>
              <a:rPr lang="en-US" sz="2000" b="1" dirty="0">
                <a:solidFill>
                  <a:srgbClr val="000000"/>
                </a:solidFill>
                <a:latin typeface="+mn-lt"/>
              </a:rPr>
              <a:t>to </a:t>
            </a:r>
            <a:r>
              <a:rPr lang="en-US" sz="2000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</a:rPr>
              <a:t>n </a:t>
            </a:r>
            <a:r>
              <a:rPr lang="en-US" sz="2000" dirty="0" smtClean="0">
                <a:solidFill>
                  <a:srgbClr val="0000FF"/>
                </a:solidFill>
                <a:latin typeface="+mn-lt"/>
                <a:sym typeface="Symbol" charset="0"/>
              </a:rPr>
              <a:t>–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</a:rPr>
              <a:t> m</a:t>
            </a:r>
            <a:endParaRPr lang="en-US" sz="2000" dirty="0">
              <a:solidFill>
                <a:srgbClr val="C00000"/>
              </a:solidFill>
              <a:latin typeface="+mn-lt"/>
            </a:endParaRPr>
          </a:p>
          <a:p>
            <a:pPr lvl="1"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latin typeface="+mn-lt"/>
              </a:rPr>
              <a:t>	</a:t>
            </a:r>
            <a:r>
              <a:rPr lang="en-US" sz="2000" i="1" dirty="0">
                <a:solidFill>
                  <a:srgbClr val="0000FF"/>
                </a:solidFill>
                <a:latin typeface="+mn-lt"/>
              </a:rPr>
              <a:t>j 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+mn-lt"/>
                <a:sym typeface="Symbol" charset="0"/>
              </a:rPr>
              <a:t>  </a:t>
            </a:r>
            <a:r>
              <a:rPr lang="en-US" sz="2000" dirty="0">
                <a:solidFill>
                  <a:srgbClr val="0000FF"/>
                </a:solidFill>
                <a:latin typeface="+mn-lt"/>
                <a:sym typeface="Symbol" charset="0"/>
              </a:rPr>
              <a:t>0</a:t>
            </a:r>
            <a:endParaRPr lang="en-US" sz="2000" dirty="0">
              <a:solidFill>
                <a:srgbClr val="0000FF"/>
              </a:solidFill>
              <a:latin typeface="+mn-lt"/>
            </a:endParaRPr>
          </a:p>
          <a:p>
            <a:pPr lvl="1"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latin typeface="+mn-lt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+mn-lt"/>
              </a:rPr>
              <a:t>while  </a:t>
            </a:r>
            <a:r>
              <a:rPr lang="en-US" sz="2000" i="1" dirty="0">
                <a:solidFill>
                  <a:srgbClr val="0000FF"/>
                </a:solidFill>
                <a:latin typeface="+mn-lt"/>
              </a:rPr>
              <a:t>j </a:t>
            </a:r>
            <a:r>
              <a:rPr lang="en-US" sz="2000" dirty="0">
                <a:solidFill>
                  <a:srgbClr val="0000FF"/>
                </a:solidFill>
                <a:latin typeface="+mn-lt"/>
                <a:sym typeface="Symbol" charset="0"/>
              </a:rPr>
              <a:t>&lt;</a:t>
            </a:r>
            <a:r>
              <a:rPr lang="en-US" sz="2000" i="1" dirty="0">
                <a:solidFill>
                  <a:srgbClr val="0000FF"/>
                </a:solidFill>
                <a:latin typeface="+mn-lt"/>
              </a:rPr>
              <a:t> m 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+mn-lt"/>
                <a:sym typeface="Symbol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+mn-lt"/>
                <a:sym typeface="Symbol" charset="0"/>
              </a:rPr>
              <a:t>and 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</a:rPr>
              <a:t>  T</a:t>
            </a:r>
            <a:r>
              <a:rPr lang="en-US" sz="2000" dirty="0" smtClean="0">
                <a:solidFill>
                  <a:srgbClr val="0000FF"/>
                </a:solidFill>
                <a:latin typeface="+mn-lt"/>
              </a:rPr>
              <a:t>[</a:t>
            </a:r>
            <a:r>
              <a:rPr lang="en-US" sz="2000" i="1" dirty="0" err="1" smtClean="0">
                <a:solidFill>
                  <a:srgbClr val="0000FF"/>
                </a:solidFill>
                <a:latin typeface="+mn-lt"/>
              </a:rPr>
              <a:t>i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+mn-lt"/>
              </a:rPr>
              <a:t>+</a:t>
            </a:r>
            <a:r>
              <a:rPr lang="en-US" sz="2000" i="1" dirty="0">
                <a:solidFill>
                  <a:srgbClr val="0000FF"/>
                </a:solidFill>
                <a:latin typeface="+mn-lt"/>
              </a:rPr>
              <a:t> j</a:t>
            </a:r>
            <a:r>
              <a:rPr lang="en-US" sz="2000" u="sng" dirty="0">
                <a:solidFill>
                  <a:srgbClr val="0000FF"/>
                </a:solidFill>
                <a:latin typeface="+mn-lt"/>
              </a:rPr>
              <a:t>]</a:t>
            </a:r>
            <a:r>
              <a:rPr lang="en-US" sz="2000" i="1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+mn-lt"/>
              </a:rPr>
              <a:t>=</a:t>
            </a:r>
            <a:r>
              <a:rPr lang="en-US" sz="2000" i="1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</a:rPr>
              <a:t>P</a:t>
            </a:r>
            <a:r>
              <a:rPr lang="en-US" sz="2000" dirty="0" smtClean="0">
                <a:solidFill>
                  <a:srgbClr val="0000FF"/>
                </a:solidFill>
                <a:latin typeface="+mn-lt"/>
              </a:rPr>
              <a:t>[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</a:rPr>
              <a:t>j</a:t>
            </a:r>
            <a:r>
              <a:rPr lang="en-US" sz="2000" dirty="0" smtClean="0">
                <a:solidFill>
                  <a:srgbClr val="0000FF"/>
                </a:solidFill>
                <a:latin typeface="+mn-lt"/>
              </a:rPr>
              <a:t>]</a:t>
            </a:r>
            <a:r>
              <a:rPr lang="en-US" sz="2000" dirty="0">
                <a:solidFill>
                  <a:srgbClr val="0000FF"/>
                </a:solidFill>
                <a:latin typeface="+mn-lt"/>
                <a:sym typeface="Symbol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+mn-lt"/>
                <a:sym typeface="Symbol" charset="0"/>
              </a:rPr>
              <a:t>  </a:t>
            </a:r>
            <a:r>
              <a:rPr lang="en-US" sz="2000" b="1" dirty="0" smtClean="0">
                <a:latin typeface="+mn-lt"/>
                <a:sym typeface="Symbol" charset="0"/>
              </a:rPr>
              <a:t>do</a:t>
            </a:r>
            <a:r>
              <a:rPr lang="en-US" sz="2000" dirty="0" smtClean="0">
                <a:solidFill>
                  <a:srgbClr val="0000FF"/>
                </a:solidFill>
                <a:latin typeface="+mn-lt"/>
                <a:sym typeface="Symbol" charset="0"/>
              </a:rPr>
              <a:t>   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</a:rPr>
              <a:t>j  </a:t>
            </a:r>
            <a:r>
              <a:rPr lang="en-US" sz="2000" dirty="0" smtClean="0">
                <a:solidFill>
                  <a:srgbClr val="0000FF"/>
                </a:solidFill>
                <a:latin typeface="+mn-lt"/>
                <a:sym typeface="Symbol" charset="0"/>
              </a:rPr>
              <a:t>  </a:t>
            </a:r>
            <a:r>
              <a:rPr lang="en-US" sz="2000" i="1" dirty="0">
                <a:solidFill>
                  <a:srgbClr val="0000FF"/>
                </a:solidFill>
                <a:latin typeface="+mn-lt"/>
              </a:rPr>
              <a:t>j </a:t>
            </a:r>
            <a:r>
              <a:rPr lang="en-US" sz="2000" dirty="0">
                <a:solidFill>
                  <a:srgbClr val="0000FF"/>
                </a:solidFill>
                <a:latin typeface="+mn-lt"/>
                <a:sym typeface="Symbol" charset="0"/>
              </a:rPr>
              <a:t>+</a:t>
            </a:r>
            <a:r>
              <a:rPr lang="en-US" sz="2000" i="1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+mn-lt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+mn-lt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+mn-lt"/>
              </a:rPr>
              <a:t>if  </a:t>
            </a:r>
            <a:r>
              <a:rPr lang="en-US" sz="2000" i="1" dirty="0">
                <a:solidFill>
                  <a:srgbClr val="0000FF"/>
                </a:solidFill>
                <a:latin typeface="+mn-lt"/>
              </a:rPr>
              <a:t>j </a:t>
            </a:r>
            <a:r>
              <a:rPr lang="en-US" sz="2000" dirty="0">
                <a:solidFill>
                  <a:srgbClr val="0000FF"/>
                </a:solidFill>
                <a:latin typeface="+mn-lt"/>
              </a:rPr>
              <a:t>=</a:t>
            </a:r>
            <a:r>
              <a:rPr lang="en-US" sz="2000" i="1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</a:rPr>
              <a:t>m  </a:t>
            </a:r>
            <a:r>
              <a:rPr lang="en-US" sz="2000" b="1" dirty="0" smtClean="0">
                <a:solidFill>
                  <a:srgbClr val="000000"/>
                </a:solidFill>
                <a:latin typeface="+mn-lt"/>
              </a:rPr>
              <a:t>return  </a:t>
            </a:r>
            <a:r>
              <a:rPr lang="en-US" sz="2000" i="1" dirty="0" err="1" smtClean="0">
                <a:solidFill>
                  <a:srgbClr val="0000FF"/>
                </a:solidFill>
                <a:latin typeface="+mn-lt"/>
              </a:rPr>
              <a:t>i</a:t>
            </a:r>
            <a:r>
              <a:rPr lang="en-US" sz="2000" b="1" dirty="0" smtClean="0">
                <a:solidFill>
                  <a:srgbClr val="000000"/>
                </a:solidFill>
                <a:latin typeface="+mn-lt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+mn-lt"/>
              </a:rPr>
            </a:br>
            <a:r>
              <a:rPr lang="en-US" sz="2000" b="1" dirty="0" smtClean="0">
                <a:latin typeface="+mn-lt"/>
              </a:rPr>
              <a:t>end for-loop</a:t>
            </a:r>
            <a:endParaRPr lang="en-US" sz="2000" b="1" dirty="0">
              <a:latin typeface="+mn-lt"/>
            </a:endParaRPr>
          </a:p>
          <a:p>
            <a:pPr lvl="1"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+mn-lt"/>
              </a:rPr>
              <a:t>return </a:t>
            </a:r>
            <a:r>
              <a:rPr lang="en-US" sz="2000" b="1" dirty="0" smtClean="0">
                <a:solidFill>
                  <a:srgbClr val="000000"/>
                </a:solidFill>
                <a:latin typeface="+mn-lt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latin typeface="+mn-lt"/>
              </a:rPr>
              <a:t> – 1</a:t>
            </a:r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Last Update: July 31,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0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Boyer-Moore</a:t>
            </a:r>
            <a:r>
              <a:rPr lang="tr-TR" dirty="0" smtClean="0"/>
              <a:t> Algoritması</a:t>
            </a:r>
            <a:endParaRPr lang="en-US" dirty="0"/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534400" cy="2743200"/>
          </a:xfrm>
          <a:noFill/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Boyer-</a:t>
            </a:r>
            <a:r>
              <a:rPr lang="en-US" sz="2000" dirty="0" err="1"/>
              <a:t>Moore'un</a:t>
            </a:r>
            <a:r>
              <a:rPr lang="en-US" sz="2000" dirty="0"/>
              <a:t> </a:t>
            </a:r>
            <a:r>
              <a:rPr lang="en-US" sz="2000" dirty="0" err="1" smtClean="0"/>
              <a:t>örüntü</a:t>
            </a:r>
            <a:r>
              <a:rPr lang="tr-TR" sz="2000" dirty="0" smtClean="0"/>
              <a:t> (desen)</a:t>
            </a:r>
            <a:r>
              <a:rPr lang="en-US" sz="2000" dirty="0" smtClean="0"/>
              <a:t> </a:t>
            </a:r>
            <a:r>
              <a:rPr lang="en-US" sz="2000" dirty="0" err="1"/>
              <a:t>eşleştirme</a:t>
            </a:r>
            <a:r>
              <a:rPr lang="en-US" sz="2000" dirty="0"/>
              <a:t> </a:t>
            </a:r>
            <a:r>
              <a:rPr lang="en-US" sz="2000" dirty="0" err="1"/>
              <a:t>algoritması</a:t>
            </a:r>
            <a:r>
              <a:rPr lang="en-US" sz="2000" dirty="0"/>
              <a:t> </a:t>
            </a:r>
            <a:r>
              <a:rPr lang="en-US" sz="2000" dirty="0" err="1"/>
              <a:t>iki</a:t>
            </a:r>
            <a:r>
              <a:rPr lang="en-US" sz="2000" dirty="0"/>
              <a:t> </a:t>
            </a:r>
            <a:r>
              <a:rPr lang="tr-TR" sz="2000" dirty="0" smtClean="0"/>
              <a:t>sezgisel</a:t>
            </a:r>
            <a:r>
              <a:rPr lang="en-US" sz="2000" dirty="0" smtClean="0"/>
              <a:t> </a:t>
            </a:r>
            <a:r>
              <a:rPr lang="en-US" sz="2000" dirty="0" err="1"/>
              <a:t>yönteme</a:t>
            </a:r>
            <a:r>
              <a:rPr lang="en-US" sz="2000" dirty="0"/>
              <a:t> </a:t>
            </a:r>
            <a:r>
              <a:rPr lang="en-US" sz="2000" dirty="0" err="1" smtClean="0"/>
              <a:t>dayanmaktadır</a:t>
            </a:r>
            <a:r>
              <a:rPr lang="en-US" altLang="ja-JP" sz="2000" dirty="0" smtClean="0"/>
              <a:t>:</a:t>
            </a:r>
            <a:br>
              <a:rPr lang="en-US" altLang="ja-JP" sz="2000" dirty="0" smtClean="0"/>
            </a:br>
            <a:endParaRPr lang="en-US" altLang="ja-JP" sz="2000" dirty="0"/>
          </a:p>
          <a:p>
            <a:pPr>
              <a:lnSpc>
                <a:spcPct val="90000"/>
              </a:lnSpc>
              <a:buNone/>
            </a:pP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tr-TR" sz="2000" dirty="0" smtClean="0">
                <a:solidFill>
                  <a:srgbClr val="0000FF"/>
                </a:solidFill>
              </a:rPr>
              <a:t>Mercekle bakma (</a:t>
            </a:r>
            <a:r>
              <a:rPr lang="tr-TR" sz="2000" dirty="0" err="1" smtClean="0">
                <a:solidFill>
                  <a:schemeClr val="tx2"/>
                </a:solidFill>
              </a:rPr>
              <a:t>Looking-glass</a:t>
            </a:r>
            <a:r>
              <a:rPr lang="tr-TR" sz="2000" dirty="0" smtClean="0">
                <a:solidFill>
                  <a:srgbClr val="0000FF"/>
                </a:solidFill>
              </a:rPr>
              <a:t>)</a:t>
            </a:r>
            <a:r>
              <a:rPr lang="en-US" sz="2000" dirty="0" smtClean="0">
                <a:solidFill>
                  <a:srgbClr val="0000FF"/>
                </a:solidFill>
              </a:rPr>
              <a:t>: </a:t>
            </a:r>
            <a:r>
              <a:rPr lang="en-US" sz="2000" b="1" i="1" dirty="0" err="1"/>
              <a:t>P</a:t>
            </a:r>
            <a:r>
              <a:rPr lang="en-US" sz="2000" dirty="0" err="1"/>
              <a:t>'yi</a:t>
            </a:r>
            <a:r>
              <a:rPr lang="en-US" sz="2000" dirty="0"/>
              <a:t> </a:t>
            </a:r>
            <a:r>
              <a:rPr lang="en-US" sz="2000" b="1" i="1" dirty="0" err="1"/>
              <a:t>T</a:t>
            </a:r>
            <a:r>
              <a:rPr lang="en-US" sz="2000" dirty="0" err="1"/>
              <a:t>'nin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alt </a:t>
            </a:r>
            <a:r>
              <a:rPr lang="en-US" sz="2000" dirty="0" err="1"/>
              <a:t>dizisi</a:t>
            </a:r>
            <a:r>
              <a:rPr lang="en-US" sz="2000" dirty="0"/>
              <a:t> </a:t>
            </a:r>
            <a:r>
              <a:rPr lang="en-US" sz="2000" dirty="0" err="1"/>
              <a:t>ile</a:t>
            </a:r>
            <a:r>
              <a:rPr lang="en-US" sz="2000" dirty="0"/>
              <a:t> </a:t>
            </a:r>
            <a:r>
              <a:rPr lang="en-US" sz="2000" dirty="0" err="1"/>
              <a:t>geriye</a:t>
            </a:r>
            <a:r>
              <a:rPr lang="en-US" sz="2000" dirty="0"/>
              <a:t> </a:t>
            </a:r>
            <a:r>
              <a:rPr lang="en-US" sz="2000" dirty="0" err="1"/>
              <a:t>doğru</a:t>
            </a:r>
            <a:r>
              <a:rPr lang="en-US" sz="2000" dirty="0"/>
              <a:t> </a:t>
            </a:r>
            <a:r>
              <a:rPr lang="en-US" sz="2000" dirty="0" err="1" smtClean="0"/>
              <a:t>karşılaştır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tr-TR" sz="2000" dirty="0" smtClean="0">
                <a:solidFill>
                  <a:srgbClr val="0000FF"/>
                </a:solidFill>
              </a:rPr>
              <a:t>Karakter atlama</a:t>
            </a:r>
            <a:r>
              <a:rPr lang="en-US" sz="2000" dirty="0" smtClean="0">
                <a:solidFill>
                  <a:srgbClr val="0000FF"/>
                </a:solidFill>
              </a:rPr>
              <a:t>: </a:t>
            </a:r>
            <a:r>
              <a:rPr lang="en-US" sz="2000" b="1" i="1" dirty="0" smtClean="0"/>
              <a:t>T</a:t>
            </a:r>
            <a:r>
              <a:rPr lang="en-US" sz="2000" dirty="0" smtClean="0"/>
              <a:t>[</a:t>
            </a:r>
            <a:r>
              <a:rPr lang="en-US" sz="2000" b="1" i="1" dirty="0" err="1" smtClean="0"/>
              <a:t>i</a:t>
            </a:r>
            <a:r>
              <a:rPr lang="en-US" sz="2000" dirty="0"/>
              <a:t>] =</a:t>
            </a:r>
            <a:r>
              <a:rPr lang="en-US" sz="2000" b="1" i="1" dirty="0"/>
              <a:t> c</a:t>
            </a:r>
            <a:r>
              <a:rPr lang="en-US" sz="2000" dirty="0"/>
              <a:t> </a:t>
            </a:r>
            <a:r>
              <a:rPr lang="tr-TR" sz="2000" dirty="0" smtClean="0"/>
              <a:t>iken bir uyumsuzluk oluşursa</a:t>
            </a:r>
            <a:endParaRPr lang="en-US" sz="2000" b="1" i="1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tr-TR" sz="2000" dirty="0" smtClean="0"/>
              <a:t>Eğer </a:t>
            </a:r>
            <a:r>
              <a:rPr lang="en-US" sz="2000" b="1" i="1" dirty="0" smtClean="0"/>
              <a:t>P</a:t>
            </a:r>
            <a:r>
              <a:rPr lang="en-US" sz="2000" dirty="0"/>
              <a:t>, </a:t>
            </a:r>
            <a:r>
              <a:rPr lang="en-US" sz="2000" b="1" i="1" dirty="0" smtClean="0"/>
              <a:t>c</a:t>
            </a:r>
            <a:r>
              <a:rPr lang="tr-TR" sz="2000" dirty="0" smtClean="0"/>
              <a:t>’</a:t>
            </a:r>
            <a:r>
              <a:rPr lang="tr-TR" sz="2000" dirty="0" err="1" smtClean="0"/>
              <a:t>yi</a:t>
            </a:r>
            <a:r>
              <a:rPr lang="en-US" sz="2000" dirty="0" smtClean="0"/>
              <a:t> </a:t>
            </a:r>
            <a:r>
              <a:rPr lang="en-US" sz="2000" dirty="0" err="1"/>
              <a:t>içeriyorsa</a:t>
            </a:r>
            <a:r>
              <a:rPr lang="en-US" sz="2000" dirty="0"/>
              <a:t>, </a:t>
            </a:r>
            <a:r>
              <a:rPr lang="en-US" sz="2000" b="1" i="1" dirty="0" err="1"/>
              <a:t>P</a:t>
            </a:r>
            <a:r>
              <a:rPr lang="en-US" sz="2000" dirty="0" err="1"/>
              <a:t>'deki</a:t>
            </a:r>
            <a:r>
              <a:rPr lang="en-US" sz="2000" dirty="0"/>
              <a:t> </a:t>
            </a:r>
            <a:r>
              <a:rPr lang="en-US" sz="2000" b="1" i="1" dirty="0" err="1"/>
              <a:t>c</a:t>
            </a:r>
            <a:r>
              <a:rPr lang="en-US" sz="2000" dirty="0" err="1"/>
              <a:t>'nin</a:t>
            </a:r>
            <a:r>
              <a:rPr lang="en-US" sz="2000" dirty="0"/>
              <a:t> son </a:t>
            </a:r>
            <a:r>
              <a:rPr lang="en-US" sz="2000" dirty="0" err="1"/>
              <a:t>oluşumunu</a:t>
            </a:r>
            <a:r>
              <a:rPr lang="en-US" sz="2000" dirty="0"/>
              <a:t> </a:t>
            </a:r>
            <a:r>
              <a:rPr lang="en-US" sz="2000" b="1" i="1" dirty="0"/>
              <a:t>T[</a:t>
            </a:r>
            <a:r>
              <a:rPr lang="en-US" sz="2000" b="1" i="1" dirty="0" err="1"/>
              <a:t>i</a:t>
            </a:r>
            <a:r>
              <a:rPr lang="en-US" sz="2000" b="1" i="1" dirty="0"/>
              <a:t>]</a:t>
            </a:r>
            <a:r>
              <a:rPr lang="en-US" sz="2000" dirty="0"/>
              <a:t> </a:t>
            </a:r>
            <a:r>
              <a:rPr lang="en-US" sz="2000" dirty="0" err="1"/>
              <a:t>ile</a:t>
            </a:r>
            <a:r>
              <a:rPr lang="en-US" sz="2000" dirty="0"/>
              <a:t> </a:t>
            </a:r>
            <a:r>
              <a:rPr lang="en-US" sz="2000" dirty="0" err="1"/>
              <a:t>hizalamak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b="1" i="1" dirty="0" err="1"/>
              <a:t>P</a:t>
            </a:r>
            <a:r>
              <a:rPr lang="en-US" sz="2000" dirty="0" err="1"/>
              <a:t>'yi</a:t>
            </a:r>
            <a:r>
              <a:rPr lang="en-US" sz="2000" dirty="0"/>
              <a:t> </a:t>
            </a:r>
            <a:r>
              <a:rPr lang="en-US" sz="2000" dirty="0" err="1" smtClean="0"/>
              <a:t>kaydır</a:t>
            </a:r>
            <a:endParaRPr lang="en-US" sz="2000" b="1" i="1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tr-TR" sz="2000" dirty="0" err="1" smtClean="0"/>
              <a:t>Deilse</a:t>
            </a:r>
            <a:r>
              <a:rPr lang="en-US" sz="2000" dirty="0"/>
              <a:t>, </a:t>
            </a:r>
            <a:r>
              <a:rPr lang="en-US" sz="2000" b="1" i="1" dirty="0"/>
              <a:t>P[0]</a:t>
            </a:r>
            <a:r>
              <a:rPr lang="en-US" sz="2000" dirty="0"/>
              <a:t>'</a:t>
            </a:r>
            <a:r>
              <a:rPr lang="en-US" sz="2000" dirty="0" err="1"/>
              <a:t>ı</a:t>
            </a:r>
            <a:r>
              <a:rPr lang="en-US" sz="2000" dirty="0"/>
              <a:t> </a:t>
            </a:r>
            <a:r>
              <a:rPr lang="en-US" sz="2000" b="1" i="1" dirty="0"/>
              <a:t>T[</a:t>
            </a:r>
            <a:r>
              <a:rPr lang="en-US" sz="2000" b="1" i="1" dirty="0" err="1"/>
              <a:t>i</a:t>
            </a:r>
            <a:r>
              <a:rPr lang="en-US" sz="2000" b="1" i="1" dirty="0"/>
              <a:t> + 1]</a:t>
            </a:r>
            <a:r>
              <a:rPr lang="en-US" sz="2000" dirty="0"/>
              <a:t> </a:t>
            </a:r>
            <a:r>
              <a:rPr lang="en-US" sz="2000" dirty="0" err="1"/>
              <a:t>ile</a:t>
            </a:r>
            <a:r>
              <a:rPr lang="en-US" sz="2000" dirty="0"/>
              <a:t> </a:t>
            </a:r>
            <a:r>
              <a:rPr lang="en-US" sz="2000" dirty="0" err="1"/>
              <a:t>hizalamak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P'yi</a:t>
            </a:r>
            <a:r>
              <a:rPr lang="en-US" sz="2000" dirty="0"/>
              <a:t> </a:t>
            </a:r>
            <a:r>
              <a:rPr lang="en-US" sz="2000" dirty="0" err="1" smtClean="0"/>
              <a:t>kaydır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  <a:p>
            <a:pPr eaLnBrk="1" hangingPunct="1">
              <a:lnSpc>
                <a:spcPct val="90000"/>
              </a:lnSpc>
            </a:pPr>
            <a:r>
              <a:rPr lang="tr-TR" sz="2000" b="1" dirty="0" smtClean="0">
                <a:solidFill>
                  <a:srgbClr val="0000FF"/>
                </a:solidFill>
              </a:rPr>
              <a:t>Örnek</a:t>
            </a:r>
            <a:r>
              <a:rPr lang="en-US" sz="2000" b="1" dirty="0" smtClean="0">
                <a:solidFill>
                  <a:srgbClr val="0000FF"/>
                </a:solidFill>
              </a:rPr>
              <a:t>: 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26223C2-E1B3-BD49-AF02-6FCE9FBACB6D}" type="slidenum">
              <a:rPr lang="en-US" sz="1400"/>
              <a:pPr eaLnBrk="1" hangingPunct="1"/>
              <a:t>7</a:t>
            </a:fld>
            <a:endParaRPr lang="en-US" sz="1400"/>
          </a:p>
        </p:txBody>
      </p:sp>
      <p:graphicFrame>
        <p:nvGraphicFramePr>
          <p:cNvPr id="1946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630690"/>
              </p:ext>
            </p:extLst>
          </p:nvPr>
        </p:nvGraphicFramePr>
        <p:xfrm>
          <a:off x="685800" y="4038600"/>
          <a:ext cx="802957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4" name="VISIO" r:id="rId3" imgW="6451600" imgH="1841500" progId="Visio.Drawing.6">
                  <p:embed/>
                </p:oleObj>
              </mc:Choice>
              <mc:Fallback>
                <p:oleObj name="VISIO" r:id="rId3" imgW="6451600" imgH="18415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038600"/>
                        <a:ext cx="8029575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Last-Occurrence</a:t>
            </a:r>
            <a:r>
              <a:rPr lang="tr-TR" dirty="0"/>
              <a:t> </a:t>
            </a:r>
            <a:r>
              <a:rPr lang="tr-TR" dirty="0" smtClean="0"/>
              <a:t>(Son Oluşum) Fonksiyonu</a:t>
            </a:r>
            <a:endParaRPr lang="en-US" dirty="0"/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371600"/>
            <a:ext cx="7848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Boyer-</a:t>
            </a:r>
            <a:r>
              <a:rPr lang="en-US" sz="2000" dirty="0" err="1"/>
              <a:t>Moore'un</a:t>
            </a:r>
            <a:r>
              <a:rPr lang="en-US" sz="2000" dirty="0"/>
              <a:t> </a:t>
            </a:r>
            <a:r>
              <a:rPr lang="en-US" sz="2000" dirty="0" err="1"/>
              <a:t>algoritması</a:t>
            </a:r>
            <a:r>
              <a:rPr lang="en-US" sz="2000" dirty="0"/>
              <a:t>, </a:t>
            </a:r>
            <a:r>
              <a:rPr lang="en-US" sz="2000" b="1" i="1" dirty="0" err="1"/>
              <a:t>S</a:t>
            </a:r>
            <a:r>
              <a:rPr lang="en-US" sz="2000" dirty="0" err="1"/>
              <a:t>'yi</a:t>
            </a:r>
            <a:r>
              <a:rPr lang="en-US" sz="2000" dirty="0"/>
              <a:t> </a:t>
            </a:r>
            <a:r>
              <a:rPr lang="en-US" sz="2000" dirty="0" err="1"/>
              <a:t>tamsayılara</a:t>
            </a:r>
            <a:r>
              <a:rPr lang="en-US" sz="2000" dirty="0"/>
              <a:t> </a:t>
            </a:r>
            <a:r>
              <a:rPr lang="en-US" sz="2000" dirty="0" err="1"/>
              <a:t>eşleyen</a:t>
            </a:r>
            <a:r>
              <a:rPr lang="en-US" sz="2000" dirty="0"/>
              <a:t> son </a:t>
            </a:r>
            <a:r>
              <a:rPr lang="en-US" sz="2000" dirty="0" err="1"/>
              <a:t>oluşum</a:t>
            </a:r>
            <a:r>
              <a:rPr lang="en-US" sz="2000" dirty="0"/>
              <a:t> </a:t>
            </a:r>
            <a:r>
              <a:rPr lang="tr-TR" sz="2000" dirty="0" smtClean="0"/>
              <a:t>fonksiyonunu</a:t>
            </a:r>
            <a:r>
              <a:rPr lang="en-US" sz="2000" dirty="0" smtClean="0"/>
              <a:t> </a:t>
            </a:r>
            <a:r>
              <a:rPr lang="en-US" sz="2000" dirty="0" err="1"/>
              <a:t>oluşturmak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b="1" i="1" dirty="0"/>
              <a:t>P</a:t>
            </a:r>
            <a:r>
              <a:rPr lang="en-US" sz="2000" dirty="0"/>
              <a:t> </a:t>
            </a:r>
            <a:r>
              <a:rPr lang="en-US" sz="2000" dirty="0" err="1"/>
              <a:t>modelini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b="1" i="1" dirty="0"/>
              <a:t>S</a:t>
            </a:r>
            <a:r>
              <a:rPr lang="en-US" sz="2000" dirty="0"/>
              <a:t> </a:t>
            </a:r>
            <a:r>
              <a:rPr lang="en-US" sz="2000" dirty="0" err="1"/>
              <a:t>alfabesini</a:t>
            </a:r>
            <a:r>
              <a:rPr lang="en-US" sz="2000" dirty="0"/>
              <a:t> </a:t>
            </a:r>
            <a:r>
              <a:rPr lang="en-US" sz="2000" dirty="0" err="1"/>
              <a:t>önceden</a:t>
            </a:r>
            <a:r>
              <a:rPr lang="en-US" sz="2000" dirty="0"/>
              <a:t> </a:t>
            </a:r>
            <a:r>
              <a:rPr lang="en-US" sz="2000" dirty="0" err="1"/>
              <a:t>işler</a:t>
            </a:r>
            <a:r>
              <a:rPr lang="en-US" sz="2000" dirty="0"/>
              <a:t>; </a:t>
            </a:r>
            <a:r>
              <a:rPr lang="en-US" sz="2000" dirty="0" err="1"/>
              <a:t>burada</a:t>
            </a:r>
            <a:r>
              <a:rPr lang="en-US" sz="2000" dirty="0"/>
              <a:t> </a:t>
            </a:r>
            <a:r>
              <a:rPr lang="en-US" sz="2000" b="1" i="1" dirty="0"/>
              <a:t>L(c)</a:t>
            </a:r>
            <a:r>
              <a:rPr lang="en-US" sz="2000" dirty="0"/>
              <a:t> </a:t>
            </a:r>
            <a:r>
              <a:rPr lang="en-US" sz="2000" dirty="0" err="1"/>
              <a:t>şu</a:t>
            </a:r>
            <a:r>
              <a:rPr lang="en-US" sz="2000" dirty="0"/>
              <a:t> </a:t>
            </a:r>
            <a:r>
              <a:rPr lang="en-US" sz="2000" dirty="0" err="1"/>
              <a:t>şekilde</a:t>
            </a:r>
            <a:r>
              <a:rPr lang="en-US" sz="2000" dirty="0"/>
              <a:t> </a:t>
            </a:r>
            <a:r>
              <a:rPr lang="en-US" sz="2000" dirty="0" err="1"/>
              <a:t>tanımlanır</a:t>
            </a:r>
            <a:r>
              <a:rPr lang="en-US" sz="2000" dirty="0"/>
              <a:t>:</a:t>
            </a:r>
            <a:endParaRPr lang="en-US" altLang="ja-JP" sz="2000" dirty="0">
              <a:solidFill>
                <a:srgbClr val="0000FF"/>
              </a:solidFill>
            </a:endParaRPr>
          </a:p>
          <a:p>
            <a:pPr marL="1790700" lvl="1" indent="-352425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b="1" i="1" dirty="0" smtClean="0">
                <a:solidFill>
                  <a:srgbClr val="0000FF"/>
                </a:solidFill>
              </a:rPr>
              <a:t>P</a:t>
            </a:r>
            <a:r>
              <a:rPr lang="en-US" sz="2000" dirty="0" smtClean="0">
                <a:solidFill>
                  <a:srgbClr val="0000FF"/>
                </a:solidFill>
              </a:rPr>
              <a:t>[</a:t>
            </a:r>
            <a:r>
              <a:rPr lang="en-US" sz="2000" b="1" i="1" dirty="0" err="1" smtClean="0">
                <a:solidFill>
                  <a:srgbClr val="0000FF"/>
                </a:solidFill>
              </a:rPr>
              <a:t>i</a:t>
            </a:r>
            <a:r>
              <a:rPr lang="en-US" sz="2000" dirty="0">
                <a:solidFill>
                  <a:srgbClr val="0000FF"/>
                </a:solidFill>
              </a:rPr>
              <a:t>] = </a:t>
            </a:r>
            <a:r>
              <a:rPr lang="en-US" sz="2000" b="1" i="1" dirty="0">
                <a:solidFill>
                  <a:srgbClr val="0000FF"/>
                </a:solidFill>
              </a:rPr>
              <a:t>c </a:t>
            </a:r>
            <a:r>
              <a:rPr lang="tr-TR" sz="2000" dirty="0" smtClean="0">
                <a:solidFill>
                  <a:srgbClr val="0000FF"/>
                </a:solidFill>
              </a:rPr>
              <a:t>iken en büyük </a:t>
            </a:r>
            <a:r>
              <a:rPr lang="tr-TR" sz="2000" b="1" i="1" dirty="0" smtClean="0">
                <a:solidFill>
                  <a:srgbClr val="0000FF"/>
                </a:solidFill>
              </a:rPr>
              <a:t>i</a:t>
            </a:r>
            <a:r>
              <a:rPr lang="tr-TR" sz="2000" dirty="0" smtClean="0">
                <a:solidFill>
                  <a:srgbClr val="0000FF"/>
                </a:solidFill>
              </a:rPr>
              <a:t> indeksi yada,</a:t>
            </a:r>
            <a:endParaRPr lang="en-US" sz="2000" dirty="0">
              <a:solidFill>
                <a:srgbClr val="0000FF"/>
              </a:solidFill>
            </a:endParaRPr>
          </a:p>
          <a:p>
            <a:pPr marL="1790700" lvl="1" indent="-352425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FF"/>
                </a:solidFill>
              </a:rPr>
              <a:t>-</a:t>
            </a:r>
            <a:r>
              <a:rPr lang="en-US" sz="2000" dirty="0" smtClean="0">
                <a:solidFill>
                  <a:srgbClr val="0000FF"/>
                </a:solidFill>
              </a:rPr>
              <a:t>1</a:t>
            </a:r>
            <a:r>
              <a:rPr lang="tr-TR" sz="2000" dirty="0" smtClean="0">
                <a:solidFill>
                  <a:srgbClr val="0000FF"/>
                </a:solidFill>
              </a:rPr>
              <a:t>, eğer böyle bir indeks yoksa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b="1" i="1" dirty="0"/>
          </a:p>
          <a:p>
            <a:pPr eaLnBrk="1" hangingPunct="1">
              <a:lnSpc>
                <a:spcPct val="90000"/>
              </a:lnSpc>
            </a:pPr>
            <a:r>
              <a:rPr lang="tr-TR" sz="2000" b="1" dirty="0" smtClean="0">
                <a:solidFill>
                  <a:srgbClr val="0000FF"/>
                </a:solidFill>
              </a:rPr>
              <a:t>Örnek</a:t>
            </a:r>
            <a:r>
              <a:rPr lang="en-US" sz="2000" b="1" dirty="0" smtClean="0">
                <a:solidFill>
                  <a:srgbClr val="0000FF"/>
                </a:solidFill>
              </a:rPr>
              <a:t>:</a:t>
            </a:r>
            <a:endParaRPr lang="en-US" sz="2000" b="1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800" b="1" i="1" dirty="0"/>
              <a:t>S </a:t>
            </a:r>
            <a:r>
              <a:rPr lang="en-US" sz="1800" dirty="0"/>
              <a:t>= {</a:t>
            </a:r>
            <a:r>
              <a:rPr lang="en-US" sz="1800" b="1" i="1" dirty="0"/>
              <a:t>a, b, c, d</a:t>
            </a:r>
            <a:r>
              <a:rPr lang="en-US" sz="1800" dirty="0"/>
              <a:t>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800" b="1" i="1" dirty="0"/>
              <a:t>P </a:t>
            </a:r>
            <a:r>
              <a:rPr lang="en-US" sz="1800" dirty="0"/>
              <a:t>= </a:t>
            </a:r>
            <a:r>
              <a:rPr lang="en-US" sz="1800" b="1" i="1" dirty="0" err="1"/>
              <a:t>abacab</a:t>
            </a:r>
            <a:endParaRPr lang="en-US" sz="1800" b="1" i="1" dirty="0"/>
          </a:p>
          <a:p>
            <a:pPr lvl="1" eaLnBrk="1" hangingPunct="1">
              <a:lnSpc>
                <a:spcPct val="90000"/>
              </a:lnSpc>
            </a:pPr>
            <a:endParaRPr lang="en-US" sz="1800" b="1" i="1" dirty="0"/>
          </a:p>
          <a:p>
            <a:pPr>
              <a:lnSpc>
                <a:spcPct val="90000"/>
              </a:lnSpc>
            </a:pPr>
            <a:r>
              <a:rPr lang="en-US" sz="2000" dirty="0"/>
              <a:t>Son </a:t>
            </a:r>
            <a:r>
              <a:rPr lang="en-US" sz="2000" dirty="0" err="1"/>
              <a:t>oluşum</a:t>
            </a:r>
            <a:r>
              <a:rPr lang="en-US" sz="2000" dirty="0"/>
              <a:t> </a:t>
            </a:r>
            <a:r>
              <a:rPr lang="tr-TR" sz="2000" dirty="0" smtClean="0"/>
              <a:t>fonksiyonu</a:t>
            </a:r>
            <a:r>
              <a:rPr lang="en-US" sz="2000" dirty="0" smtClean="0"/>
              <a:t>, </a:t>
            </a:r>
            <a:r>
              <a:rPr lang="en-US" sz="2000" dirty="0" err="1"/>
              <a:t>karakterlerin</a:t>
            </a:r>
            <a:r>
              <a:rPr lang="en-US" sz="2000" dirty="0"/>
              <a:t> </a:t>
            </a:r>
            <a:r>
              <a:rPr lang="en-US" sz="2000" dirty="0" err="1"/>
              <a:t>sayısal</a:t>
            </a:r>
            <a:r>
              <a:rPr lang="en-US" sz="2000" dirty="0"/>
              <a:t> </a:t>
            </a:r>
            <a:r>
              <a:rPr lang="en-US" sz="2000" dirty="0" err="1"/>
              <a:t>kodları</a:t>
            </a:r>
            <a:r>
              <a:rPr lang="en-US" sz="2000" dirty="0"/>
              <a:t> </a:t>
            </a:r>
            <a:r>
              <a:rPr lang="en-US" sz="2000" dirty="0" err="1"/>
              <a:t>tarafından</a:t>
            </a:r>
            <a:r>
              <a:rPr lang="en-US" sz="2000" dirty="0"/>
              <a:t> </a:t>
            </a:r>
            <a:r>
              <a:rPr lang="en-US" sz="2000" dirty="0" err="1"/>
              <a:t>dizine</a:t>
            </a:r>
            <a:r>
              <a:rPr lang="en-US" sz="2000" dirty="0"/>
              <a:t> </a:t>
            </a:r>
            <a:r>
              <a:rPr lang="en-US" sz="2000" dirty="0" err="1"/>
              <a:t>alınmış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dizi</a:t>
            </a:r>
            <a:r>
              <a:rPr lang="en-US" sz="2000" dirty="0"/>
              <a:t> </a:t>
            </a:r>
            <a:r>
              <a:rPr lang="en-US" sz="2000" dirty="0" err="1"/>
              <a:t>ile</a:t>
            </a:r>
            <a:r>
              <a:rPr lang="en-US" sz="2000" dirty="0"/>
              <a:t> </a:t>
            </a:r>
            <a:r>
              <a:rPr lang="en-US" sz="2000" dirty="0" err="1"/>
              <a:t>temsil</a:t>
            </a:r>
            <a:r>
              <a:rPr lang="en-US" sz="2000" dirty="0"/>
              <a:t> </a:t>
            </a:r>
            <a:r>
              <a:rPr lang="en-US" sz="2000" dirty="0" err="1"/>
              <a:t>edilebilir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Son </a:t>
            </a:r>
            <a:r>
              <a:rPr lang="en-US" sz="2000" dirty="0" err="1"/>
              <a:t>oluşum</a:t>
            </a:r>
            <a:r>
              <a:rPr lang="en-US" sz="2000" dirty="0"/>
              <a:t> </a:t>
            </a:r>
            <a:r>
              <a:rPr lang="tr-TR" sz="2000" dirty="0" smtClean="0"/>
              <a:t>fonksiyonu</a:t>
            </a:r>
            <a:r>
              <a:rPr lang="en-US" sz="2000" dirty="0" smtClean="0"/>
              <a:t>, </a:t>
            </a:r>
            <a:r>
              <a:rPr lang="en-US" sz="2000" b="1" i="1" dirty="0"/>
              <a:t>O(m + s)</a:t>
            </a:r>
            <a:r>
              <a:rPr lang="en-US" sz="2000" dirty="0"/>
              <a:t> </a:t>
            </a:r>
            <a:r>
              <a:rPr lang="en-US" sz="2000" dirty="0" err="1"/>
              <a:t>zamanında</a:t>
            </a:r>
            <a:r>
              <a:rPr lang="en-US" sz="2000" dirty="0"/>
              <a:t> </a:t>
            </a:r>
            <a:r>
              <a:rPr lang="en-US" sz="2000" dirty="0" err="1"/>
              <a:t>hesaplanabilir</a:t>
            </a:r>
            <a:r>
              <a:rPr lang="en-US" sz="2000" dirty="0"/>
              <a:t>; </a:t>
            </a:r>
            <a:r>
              <a:rPr lang="en-US" sz="2000" dirty="0" err="1"/>
              <a:t>burada</a:t>
            </a:r>
            <a:r>
              <a:rPr lang="en-US" sz="2000" dirty="0"/>
              <a:t> </a:t>
            </a:r>
            <a:r>
              <a:rPr lang="en-US" sz="2000" b="1" i="1" dirty="0"/>
              <a:t>m</a:t>
            </a:r>
            <a:r>
              <a:rPr lang="en-US" sz="2000" dirty="0"/>
              <a:t>, </a:t>
            </a:r>
            <a:r>
              <a:rPr lang="en-US" sz="2000" b="1" i="1" dirty="0" err="1"/>
              <a:t>P</a:t>
            </a:r>
            <a:r>
              <a:rPr lang="en-US" sz="2000" dirty="0" err="1"/>
              <a:t>'nin</a:t>
            </a:r>
            <a:r>
              <a:rPr lang="en-US" sz="2000" dirty="0"/>
              <a:t> </a:t>
            </a:r>
            <a:r>
              <a:rPr lang="en-US" sz="2000" dirty="0" err="1"/>
              <a:t>boyutu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b="1" i="1" dirty="0"/>
              <a:t>s</a:t>
            </a:r>
            <a:r>
              <a:rPr lang="en-US" sz="2000" dirty="0"/>
              <a:t>, </a:t>
            </a:r>
            <a:r>
              <a:rPr lang="en-US" sz="2000" b="1" i="1" dirty="0" err="1"/>
              <a:t>S</a:t>
            </a:r>
            <a:r>
              <a:rPr lang="en-US" sz="2000" dirty="0" err="1"/>
              <a:t>'nin</a:t>
            </a:r>
            <a:r>
              <a:rPr lang="en-US" sz="2000" dirty="0"/>
              <a:t> </a:t>
            </a:r>
            <a:r>
              <a:rPr lang="en-US" sz="2000" dirty="0" err="1"/>
              <a:t>boyutudur</a:t>
            </a:r>
            <a:r>
              <a:rPr lang="en-US" sz="2000" dirty="0"/>
              <a:t>.</a:t>
            </a:r>
            <a:endParaRPr lang="en-US" sz="2000" b="1" i="1" dirty="0"/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6C9C78A-0B7D-5F42-959B-C9E93B07355B}" type="slidenum">
              <a:rPr lang="en-US" sz="1400"/>
              <a:pPr eaLnBrk="1" hangingPunct="1"/>
              <a:t>8</a:t>
            </a:fld>
            <a:endParaRPr lang="en-US" sz="1400"/>
          </a:p>
        </p:txBody>
      </p:sp>
      <p:graphicFrame>
        <p:nvGraphicFramePr>
          <p:cNvPr id="169032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921495"/>
              </p:ext>
            </p:extLst>
          </p:nvPr>
        </p:nvGraphicFramePr>
        <p:xfrm>
          <a:off x="3581400" y="3352800"/>
          <a:ext cx="4648200" cy="762029"/>
        </p:xfrm>
        <a:graphic>
          <a:graphicData uri="http://schemas.openxmlformats.org/drawingml/2006/table">
            <a:tbl>
              <a:tblPr/>
              <a:tblGrid>
                <a:gridCol w="93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6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663" marB="456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663" marB="456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663" marB="456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663" marB="456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-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/>
            <a:r>
              <a:rPr lang="en-US" dirty="0"/>
              <a:t>The Boyer-Moore Algorithm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3293245-27EE-674A-BAB8-CBBB12D30BF7}" type="slidenum">
              <a:rPr lang="en-US" sz="1400"/>
              <a:pPr eaLnBrk="1" hangingPunct="1"/>
              <a:t>9</a:t>
            </a:fld>
            <a:endParaRPr lang="en-US" sz="1400"/>
          </a:p>
        </p:txBody>
      </p:sp>
      <p:grpSp>
        <p:nvGrpSpPr>
          <p:cNvPr id="21507" name="Group 11"/>
          <p:cNvGrpSpPr>
            <a:grpSpLocks/>
          </p:cNvGrpSpPr>
          <p:nvPr/>
        </p:nvGrpSpPr>
        <p:grpSpPr bwMode="auto">
          <a:xfrm>
            <a:off x="4724400" y="1447800"/>
            <a:ext cx="4114800" cy="2557463"/>
            <a:chOff x="2976" y="2517"/>
            <a:chExt cx="2592" cy="1611"/>
          </a:xfrm>
        </p:grpSpPr>
        <p:graphicFrame>
          <p:nvGraphicFramePr>
            <p:cNvPr id="21513" name="Object 7"/>
            <p:cNvGraphicFramePr>
              <a:graphicFrameLocks noChangeAspect="1"/>
            </p:cNvGraphicFramePr>
            <p:nvPr/>
          </p:nvGraphicFramePr>
          <p:xfrm>
            <a:off x="3480" y="2757"/>
            <a:ext cx="2088" cy="1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96" name="VISIO" r:id="rId3" imgW="3111500" imgH="2044700" progId="Visio.Drawing.6">
                    <p:embed/>
                  </p:oleObj>
                </mc:Choice>
                <mc:Fallback>
                  <p:oleObj name="VISIO" r:id="rId3" imgW="3111500" imgH="2044700" progId="Visio.Drawing.6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0" y="2757"/>
                          <a:ext cx="2088" cy="1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4" name="Text Box 9"/>
            <p:cNvSpPr txBox="1">
              <a:spLocks noChangeArrowheads="1"/>
            </p:cNvSpPr>
            <p:nvPr/>
          </p:nvSpPr>
          <p:spPr bwMode="auto">
            <a:xfrm>
              <a:off x="2976" y="2517"/>
              <a:ext cx="15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tr-TR" sz="2000" dirty="0" smtClean="0"/>
                <a:t>Durum</a:t>
              </a:r>
              <a:r>
                <a:rPr lang="en-US" sz="2000" dirty="0" smtClean="0"/>
                <a:t> </a:t>
              </a:r>
              <a:r>
                <a:rPr lang="en-US" sz="2000" dirty="0"/>
                <a:t>1: </a:t>
              </a:r>
              <a:r>
                <a:rPr lang="en-US" sz="2000" b="1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sz="2000" b="1" i="1" dirty="0">
                  <a:solidFill>
                    <a:schemeClr val="tx2"/>
                  </a:solidFill>
                  <a:latin typeface="Times New Roman" charset="0"/>
                </a:rPr>
                <a:t>j </a:t>
              </a:r>
              <a:r>
                <a:rPr lang="en-US" sz="2000" dirty="0">
                  <a:solidFill>
                    <a:schemeClr val="tx2"/>
                  </a:solidFill>
                  <a:latin typeface="Symbol" charset="0"/>
                  <a:sym typeface="Symbol" charset="0"/>
                </a:rPr>
                <a:t></a:t>
              </a:r>
              <a:r>
                <a:rPr lang="en-US" sz="20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 1</a:t>
              </a:r>
              <a:r>
                <a:rPr lang="en-US" sz="2000" dirty="0">
                  <a:solidFill>
                    <a:schemeClr val="tx2"/>
                  </a:solidFill>
                  <a:latin typeface="Symbol" charset="0"/>
                  <a:sym typeface="Symbol" charset="0"/>
                </a:rPr>
                <a:t> </a:t>
              </a:r>
              <a:r>
                <a:rPr lang="en-US" sz="2000" dirty="0">
                  <a:solidFill>
                    <a:schemeClr val="tx2"/>
                  </a:solidFill>
                  <a:latin typeface="Symbol" charset="0"/>
                </a:rPr>
                <a:t>+</a:t>
              </a:r>
              <a:r>
                <a:rPr lang="en-US" sz="2000" dirty="0">
                  <a:solidFill>
                    <a:schemeClr val="tx2"/>
                  </a:solidFill>
                  <a:latin typeface="Symbol" charset="0"/>
                  <a:sym typeface="Symbol" charset="0"/>
                </a:rPr>
                <a:t> </a:t>
              </a:r>
              <a:r>
                <a:rPr lang="en-US" sz="2000" b="1" i="1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l</a:t>
              </a:r>
            </a:p>
          </p:txBody>
        </p:sp>
      </p:grp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04800" y="1600200"/>
            <a:ext cx="4419600" cy="37548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ct val="20000"/>
              </a:spcAft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+mn-lt"/>
              </a:rPr>
              <a:t>Algorithm</a:t>
            </a:r>
            <a:r>
              <a:rPr lang="en-US" sz="2000" dirty="0">
                <a:latin typeface="+mn-lt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+mn-lt"/>
              </a:rPr>
              <a:t>BoyerMooreMatch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(</a:t>
            </a:r>
            <a:r>
              <a:rPr lang="en-US" sz="2000" b="1" i="1" dirty="0">
                <a:solidFill>
                  <a:schemeClr val="tx2"/>
                </a:solidFill>
                <a:latin typeface="+mn-lt"/>
              </a:rPr>
              <a:t>T, P, S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)</a:t>
            </a:r>
            <a:endParaRPr lang="en-US" sz="2000" dirty="0">
              <a:solidFill>
                <a:schemeClr val="accent2"/>
              </a:solidFill>
              <a:latin typeface="+mn-lt"/>
            </a:endParaRP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+mn-lt"/>
              </a:rPr>
              <a:t>	</a:t>
            </a:r>
            <a:r>
              <a:rPr lang="en-US" sz="2000" i="1" dirty="0">
                <a:solidFill>
                  <a:srgbClr val="0000FF"/>
                </a:solidFill>
                <a:latin typeface="+mn-lt"/>
              </a:rPr>
              <a:t>L 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+mn-lt"/>
                <a:sym typeface="Symbol" charset="0"/>
              </a:rPr>
              <a:t>  </a:t>
            </a:r>
            <a:r>
              <a:rPr lang="en-US" sz="2000" i="1" dirty="0" err="1" smtClean="0">
                <a:solidFill>
                  <a:srgbClr val="0000FF"/>
                </a:solidFill>
                <a:latin typeface="+mn-lt"/>
                <a:sym typeface="Symbol" charset="0"/>
              </a:rPr>
              <a:t>lastOccurenceFunction</a:t>
            </a:r>
            <a:r>
              <a:rPr lang="en-US" sz="2000" dirty="0" smtClean="0">
                <a:solidFill>
                  <a:srgbClr val="0000FF"/>
                </a:solidFill>
                <a:latin typeface="+mn-lt"/>
                <a:sym typeface="Symbol" charset="0"/>
              </a:rPr>
              <a:t>(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  <a:sym typeface="Symbol" charset="0"/>
              </a:rPr>
              <a:t>P</a:t>
            </a:r>
            <a:r>
              <a:rPr lang="en-US" sz="2000" i="1" dirty="0">
                <a:solidFill>
                  <a:srgbClr val="0000FF"/>
                </a:solidFill>
                <a:latin typeface="+mn-lt"/>
                <a:sym typeface="Symbol" charset="0"/>
              </a:rPr>
              <a:t>, </a:t>
            </a:r>
            <a:r>
              <a:rPr lang="en-US" sz="2000" i="1" dirty="0">
                <a:solidFill>
                  <a:srgbClr val="0000FF"/>
                </a:solidFill>
                <a:latin typeface="+mn-lt"/>
              </a:rPr>
              <a:t>S </a:t>
            </a:r>
            <a:r>
              <a:rPr lang="en-US" sz="2000" dirty="0">
                <a:solidFill>
                  <a:srgbClr val="0000FF"/>
                </a:solidFill>
                <a:latin typeface="+mn-lt"/>
                <a:sym typeface="Symbol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rgbClr val="0000FF"/>
                </a:solidFill>
                <a:latin typeface="+mn-lt"/>
                <a:sym typeface="Symbol" charset="0"/>
              </a:rPr>
              <a:t>	</a:t>
            </a:r>
            <a:r>
              <a:rPr lang="en-US" sz="2000" i="1" dirty="0" err="1">
                <a:solidFill>
                  <a:srgbClr val="0000FF"/>
                </a:solidFill>
                <a:latin typeface="+mn-lt"/>
              </a:rPr>
              <a:t>i</a:t>
            </a:r>
            <a:r>
              <a:rPr lang="en-US" sz="2000" i="1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+mn-lt"/>
                <a:sym typeface="Symbol" charset="0"/>
              </a:rPr>
              <a:t>  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</a:rPr>
              <a:t>j  </a:t>
            </a:r>
            <a:r>
              <a:rPr lang="en-US" sz="2000" dirty="0" smtClean="0">
                <a:solidFill>
                  <a:srgbClr val="0000FF"/>
                </a:solidFill>
                <a:latin typeface="+mn-lt"/>
                <a:sym typeface="Symbol" charset="0"/>
              </a:rPr>
              <a:t>  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  <a:sym typeface="Symbol" charset="0"/>
              </a:rPr>
              <a:t>m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00FF"/>
                </a:solidFill>
                <a:sym typeface="Symbol" charset="0"/>
              </a:rPr>
              <a:t>– 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+mn-lt"/>
                <a:sym typeface="Symbol" charset="0"/>
              </a:rPr>
              <a:t>1</a:t>
            </a:r>
            <a:endParaRPr lang="en-US" sz="2000" i="1" dirty="0">
              <a:solidFill>
                <a:srgbClr val="0000FF"/>
              </a:solidFill>
              <a:latin typeface="+mn-lt"/>
            </a:endParaRP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+mn-lt"/>
                <a:sym typeface="Symbol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+mn-lt"/>
              </a:rPr>
              <a:t>repeat </a:t>
            </a:r>
            <a:endParaRPr lang="en-US" sz="2000" b="1" i="1" dirty="0">
              <a:solidFill>
                <a:schemeClr val="tx2"/>
              </a:solidFill>
              <a:latin typeface="+mn-lt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+mn-lt"/>
              </a:rPr>
              <a:t>	if </a:t>
            </a:r>
            <a:r>
              <a:rPr lang="en-US" sz="2000" i="1" dirty="0">
                <a:solidFill>
                  <a:srgbClr val="0000FF"/>
                </a:solidFill>
                <a:latin typeface="+mn-lt"/>
              </a:rPr>
              <a:t>T</a:t>
            </a:r>
            <a:r>
              <a:rPr lang="en-US" sz="2000" dirty="0">
                <a:solidFill>
                  <a:srgbClr val="0000FF"/>
                </a:solidFill>
                <a:latin typeface="+mn-lt"/>
              </a:rPr>
              <a:t>[</a:t>
            </a:r>
            <a:r>
              <a:rPr lang="en-US" sz="2000" i="1" dirty="0" err="1">
                <a:solidFill>
                  <a:srgbClr val="0000FF"/>
                </a:solidFill>
                <a:latin typeface="+mn-lt"/>
              </a:rPr>
              <a:t>i</a:t>
            </a:r>
            <a:r>
              <a:rPr lang="en-US" sz="2000" u="sng" dirty="0">
                <a:solidFill>
                  <a:srgbClr val="0000FF"/>
                </a:solidFill>
                <a:latin typeface="+mn-lt"/>
              </a:rPr>
              <a:t>]</a:t>
            </a:r>
            <a:r>
              <a:rPr lang="en-US" sz="2000" i="1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+mn-lt"/>
              </a:rPr>
              <a:t>=</a:t>
            </a:r>
            <a:r>
              <a:rPr lang="en-US" sz="2000" i="1" dirty="0">
                <a:solidFill>
                  <a:srgbClr val="0000FF"/>
                </a:solidFill>
                <a:latin typeface="+mn-lt"/>
              </a:rPr>
              <a:t> P</a:t>
            </a:r>
            <a:r>
              <a:rPr lang="en-US" sz="2000" dirty="0">
                <a:solidFill>
                  <a:srgbClr val="0000FF"/>
                </a:solidFill>
                <a:latin typeface="+mn-lt"/>
              </a:rPr>
              <a:t>[</a:t>
            </a:r>
            <a:r>
              <a:rPr lang="en-US" sz="2000" i="1" dirty="0">
                <a:solidFill>
                  <a:srgbClr val="0000FF"/>
                </a:solidFill>
                <a:latin typeface="+mn-lt"/>
              </a:rPr>
              <a:t>j</a:t>
            </a:r>
            <a:r>
              <a:rPr lang="en-US" sz="2000" dirty="0">
                <a:solidFill>
                  <a:srgbClr val="0000FF"/>
                </a:solidFill>
                <a:latin typeface="+mn-lt"/>
              </a:rPr>
              <a:t>]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+mn-lt"/>
              </a:rPr>
              <a:t>		</a:t>
            </a:r>
            <a:r>
              <a:rPr lang="en-US" sz="2000" b="1" dirty="0">
                <a:solidFill>
                  <a:srgbClr val="000000"/>
                </a:solidFill>
                <a:latin typeface="+mn-lt"/>
              </a:rPr>
              <a:t>if  </a:t>
            </a:r>
            <a:r>
              <a:rPr lang="en-US" sz="2000" i="1" dirty="0">
                <a:solidFill>
                  <a:srgbClr val="0000FF"/>
                </a:solidFill>
                <a:latin typeface="+mn-lt"/>
              </a:rPr>
              <a:t>j </a:t>
            </a:r>
            <a:r>
              <a:rPr lang="en-US" sz="2000" dirty="0">
                <a:solidFill>
                  <a:srgbClr val="0000FF"/>
                </a:solidFill>
                <a:latin typeface="+mn-lt"/>
              </a:rPr>
              <a:t>=</a:t>
            </a:r>
            <a:r>
              <a:rPr lang="en-US" sz="2000" i="1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+mn-lt"/>
              </a:rPr>
              <a:t>0  </a:t>
            </a:r>
            <a:r>
              <a:rPr lang="en-US" sz="2000" b="1" dirty="0" smtClean="0">
                <a:solidFill>
                  <a:srgbClr val="000000"/>
                </a:solidFill>
                <a:latin typeface="+mn-lt"/>
              </a:rPr>
              <a:t>return  </a:t>
            </a:r>
            <a:r>
              <a:rPr lang="en-US" sz="2000" i="1" dirty="0" err="1" smtClean="0">
                <a:solidFill>
                  <a:srgbClr val="0000FF"/>
                </a:solidFill>
                <a:latin typeface="+mn-lt"/>
              </a:rPr>
              <a:t>i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latin typeface="+mn-lt"/>
              </a:rPr>
              <a:t>  </a:t>
            </a:r>
            <a:r>
              <a:rPr lang="en-US" sz="2000" dirty="0" smtClean="0">
                <a:solidFill>
                  <a:srgbClr val="C00000"/>
                </a:solidFill>
                <a:latin typeface="+mn-lt"/>
              </a:rPr>
              <a:t>// </a:t>
            </a:r>
            <a:r>
              <a:rPr lang="tr-TR" sz="2000" dirty="0" smtClean="0">
                <a:solidFill>
                  <a:srgbClr val="C00000"/>
                </a:solidFill>
                <a:latin typeface="+mn-lt"/>
              </a:rPr>
              <a:t>eşleme</a:t>
            </a:r>
            <a:endParaRPr lang="en-US" sz="2000" dirty="0">
              <a:solidFill>
                <a:srgbClr val="C00000"/>
              </a:solidFill>
              <a:latin typeface="+mn-lt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latin typeface="+mn-lt"/>
              </a:rPr>
              <a:t>		</a:t>
            </a:r>
            <a:r>
              <a:rPr lang="en-US" sz="2000" dirty="0" smtClean="0">
                <a:latin typeface="+mn-lt"/>
              </a:rPr>
              <a:t>       </a:t>
            </a:r>
            <a:r>
              <a:rPr lang="en-US" sz="2000" b="1" dirty="0" smtClean="0">
                <a:solidFill>
                  <a:srgbClr val="000000"/>
                </a:solidFill>
                <a:latin typeface="+mn-lt"/>
              </a:rPr>
              <a:t>else    </a:t>
            </a:r>
            <a:r>
              <a:rPr lang="en-US" sz="2000" i="1" dirty="0" err="1" smtClean="0">
                <a:solidFill>
                  <a:srgbClr val="0000FF"/>
                </a:solidFill>
                <a:latin typeface="+mn-lt"/>
              </a:rPr>
              <a:t>i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00FF"/>
                </a:solidFill>
                <a:sym typeface="Symbol" charset="0"/>
              </a:rPr>
              <a:t>–</a:t>
            </a:r>
            <a:r>
              <a:rPr lang="en-US" sz="2000" dirty="0" smtClean="0">
                <a:solidFill>
                  <a:srgbClr val="0000FF"/>
                </a:solidFill>
                <a:latin typeface="+mn-lt"/>
                <a:sym typeface="Symbol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sym typeface="Symbol" charset="0"/>
              </a:rPr>
              <a:t>–</a:t>
            </a:r>
            <a:r>
              <a:rPr lang="en-US" sz="2000" dirty="0" smtClean="0">
                <a:solidFill>
                  <a:srgbClr val="0000FF"/>
                </a:solidFill>
                <a:latin typeface="+mn-lt"/>
                <a:sym typeface="Symbol" charset="0"/>
              </a:rPr>
              <a:t> ; </a:t>
            </a:r>
            <a:r>
              <a:rPr lang="en-US" sz="2000" dirty="0">
                <a:solidFill>
                  <a:srgbClr val="0000FF"/>
                </a:solidFill>
                <a:latin typeface="+mn-lt"/>
                <a:sym typeface="Symbol" charset="0"/>
              </a:rPr>
              <a:t> 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</a:rPr>
              <a:t>j </a:t>
            </a:r>
            <a:r>
              <a:rPr lang="en-US" sz="2000" dirty="0">
                <a:solidFill>
                  <a:srgbClr val="0000FF"/>
                </a:solidFill>
                <a:sym typeface="Symbol" charset="0"/>
              </a:rPr>
              <a:t>– –</a:t>
            </a:r>
            <a:r>
              <a:rPr lang="en-US" sz="2000" dirty="0" smtClean="0">
                <a:solidFill>
                  <a:srgbClr val="0000FF"/>
                </a:solidFill>
                <a:latin typeface="+mn-lt"/>
                <a:sym typeface="Symbol" charset="0"/>
              </a:rPr>
              <a:t> </a:t>
            </a:r>
            <a:endParaRPr lang="en-US" sz="2000" dirty="0">
              <a:solidFill>
                <a:srgbClr val="0000FF"/>
              </a:solidFill>
              <a:latin typeface="+mn-lt"/>
              <a:sym typeface="Symbol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 dirty="0">
                <a:solidFill>
                  <a:schemeClr val="tx2"/>
                </a:solidFill>
                <a:latin typeface="+mn-lt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+mn-lt"/>
              </a:rPr>
              <a:t>else  </a:t>
            </a:r>
            <a:r>
              <a:rPr lang="en-US" sz="2000" dirty="0" smtClean="0">
                <a:solidFill>
                  <a:srgbClr val="C00000"/>
                </a:solidFill>
                <a:latin typeface="+mn-lt"/>
              </a:rPr>
              <a:t>//  </a:t>
            </a:r>
            <a:r>
              <a:rPr lang="tr-TR" sz="2000" dirty="0" smtClean="0">
                <a:solidFill>
                  <a:srgbClr val="C00000"/>
                </a:solidFill>
                <a:latin typeface="+mn-lt"/>
              </a:rPr>
              <a:t>karakter atlama</a:t>
            </a:r>
            <a:r>
              <a:rPr lang="en-US" sz="2000" dirty="0" smtClean="0">
                <a:solidFill>
                  <a:srgbClr val="C00000"/>
                </a:solidFill>
                <a:latin typeface="+mn-lt"/>
              </a:rPr>
              <a:t> </a:t>
            </a:r>
            <a:endParaRPr lang="en-US" sz="2000" b="1" dirty="0">
              <a:solidFill>
                <a:srgbClr val="C00000"/>
              </a:solidFill>
              <a:latin typeface="+mn-lt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FF"/>
                </a:solidFill>
                <a:latin typeface="+mn-lt"/>
              </a:rPr>
              <a:t>		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i="1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+mn-lt"/>
                <a:sym typeface="Symbol" charset="0"/>
              </a:rPr>
              <a:t>  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</a:rPr>
              <a:t>L</a:t>
            </a:r>
            <a:r>
              <a:rPr lang="en-US" sz="2000" dirty="0" smtClean="0">
                <a:solidFill>
                  <a:srgbClr val="0000FF"/>
                </a:solidFill>
                <a:latin typeface="+mn-lt"/>
              </a:rPr>
              <a:t>[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</a:rPr>
              <a:t>T</a:t>
            </a:r>
            <a:r>
              <a:rPr lang="en-US" sz="2000" dirty="0" smtClean="0">
                <a:solidFill>
                  <a:srgbClr val="0000FF"/>
                </a:solidFill>
                <a:latin typeface="+mn-lt"/>
              </a:rPr>
              <a:t>[</a:t>
            </a:r>
            <a:r>
              <a:rPr lang="en-US" sz="2000" i="1" dirty="0" err="1" smtClean="0">
                <a:solidFill>
                  <a:srgbClr val="0000FF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+mn-lt"/>
              </a:rPr>
              <a:t>]]</a:t>
            </a:r>
            <a:r>
              <a:rPr lang="en-US" sz="2000" dirty="0">
                <a:solidFill>
                  <a:srgbClr val="0000FF"/>
                </a:solidFill>
                <a:latin typeface="+mn-lt"/>
                <a:sym typeface="Symbol" charset="0"/>
              </a:rPr>
              <a:t>	</a:t>
            </a:r>
            <a:endParaRPr lang="en-US" sz="2000" i="1" dirty="0">
              <a:solidFill>
                <a:srgbClr val="0000FF"/>
              </a:solidFill>
              <a:latin typeface="+mn-lt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rgbClr val="0000FF"/>
                </a:solidFill>
                <a:latin typeface="+mn-lt"/>
              </a:rPr>
              <a:t>		</a:t>
            </a:r>
            <a:r>
              <a:rPr lang="en-US" sz="2000" i="1" dirty="0" err="1">
                <a:solidFill>
                  <a:srgbClr val="0000FF"/>
                </a:solidFill>
                <a:latin typeface="+mn-lt"/>
              </a:rPr>
              <a:t>i</a:t>
            </a:r>
            <a:r>
              <a:rPr lang="en-US" sz="2000" i="1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+mn-lt"/>
                <a:sym typeface="Symbol" charset="0"/>
              </a:rPr>
              <a:t>  </a:t>
            </a:r>
            <a:r>
              <a:rPr lang="en-US" sz="2000" i="1" dirty="0" err="1">
                <a:solidFill>
                  <a:srgbClr val="0000FF"/>
                </a:solidFill>
                <a:latin typeface="+mn-lt"/>
                <a:sym typeface="Symbol" charset="0"/>
              </a:rPr>
              <a:t>i</a:t>
            </a:r>
            <a:r>
              <a:rPr lang="en-US" sz="2000" i="1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+mn-lt"/>
              </a:rPr>
              <a:t>+</a:t>
            </a:r>
            <a:r>
              <a:rPr lang="en-US" sz="2000" i="1" dirty="0">
                <a:solidFill>
                  <a:srgbClr val="0000FF"/>
                </a:solidFill>
                <a:latin typeface="+mn-lt"/>
              </a:rPr>
              <a:t> m </a:t>
            </a:r>
            <a:r>
              <a:rPr lang="en-US" sz="2000" dirty="0">
                <a:solidFill>
                  <a:srgbClr val="0000FF"/>
                </a:solidFill>
                <a:latin typeface="+mn-lt"/>
                <a:sym typeface="Symbol" charset="0"/>
              </a:rPr>
              <a:t>– </a:t>
            </a:r>
            <a:r>
              <a:rPr lang="en-US" sz="2000" dirty="0">
                <a:solidFill>
                  <a:srgbClr val="0000FF"/>
                </a:solidFill>
                <a:latin typeface="+mn-lt"/>
              </a:rPr>
              <a:t>min(</a:t>
            </a:r>
            <a:r>
              <a:rPr lang="en-US" sz="2000" i="1" dirty="0">
                <a:solidFill>
                  <a:srgbClr val="0000FF"/>
                </a:solidFill>
                <a:latin typeface="+mn-lt"/>
              </a:rPr>
              <a:t>j</a:t>
            </a:r>
            <a:r>
              <a:rPr lang="en-US" sz="2000" dirty="0">
                <a:solidFill>
                  <a:srgbClr val="0000FF"/>
                </a:solidFill>
                <a:latin typeface="+mn-lt"/>
              </a:rPr>
              <a:t>, 1 +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dirty="0">
                <a:solidFill>
                  <a:srgbClr val="0000FF"/>
                </a:solidFill>
                <a:latin typeface="+mn-lt"/>
              </a:rPr>
              <a:t>)</a:t>
            </a:r>
            <a:endParaRPr lang="en-US" sz="2000" i="1" dirty="0">
              <a:solidFill>
                <a:srgbClr val="0000FF"/>
              </a:solidFill>
              <a:latin typeface="+mn-lt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rgbClr val="0000FF"/>
                </a:solidFill>
                <a:latin typeface="+mn-lt"/>
              </a:rPr>
              <a:t>		</a:t>
            </a:r>
            <a:r>
              <a:rPr lang="en-US" sz="2000" i="1" dirty="0">
                <a:solidFill>
                  <a:srgbClr val="0000FF"/>
                </a:solidFill>
                <a:latin typeface="+mn-lt"/>
              </a:rPr>
              <a:t>j 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+mn-lt"/>
                <a:sym typeface="Symbol" charset="0"/>
              </a:rPr>
              <a:t>  </a:t>
            </a:r>
            <a:r>
              <a:rPr lang="en-US" sz="2000" i="1" dirty="0">
                <a:solidFill>
                  <a:srgbClr val="0000FF"/>
                </a:solidFill>
                <a:latin typeface="+mn-lt"/>
                <a:sym typeface="Symbol" charset="0"/>
              </a:rPr>
              <a:t>m</a:t>
            </a:r>
            <a:r>
              <a:rPr lang="en-US" sz="2000" i="1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00FF"/>
                </a:solidFill>
                <a:sym typeface="Symbol" charset="0"/>
              </a:rPr>
              <a:t>–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+mn-lt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+mn-lt"/>
              </a:rPr>
              <a:t>until  </a:t>
            </a:r>
            <a:r>
              <a:rPr lang="en-US" sz="2000" i="1" dirty="0" err="1">
                <a:solidFill>
                  <a:srgbClr val="0000FF"/>
                </a:solidFill>
                <a:latin typeface="+mn-lt"/>
              </a:rPr>
              <a:t>i</a:t>
            </a:r>
            <a:r>
              <a:rPr lang="en-US" sz="2000" i="1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+mn-lt"/>
                <a:sym typeface="Symbol" charset="0"/>
              </a:rPr>
              <a:t>&gt;  </a:t>
            </a:r>
            <a:r>
              <a:rPr lang="en-US" sz="2000" i="1" dirty="0">
                <a:solidFill>
                  <a:srgbClr val="0000FF"/>
                </a:solidFill>
                <a:latin typeface="+mn-lt"/>
                <a:sym typeface="Symbol" charset="0"/>
              </a:rPr>
              <a:t>n</a:t>
            </a:r>
            <a:r>
              <a:rPr lang="en-US" sz="2000" i="1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+mn-lt"/>
                <a:sym typeface="Symbol" charset="0"/>
              </a:rPr>
              <a:t>–</a:t>
            </a:r>
            <a:r>
              <a:rPr lang="en-US" sz="2000" i="1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+mn-lt"/>
                <a:sym typeface="Symbol" charset="0"/>
              </a:rPr>
              <a:t>1 </a:t>
            </a:r>
            <a:endParaRPr lang="en-US" sz="2000" dirty="0">
              <a:solidFill>
                <a:srgbClr val="0000FF"/>
              </a:solidFill>
              <a:latin typeface="+mn-lt"/>
              <a:sym typeface="Symbol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+mn-lt"/>
              </a:rPr>
              <a:t>return </a:t>
            </a:r>
            <a:r>
              <a:rPr lang="en-US" sz="2000" b="1" dirty="0" smtClean="0">
                <a:solidFill>
                  <a:srgbClr val="000000"/>
                </a:solidFill>
                <a:latin typeface="+mn-lt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sym typeface="Symbol" charset="0"/>
              </a:rPr>
              <a:t>– </a:t>
            </a:r>
            <a:r>
              <a:rPr lang="en-US" sz="2000" dirty="0" smtClean="0">
                <a:solidFill>
                  <a:srgbClr val="0000FF"/>
                </a:solidFill>
                <a:latin typeface="+mn-lt"/>
                <a:sym typeface="Symbol" charset="0"/>
              </a:rPr>
              <a:t>1   </a:t>
            </a:r>
            <a:r>
              <a:rPr lang="en-US" sz="2000" dirty="0" smtClean="0">
                <a:solidFill>
                  <a:srgbClr val="C00000"/>
                </a:solidFill>
                <a:latin typeface="+mn-lt"/>
                <a:sym typeface="Symbol" charset="0"/>
              </a:rPr>
              <a:t>//</a:t>
            </a:r>
            <a:r>
              <a:rPr lang="en-US" sz="200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tr-TR" sz="2000" dirty="0" smtClean="0">
                <a:solidFill>
                  <a:srgbClr val="C00000"/>
                </a:solidFill>
                <a:latin typeface="+mn-lt"/>
              </a:rPr>
              <a:t>eşleşme yok</a:t>
            </a:r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21510" name="Group 10"/>
          <p:cNvGrpSpPr>
            <a:grpSpLocks/>
          </p:cNvGrpSpPr>
          <p:nvPr/>
        </p:nvGrpSpPr>
        <p:grpSpPr bwMode="auto">
          <a:xfrm>
            <a:off x="4724400" y="3979863"/>
            <a:ext cx="4114800" cy="2573337"/>
            <a:chOff x="2976" y="1019"/>
            <a:chExt cx="2592" cy="1621"/>
          </a:xfrm>
        </p:grpSpPr>
        <p:graphicFrame>
          <p:nvGraphicFramePr>
            <p:cNvPr id="21511" name="Object 6"/>
            <p:cNvGraphicFramePr>
              <a:graphicFrameLocks noChangeAspect="1"/>
            </p:cNvGraphicFramePr>
            <p:nvPr/>
          </p:nvGraphicFramePr>
          <p:xfrm>
            <a:off x="3480" y="1269"/>
            <a:ext cx="2088" cy="1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97" name="VISIO" r:id="rId5" imgW="3111500" imgH="2044700" progId="Visio.Drawing.6">
                    <p:embed/>
                  </p:oleObj>
                </mc:Choice>
                <mc:Fallback>
                  <p:oleObj name="VISIO" r:id="rId5" imgW="3111500" imgH="2044700" progId="Visio.Drawing.6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0" y="1269"/>
                          <a:ext cx="2088" cy="1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2976" y="1019"/>
              <a:ext cx="151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tr-TR" sz="2000" dirty="0" smtClean="0"/>
                <a:t>Durum</a:t>
              </a:r>
              <a:r>
                <a:rPr lang="en-US" sz="2000" dirty="0" smtClean="0"/>
                <a:t> </a:t>
              </a:r>
              <a:r>
                <a:rPr lang="en-US" sz="2000" dirty="0"/>
                <a:t>2: </a:t>
              </a:r>
              <a:r>
                <a:rPr lang="en-US" sz="2000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1</a:t>
              </a:r>
              <a:r>
                <a:rPr lang="en-US" sz="2000" dirty="0">
                  <a:solidFill>
                    <a:schemeClr val="tx2"/>
                  </a:solidFill>
                  <a:latin typeface="Symbol" charset="0"/>
                  <a:sym typeface="Symbol" charset="0"/>
                </a:rPr>
                <a:t> </a:t>
              </a:r>
              <a:r>
                <a:rPr lang="en-US" sz="2000" dirty="0">
                  <a:solidFill>
                    <a:schemeClr val="tx2"/>
                  </a:solidFill>
                  <a:latin typeface="Symbol" charset="0"/>
                </a:rPr>
                <a:t>+</a:t>
              </a:r>
              <a:r>
                <a:rPr lang="en-US" sz="2000" dirty="0">
                  <a:solidFill>
                    <a:schemeClr val="tx2"/>
                  </a:solidFill>
                  <a:latin typeface="Symbol" charset="0"/>
                  <a:sym typeface="Symbol" charset="0"/>
                </a:rPr>
                <a:t> </a:t>
              </a:r>
              <a:r>
                <a:rPr lang="en-US" sz="2000" b="1" i="1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l</a:t>
              </a:r>
              <a:r>
                <a:rPr lang="en-US" sz="2000" b="1" dirty="0">
                  <a:solidFill>
                    <a:schemeClr val="tx2"/>
                  </a:solidFill>
                  <a:latin typeface="Symbol" charset="0"/>
                </a:rPr>
                <a:t> </a:t>
              </a:r>
              <a:r>
                <a:rPr lang="en-US" sz="2000" dirty="0">
                  <a:solidFill>
                    <a:schemeClr val="tx2"/>
                  </a:solidFill>
                  <a:latin typeface="Symbol" charset="0"/>
                  <a:sym typeface="Symbol" charset="0"/>
                </a:rPr>
                <a:t> </a:t>
              </a:r>
              <a:r>
                <a:rPr lang="en-US" sz="2000" b="1" i="1" dirty="0">
                  <a:solidFill>
                    <a:schemeClr val="tx2"/>
                  </a:solidFill>
                  <a:latin typeface="Times New Roman" charset="0"/>
                </a:rPr>
                <a:t>j</a:t>
              </a:r>
              <a:endParaRPr lang="en-US" sz="2000" b="1" i="1" dirty="0">
                <a:solidFill>
                  <a:schemeClr val="tx2"/>
                </a:solidFill>
                <a:latin typeface="Times New Roman" charset="0"/>
                <a:sym typeface="Symbo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C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7327</TotalTime>
  <Words>1736</Words>
  <Application>Microsoft Office PowerPoint</Application>
  <PresentationFormat>Ekran Gösterisi (4:3)</PresentationFormat>
  <Paragraphs>721</Paragraphs>
  <Slides>40</Slides>
  <Notes>4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2</vt:i4>
      </vt:variant>
      <vt:variant>
        <vt:lpstr>Slayt Başlıkları</vt:lpstr>
      </vt:variant>
      <vt:variant>
        <vt:i4>40</vt:i4>
      </vt:variant>
    </vt:vector>
  </HeadingPairs>
  <TitlesOfParts>
    <vt:vector size="52" baseType="lpstr">
      <vt:lpstr>ＭＳ Ｐゴシック</vt:lpstr>
      <vt:lpstr>Arial</vt:lpstr>
      <vt:lpstr>Calibri</vt:lpstr>
      <vt:lpstr>Cambria Math</vt:lpstr>
      <vt:lpstr>Rockwell</vt:lpstr>
      <vt:lpstr>Symbol</vt:lpstr>
      <vt:lpstr>Tahoma</vt:lpstr>
      <vt:lpstr>Times New Roman</vt:lpstr>
      <vt:lpstr>Wingdings</vt:lpstr>
      <vt:lpstr>Theme1</vt:lpstr>
      <vt:lpstr>VISIO</vt:lpstr>
      <vt:lpstr>Microsoft Visio 2003-2010 Çizimi</vt:lpstr>
      <vt:lpstr>Metin İşleme</vt:lpstr>
      <vt:lpstr>Konular</vt:lpstr>
      <vt:lpstr>Pattern Matching</vt:lpstr>
      <vt:lpstr>Strings</vt:lpstr>
      <vt:lpstr>Brute-Force Pattern Matching (Kaba Kuvvet Desen Eşleştirme)</vt:lpstr>
      <vt:lpstr>Brute-Force Pattern  Matching Algoritması</vt:lpstr>
      <vt:lpstr>Boyer-Moore Algoritması</vt:lpstr>
      <vt:lpstr>Last-Occurrence (Son Oluşum) Fonksiyonu</vt:lpstr>
      <vt:lpstr>The Boyer-Moore Algorithm</vt:lpstr>
      <vt:lpstr>Örnek</vt:lpstr>
      <vt:lpstr>Analiz</vt:lpstr>
      <vt:lpstr>Java Implementation</vt:lpstr>
      <vt:lpstr>Knuth-Morris-Pratt  Algoritması</vt:lpstr>
      <vt:lpstr>Knuth-Morris-Pratt  Algoritması</vt:lpstr>
      <vt:lpstr>KMP Failure Function (Başarısızlık Fonksiyonu)</vt:lpstr>
      <vt:lpstr>The KMP Algorithm</vt:lpstr>
      <vt:lpstr>KMP Analizi</vt:lpstr>
      <vt:lpstr>Başarısızlık Fonksiyonu</vt:lpstr>
      <vt:lpstr>Örnek</vt:lpstr>
      <vt:lpstr>Java Implementation</vt:lpstr>
      <vt:lpstr>Java Implementation, 2</vt:lpstr>
      <vt:lpstr>Trie</vt:lpstr>
      <vt:lpstr>Karakter Dizisi Ön İşleme</vt:lpstr>
      <vt:lpstr>Standart Trie</vt:lpstr>
      <vt:lpstr>Standart Trie Analizi</vt:lpstr>
      <vt:lpstr>Trie ile kelime eşleştirme</vt:lpstr>
      <vt:lpstr>Sıkıştırılmış Trie</vt:lpstr>
      <vt:lpstr>Suffix (Son ek) Trie</vt:lpstr>
      <vt:lpstr>Suffix Trie Analizi</vt:lpstr>
      <vt:lpstr>Encoding Trie (1)</vt:lpstr>
      <vt:lpstr>Encoding Trie (2)</vt:lpstr>
      <vt:lpstr>Greedy Method  &amp; Text Sıkıştırma</vt:lpstr>
      <vt:lpstr>Greedy Method</vt:lpstr>
      <vt:lpstr>Text Sıkıştırma</vt:lpstr>
      <vt:lpstr>Encoding Tree Örneği</vt:lpstr>
      <vt:lpstr>Encoding Tree Optimizasyonu</vt:lpstr>
      <vt:lpstr>Huffman’s Algorithm</vt:lpstr>
      <vt:lpstr>Huffman Algoritması</vt:lpstr>
      <vt:lpstr>Örnek</vt:lpstr>
      <vt:lpstr>Genişletilmiş Huffman Ağacı Örneği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Fatih</cp:lastModifiedBy>
  <cp:revision>1161</cp:revision>
  <dcterms:created xsi:type="dcterms:W3CDTF">2002-01-21T02:22:10Z</dcterms:created>
  <dcterms:modified xsi:type="dcterms:W3CDTF">2023-01-03T09:15:09Z</dcterms:modified>
</cp:coreProperties>
</file>