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27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354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14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95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5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89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40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716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0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79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42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63C4D6-4C43-4CA1-8C74-598CA77A373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80D1613-B8F0-43B8-BA3C-56F6117F0052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98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75444" y="2183648"/>
            <a:ext cx="10993549" cy="795928"/>
          </a:xfrm>
        </p:spPr>
        <p:txBody>
          <a:bodyPr>
            <a:normAutofit/>
          </a:bodyPr>
          <a:lstStyle/>
          <a:p>
            <a:r>
              <a:rPr lang="tr-TR" dirty="0" smtClean="0"/>
              <a:t>Bağlı Listeler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62059" y="3371461"/>
            <a:ext cx="10993546" cy="19096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/>
                </a:solidFill>
              </a:rPr>
              <a:t>TEK YÖNLÜ BAĞLI LİSTE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/>
                </a:solidFill>
              </a:rPr>
              <a:t>DAİRESEL </a:t>
            </a:r>
            <a:r>
              <a:rPr lang="tr-TR" dirty="0">
                <a:solidFill>
                  <a:schemeClr val="bg1"/>
                </a:solidFill>
              </a:rPr>
              <a:t>BAĞLI </a:t>
            </a:r>
            <a:r>
              <a:rPr lang="tr-TR" dirty="0" smtClean="0">
                <a:solidFill>
                  <a:schemeClr val="bg1"/>
                </a:solidFill>
              </a:rPr>
              <a:t>LİSTE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/>
                </a:solidFill>
              </a:rPr>
              <a:t>ÇİFT YÖNLÜ </a:t>
            </a:r>
            <a:r>
              <a:rPr lang="tr-TR" dirty="0">
                <a:solidFill>
                  <a:schemeClr val="bg1"/>
                </a:solidFill>
              </a:rPr>
              <a:t>BAĞLI </a:t>
            </a:r>
            <a:r>
              <a:rPr lang="tr-TR" dirty="0" smtClean="0">
                <a:solidFill>
                  <a:schemeClr val="bg1"/>
                </a:solidFill>
              </a:rPr>
              <a:t>LİSTE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/>
                </a:solidFill>
              </a:rPr>
              <a:t>ÇİFT YÖNLÜ DAİRESEL BAĞLI LİSTE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Dairesel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74915"/>
            <a:ext cx="10515600" cy="17262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/>
              <a:t>Listede Gezinme</a:t>
            </a:r>
          </a:p>
          <a:p>
            <a:r>
              <a:rPr lang="tr-TR" b="1" dirty="0"/>
              <a:t>Bu son bölümde dairesel </a:t>
            </a:r>
            <a:r>
              <a:rPr lang="tr-TR" b="1" dirty="0" smtClean="0"/>
              <a:t>bağlı </a:t>
            </a:r>
            <a:r>
              <a:rPr lang="tr-TR" b="1" dirty="0"/>
              <a:t>listemizin </a:t>
            </a:r>
            <a:r>
              <a:rPr lang="tr-TR" b="1" dirty="0" smtClean="0"/>
              <a:t>gezinme işlemine göz </a:t>
            </a:r>
            <a:r>
              <a:rPr lang="tr-TR" b="1" dirty="0"/>
              <a:t>atacağız</a:t>
            </a:r>
            <a:r>
              <a:rPr lang="tr-TR" dirty="0"/>
              <a:t> . Arama ve silme işlemlerine benzer şekilde, geçiş için </a:t>
            </a:r>
            <a:r>
              <a:rPr lang="tr-TR" i="1" dirty="0" err="1" smtClean="0"/>
              <a:t>mevcutDugum'u</a:t>
            </a:r>
            <a:r>
              <a:rPr lang="tr-TR" i="1" dirty="0"/>
              <a:t> </a:t>
            </a:r>
            <a:r>
              <a:rPr lang="tr-TR" i="1" dirty="0" smtClean="0"/>
              <a:t>ilk</a:t>
            </a:r>
            <a:r>
              <a:rPr lang="tr-TR" dirty="0"/>
              <a:t> olarak sabitleriz ve </a:t>
            </a:r>
            <a:r>
              <a:rPr lang="tr-TR" dirty="0" smtClean="0"/>
              <a:t>düğümün</a:t>
            </a:r>
            <a:r>
              <a:rPr lang="tr-TR" dirty="0"/>
              <a:t> </a:t>
            </a:r>
            <a:r>
              <a:rPr lang="tr-TR" dirty="0" smtClean="0"/>
              <a:t>"</a:t>
            </a:r>
            <a:r>
              <a:rPr lang="tr-TR" i="1" dirty="0" smtClean="0"/>
              <a:t>sonraki" özelliğini</a:t>
            </a:r>
            <a:r>
              <a:rPr lang="tr-TR" dirty="0"/>
              <a:t> kullanarak tüm listede geziniriz.</a:t>
            </a:r>
          </a:p>
          <a:p>
            <a:pPr marL="0" indent="0">
              <a:buNone/>
            </a:pPr>
            <a:r>
              <a:rPr lang="tr-TR" dirty="0"/>
              <a:t>Listeye eklenen öğeleri yazdıran </a:t>
            </a:r>
            <a:r>
              <a:rPr lang="tr-TR" dirty="0" err="1" smtClean="0"/>
              <a:t>ListedeGez</a:t>
            </a:r>
            <a:r>
              <a:rPr lang="tr-TR" dirty="0"/>
              <a:t> yöntemi ekleyelim :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898710" y="34658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ListedeGez</a:t>
            </a:r>
            <a:r>
              <a:rPr lang="tr-TR" dirty="0" smtClean="0"/>
              <a:t>() 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Dugum</a:t>
            </a:r>
            <a:r>
              <a:rPr lang="tr-TR" dirty="0" smtClean="0"/>
              <a:t> </a:t>
            </a:r>
            <a:r>
              <a:rPr lang="tr-TR" dirty="0" err="1" smtClean="0"/>
              <a:t>mevcutDugum</a:t>
            </a:r>
            <a:r>
              <a:rPr lang="tr-TR" dirty="0" smtClean="0"/>
              <a:t> = ilk;</a:t>
            </a:r>
          </a:p>
          <a:p>
            <a:endParaRPr lang="tr-TR" dirty="0" smtClean="0"/>
          </a:p>
          <a:p>
            <a:r>
              <a:rPr lang="tr-TR" dirty="0" smtClean="0"/>
              <a:t>    </a:t>
            </a:r>
            <a:r>
              <a:rPr lang="tr-TR" dirty="0" err="1" smtClean="0"/>
              <a:t>if</a:t>
            </a:r>
            <a:r>
              <a:rPr lang="tr-TR" dirty="0" smtClean="0"/>
              <a:t> (ilk != </a:t>
            </a:r>
            <a:r>
              <a:rPr lang="tr-TR" dirty="0" err="1" smtClean="0"/>
              <a:t>null</a:t>
            </a:r>
            <a:r>
              <a:rPr lang="tr-TR" dirty="0" smtClean="0"/>
              <a:t>) {</a:t>
            </a:r>
          </a:p>
          <a:p>
            <a:r>
              <a:rPr lang="tr-TR" dirty="0" smtClean="0"/>
              <a:t>        do {</a:t>
            </a:r>
          </a:p>
          <a:p>
            <a:r>
              <a:rPr lang="tr-TR" dirty="0" smtClean="0"/>
              <a:t>            logger.info(</a:t>
            </a:r>
            <a:r>
              <a:rPr lang="tr-TR" dirty="0" err="1" smtClean="0"/>
              <a:t>mevcutDugum.deger</a:t>
            </a:r>
            <a:r>
              <a:rPr lang="tr-TR" dirty="0" smtClean="0"/>
              <a:t> + " ");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mevcutDugum</a:t>
            </a:r>
            <a:r>
              <a:rPr lang="tr-TR" dirty="0" smtClean="0"/>
              <a:t> = </a:t>
            </a:r>
            <a:r>
              <a:rPr lang="tr-TR" dirty="0" err="1" smtClean="0"/>
              <a:t>mevcutDugum.sonraki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    } </a:t>
            </a:r>
            <a:r>
              <a:rPr lang="tr-TR" dirty="0" err="1" smtClean="0"/>
              <a:t>while</a:t>
            </a:r>
            <a:r>
              <a:rPr lang="tr-TR" dirty="0" smtClean="0"/>
              <a:t> (</a:t>
            </a:r>
            <a:r>
              <a:rPr lang="tr-TR" dirty="0" err="1" smtClean="0"/>
              <a:t>mevcutDugum</a:t>
            </a:r>
            <a:r>
              <a:rPr lang="tr-TR" dirty="0" smtClean="0"/>
              <a:t> != ilk);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41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ÇİFT YÖNLÜ Bağlı Listeler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6608" y="2410344"/>
            <a:ext cx="10744200" cy="1340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/>
              <a:t>Çift </a:t>
            </a:r>
            <a:r>
              <a:rPr lang="tr-TR" sz="2400" dirty="0" smtClean="0"/>
              <a:t>yönlü bağlı </a:t>
            </a:r>
            <a:r>
              <a:rPr lang="tr-TR" sz="2400" dirty="0"/>
              <a:t>liste (</a:t>
            </a:r>
            <a:r>
              <a:rPr lang="tr-TR" sz="2400" dirty="0" err="1" smtClean="0"/>
              <a:t>Doubly</a:t>
            </a:r>
            <a:r>
              <a:rPr lang="tr-TR" sz="2400" dirty="0" smtClean="0"/>
              <a:t> </a:t>
            </a:r>
            <a:r>
              <a:rPr lang="tr-TR" sz="2400" dirty="0" err="1" smtClean="0"/>
              <a:t>Llinked</a:t>
            </a:r>
            <a:r>
              <a:rPr lang="tr-TR" sz="2400" dirty="0" smtClean="0"/>
              <a:t> </a:t>
            </a:r>
            <a:r>
              <a:rPr lang="tr-TR" sz="2400" dirty="0" err="1" smtClean="0"/>
              <a:t>List</a:t>
            </a:r>
            <a:r>
              <a:rPr lang="tr-TR" sz="2400" dirty="0" smtClean="0"/>
              <a:t>) (ÇBL), </a:t>
            </a:r>
            <a:r>
              <a:rPr lang="tr-TR" sz="2400" dirty="0"/>
              <a:t>her öğenin yalnızca bir sonraki öğeye değil, aynı zamanda </a:t>
            </a:r>
            <a:r>
              <a:rPr lang="tr-TR" sz="2400" dirty="0" smtClean="0"/>
              <a:t>önceki </a:t>
            </a:r>
            <a:r>
              <a:rPr lang="tr-TR" sz="2400" dirty="0"/>
              <a:t>öğeye de işaret ettiği </a:t>
            </a:r>
            <a:r>
              <a:rPr lang="tr-TR" sz="2400" dirty="0" smtClean="0"/>
              <a:t>bağlı </a:t>
            </a:r>
            <a:r>
              <a:rPr lang="tr-TR" sz="2400" dirty="0"/>
              <a:t>listelerin bir çeşididir:</a:t>
            </a:r>
            <a:endParaRPr lang="tr-TR" sz="3600" dirty="0"/>
          </a:p>
        </p:txBody>
      </p:sp>
      <p:pic>
        <p:nvPicPr>
          <p:cNvPr id="2050" name="Picture 2" descr="Doubly Linked List | Set 1 (Introduction and Insertion)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98" y="4130188"/>
            <a:ext cx="86391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0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ÇİFT YÖNLÜ Bağlı Listelerin Avantajları - DEZAVANTAJLARI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022388" y="2165884"/>
            <a:ext cx="103818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sz="2000" b="1" dirty="0" err="1" smtClean="0"/>
              <a:t>ÇBL'nin</a:t>
            </a:r>
            <a:r>
              <a:rPr lang="tr-TR" sz="2000" b="1" dirty="0" smtClean="0"/>
              <a:t> </a:t>
            </a:r>
            <a:r>
              <a:rPr lang="tr-TR" sz="2000" b="1" dirty="0"/>
              <a:t>tek bağlantılı listeye göre avantajları: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sz="2000" dirty="0"/>
              <a:t>Bir </a:t>
            </a:r>
            <a:r>
              <a:rPr lang="tr-TR" sz="2000" b="1" dirty="0" smtClean="0"/>
              <a:t>ÇBL</a:t>
            </a:r>
            <a:r>
              <a:rPr lang="tr-TR" sz="2000" dirty="0" smtClean="0"/>
              <a:t>, </a:t>
            </a:r>
            <a:r>
              <a:rPr lang="tr-TR" sz="2000" dirty="0"/>
              <a:t>hem ileri hem de geri yönde hareket ettirilebilir.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sz="2000" b="1" dirty="0" err="1" smtClean="0"/>
              <a:t>ÇBL</a:t>
            </a:r>
            <a:r>
              <a:rPr lang="tr-TR" sz="2000" dirty="0" err="1" smtClean="0"/>
              <a:t>'deki</a:t>
            </a:r>
            <a:r>
              <a:rPr lang="tr-TR" sz="2000" dirty="0" smtClean="0"/>
              <a:t> </a:t>
            </a:r>
            <a:r>
              <a:rPr lang="tr-TR" sz="2000" dirty="0"/>
              <a:t>silme işlemi, silinecek düğüme bir işaretçi verilirse daha verimlidir.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sz="2000" dirty="0"/>
              <a:t>Belirli bir düğümden önce hızlı bir şekilde yeni bir düğüm ekleyebiliriz.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sz="2000" dirty="0"/>
              <a:t>Tek </a:t>
            </a:r>
            <a:r>
              <a:rPr lang="tr-TR" sz="2000" dirty="0" smtClean="0"/>
              <a:t>yönlü bağlı </a:t>
            </a:r>
            <a:r>
              <a:rPr lang="tr-TR" sz="2000" dirty="0"/>
              <a:t>bir listede, bir düğümü silmek için önceki düğüme bir işaretçi gerekir. Bu önceki düğümü almak için bazen listede gezinilir. </a:t>
            </a:r>
            <a:r>
              <a:rPr lang="tr-TR" sz="2000" dirty="0" err="1" smtClean="0"/>
              <a:t>ÇBL'de</a:t>
            </a:r>
            <a:r>
              <a:rPr lang="tr-TR" sz="2000" dirty="0" smtClean="0"/>
              <a:t> </a:t>
            </a:r>
            <a:r>
              <a:rPr lang="tr-TR" sz="2000" dirty="0"/>
              <a:t>önceki işaretçiyi kullanarak önceki düğümü alabiliriz. </a:t>
            </a:r>
            <a:endParaRPr lang="tr-TR" sz="2000" dirty="0" smtClean="0"/>
          </a:p>
          <a:p>
            <a:pPr fontAlgn="base"/>
            <a:endParaRPr lang="tr-TR" sz="2000" dirty="0"/>
          </a:p>
          <a:p>
            <a:pPr fontAlgn="base"/>
            <a:r>
              <a:rPr lang="tr-TR" sz="2000" b="1" dirty="0" err="1" smtClean="0"/>
              <a:t>ÇBL'nin</a:t>
            </a:r>
            <a:r>
              <a:rPr lang="tr-TR" sz="2000" b="1" dirty="0" smtClean="0"/>
              <a:t> </a:t>
            </a:r>
            <a:r>
              <a:rPr lang="tr-TR" sz="2000" b="1" dirty="0"/>
              <a:t>tek </a:t>
            </a:r>
            <a:r>
              <a:rPr lang="tr-TR" sz="2000" b="1" dirty="0" smtClean="0"/>
              <a:t>yönlü bağlı </a:t>
            </a:r>
            <a:r>
              <a:rPr lang="tr-TR" sz="2000" b="1" dirty="0"/>
              <a:t>listeye göre dezavantajları: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sz="2000" dirty="0"/>
              <a:t>Her </a:t>
            </a:r>
            <a:r>
              <a:rPr lang="tr-TR" sz="2000" dirty="0" smtClean="0"/>
              <a:t>ÇBL </a:t>
            </a:r>
            <a:r>
              <a:rPr lang="tr-TR" sz="2000" dirty="0"/>
              <a:t>düğümü, önceki bir işaretçi için fazladan alan gerektirir. </a:t>
            </a:r>
            <a:endParaRPr lang="tr-TR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sz="2000" dirty="0" smtClean="0"/>
              <a:t>Her işlemde birden fazla işaretçiye başvurulduğu için işlem sayısı fazladır.</a:t>
            </a:r>
            <a:r>
              <a:rPr lang="tr-TR" sz="2000" dirty="0"/>
              <a:t> Örneğin, eklemede, önceki işaretçileri sonraki işaretçilerle birlikte değiştirmemiz gerekir. </a:t>
            </a:r>
          </a:p>
        </p:txBody>
      </p:sp>
    </p:spTree>
    <p:extLst>
      <p:ext uri="{BB962C8B-B14F-4D97-AF65-F5344CB8AC3E}">
        <p14:creationId xmlns:p14="http://schemas.microsoft.com/office/powerpoint/2010/main" val="34528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ÇİFT YÖNLÜ Bağlı </a:t>
            </a:r>
            <a:r>
              <a:rPr lang="tr-TR" dirty="0" smtClean="0"/>
              <a:t>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310817"/>
            <a:ext cx="10515600" cy="942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 err="1" smtClean="0"/>
              <a:t>Dugum</a:t>
            </a:r>
            <a:r>
              <a:rPr lang="tr-TR" sz="2400" dirty="0" smtClean="0"/>
              <a:t> sınıfını oluşturarak başlayalım</a:t>
            </a:r>
            <a:r>
              <a:rPr lang="tr-TR" sz="2400" dirty="0"/>
              <a:t>. </a:t>
            </a:r>
            <a:r>
              <a:rPr lang="tr-TR" sz="2400" dirty="0" smtClean="0"/>
              <a:t>ÇBL </a:t>
            </a:r>
            <a:r>
              <a:rPr lang="tr-TR" sz="2400" dirty="0"/>
              <a:t>yapısı oluşturmak için, bir değişken ve iki işaretçiden oluşan listenin bir öğesini temsil eden yeni bir yapı bildirmeliyiz. Bir işaretçi sonraki öğe için, diğeri ise önceki öğe içindir.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Dikdörtgen 3"/>
          <p:cNvSpPr/>
          <p:nvPr/>
        </p:nvSpPr>
        <p:spPr>
          <a:xfrm>
            <a:off x="1691951" y="346750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Dugum</a:t>
            </a:r>
            <a:r>
              <a:rPr lang="tr-TR" dirty="0" smtClean="0"/>
              <a:t> {</a:t>
            </a:r>
          </a:p>
          <a:p>
            <a:endParaRPr lang="tr-TR" dirty="0" smtClean="0"/>
          </a:p>
          <a:p>
            <a:r>
              <a:rPr lang="tr-TR" dirty="0" smtClean="0"/>
              <a:t>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deger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Dugum</a:t>
            </a:r>
            <a:r>
              <a:rPr lang="tr-TR" dirty="0" smtClean="0"/>
              <a:t> önceki;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Dugum</a:t>
            </a:r>
            <a:r>
              <a:rPr lang="tr-TR" dirty="0" smtClean="0"/>
              <a:t> sonraki;</a:t>
            </a:r>
          </a:p>
          <a:p>
            <a:endParaRPr lang="tr-TR" dirty="0" smtClean="0"/>
          </a:p>
          <a:p>
            <a:r>
              <a:rPr lang="tr-TR" dirty="0" smtClean="0"/>
              <a:t>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Dugum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bilgi)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this.deger</a:t>
            </a:r>
            <a:r>
              <a:rPr lang="tr-TR" dirty="0" smtClean="0"/>
              <a:t> = bilgi;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16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ÇİFT YÖNLÜ Bağlı </a:t>
            </a:r>
            <a:r>
              <a:rPr lang="tr-TR" dirty="0" smtClean="0"/>
              <a:t>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9066" y="2410343"/>
            <a:ext cx="10515600" cy="942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/>
              <a:t>Çift Yönlü Bağlı Liste sınıfını oluşturalım. Bu sınıfta sadece </a:t>
            </a:r>
            <a:r>
              <a:rPr lang="tr-TR" sz="2400" dirty="0" err="1" smtClean="0"/>
              <a:t>Head</a:t>
            </a:r>
            <a:r>
              <a:rPr lang="tr-TR" sz="2400" dirty="0" smtClean="0"/>
              <a:t> (ilk) özelliğine ihtiyaç var. Son elemanı tutmamıza gerek yok.</a:t>
            </a:r>
            <a:endParaRPr lang="tr-TR" sz="2400" dirty="0"/>
          </a:p>
        </p:txBody>
      </p:sp>
      <p:sp>
        <p:nvSpPr>
          <p:cNvPr id="4" name="Dikdörtgen 3"/>
          <p:cNvSpPr/>
          <p:nvPr/>
        </p:nvSpPr>
        <p:spPr>
          <a:xfrm>
            <a:off x="1735493" y="39215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public class </a:t>
            </a:r>
            <a:r>
              <a:rPr lang="tr-TR" dirty="0" err="1" smtClean="0"/>
              <a:t>CiftBagliListe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private </a:t>
            </a:r>
            <a:r>
              <a:rPr lang="tr-TR" dirty="0" err="1" smtClean="0"/>
              <a:t>Dugum</a:t>
            </a:r>
            <a:r>
              <a:rPr lang="en-US" dirty="0" smtClean="0"/>
              <a:t> </a:t>
            </a:r>
            <a:r>
              <a:rPr lang="tr-TR" dirty="0" smtClean="0"/>
              <a:t>ilk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    // ....</a:t>
            </a:r>
          </a:p>
          <a:p>
            <a:r>
              <a:rPr lang="en-US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11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ÇİFT YÖNLÜ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08111" y="2589993"/>
            <a:ext cx="10515600" cy="3374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b="1" dirty="0" smtClean="0"/>
              <a:t>Öğe Ekleme</a:t>
            </a:r>
          </a:p>
          <a:p>
            <a:pPr fontAlgn="base"/>
            <a:r>
              <a:rPr lang="tr-TR" sz="2400" dirty="0"/>
              <a:t>Bir düğüm dört şekilde </a:t>
            </a:r>
            <a:r>
              <a:rPr lang="tr-TR" sz="2400" dirty="0" smtClean="0"/>
              <a:t>eklenebilir</a:t>
            </a:r>
            <a:endParaRPr lang="tr-TR" sz="2400" dirty="0"/>
          </a:p>
          <a:p>
            <a:pPr fontAlgn="base"/>
            <a:r>
              <a:rPr lang="tr-TR" sz="2400" dirty="0" err="1"/>
              <a:t>DLL'nin</a:t>
            </a:r>
            <a:r>
              <a:rPr lang="tr-TR" sz="2400" dirty="0"/>
              <a:t> ön tarafında </a:t>
            </a:r>
          </a:p>
          <a:p>
            <a:pPr fontAlgn="base"/>
            <a:r>
              <a:rPr lang="tr-TR" sz="2400" dirty="0"/>
              <a:t>Belirli bir düğümden </a:t>
            </a:r>
            <a:r>
              <a:rPr lang="tr-TR" sz="2400" dirty="0" smtClean="0"/>
              <a:t>sonra</a:t>
            </a:r>
            <a:endParaRPr lang="tr-TR" sz="2400" dirty="0"/>
          </a:p>
          <a:p>
            <a:pPr fontAlgn="base"/>
            <a:r>
              <a:rPr lang="tr-TR" sz="2400" dirty="0" err="1"/>
              <a:t>DLL'nin</a:t>
            </a:r>
            <a:r>
              <a:rPr lang="tr-TR" sz="2400" dirty="0"/>
              <a:t> sonunda </a:t>
            </a:r>
          </a:p>
          <a:p>
            <a:pPr fontAlgn="base"/>
            <a:r>
              <a:rPr lang="tr-TR" sz="2400" dirty="0"/>
              <a:t>Belirli bir düğümden </a:t>
            </a:r>
            <a:r>
              <a:rPr lang="tr-TR" sz="2400" dirty="0" smtClean="0"/>
              <a:t>önce</a:t>
            </a:r>
            <a:endParaRPr lang="tr-TR" sz="2400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5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ÇİFT YÖNLÜ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6470" y="2484246"/>
            <a:ext cx="4629538" cy="337463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r-TR" b="1" dirty="0" smtClean="0"/>
              <a:t>Ön </a:t>
            </a:r>
            <a:r>
              <a:rPr lang="tr-TR" b="1" dirty="0"/>
              <a:t>tarafa </a:t>
            </a:r>
            <a:r>
              <a:rPr lang="tr-TR" b="1" dirty="0" smtClean="0"/>
              <a:t>düğüm ekleme:</a:t>
            </a:r>
            <a:endParaRPr lang="tr-TR" b="1" dirty="0"/>
          </a:p>
          <a:p>
            <a:pPr marL="0" indent="0" fontAlgn="base">
              <a:buNone/>
            </a:pPr>
            <a:r>
              <a:rPr lang="tr-TR" dirty="0" smtClean="0"/>
              <a:t>Bu yöntemde yeni </a:t>
            </a:r>
            <a:r>
              <a:rPr lang="tr-TR" dirty="0"/>
              <a:t>düğüm her zaman </a:t>
            </a:r>
            <a:r>
              <a:rPr lang="tr-TR" dirty="0" smtClean="0"/>
              <a:t>Bağlı </a:t>
            </a:r>
            <a:r>
              <a:rPr lang="tr-TR" dirty="0"/>
              <a:t>Liste'nin </a:t>
            </a:r>
            <a:r>
              <a:rPr lang="tr-TR" dirty="0" smtClean="0"/>
              <a:t>başına </a:t>
            </a:r>
            <a:r>
              <a:rPr lang="tr-TR" dirty="0"/>
              <a:t>eklenir. </a:t>
            </a:r>
            <a:r>
              <a:rPr lang="tr-TR" dirty="0" smtClean="0"/>
              <a:t> Örneğin</a:t>
            </a:r>
            <a:r>
              <a:rPr lang="tr-TR" dirty="0"/>
              <a:t>, verilen </a:t>
            </a:r>
            <a:r>
              <a:rPr lang="tr-TR" dirty="0" smtClean="0"/>
              <a:t>Bağlı </a:t>
            </a:r>
            <a:r>
              <a:rPr lang="tr-TR" dirty="0"/>
              <a:t>Liste </a:t>
            </a:r>
            <a:r>
              <a:rPr lang="tr-TR" b="1" dirty="0" smtClean="0"/>
              <a:t>1-</a:t>
            </a:r>
            <a:r>
              <a:rPr lang="tr-TR" b="1" dirty="0"/>
              <a:t>&gt;0-&gt;1-&gt;5 ise ve öne 5</a:t>
            </a:r>
            <a:r>
              <a:rPr lang="tr-TR" dirty="0"/>
              <a:t> maddesi eklersek , </a:t>
            </a:r>
            <a:r>
              <a:rPr lang="tr-TR" dirty="0" smtClean="0"/>
              <a:t>Bağlı </a:t>
            </a:r>
            <a:r>
              <a:rPr lang="tr-TR" dirty="0"/>
              <a:t>Liste </a:t>
            </a:r>
            <a:r>
              <a:rPr lang="tr-TR" b="1" dirty="0"/>
              <a:t>5-&gt;1-&gt;0-&gt;1-&gt;5</a:t>
            </a:r>
            <a:r>
              <a:rPr lang="tr-TR" dirty="0"/>
              <a:t> olur . Listenin başına ekleyen işlevi </a:t>
            </a:r>
            <a:r>
              <a:rPr lang="tr-TR" dirty="0" err="1" smtClean="0"/>
              <a:t>oneEkle</a:t>
            </a:r>
            <a:r>
              <a:rPr lang="tr-TR" dirty="0" smtClean="0"/>
              <a:t>() </a:t>
            </a:r>
            <a:r>
              <a:rPr lang="tr-TR" dirty="0"/>
              <a:t>olarak adlandıralım.  </a:t>
            </a:r>
            <a:r>
              <a:rPr lang="tr-TR" dirty="0" err="1"/>
              <a:t>oneEkle</a:t>
            </a:r>
            <a:r>
              <a:rPr lang="tr-TR" dirty="0" smtClean="0"/>
              <a:t>(), </a:t>
            </a:r>
            <a:r>
              <a:rPr lang="tr-TR" dirty="0"/>
              <a:t>baş işaretçiye bir işaretçi almalıdır çünkü </a:t>
            </a:r>
            <a:r>
              <a:rPr lang="tr-TR" dirty="0" err="1"/>
              <a:t>oneEkle</a:t>
            </a:r>
            <a:r>
              <a:rPr lang="tr-TR" dirty="0" smtClean="0"/>
              <a:t>, </a:t>
            </a:r>
            <a:r>
              <a:rPr lang="tr-TR" dirty="0"/>
              <a:t>baş işaretçiyi yeni düğümü gösterecek şekilde değiştirmelidir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53404" y="2484246"/>
            <a:ext cx="498475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tr-TR" altLang="tr-T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400" dirty="0" err="1" smtClean="0"/>
              <a:t>oneEkle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tr-TR" altLang="tr-T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tr-T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lvl="0"/>
            <a:r>
              <a:rPr lang="tr-TR" altLang="tr-TR" sz="14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1400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 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yeniDugum.sonraki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ilk;</a:t>
            </a:r>
            <a:endParaRPr kumimoji="0" lang="tr-TR" altLang="tr-T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yeniDugum.onceki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(ilk != </a:t>
            </a:r>
            <a:r>
              <a:rPr kumimoji="0" lang="tr-TR" altLang="tr-T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tr-TR" altLang="tr-T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ilk.onceki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ilk =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ÇİFT YÖNLÜ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6470" y="2484246"/>
            <a:ext cx="4293636" cy="170208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r-TR" b="1" dirty="0" smtClean="0"/>
              <a:t>Bir </a:t>
            </a:r>
            <a:r>
              <a:rPr lang="tr-TR" b="1" dirty="0"/>
              <a:t>düğümden sonra </a:t>
            </a:r>
            <a:r>
              <a:rPr lang="tr-TR" b="1" dirty="0" smtClean="0"/>
              <a:t>ekleme:</a:t>
            </a:r>
            <a:endParaRPr lang="tr-TR" b="1" dirty="0"/>
          </a:p>
          <a:p>
            <a:pPr marL="0" indent="0" fontAlgn="base">
              <a:buNone/>
            </a:pPr>
            <a:r>
              <a:rPr lang="tr-TR" dirty="0"/>
              <a:t>Bir düğüme </a:t>
            </a:r>
            <a:r>
              <a:rPr lang="tr-TR" dirty="0" err="1" smtClean="0"/>
              <a:t>oncekiDugum</a:t>
            </a:r>
            <a:r>
              <a:rPr lang="tr-TR" dirty="0" smtClean="0"/>
              <a:t> </a:t>
            </a:r>
            <a:r>
              <a:rPr lang="tr-TR" dirty="0"/>
              <a:t>olarak bir işaretçi verilir ve verilen düğümden sonra yeni düğüm eklenir.</a:t>
            </a: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974295"/>
              </p:ext>
            </p:extLst>
          </p:nvPr>
        </p:nvGraphicFramePr>
        <p:xfrm>
          <a:off x="676470" y="4447081"/>
          <a:ext cx="4086516" cy="101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Bitmap Image" r:id="rId3" imgW="7439040" imgH="1847880" progId="PBrush">
                  <p:embed/>
                </p:oleObj>
              </mc:Choice>
              <mc:Fallback>
                <p:oleObj name="Bitmap Image" r:id="rId3" imgW="7439040" imgH="1847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470" y="4447081"/>
                        <a:ext cx="4086516" cy="101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51984" y="2449628"/>
            <a:ext cx="441648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SonraEkle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deger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altLang="tr-TR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Önceki düğüm boş olamaz"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altLang="tr-TR" dirty="0"/>
              <a:t> </a:t>
            </a:r>
            <a:r>
              <a:rPr lang="tr-TR" altLang="tr-TR" dirty="0" smtClean="0"/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yeniDugum.sonraki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oncekiDugum.sonraki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oncekiDugum.sonraki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altLang="tr-TR" dirty="0"/>
              <a:t> </a:t>
            </a:r>
            <a:r>
              <a:rPr lang="tr-TR" altLang="tr-TR" dirty="0" smtClean="0"/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yeniDugum.onceki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yeniDugum.sonraki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yeniDugum.sonraki.onceki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ÇİFT YÖNLÜ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07572" y="2272752"/>
            <a:ext cx="4293636" cy="26351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r-TR" sz="1600" b="1" dirty="0" smtClean="0"/>
              <a:t>Sona düğüm ekleme:</a:t>
            </a:r>
            <a:endParaRPr lang="tr-TR" sz="1600" b="1" dirty="0"/>
          </a:p>
          <a:p>
            <a:pPr marL="0" indent="0" fontAlgn="base">
              <a:buNone/>
            </a:pPr>
            <a:r>
              <a:rPr lang="tr-TR" sz="1600" dirty="0"/>
              <a:t>Yeni düğüm her zaman verilen </a:t>
            </a:r>
            <a:r>
              <a:rPr lang="tr-TR" sz="1600" dirty="0" smtClean="0"/>
              <a:t>Bağlı </a:t>
            </a:r>
            <a:r>
              <a:rPr lang="tr-TR" sz="1600" dirty="0"/>
              <a:t>Listedeki son düğümden sonra eklenir. Örneğin verilen </a:t>
            </a:r>
            <a:r>
              <a:rPr lang="tr-TR" sz="1600" dirty="0" smtClean="0"/>
              <a:t>ÇBL</a:t>
            </a:r>
            <a:r>
              <a:rPr lang="tr-TR" sz="1600" dirty="0"/>
              <a:t> </a:t>
            </a:r>
            <a:endParaRPr lang="tr-TR" sz="1600" dirty="0" smtClean="0"/>
          </a:p>
          <a:p>
            <a:pPr marL="0" indent="0" fontAlgn="base">
              <a:buNone/>
            </a:pPr>
            <a:r>
              <a:rPr lang="tr-TR" sz="1600" b="1" dirty="0" smtClean="0"/>
              <a:t>5-</a:t>
            </a:r>
            <a:r>
              <a:rPr lang="tr-TR" sz="1600" b="1" dirty="0"/>
              <a:t>&gt;1-&gt;0-&gt;1-&gt;5-&gt;2</a:t>
            </a:r>
            <a:r>
              <a:rPr lang="tr-TR" sz="1600" dirty="0"/>
              <a:t> ise ve sonuna </a:t>
            </a:r>
            <a:r>
              <a:rPr lang="tr-TR" sz="1600" b="1" dirty="0" smtClean="0"/>
              <a:t>30</a:t>
            </a:r>
            <a:r>
              <a:rPr lang="tr-TR" sz="1600" dirty="0" smtClean="0"/>
              <a:t> </a:t>
            </a:r>
            <a:r>
              <a:rPr lang="tr-TR" sz="1600" dirty="0"/>
              <a:t>eklersek </a:t>
            </a:r>
            <a:r>
              <a:rPr lang="tr-TR" sz="1600" dirty="0" smtClean="0"/>
              <a:t>ÇBL</a:t>
            </a:r>
            <a:r>
              <a:rPr lang="tr-TR" sz="1600" dirty="0"/>
              <a:t> </a:t>
            </a:r>
            <a:r>
              <a:rPr lang="tr-TR" sz="1600" b="1" dirty="0"/>
              <a:t>5-&gt;1-&gt;0-&gt;1-&gt;5 </a:t>
            </a:r>
            <a:r>
              <a:rPr lang="tr-TR" sz="1600" b="1" dirty="0" smtClean="0"/>
              <a:t>-&gt;</a:t>
            </a:r>
            <a:r>
              <a:rPr lang="tr-TR" sz="1600" b="1" dirty="0"/>
              <a:t>2-&gt;30</a:t>
            </a:r>
            <a:r>
              <a:rPr lang="tr-TR" sz="1600" dirty="0"/>
              <a:t> </a:t>
            </a:r>
            <a:r>
              <a:rPr lang="tr-TR" sz="1600" dirty="0" smtClean="0"/>
              <a:t>olur.</a:t>
            </a:r>
            <a:r>
              <a:rPr lang="tr-TR" sz="1600" dirty="0"/>
              <a:t> Bir </a:t>
            </a:r>
            <a:r>
              <a:rPr lang="tr-TR" sz="1600" dirty="0" smtClean="0"/>
              <a:t>Bağlı </a:t>
            </a:r>
            <a:r>
              <a:rPr lang="tr-TR" sz="1600" dirty="0"/>
              <a:t>Liste tipik olarak </a:t>
            </a:r>
            <a:r>
              <a:rPr lang="tr-TR" sz="1600" dirty="0" smtClean="0"/>
              <a:t>ilk düğüm </a:t>
            </a:r>
            <a:r>
              <a:rPr lang="tr-TR" sz="1600" dirty="0"/>
              <a:t>tarafından temsil edildiğinden, listeyi sonuna kadar geçmemiz ve ardından son düğümün bir sonrakini yeni düğümle değiştirmemiz gerekir.</a:t>
            </a:r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21627"/>
              </p:ext>
            </p:extLst>
          </p:nvPr>
        </p:nvGraphicFramePr>
        <p:xfrm>
          <a:off x="707572" y="5224478"/>
          <a:ext cx="4293636" cy="930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Bitmap Image" r:id="rId3" imgW="8305920" imgH="1800360" progId="PBrush">
                  <p:embed/>
                </p:oleObj>
              </mc:Choice>
              <mc:Fallback>
                <p:oleObj name="Bitmap Image" r:id="rId3" imgW="8305920" imgH="1800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572" y="5224478"/>
                        <a:ext cx="4293636" cy="930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75445" y="2433443"/>
            <a:ext cx="3371461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SonaEkle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 = ilk; 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yeniDugum.sonraki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(ilk ==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yeniDugum.onceki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ilk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son.sonraki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son.sonraki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son.sonraki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yeniDugum.onceki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son;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ÇİFT YÖNLÜ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98368" y="2484246"/>
            <a:ext cx="441649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OnceEkle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tr-TR" altLang="tr-TR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Sonraki düğüm NULL olamaz"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yeniDugum.onceki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sonrakiDugum.onceki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sonrakiDugum.onceki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yeniDugum.sonraki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yeniDugum.onceki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yeniDugum.onceki.sonraki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ilk = 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yeniDugum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676470" y="2484246"/>
            <a:ext cx="4293636" cy="170208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r-TR" b="1" dirty="0" smtClean="0"/>
              <a:t>Bir </a:t>
            </a:r>
            <a:r>
              <a:rPr lang="tr-TR" b="1" dirty="0"/>
              <a:t>düğümden </a:t>
            </a:r>
            <a:r>
              <a:rPr lang="tr-TR" b="1" dirty="0" smtClean="0"/>
              <a:t>önce ekleme:</a:t>
            </a:r>
            <a:endParaRPr lang="tr-TR" b="1" dirty="0"/>
          </a:p>
          <a:p>
            <a:pPr marL="0" indent="0" fontAlgn="base">
              <a:buNone/>
            </a:pPr>
            <a:r>
              <a:rPr lang="tr-TR" dirty="0"/>
              <a:t>Bir düğüme </a:t>
            </a:r>
            <a:r>
              <a:rPr lang="tr-TR" dirty="0" err="1" smtClean="0"/>
              <a:t>sonrakiDugum</a:t>
            </a:r>
            <a:r>
              <a:rPr lang="tr-TR" dirty="0" smtClean="0"/>
              <a:t> </a:t>
            </a:r>
            <a:r>
              <a:rPr lang="tr-TR" dirty="0"/>
              <a:t>olarak bir işaretçi verilir ve verilen düğümden </a:t>
            </a:r>
            <a:r>
              <a:rPr lang="tr-TR" dirty="0" smtClean="0"/>
              <a:t>önce </a:t>
            </a:r>
            <a:r>
              <a:rPr lang="tr-TR" dirty="0"/>
              <a:t>yeni düğüm eklenir.</a:t>
            </a:r>
          </a:p>
        </p:txBody>
      </p:sp>
      <p:pic>
        <p:nvPicPr>
          <p:cNvPr id="9220" name="Picture 4" descr="https://media.geeksforgeeks.org/wp-content/uploads/5-55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80" y="4481804"/>
            <a:ext cx="3368352" cy="11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2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Dairesel Bağlı Listeler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6608" y="2410344"/>
            <a:ext cx="10744200" cy="2248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 smtClean="0"/>
              <a:t>Dairesel bağlı </a:t>
            </a:r>
            <a:r>
              <a:rPr lang="tr-TR" sz="2800" b="1" dirty="0"/>
              <a:t>liste, son düğümün ilk düğümü işaret ettiği ve tam bir düğüm çemberini </a:t>
            </a:r>
            <a:r>
              <a:rPr lang="tr-TR" sz="2800" b="1" dirty="0" smtClean="0"/>
              <a:t>tamamladığı doğrusal bağlı </a:t>
            </a:r>
            <a:r>
              <a:rPr lang="tr-TR" sz="2800" b="1" dirty="0"/>
              <a:t>listenin bir varyasyonudur</a:t>
            </a:r>
            <a:r>
              <a:rPr lang="tr-TR" sz="2800" dirty="0"/>
              <a:t> . Başka bir deyişle, </a:t>
            </a:r>
            <a:r>
              <a:rPr lang="tr-TR" sz="2800" dirty="0" smtClean="0"/>
              <a:t>bağlı </a:t>
            </a:r>
            <a:r>
              <a:rPr lang="tr-TR" sz="2800" dirty="0"/>
              <a:t>listenin bu </a:t>
            </a:r>
            <a:r>
              <a:rPr lang="tr-TR" sz="2800" dirty="0" smtClean="0"/>
              <a:t>varyasyonunun</a:t>
            </a:r>
            <a:r>
              <a:rPr lang="tr-TR" sz="2800" dirty="0"/>
              <a:t> sonunda </a:t>
            </a:r>
            <a:r>
              <a:rPr lang="tr-TR" sz="2800" i="1" dirty="0"/>
              <a:t>boş bir öğe yoktur.</a:t>
            </a:r>
            <a:endParaRPr lang="tr-TR" sz="2800" dirty="0"/>
          </a:p>
          <a:p>
            <a:endParaRPr lang="tr-TR" sz="2800" dirty="0"/>
          </a:p>
        </p:txBody>
      </p:sp>
      <p:pic>
        <p:nvPicPr>
          <p:cNvPr id="4" name="Picture 2" descr="java - What is the difference between a Double ended linked list and a Circular  linked list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4880338"/>
            <a:ext cx="84486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ÇİFT YÖNLÜ DAİRESEL BAĞLI </a:t>
            </a:r>
            <a:r>
              <a:rPr lang="tr-TR" dirty="0" smtClean="0"/>
              <a:t>LİSTE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8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Nasıl Olmalı?</a:t>
            </a:r>
            <a:endParaRPr lang="tr-TR" sz="8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170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Dairesel Bağlı Listelerin Avantajları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971938" y="2169659"/>
            <a:ext cx="103818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Bu basit değişiklikle bazı avantajlar elde ediyoruz: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1" dirty="0" smtClean="0"/>
              <a:t>Dairesel bağlı listedeki herhangi bir düğüm bir başlangıç ​​noktası olabilir.</a:t>
            </a:r>
            <a:endParaRPr lang="tr-T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smtClean="0"/>
              <a:t>Sonuç olarak, tüm liste herhangi bir düğümden başlayarak geçilebilir.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smtClean="0"/>
              <a:t>Dairesel bağlı listenin son düğümü, ilk düğümün işaretçisine sahip olduğundan, kuyruğa alma ve kuyruktan çıkarma işlemlerini gerçekleştirmek kolaydır.</a:t>
            </a:r>
          </a:p>
          <a:p>
            <a:endParaRPr lang="tr-TR" sz="2400" dirty="0" smtClean="0"/>
          </a:p>
          <a:p>
            <a:r>
              <a:rPr lang="tr-TR" sz="2400" dirty="0" smtClean="0"/>
              <a:t>Sonuç olarak, </a:t>
            </a:r>
            <a:r>
              <a:rPr lang="tr-TR" sz="2400" b="1" dirty="0" smtClean="0"/>
              <a:t>bu kuyruk veri yapısının uygulanmasında çok faydalıdır.</a:t>
            </a:r>
            <a:endParaRPr lang="tr-TR" sz="2400" dirty="0" smtClean="0"/>
          </a:p>
          <a:p>
            <a:r>
              <a:rPr lang="tr-TR" sz="2400" dirty="0" smtClean="0"/>
              <a:t>Performans açısından, bir şey dışında diğer bağlı liste uygulamalarıyla aynıdır: </a:t>
            </a:r>
            <a:r>
              <a:rPr lang="tr-TR" sz="2400" b="1" dirty="0" smtClean="0"/>
              <a:t>Son düğümden baş düğüme geçiş, sabit zamanda yapılabilir</a:t>
            </a:r>
            <a:r>
              <a:rPr lang="tr-TR" sz="2400" dirty="0" smtClean="0"/>
              <a:t> . Geleneksel bağlı listelerde bu doğrusal bir işlemdir.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911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Dairesel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310817"/>
            <a:ext cx="10515600" cy="942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 err="1" smtClean="0"/>
              <a:t>Dugum</a:t>
            </a:r>
            <a:r>
              <a:rPr lang="tr-TR" sz="2400" dirty="0" smtClean="0"/>
              <a:t> sınıfını oluşturarak başlayalım. Bu sınıf bağlı listedeki her bir düğümü temsil edecektir. Düğüm kendi değerini ve bir sonraki düğüm olmak üzere iki özellik barındırır.</a:t>
            </a:r>
            <a:endParaRPr lang="tr-TR" sz="2400" dirty="0"/>
          </a:p>
        </p:txBody>
      </p:sp>
      <p:sp>
        <p:nvSpPr>
          <p:cNvPr id="4" name="Dikdörtgen 3"/>
          <p:cNvSpPr/>
          <p:nvPr/>
        </p:nvSpPr>
        <p:spPr>
          <a:xfrm>
            <a:off x="1691951" y="346750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Dugum</a:t>
            </a:r>
            <a:r>
              <a:rPr lang="tr-TR" dirty="0" smtClean="0"/>
              <a:t> {</a:t>
            </a:r>
          </a:p>
          <a:p>
            <a:endParaRPr lang="tr-TR" dirty="0" smtClean="0"/>
          </a:p>
          <a:p>
            <a:r>
              <a:rPr lang="tr-TR" dirty="0" smtClean="0"/>
              <a:t>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deger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Dugum</a:t>
            </a:r>
            <a:r>
              <a:rPr lang="tr-TR" dirty="0" smtClean="0"/>
              <a:t> sonraki;</a:t>
            </a:r>
          </a:p>
          <a:p>
            <a:endParaRPr lang="tr-TR" dirty="0" smtClean="0"/>
          </a:p>
          <a:p>
            <a:r>
              <a:rPr lang="tr-TR" dirty="0" smtClean="0"/>
              <a:t>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Dugum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bilgi)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this.deger</a:t>
            </a:r>
            <a:r>
              <a:rPr lang="tr-TR" dirty="0" smtClean="0"/>
              <a:t> = bilgi;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4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Dairesel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9066" y="2410343"/>
            <a:ext cx="10515600" cy="942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/>
              <a:t>Şimdi de Dairesel Bağlı Liste sınıfını oluşturalım. Bu sınıfta ilk aşamada iki özellik  tanımlı olacaktır: </a:t>
            </a:r>
            <a:r>
              <a:rPr lang="tr-TR" sz="2400" dirty="0" err="1" smtClean="0"/>
              <a:t>Head</a:t>
            </a:r>
            <a:r>
              <a:rPr lang="tr-TR" sz="2400" dirty="0" smtClean="0"/>
              <a:t> (ilk) ve </a:t>
            </a:r>
            <a:r>
              <a:rPr lang="tr-TR" sz="2400" dirty="0" err="1" smtClean="0"/>
              <a:t>tail</a:t>
            </a:r>
            <a:r>
              <a:rPr lang="tr-TR" sz="2400" dirty="0" smtClean="0"/>
              <a:t> (son) düğüm.</a:t>
            </a:r>
            <a:endParaRPr lang="tr-TR" sz="2400" dirty="0"/>
          </a:p>
        </p:txBody>
      </p:sp>
      <p:sp>
        <p:nvSpPr>
          <p:cNvPr id="4" name="Dikdörtgen 3"/>
          <p:cNvSpPr/>
          <p:nvPr/>
        </p:nvSpPr>
        <p:spPr>
          <a:xfrm>
            <a:off x="1735493" y="39215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public class </a:t>
            </a:r>
            <a:r>
              <a:rPr lang="tr-TR" dirty="0" err="1" smtClean="0"/>
              <a:t>DaireselBagliListe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private </a:t>
            </a:r>
            <a:r>
              <a:rPr lang="tr-TR" dirty="0" err="1" smtClean="0"/>
              <a:t>Dugum</a:t>
            </a:r>
            <a:r>
              <a:rPr lang="en-US" dirty="0" smtClean="0"/>
              <a:t> </a:t>
            </a:r>
            <a:r>
              <a:rPr lang="tr-TR" dirty="0" smtClean="0"/>
              <a:t>ilk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    private </a:t>
            </a:r>
            <a:r>
              <a:rPr lang="tr-TR" dirty="0" err="1" smtClean="0"/>
              <a:t>Dugum</a:t>
            </a:r>
            <a:r>
              <a:rPr lang="en-US" dirty="0" smtClean="0"/>
              <a:t> </a:t>
            </a:r>
            <a:r>
              <a:rPr lang="tr-TR" dirty="0" smtClean="0"/>
              <a:t>son</a:t>
            </a:r>
            <a:r>
              <a:rPr lang="en-US" dirty="0" smtClean="0"/>
              <a:t> = null;</a:t>
            </a:r>
          </a:p>
          <a:p>
            <a:endParaRPr lang="en-US" dirty="0" smtClean="0"/>
          </a:p>
          <a:p>
            <a:r>
              <a:rPr lang="en-US" dirty="0" smtClean="0"/>
              <a:t>    // ....</a:t>
            </a:r>
          </a:p>
          <a:p>
            <a:r>
              <a:rPr lang="en-US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84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Dairesel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136646"/>
            <a:ext cx="10515600" cy="1726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 smtClean="0"/>
              <a:t>Öğe Ekleme</a:t>
            </a:r>
          </a:p>
          <a:p>
            <a:pPr marL="0" indent="0">
              <a:buNone/>
            </a:pPr>
            <a:r>
              <a:rPr lang="tr-TR" sz="1400" dirty="0"/>
              <a:t>Ele alacağımız ilk işlem, yeni düğümlerin eklenmesidir. Yeni bir eleman eklerken iki durumu ele almamız gerekecek:</a:t>
            </a:r>
          </a:p>
          <a:p>
            <a:r>
              <a:rPr lang="tr-TR" sz="1400" b="1" dirty="0" smtClean="0"/>
              <a:t>İlk</a:t>
            </a:r>
            <a:r>
              <a:rPr lang="tr-TR" sz="1400" b="1" dirty="0"/>
              <a:t> </a:t>
            </a:r>
            <a:r>
              <a:rPr lang="tr-TR" sz="1400" b="1" i="1" dirty="0"/>
              <a:t>düğüm</a:t>
            </a:r>
            <a:r>
              <a:rPr lang="tr-TR" sz="1400" b="1" dirty="0"/>
              <a:t> </a:t>
            </a:r>
            <a:r>
              <a:rPr lang="tr-TR" sz="1400" b="1" dirty="0" err="1"/>
              <a:t>null</a:t>
            </a:r>
            <a:r>
              <a:rPr lang="tr-TR" sz="1400" dirty="0"/>
              <a:t> , yani önceden eklenmiş öğe yok. Bu durumda eklediğimiz yeni düğümü sadece bir düğüm olduğu için listenin hem </a:t>
            </a:r>
            <a:r>
              <a:rPr lang="tr-TR" sz="1400" i="1" dirty="0" smtClean="0"/>
              <a:t>ilk</a:t>
            </a:r>
            <a:r>
              <a:rPr lang="tr-TR" sz="1400" dirty="0"/>
              <a:t> hem de </a:t>
            </a:r>
            <a:r>
              <a:rPr lang="tr-TR" sz="1400" i="1" dirty="0" smtClean="0"/>
              <a:t>son elemanı </a:t>
            </a:r>
            <a:r>
              <a:rPr lang="tr-TR" sz="1400" i="1" dirty="0"/>
              <a:t>olarak yapacağız.</a:t>
            </a:r>
            <a:endParaRPr lang="tr-TR" sz="1400" dirty="0"/>
          </a:p>
          <a:p>
            <a:r>
              <a:rPr lang="tr-TR" sz="1400" b="1" dirty="0" smtClean="0"/>
              <a:t>İlk</a:t>
            </a:r>
            <a:r>
              <a:rPr lang="tr-TR" sz="1400" b="1" dirty="0"/>
              <a:t> </a:t>
            </a:r>
            <a:r>
              <a:rPr lang="tr-TR" sz="1400" b="1" i="1" dirty="0"/>
              <a:t>düğüm</a:t>
            </a:r>
            <a:r>
              <a:rPr lang="tr-TR" sz="1400" b="1" dirty="0"/>
              <a:t> </a:t>
            </a:r>
            <a:r>
              <a:rPr lang="tr-TR" sz="1400" b="1" dirty="0" err="1"/>
              <a:t>null</a:t>
            </a:r>
            <a:r>
              <a:rPr lang="tr-TR" sz="1400" b="1" dirty="0"/>
              <a:t> değil</a:t>
            </a:r>
            <a:r>
              <a:rPr lang="tr-TR" sz="1400" dirty="0"/>
              <a:t> , yani listeye zaten eklenmiş bir veya daha fazla öğe var. Bu durumda mevcut </a:t>
            </a:r>
            <a:r>
              <a:rPr lang="tr-TR" sz="1400" i="1" dirty="0" smtClean="0"/>
              <a:t>son düğüm</a:t>
            </a:r>
            <a:r>
              <a:rPr lang="tr-TR" sz="1400" dirty="0"/>
              <a:t> yeni düğüme işaret etmelidir ve yeni eklenen düğüm </a:t>
            </a:r>
            <a:r>
              <a:rPr lang="tr-TR" sz="1400" i="1" dirty="0" smtClean="0"/>
              <a:t>son düğüm </a:t>
            </a:r>
            <a:r>
              <a:rPr lang="tr-TR" sz="1400" i="1" dirty="0"/>
              <a:t>olacaktır.</a:t>
            </a:r>
            <a:endParaRPr lang="tr-TR" sz="1400" dirty="0"/>
          </a:p>
          <a:p>
            <a:r>
              <a:rPr lang="tr-TR" sz="1400" dirty="0"/>
              <a:t>Yukarıdaki durumların her ikisinde de, </a:t>
            </a:r>
            <a:r>
              <a:rPr lang="tr-TR" sz="1400" i="1" dirty="0" smtClean="0"/>
              <a:t>son düğüm</a:t>
            </a:r>
            <a:r>
              <a:rPr lang="tr-TR" sz="1400" dirty="0"/>
              <a:t> için </a:t>
            </a:r>
            <a:r>
              <a:rPr lang="tr-TR" sz="1400" i="1" dirty="0" smtClean="0"/>
              <a:t>sonraki özelliği</a:t>
            </a:r>
            <a:r>
              <a:rPr lang="tr-TR" sz="1400" i="1" dirty="0"/>
              <a:t> </a:t>
            </a:r>
            <a:r>
              <a:rPr lang="tr-TR" sz="1400" i="1" dirty="0" smtClean="0"/>
              <a:t>ilk düğüme</a:t>
            </a:r>
            <a:r>
              <a:rPr lang="tr-TR" sz="1400" dirty="0"/>
              <a:t> işaret edecektir.</a:t>
            </a:r>
          </a:p>
          <a:p>
            <a:pPr marL="0" indent="0">
              <a:buNone/>
            </a:pPr>
            <a:endParaRPr lang="tr-TR" sz="1400" dirty="0"/>
          </a:p>
        </p:txBody>
      </p:sp>
      <p:sp>
        <p:nvSpPr>
          <p:cNvPr id="5" name="Dikdörtgen 4"/>
          <p:cNvSpPr/>
          <p:nvPr/>
        </p:nvSpPr>
        <p:spPr>
          <a:xfrm>
            <a:off x="1586205" y="410325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 err="1" smtClean="0"/>
              <a:t>public</a:t>
            </a:r>
            <a:r>
              <a:rPr lang="tr-TR" sz="1400" dirty="0" smtClean="0"/>
              <a:t> </a:t>
            </a:r>
            <a:r>
              <a:rPr lang="tr-TR" sz="1400" dirty="0" err="1" smtClean="0"/>
              <a:t>void</a:t>
            </a:r>
            <a:r>
              <a:rPr lang="tr-TR" sz="1400" dirty="0" smtClean="0"/>
              <a:t> </a:t>
            </a:r>
            <a:r>
              <a:rPr lang="tr-TR" sz="1400" dirty="0" err="1" smtClean="0"/>
              <a:t>dugumEkle</a:t>
            </a:r>
            <a:r>
              <a:rPr lang="tr-TR" sz="1400" dirty="0" smtClean="0"/>
              <a:t>(</a:t>
            </a:r>
            <a:r>
              <a:rPr lang="tr-TR" sz="1400" dirty="0" err="1" smtClean="0"/>
              <a:t>int</a:t>
            </a:r>
            <a:r>
              <a:rPr lang="tr-TR" sz="1400" dirty="0" smtClean="0"/>
              <a:t> </a:t>
            </a:r>
            <a:r>
              <a:rPr lang="tr-TR" sz="1400" dirty="0" err="1" smtClean="0"/>
              <a:t>deger</a:t>
            </a:r>
            <a:r>
              <a:rPr lang="tr-TR" sz="1400" dirty="0" smtClean="0"/>
              <a:t>) {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Dugum</a:t>
            </a:r>
            <a:r>
              <a:rPr lang="tr-TR" sz="1400" dirty="0" smtClean="0"/>
              <a:t> </a:t>
            </a:r>
            <a:r>
              <a:rPr lang="tr-TR" sz="1400" dirty="0" err="1" smtClean="0"/>
              <a:t>yeniDugum</a:t>
            </a:r>
            <a:r>
              <a:rPr lang="tr-TR" sz="1400" dirty="0" smtClean="0"/>
              <a:t> = </a:t>
            </a:r>
            <a:r>
              <a:rPr lang="tr-TR" sz="1400" dirty="0" err="1" smtClean="0"/>
              <a:t>new</a:t>
            </a:r>
            <a:r>
              <a:rPr lang="tr-TR" sz="1400" dirty="0" smtClean="0"/>
              <a:t> </a:t>
            </a:r>
            <a:r>
              <a:rPr lang="tr-TR" sz="1400" dirty="0" err="1" smtClean="0"/>
              <a:t>Dugum</a:t>
            </a:r>
            <a:r>
              <a:rPr lang="tr-TR" sz="1400" dirty="0" smtClean="0"/>
              <a:t>(</a:t>
            </a:r>
            <a:r>
              <a:rPr lang="tr-TR" sz="1400" dirty="0" err="1" smtClean="0"/>
              <a:t>deger</a:t>
            </a:r>
            <a:r>
              <a:rPr lang="tr-TR" sz="1400" dirty="0" smtClean="0"/>
              <a:t>);</a:t>
            </a:r>
          </a:p>
          <a:p>
            <a:endParaRPr lang="tr-TR" sz="1400" dirty="0" smtClean="0"/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if</a:t>
            </a:r>
            <a:r>
              <a:rPr lang="tr-TR" sz="1400" dirty="0" smtClean="0"/>
              <a:t> (ilk == </a:t>
            </a:r>
            <a:r>
              <a:rPr lang="tr-TR" sz="1400" dirty="0" err="1" smtClean="0"/>
              <a:t>null</a:t>
            </a:r>
            <a:r>
              <a:rPr lang="tr-TR" sz="1400" dirty="0" smtClean="0"/>
              <a:t>) {</a:t>
            </a:r>
          </a:p>
          <a:p>
            <a:r>
              <a:rPr lang="tr-TR" sz="1400" dirty="0" smtClean="0"/>
              <a:t>        ilk = </a:t>
            </a:r>
            <a:r>
              <a:rPr lang="tr-TR" sz="1400" dirty="0" err="1" smtClean="0"/>
              <a:t>yeniDugum</a:t>
            </a:r>
            <a:r>
              <a:rPr lang="tr-TR" sz="1400" dirty="0" smtClean="0"/>
              <a:t>;</a:t>
            </a:r>
          </a:p>
          <a:p>
            <a:r>
              <a:rPr lang="tr-TR" sz="1400" dirty="0" smtClean="0"/>
              <a:t>    } else {</a:t>
            </a:r>
          </a:p>
          <a:p>
            <a:r>
              <a:rPr lang="tr-TR" sz="1400" dirty="0" smtClean="0"/>
              <a:t>        </a:t>
            </a:r>
            <a:r>
              <a:rPr lang="tr-TR" sz="1400" dirty="0" err="1" smtClean="0"/>
              <a:t>son.sonraki</a:t>
            </a:r>
            <a:r>
              <a:rPr lang="tr-TR" sz="1400" dirty="0" smtClean="0"/>
              <a:t> = </a:t>
            </a:r>
            <a:r>
              <a:rPr lang="tr-TR" sz="1400" dirty="0" err="1" smtClean="0"/>
              <a:t>yeniDugum</a:t>
            </a:r>
            <a:r>
              <a:rPr lang="tr-TR" sz="1400" dirty="0" smtClean="0"/>
              <a:t>;</a:t>
            </a:r>
          </a:p>
          <a:p>
            <a:r>
              <a:rPr lang="tr-TR" sz="1400" dirty="0" smtClean="0"/>
              <a:t>    }</a:t>
            </a:r>
          </a:p>
          <a:p>
            <a:endParaRPr lang="tr-TR" sz="1400" dirty="0" smtClean="0"/>
          </a:p>
          <a:p>
            <a:r>
              <a:rPr lang="tr-TR" sz="1400" dirty="0" smtClean="0"/>
              <a:t>    son = </a:t>
            </a:r>
            <a:r>
              <a:rPr lang="tr-TR" sz="1400" dirty="0" err="1" smtClean="0"/>
              <a:t>yeniDugum</a:t>
            </a:r>
            <a:r>
              <a:rPr lang="tr-TR" sz="1400" dirty="0" smtClean="0"/>
              <a:t>;</a:t>
            </a:r>
          </a:p>
          <a:p>
            <a:r>
              <a:rPr lang="tr-TR" sz="1400" dirty="0" smtClean="0"/>
              <a:t>    son. </a:t>
            </a:r>
            <a:r>
              <a:rPr lang="tr-TR" sz="1400" dirty="0" err="1" smtClean="0"/>
              <a:t>yeniDugum</a:t>
            </a:r>
            <a:r>
              <a:rPr lang="tr-TR" sz="1400" dirty="0" smtClean="0"/>
              <a:t> = ilk;</a:t>
            </a:r>
          </a:p>
          <a:p>
            <a:r>
              <a:rPr lang="tr-TR" sz="1400" dirty="0" smtClean="0"/>
              <a:t>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507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Dairesel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74915"/>
            <a:ext cx="10515600" cy="1726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/>
              <a:t>Bir </a:t>
            </a:r>
            <a:r>
              <a:rPr lang="tr-TR" b="1" dirty="0" smtClean="0"/>
              <a:t>Öğe </a:t>
            </a:r>
            <a:r>
              <a:rPr lang="tr-TR" b="1" dirty="0"/>
              <a:t>Bulma</a:t>
            </a:r>
          </a:p>
          <a:p>
            <a:pPr marL="0" indent="0">
              <a:buNone/>
            </a:pPr>
            <a:r>
              <a:rPr lang="tr-TR" dirty="0" smtClean="0"/>
              <a:t>Bakacağımız </a:t>
            </a:r>
            <a:r>
              <a:rPr lang="tr-TR" dirty="0"/>
              <a:t>sonraki işlem, listede bir öğenin olup olmadığını belirlemek için arama yapmaktır.</a:t>
            </a:r>
          </a:p>
          <a:p>
            <a:r>
              <a:rPr lang="tr-TR" dirty="0"/>
              <a:t>Bunun için </a:t>
            </a:r>
            <a:r>
              <a:rPr lang="tr-TR" b="1" dirty="0"/>
              <a:t>, listedeki bir düğümü (genellikle </a:t>
            </a:r>
            <a:r>
              <a:rPr lang="tr-TR" b="1" i="1" dirty="0" smtClean="0"/>
              <a:t>ilk</a:t>
            </a:r>
            <a:r>
              <a:rPr lang="tr-TR" b="1" dirty="0"/>
              <a:t> ) </a:t>
            </a:r>
            <a:r>
              <a:rPr lang="tr-TR" b="1" i="1" dirty="0" err="1" smtClean="0"/>
              <a:t>mevcutDugum</a:t>
            </a:r>
            <a:r>
              <a:rPr lang="tr-TR" b="1" i="1" dirty="0"/>
              <a:t> </a:t>
            </a:r>
            <a:r>
              <a:rPr lang="tr-TR" dirty="0"/>
              <a:t> olarak sabitleyeceğiz ve gerekli öğeyi bulana kadar </a:t>
            </a:r>
            <a:r>
              <a:rPr lang="tr-TR" b="1" dirty="0"/>
              <a:t>bu düğümün </a:t>
            </a:r>
            <a:r>
              <a:rPr lang="tr-TR" b="1" i="1" dirty="0" smtClean="0"/>
              <a:t>sonraki </a:t>
            </a:r>
            <a:r>
              <a:rPr lang="tr-TR" b="1" i="1" dirty="0"/>
              <a:t>öğesini</a:t>
            </a:r>
            <a:r>
              <a:rPr lang="tr-TR" b="1" dirty="0"/>
              <a:t> kullanarak tüm listede dolaşacağız.</a:t>
            </a:r>
            <a:endParaRPr lang="tr-TR" dirty="0"/>
          </a:p>
          <a:p>
            <a:r>
              <a:rPr lang="tr-TR" i="1" dirty="0"/>
              <a:t>parametre olarak </a:t>
            </a:r>
            <a:r>
              <a:rPr lang="tr-TR" i="1" dirty="0" err="1" smtClean="0"/>
              <a:t>arananDeger</a:t>
            </a:r>
            <a:r>
              <a:rPr lang="tr-TR" dirty="0"/>
              <a:t>  alan yeni bir </a:t>
            </a:r>
            <a:r>
              <a:rPr lang="tr-TR" i="1" dirty="0" err="1" smtClean="0"/>
              <a:t>DugumuBul</a:t>
            </a:r>
            <a:r>
              <a:rPr lang="tr-TR" dirty="0"/>
              <a:t> yöntemi ekleyelim :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090058" y="3776609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 err="1" smtClean="0"/>
              <a:t>public</a:t>
            </a:r>
            <a:r>
              <a:rPr lang="tr-TR" sz="1200" dirty="0" smtClean="0"/>
              <a:t> </a:t>
            </a:r>
            <a:r>
              <a:rPr lang="tr-TR" sz="1200" dirty="0" err="1" smtClean="0"/>
              <a:t>boolean</a:t>
            </a:r>
            <a:r>
              <a:rPr lang="tr-TR" sz="1200" dirty="0" smtClean="0"/>
              <a:t> </a:t>
            </a:r>
            <a:r>
              <a:rPr lang="tr-TR" sz="1200" i="1" dirty="0" err="1" smtClean="0"/>
              <a:t>DugumuBul</a:t>
            </a:r>
            <a:r>
              <a:rPr lang="tr-TR" sz="1200" dirty="0" smtClean="0"/>
              <a:t>(</a:t>
            </a:r>
            <a:r>
              <a:rPr lang="tr-TR" sz="1200" dirty="0" err="1" smtClean="0"/>
              <a:t>int</a:t>
            </a:r>
            <a:r>
              <a:rPr lang="tr-TR" sz="1200" dirty="0" smtClean="0"/>
              <a:t> </a:t>
            </a:r>
            <a:r>
              <a:rPr lang="tr-TR" sz="1200" dirty="0" err="1" smtClean="0"/>
              <a:t>arananDeger</a:t>
            </a:r>
            <a:r>
              <a:rPr lang="tr-TR" sz="1200" dirty="0" smtClean="0"/>
              <a:t>) {</a:t>
            </a:r>
          </a:p>
          <a:p>
            <a:r>
              <a:rPr lang="tr-TR" sz="1200" dirty="0" smtClean="0"/>
              <a:t>    </a:t>
            </a:r>
            <a:r>
              <a:rPr lang="tr-TR" sz="1200" dirty="0" err="1" smtClean="0"/>
              <a:t>Dugum</a:t>
            </a:r>
            <a:r>
              <a:rPr lang="tr-TR" sz="1200" dirty="0" smtClean="0"/>
              <a:t> </a:t>
            </a:r>
            <a:r>
              <a:rPr lang="tr-TR" sz="1200" dirty="0" err="1" smtClean="0"/>
              <a:t>mevcutDugum</a:t>
            </a:r>
            <a:r>
              <a:rPr lang="tr-TR" sz="1200" dirty="0" smtClean="0"/>
              <a:t> = ilk;</a:t>
            </a:r>
          </a:p>
          <a:p>
            <a:endParaRPr lang="tr-TR" sz="1200" dirty="0" smtClean="0"/>
          </a:p>
          <a:p>
            <a:r>
              <a:rPr lang="tr-TR" sz="1200" dirty="0" smtClean="0"/>
              <a:t>    </a:t>
            </a:r>
            <a:r>
              <a:rPr lang="tr-TR" sz="1200" dirty="0" err="1" smtClean="0"/>
              <a:t>if</a:t>
            </a:r>
            <a:r>
              <a:rPr lang="tr-TR" sz="1200" dirty="0" smtClean="0"/>
              <a:t> (ilk == </a:t>
            </a:r>
            <a:r>
              <a:rPr lang="tr-TR" sz="1200" dirty="0" err="1" smtClean="0"/>
              <a:t>null</a:t>
            </a:r>
            <a:r>
              <a:rPr lang="tr-TR" sz="1200" dirty="0" smtClean="0"/>
              <a:t>) {</a:t>
            </a:r>
          </a:p>
          <a:p>
            <a:r>
              <a:rPr lang="tr-TR" sz="1200" dirty="0" smtClean="0"/>
              <a:t>        </a:t>
            </a:r>
            <a:r>
              <a:rPr lang="tr-TR" sz="1200" dirty="0" err="1" smtClean="0"/>
              <a:t>return</a:t>
            </a:r>
            <a:r>
              <a:rPr lang="tr-TR" sz="1200" dirty="0" smtClean="0"/>
              <a:t> </a:t>
            </a:r>
            <a:r>
              <a:rPr lang="tr-TR" sz="1200" dirty="0" err="1" smtClean="0"/>
              <a:t>false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} else {</a:t>
            </a:r>
          </a:p>
          <a:p>
            <a:r>
              <a:rPr lang="tr-TR" sz="1200" dirty="0" smtClean="0"/>
              <a:t>        do {</a:t>
            </a:r>
          </a:p>
          <a:p>
            <a:r>
              <a:rPr lang="tr-TR" sz="1200" dirty="0" smtClean="0"/>
              <a:t>            </a:t>
            </a:r>
            <a:r>
              <a:rPr lang="tr-TR" sz="1200" dirty="0" err="1" smtClean="0"/>
              <a:t>if</a:t>
            </a:r>
            <a:r>
              <a:rPr lang="tr-TR" sz="1200" dirty="0" smtClean="0"/>
              <a:t> (</a:t>
            </a:r>
            <a:r>
              <a:rPr lang="tr-TR" sz="1200" dirty="0" err="1" smtClean="0"/>
              <a:t>mevcutDugum.deger</a:t>
            </a:r>
            <a:r>
              <a:rPr lang="tr-TR" sz="1200" dirty="0" smtClean="0"/>
              <a:t> == </a:t>
            </a:r>
            <a:r>
              <a:rPr lang="tr-TR" sz="1200" dirty="0" err="1" smtClean="0"/>
              <a:t>arananDeger</a:t>
            </a:r>
            <a:r>
              <a:rPr lang="tr-TR" sz="1200" dirty="0" smtClean="0"/>
              <a:t>) {</a:t>
            </a:r>
          </a:p>
          <a:p>
            <a:r>
              <a:rPr lang="tr-TR" sz="1200" dirty="0" smtClean="0"/>
              <a:t>                </a:t>
            </a:r>
            <a:r>
              <a:rPr lang="tr-TR" sz="1200" dirty="0" err="1" smtClean="0"/>
              <a:t>return</a:t>
            </a:r>
            <a:r>
              <a:rPr lang="tr-TR" sz="1200" dirty="0" smtClean="0"/>
              <a:t> </a:t>
            </a:r>
            <a:r>
              <a:rPr lang="tr-TR" sz="1200" dirty="0" err="1" smtClean="0"/>
              <a:t>true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        }</a:t>
            </a:r>
          </a:p>
          <a:p>
            <a:r>
              <a:rPr lang="tr-TR" sz="1200" dirty="0" smtClean="0"/>
              <a:t>            </a:t>
            </a:r>
            <a:r>
              <a:rPr lang="tr-TR" sz="1200" dirty="0" err="1" smtClean="0"/>
              <a:t>mevcutDugum</a:t>
            </a:r>
            <a:r>
              <a:rPr lang="tr-TR" sz="1200" dirty="0" smtClean="0"/>
              <a:t> = </a:t>
            </a:r>
            <a:r>
              <a:rPr lang="tr-TR" sz="1200" dirty="0" err="1" smtClean="0"/>
              <a:t>mevcutDugum.sonraki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    } </a:t>
            </a:r>
            <a:r>
              <a:rPr lang="tr-TR" sz="1200" dirty="0" err="1" smtClean="0"/>
              <a:t>while</a:t>
            </a:r>
            <a:r>
              <a:rPr lang="tr-TR" sz="1200" dirty="0" smtClean="0"/>
              <a:t> (</a:t>
            </a:r>
            <a:r>
              <a:rPr lang="tr-TR" sz="1200" dirty="0" err="1" smtClean="0"/>
              <a:t>mevcutDugum</a:t>
            </a:r>
            <a:r>
              <a:rPr lang="tr-TR" sz="1200" dirty="0" smtClean="0"/>
              <a:t> != ilk);</a:t>
            </a:r>
          </a:p>
          <a:p>
            <a:r>
              <a:rPr lang="tr-TR" sz="1200" dirty="0" smtClean="0"/>
              <a:t>        </a:t>
            </a:r>
            <a:r>
              <a:rPr lang="tr-TR" sz="1200" dirty="0" err="1" smtClean="0"/>
              <a:t>return</a:t>
            </a:r>
            <a:r>
              <a:rPr lang="tr-TR" sz="1200" dirty="0" smtClean="0"/>
              <a:t> </a:t>
            </a:r>
            <a:r>
              <a:rPr lang="tr-TR" sz="1200" dirty="0" err="1" smtClean="0"/>
              <a:t>false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}</a:t>
            </a:r>
          </a:p>
          <a:p>
            <a:r>
              <a:rPr lang="tr-TR" sz="1200" dirty="0" smtClean="0"/>
              <a:t>}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7293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Dairesel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74915"/>
            <a:ext cx="10515600" cy="460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Silme İşlemi </a:t>
            </a:r>
          </a:p>
          <a:p>
            <a:pPr marL="0" indent="0">
              <a:buNone/>
            </a:pPr>
            <a:r>
              <a:rPr lang="tr-TR" dirty="0" smtClean="0"/>
              <a:t>Şimdi de silme </a:t>
            </a:r>
            <a:r>
              <a:rPr lang="tr-TR" dirty="0"/>
              <a:t>işlemine bakacağız.</a:t>
            </a:r>
          </a:p>
          <a:p>
            <a:pPr marL="0" indent="0">
              <a:buNone/>
            </a:pPr>
            <a:r>
              <a:rPr lang="tr-TR" b="1" dirty="0"/>
              <a:t>Genel olarak konuşursak, bir öğeyi sildikten sonra , önceki düğümün </a:t>
            </a:r>
            <a:r>
              <a:rPr lang="tr-TR" b="1" dirty="0" smtClean="0"/>
              <a:t>"</a:t>
            </a:r>
            <a:r>
              <a:rPr lang="tr-TR" b="1" i="1" dirty="0" smtClean="0"/>
              <a:t>sonraki" </a:t>
            </a:r>
            <a:r>
              <a:rPr lang="tr-TR" b="1" i="1" dirty="0"/>
              <a:t>referansını, silinen düğümün </a:t>
            </a:r>
            <a:r>
              <a:rPr lang="tr-TR" b="1" dirty="0"/>
              <a:t>"</a:t>
            </a:r>
            <a:r>
              <a:rPr lang="tr-TR" b="1" i="1" dirty="0"/>
              <a:t>sonraki"  referansına</a:t>
            </a:r>
            <a:r>
              <a:rPr lang="tr-TR" b="1" dirty="0"/>
              <a:t> işaret edecek şekilde güncellememiz gerekir .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Ancak, düşünmemiz gereken bazı özel durumlar var:</a:t>
            </a:r>
          </a:p>
          <a:p>
            <a:r>
              <a:rPr lang="tr-TR" b="1" dirty="0"/>
              <a:t>Dairesel </a:t>
            </a:r>
            <a:r>
              <a:rPr lang="tr-TR" b="1" dirty="0" smtClean="0"/>
              <a:t>bağlı </a:t>
            </a:r>
            <a:r>
              <a:rPr lang="tr-TR" b="1" dirty="0"/>
              <a:t>listenin yalnızca bir öğesi vardır ve öğeyi kaldırmak istiyoruz – Bu durumda, </a:t>
            </a:r>
            <a:r>
              <a:rPr lang="tr-TR" i="1" dirty="0" smtClean="0"/>
              <a:t>ilk</a:t>
            </a:r>
            <a:r>
              <a:rPr lang="tr-TR" dirty="0"/>
              <a:t> düğümü ve </a:t>
            </a:r>
            <a:r>
              <a:rPr lang="tr-TR" i="1" dirty="0" smtClean="0"/>
              <a:t>son</a:t>
            </a:r>
            <a:r>
              <a:rPr lang="tr-TR" dirty="0"/>
              <a:t> </a:t>
            </a:r>
            <a:r>
              <a:rPr lang="tr-TR" dirty="0" smtClean="0"/>
              <a:t>düğümü</a:t>
            </a:r>
            <a:r>
              <a:rPr lang="tr-TR" dirty="0"/>
              <a:t> </a:t>
            </a:r>
            <a:r>
              <a:rPr lang="tr-TR" i="1" dirty="0"/>
              <a:t>boş</a:t>
            </a:r>
            <a:r>
              <a:rPr lang="tr-TR" dirty="0"/>
              <a:t> olarak ayarlamamız yeterlidir.</a:t>
            </a:r>
          </a:p>
          <a:p>
            <a:r>
              <a:rPr lang="tr-TR" b="1" dirty="0"/>
              <a:t>Silinecek öğe </a:t>
            </a:r>
            <a:r>
              <a:rPr lang="tr-TR" b="1" i="1" dirty="0" smtClean="0"/>
              <a:t>ilk</a:t>
            </a:r>
            <a:r>
              <a:rPr lang="tr-TR" b="1" dirty="0"/>
              <a:t> düğümdür</a:t>
            </a:r>
            <a:r>
              <a:rPr lang="tr-TR" dirty="0"/>
              <a:t> – Yeni </a:t>
            </a:r>
            <a:r>
              <a:rPr lang="tr-TR" i="1" dirty="0" smtClean="0"/>
              <a:t>ilk </a:t>
            </a:r>
            <a:r>
              <a:rPr lang="tr-TR" i="1" dirty="0"/>
              <a:t>olarak </a:t>
            </a:r>
            <a:r>
              <a:rPr lang="tr-TR" i="1" dirty="0" err="1" smtClean="0"/>
              <a:t>ilk.sonraki</a:t>
            </a:r>
            <a:r>
              <a:rPr lang="tr-TR" i="1" dirty="0" smtClean="0"/>
              <a:t> </a:t>
            </a:r>
            <a:r>
              <a:rPr lang="tr-TR" i="1" dirty="0"/>
              <a:t>yapmalıyız</a:t>
            </a:r>
            <a:endParaRPr lang="tr-TR" dirty="0"/>
          </a:p>
          <a:p>
            <a:r>
              <a:rPr lang="tr-TR" b="1" dirty="0"/>
              <a:t>Silinecek eleman </a:t>
            </a:r>
            <a:r>
              <a:rPr lang="tr-TR" b="1" i="1" dirty="0" smtClean="0"/>
              <a:t>son</a:t>
            </a:r>
            <a:r>
              <a:rPr lang="tr-TR" b="1" dirty="0"/>
              <a:t> düğümüdür – Silmek istediğimiz düğümün önceki düğümünü yeni </a:t>
            </a:r>
            <a:r>
              <a:rPr lang="tr-TR" dirty="0" smtClean="0"/>
              <a:t>"</a:t>
            </a:r>
            <a:r>
              <a:rPr lang="tr-TR" i="1" dirty="0" smtClean="0"/>
              <a:t>son"</a:t>
            </a:r>
            <a:r>
              <a:rPr lang="tr-TR" dirty="0"/>
              <a:t> olarak yapmamız gerekir</a:t>
            </a:r>
          </a:p>
          <a:p>
            <a:pPr marL="0" indent="0">
              <a:buNone/>
            </a:pPr>
            <a:r>
              <a:rPr lang="tr-TR" dirty="0" smtClean="0"/>
              <a:t>Sonraki sayfada bir </a:t>
            </a:r>
            <a:r>
              <a:rPr lang="tr-TR" dirty="0"/>
              <a:t>öğeyi silme uygulamasına </a:t>
            </a:r>
            <a:r>
              <a:rPr lang="tr-TR" dirty="0" smtClean="0"/>
              <a:t>göz </a:t>
            </a:r>
            <a:r>
              <a:rPr lang="tr-TR" dirty="0"/>
              <a:t>atalım: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4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Dairesel Bağlı Liste için Java </a:t>
            </a:r>
            <a:r>
              <a:rPr lang="tr-TR" dirty="0" err="1" smtClean="0"/>
              <a:t>İmplementasyonu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74915"/>
            <a:ext cx="10515600" cy="339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/>
              <a:t>Silme İşlemi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371461" y="2035286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 err="1" smtClean="0"/>
              <a:t>public</a:t>
            </a:r>
            <a:r>
              <a:rPr lang="tr-TR" sz="1200" dirty="0" smtClean="0"/>
              <a:t> </a:t>
            </a:r>
            <a:r>
              <a:rPr lang="tr-TR" sz="1200" dirty="0" err="1" smtClean="0"/>
              <a:t>void</a:t>
            </a:r>
            <a:r>
              <a:rPr lang="tr-TR" sz="1200" dirty="0" smtClean="0"/>
              <a:t> </a:t>
            </a:r>
            <a:r>
              <a:rPr lang="tr-TR" sz="1200" dirty="0" err="1" smtClean="0"/>
              <a:t>dugumSil</a:t>
            </a:r>
            <a:r>
              <a:rPr lang="tr-TR" sz="1200" dirty="0" smtClean="0"/>
              <a:t>(</a:t>
            </a:r>
            <a:r>
              <a:rPr lang="tr-TR" sz="1200" dirty="0" err="1" smtClean="0"/>
              <a:t>int</a:t>
            </a:r>
            <a:r>
              <a:rPr lang="tr-TR" sz="1200" dirty="0" smtClean="0"/>
              <a:t> </a:t>
            </a:r>
            <a:r>
              <a:rPr lang="tr-TR" sz="1200" dirty="0" err="1" smtClean="0"/>
              <a:t>silinecekDeger</a:t>
            </a:r>
            <a:r>
              <a:rPr lang="tr-TR" sz="1200" dirty="0" smtClean="0"/>
              <a:t>) {</a:t>
            </a:r>
          </a:p>
          <a:p>
            <a:r>
              <a:rPr lang="tr-TR" sz="1200" dirty="0" smtClean="0"/>
              <a:t>    </a:t>
            </a:r>
            <a:r>
              <a:rPr lang="tr-TR" sz="1200" dirty="0" err="1" smtClean="0"/>
              <a:t>Dugum</a:t>
            </a:r>
            <a:r>
              <a:rPr lang="tr-TR" sz="1200" dirty="0" smtClean="0"/>
              <a:t> </a:t>
            </a:r>
            <a:r>
              <a:rPr lang="tr-TR" sz="1200" dirty="0" err="1" smtClean="0"/>
              <a:t>mevcutDugum</a:t>
            </a:r>
            <a:r>
              <a:rPr lang="tr-TR" sz="1200" dirty="0" smtClean="0"/>
              <a:t> = ilk;</a:t>
            </a:r>
          </a:p>
          <a:p>
            <a:r>
              <a:rPr lang="tr-TR" sz="1200" dirty="0" smtClean="0"/>
              <a:t>    </a:t>
            </a:r>
            <a:r>
              <a:rPr lang="tr-TR" sz="1200" dirty="0" err="1" smtClean="0"/>
              <a:t>if</a:t>
            </a:r>
            <a:r>
              <a:rPr lang="tr-TR" sz="1200" dirty="0" smtClean="0"/>
              <a:t> (ilk == </a:t>
            </a:r>
            <a:r>
              <a:rPr lang="tr-TR" sz="1200" dirty="0" err="1" smtClean="0"/>
              <a:t>null</a:t>
            </a:r>
            <a:r>
              <a:rPr lang="tr-TR" sz="1200" dirty="0" smtClean="0"/>
              <a:t>) { // liste boş demektir</a:t>
            </a:r>
          </a:p>
          <a:p>
            <a:r>
              <a:rPr lang="tr-TR" sz="1200" dirty="0" smtClean="0"/>
              <a:t>        </a:t>
            </a:r>
            <a:r>
              <a:rPr lang="tr-TR" sz="1200" dirty="0" err="1" smtClean="0"/>
              <a:t>return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}</a:t>
            </a:r>
          </a:p>
          <a:p>
            <a:r>
              <a:rPr lang="tr-TR" sz="1200" dirty="0" smtClean="0"/>
              <a:t>    do {</a:t>
            </a:r>
          </a:p>
          <a:p>
            <a:r>
              <a:rPr lang="tr-TR" sz="1200" dirty="0" smtClean="0"/>
              <a:t>        </a:t>
            </a:r>
            <a:r>
              <a:rPr lang="tr-TR" sz="1200" dirty="0" err="1" smtClean="0"/>
              <a:t>Dugum</a:t>
            </a:r>
            <a:r>
              <a:rPr lang="tr-TR" sz="1200" dirty="0" smtClean="0"/>
              <a:t> </a:t>
            </a:r>
            <a:r>
              <a:rPr lang="tr-TR" sz="1200" dirty="0" err="1" smtClean="0"/>
              <a:t>sonrakiDugum</a:t>
            </a:r>
            <a:r>
              <a:rPr lang="tr-TR" sz="1200" dirty="0" smtClean="0"/>
              <a:t> = </a:t>
            </a:r>
            <a:r>
              <a:rPr lang="tr-TR" sz="1200" dirty="0" err="1" smtClean="0"/>
              <a:t>mevcutDugum.sonraki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    </a:t>
            </a:r>
            <a:r>
              <a:rPr lang="tr-TR" sz="1200" dirty="0" err="1" smtClean="0"/>
              <a:t>if</a:t>
            </a:r>
            <a:r>
              <a:rPr lang="tr-TR" sz="1200" dirty="0" smtClean="0"/>
              <a:t> (</a:t>
            </a:r>
            <a:r>
              <a:rPr lang="tr-TR" sz="1200" dirty="0" err="1" smtClean="0"/>
              <a:t>sonrakiDugum.value</a:t>
            </a:r>
            <a:r>
              <a:rPr lang="tr-TR" sz="1200" dirty="0" smtClean="0"/>
              <a:t> == </a:t>
            </a:r>
            <a:r>
              <a:rPr lang="tr-TR" sz="1200" dirty="0" err="1" smtClean="0"/>
              <a:t>silinecekDeger</a:t>
            </a:r>
            <a:r>
              <a:rPr lang="tr-TR" sz="1200" dirty="0" smtClean="0"/>
              <a:t>) {</a:t>
            </a:r>
          </a:p>
          <a:p>
            <a:r>
              <a:rPr lang="tr-TR" sz="1200" dirty="0" smtClean="0"/>
              <a:t>            </a:t>
            </a:r>
            <a:r>
              <a:rPr lang="tr-TR" sz="1200" dirty="0" err="1" smtClean="0"/>
              <a:t>if</a:t>
            </a:r>
            <a:r>
              <a:rPr lang="tr-TR" sz="1200" dirty="0" smtClean="0"/>
              <a:t> (son == ilk) { // listede sadece bir eleman var demektir</a:t>
            </a:r>
          </a:p>
          <a:p>
            <a:r>
              <a:rPr lang="tr-TR" sz="1200" dirty="0" smtClean="0"/>
              <a:t>                ilk = </a:t>
            </a:r>
            <a:r>
              <a:rPr lang="tr-TR" sz="1200" dirty="0" err="1" smtClean="0"/>
              <a:t>null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            son = </a:t>
            </a:r>
            <a:r>
              <a:rPr lang="tr-TR" sz="1200" dirty="0" err="1" smtClean="0"/>
              <a:t>null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        } else {</a:t>
            </a:r>
          </a:p>
          <a:p>
            <a:r>
              <a:rPr lang="tr-TR" sz="1200" dirty="0" smtClean="0"/>
              <a:t>                </a:t>
            </a:r>
            <a:r>
              <a:rPr lang="tr-TR" sz="1200" dirty="0" err="1" smtClean="0"/>
              <a:t>mevcutDugum.sonraki</a:t>
            </a:r>
            <a:r>
              <a:rPr lang="tr-TR" sz="1200" dirty="0" smtClean="0"/>
              <a:t> = </a:t>
            </a:r>
            <a:r>
              <a:rPr lang="tr-TR" sz="1200" dirty="0" err="1" smtClean="0"/>
              <a:t>sonrakiDugum.sonraki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            </a:t>
            </a:r>
            <a:r>
              <a:rPr lang="tr-TR" sz="1200" dirty="0" err="1" smtClean="0"/>
              <a:t>if</a:t>
            </a:r>
            <a:r>
              <a:rPr lang="tr-TR" sz="1200" dirty="0" smtClean="0"/>
              <a:t> (ilk == </a:t>
            </a:r>
            <a:r>
              <a:rPr lang="tr-TR" sz="1200" dirty="0" err="1" smtClean="0"/>
              <a:t>sonrakiDugum</a:t>
            </a:r>
            <a:r>
              <a:rPr lang="tr-TR" sz="1200" dirty="0" smtClean="0"/>
              <a:t>) { //ilk elemanı siliyoruz</a:t>
            </a:r>
          </a:p>
          <a:p>
            <a:r>
              <a:rPr lang="tr-TR" sz="1200" dirty="0" smtClean="0"/>
              <a:t>                    ilk = </a:t>
            </a:r>
            <a:r>
              <a:rPr lang="tr-TR" sz="1200" dirty="0" err="1" smtClean="0"/>
              <a:t>ilk.sonraki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            }</a:t>
            </a:r>
          </a:p>
          <a:p>
            <a:r>
              <a:rPr lang="tr-TR" sz="1200" dirty="0" smtClean="0"/>
              <a:t>                </a:t>
            </a:r>
            <a:r>
              <a:rPr lang="tr-TR" sz="1200" dirty="0" err="1" smtClean="0"/>
              <a:t>if</a:t>
            </a:r>
            <a:r>
              <a:rPr lang="tr-TR" sz="1200" dirty="0" smtClean="0"/>
              <a:t> (son == </a:t>
            </a:r>
            <a:r>
              <a:rPr lang="tr-TR" sz="1200" dirty="0" err="1" smtClean="0"/>
              <a:t>sonrakiDugum</a:t>
            </a:r>
            <a:r>
              <a:rPr lang="tr-TR" sz="1200" dirty="0" smtClean="0"/>
              <a:t>) { //son elemanı siliyoruz</a:t>
            </a:r>
          </a:p>
          <a:p>
            <a:r>
              <a:rPr lang="tr-TR" sz="1200" dirty="0" smtClean="0"/>
              <a:t>                    son = </a:t>
            </a:r>
            <a:r>
              <a:rPr lang="tr-TR" sz="1200" dirty="0" err="1" smtClean="0"/>
              <a:t>mevcutDugum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            }</a:t>
            </a:r>
          </a:p>
          <a:p>
            <a:r>
              <a:rPr lang="tr-TR" sz="1200" dirty="0" smtClean="0"/>
              <a:t>            }</a:t>
            </a:r>
          </a:p>
          <a:p>
            <a:r>
              <a:rPr lang="tr-TR" sz="1200" dirty="0" smtClean="0"/>
              <a:t>            break;</a:t>
            </a:r>
          </a:p>
          <a:p>
            <a:r>
              <a:rPr lang="tr-TR" sz="1200" dirty="0" smtClean="0"/>
              <a:t>        }</a:t>
            </a:r>
          </a:p>
          <a:p>
            <a:r>
              <a:rPr lang="tr-TR" sz="1200" dirty="0" smtClean="0"/>
              <a:t>        </a:t>
            </a:r>
            <a:r>
              <a:rPr lang="tr-TR" sz="1200" dirty="0" err="1" smtClean="0"/>
              <a:t>mevcutDugum</a:t>
            </a:r>
            <a:r>
              <a:rPr lang="tr-TR" sz="1200" dirty="0" smtClean="0"/>
              <a:t> = </a:t>
            </a:r>
            <a:r>
              <a:rPr lang="tr-TR" sz="1200" dirty="0" err="1" smtClean="0"/>
              <a:t>sonrakiDugum</a:t>
            </a:r>
            <a:r>
              <a:rPr lang="tr-TR" sz="1200" dirty="0" smtClean="0"/>
              <a:t>;</a:t>
            </a:r>
          </a:p>
          <a:p>
            <a:r>
              <a:rPr lang="tr-TR" sz="1200" dirty="0" smtClean="0"/>
              <a:t>    } </a:t>
            </a:r>
            <a:r>
              <a:rPr lang="tr-TR" sz="1200" dirty="0" err="1" smtClean="0"/>
              <a:t>while</a:t>
            </a:r>
            <a:r>
              <a:rPr lang="tr-TR" sz="1200" dirty="0" smtClean="0"/>
              <a:t> (</a:t>
            </a:r>
            <a:r>
              <a:rPr lang="tr-TR" sz="1200" dirty="0" err="1" smtClean="0"/>
              <a:t>mevcutDugum</a:t>
            </a:r>
            <a:r>
              <a:rPr lang="tr-TR" sz="1200" dirty="0" smtClean="0"/>
              <a:t> != ilk);</a:t>
            </a:r>
          </a:p>
          <a:p>
            <a:r>
              <a:rPr lang="tr-TR" sz="1200" dirty="0" smtClean="0"/>
              <a:t>}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9530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r Payı">
  <a:themeElements>
    <a:clrScheme name="Kar Payı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Kar Pay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r Pay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TM03457464[[fn=Kar Payı]]</Template>
  <TotalTime>390</TotalTime>
  <Words>918</Words>
  <Application>Microsoft Office PowerPoint</Application>
  <PresentationFormat>Geniş ekran</PresentationFormat>
  <Paragraphs>239</Paragraphs>
  <Slides>20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Adobe Fan Heiti Std B</vt:lpstr>
      <vt:lpstr>Arial</vt:lpstr>
      <vt:lpstr>Consolas</vt:lpstr>
      <vt:lpstr>Gill Sans MT</vt:lpstr>
      <vt:lpstr>Wingdings 2</vt:lpstr>
      <vt:lpstr>Kar Payı</vt:lpstr>
      <vt:lpstr>Bitmap Image</vt:lpstr>
      <vt:lpstr>Bağlı Listeler</vt:lpstr>
      <vt:lpstr>Dairesel Bağlı Listeler</vt:lpstr>
      <vt:lpstr>Dairesel Bağlı Listelerin Avantajları</vt:lpstr>
      <vt:lpstr>Dairesel Bağlı Liste için Java İmplementasyonu</vt:lpstr>
      <vt:lpstr>Dairesel Bağlı Liste için Java İmplementasyonu</vt:lpstr>
      <vt:lpstr>Dairesel Bağlı Liste için Java İmplementasyonu</vt:lpstr>
      <vt:lpstr>Dairesel Bağlı Liste için Java İmplementasyonu</vt:lpstr>
      <vt:lpstr>Dairesel Bağlı Liste için Java İmplementasyonu</vt:lpstr>
      <vt:lpstr>Dairesel Bağlı Liste için Java İmplementasyonu</vt:lpstr>
      <vt:lpstr>Dairesel Bağlı Liste için Java İmplementasyonu</vt:lpstr>
      <vt:lpstr>ÇİFT YÖNLÜ Bağlı Listeler</vt:lpstr>
      <vt:lpstr>ÇİFT YÖNLÜ Bağlı Listelerin Avantajları - DEZAVANTAJLARI</vt:lpstr>
      <vt:lpstr>ÇİFT YÖNLÜ Bağlı Liste için Java İmplementasyonu</vt:lpstr>
      <vt:lpstr>ÇİFT YÖNLÜ Bağlı Liste için Java İmplementasyonu</vt:lpstr>
      <vt:lpstr>ÇİFT YÖNLÜ Bağlı Liste için Java İmplementasyonu</vt:lpstr>
      <vt:lpstr>ÇİFT YÖNLÜ Bağlı Liste için Java İmplementasyonu</vt:lpstr>
      <vt:lpstr>ÇİFT YÖNLÜ Bağlı Liste için Java İmplementasyonu</vt:lpstr>
      <vt:lpstr>ÇİFT YÖNLÜ Bağlı Liste için Java İmplementasyonu</vt:lpstr>
      <vt:lpstr>ÇİFT YÖNLÜ Bağlı Liste için Java İmplementasyonu</vt:lpstr>
      <vt:lpstr>ÇİFT YÖNLÜ DAİRESEL BAĞLI LİSTE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Bağlı Listeler</dc:title>
  <dc:creator>Fatih</dc:creator>
  <cp:lastModifiedBy>Fatih</cp:lastModifiedBy>
  <cp:revision>24</cp:revision>
  <dcterms:created xsi:type="dcterms:W3CDTF">2022-10-17T08:03:04Z</dcterms:created>
  <dcterms:modified xsi:type="dcterms:W3CDTF">2022-10-17T14:34:19Z</dcterms:modified>
</cp:coreProperties>
</file>