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5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PEREN FİKRET GÜLTEKİN" initials="AFG" lastIdx="1" clrIdx="0">
    <p:extLst>
      <p:ext uri="{19B8F6BF-5375-455C-9EA6-DF929625EA0E}">
        <p15:presenceInfo xmlns:p15="http://schemas.microsoft.com/office/powerpoint/2012/main" userId="913d4b5d42c42b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A3338FD-5545-4CF8-A94A-B314AC195ED9}" type="datetimeFigureOut">
              <a:rPr lang="tr-TR" smtClean="0"/>
              <a:t>15.12.2022</a:t>
            </a:fld>
            <a:endParaRPr lang="tr-T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tr-T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372D3A0-FDC6-4723-BD39-9F5C840E226C}" type="slidenum">
              <a:rPr lang="tr-TR" smtClean="0"/>
              <a:t>‹#›</a:t>
            </a:fld>
            <a:endParaRPr lang="tr-TR"/>
          </a:p>
        </p:txBody>
      </p:sp>
    </p:spTree>
    <p:extLst>
      <p:ext uri="{BB962C8B-B14F-4D97-AF65-F5344CB8AC3E}">
        <p14:creationId xmlns:p14="http://schemas.microsoft.com/office/powerpoint/2010/main" val="285750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267158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1461486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2522416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35430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1959870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A3338FD-5545-4CF8-A94A-B314AC195ED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1136263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A3338FD-5545-4CF8-A94A-B314AC195ED9}"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1183952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A3338FD-5545-4CF8-A94A-B314AC195ED9}"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3933407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338FD-5545-4CF8-A94A-B314AC195ED9}"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4244673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A3338FD-5545-4CF8-A94A-B314AC195ED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212625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2466383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A3338FD-5545-4CF8-A94A-B314AC195ED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1371762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118000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72D3A0-FDC6-4723-BD39-9F5C840E226C}"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2127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CA3338FD-5545-4CF8-A94A-B314AC195ED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888383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CA3338FD-5545-4CF8-A94A-B314AC195ED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72D3A0-FDC6-4723-BD39-9F5C840E226C}"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5461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CA3338FD-5545-4CF8-A94A-B314AC195ED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1624241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3599098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40268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A3338FD-5545-4CF8-A94A-B314AC195ED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301834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A3338FD-5545-4CF8-A94A-B314AC195ED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383705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A3338FD-5545-4CF8-A94A-B314AC195ED9}"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18831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A3338FD-5545-4CF8-A94A-B314AC195ED9}"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281979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338FD-5545-4CF8-A94A-B314AC195ED9}"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372D3A0-FDC6-4723-BD39-9F5C840E226C}" type="slidenum">
              <a:rPr lang="tr-TR" smtClean="0"/>
              <a:t>‹#›</a:t>
            </a:fld>
            <a:endParaRPr lang="tr-TR"/>
          </a:p>
        </p:txBody>
      </p:sp>
    </p:spTree>
    <p:extLst>
      <p:ext uri="{BB962C8B-B14F-4D97-AF65-F5344CB8AC3E}">
        <p14:creationId xmlns:p14="http://schemas.microsoft.com/office/powerpoint/2010/main" val="206983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tr-TR" smtClean="0"/>
              <a:t>Asıl metin stillerini düzenle</a:t>
            </a:r>
          </a:p>
        </p:txBody>
      </p:sp>
      <p:sp>
        <p:nvSpPr>
          <p:cNvPr id="5" name="Date Placeholder 4"/>
          <p:cNvSpPr>
            <a:spLocks noGrp="1"/>
          </p:cNvSpPr>
          <p:nvPr>
            <p:ph type="dt" sz="half" idx="10"/>
          </p:nvPr>
        </p:nvSpPr>
        <p:spPr/>
        <p:txBody>
          <a:bodyPr/>
          <a:lstStyle/>
          <a:p>
            <a:fld id="{CA3338FD-5545-4CF8-A94A-B314AC195ED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372D3A0-FDC6-4723-BD39-9F5C840E226C}" type="slidenum">
              <a:rPr lang="tr-TR" smtClean="0"/>
              <a:t>‹#›</a:t>
            </a:fld>
            <a:endParaRPr lang="tr-TR"/>
          </a:p>
        </p:txBody>
      </p:sp>
    </p:spTree>
    <p:extLst>
      <p:ext uri="{BB962C8B-B14F-4D97-AF65-F5344CB8AC3E}">
        <p14:creationId xmlns:p14="http://schemas.microsoft.com/office/powerpoint/2010/main" val="158046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A3338FD-5545-4CF8-A94A-B314AC195ED9}" type="datetimeFigureOut">
              <a:rPr lang="tr-TR" smtClean="0"/>
              <a:t>15.12.2022</a:t>
            </a:fld>
            <a:endParaRPr lang="tr-T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tr-T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372D3A0-FDC6-4723-BD39-9F5C840E226C}" type="slidenum">
              <a:rPr lang="tr-TR" smtClean="0"/>
              <a:t>‹#›</a:t>
            </a:fld>
            <a:endParaRPr lang="tr-TR"/>
          </a:p>
        </p:txBody>
      </p:sp>
    </p:spTree>
    <p:extLst>
      <p:ext uri="{BB962C8B-B14F-4D97-AF65-F5344CB8AC3E}">
        <p14:creationId xmlns:p14="http://schemas.microsoft.com/office/powerpoint/2010/main" val="33508147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A3338FD-5545-4CF8-A94A-B314AC195ED9}" type="datetimeFigureOut">
              <a:rPr lang="tr-TR" smtClean="0"/>
              <a:t>15.12.2022</a:t>
            </a:fld>
            <a:endParaRPr lang="tr-T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tr-T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372D3A0-FDC6-4723-BD39-9F5C840E226C}" type="slidenum">
              <a:rPr lang="tr-TR" smtClean="0"/>
              <a:t>‹#›</a:t>
            </a:fld>
            <a:endParaRPr lang="tr-TR"/>
          </a:p>
        </p:txBody>
      </p:sp>
    </p:spTree>
    <p:extLst>
      <p:ext uri="{BB962C8B-B14F-4D97-AF65-F5344CB8AC3E}">
        <p14:creationId xmlns:p14="http://schemas.microsoft.com/office/powerpoint/2010/main" val="342290322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3338FD-5545-4CF8-A94A-B314AC195ED9}" type="datetimeFigureOut">
              <a:rPr lang="tr-TR" smtClean="0"/>
              <a:t>15.12.2022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72D3A0-FDC6-4723-BD39-9F5C840E226C}" type="slidenum">
              <a:rPr lang="tr-TR" smtClean="0"/>
              <a:t>‹#›</a:t>
            </a:fld>
            <a:endParaRPr lang="tr-TR"/>
          </a:p>
        </p:txBody>
      </p:sp>
    </p:spTree>
    <p:extLst>
      <p:ext uri="{BB962C8B-B14F-4D97-AF65-F5344CB8AC3E}">
        <p14:creationId xmlns:p14="http://schemas.microsoft.com/office/powerpoint/2010/main" val="3226199427"/>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59542" y="330852"/>
            <a:ext cx="10782300" cy="1146256"/>
          </a:xfrm>
        </p:spPr>
        <p:txBody>
          <a:bodyPr/>
          <a:lstStyle/>
          <a:p>
            <a:pPr algn="ctr"/>
            <a:r>
              <a:rPr lang="tr-TR" sz="4000" b="1" dirty="0">
                <a:solidFill>
                  <a:schemeClr val="tx1"/>
                </a:solidFill>
              </a:rPr>
              <a:t>Retina kan damarlarını çıkarmak için </a:t>
            </a:r>
            <a:r>
              <a:rPr lang="tr-TR" sz="4000" b="1" dirty="0" err="1">
                <a:solidFill>
                  <a:schemeClr val="tx1"/>
                </a:solidFill>
              </a:rPr>
              <a:t>eşikleme</a:t>
            </a:r>
            <a:r>
              <a:rPr lang="tr-TR" sz="4000" b="1" dirty="0">
                <a:solidFill>
                  <a:schemeClr val="tx1"/>
                </a:solidFill>
              </a:rPr>
              <a:t> temelli morfolojik bir </a:t>
            </a:r>
            <a:r>
              <a:rPr lang="tr-TR" sz="4000" b="1" dirty="0" smtClean="0">
                <a:solidFill>
                  <a:schemeClr val="tx1"/>
                </a:solidFill>
              </a:rPr>
              <a:t>yöntem</a:t>
            </a:r>
            <a:br>
              <a:rPr lang="tr-TR" sz="4000" b="1" dirty="0" smtClean="0">
                <a:solidFill>
                  <a:schemeClr val="tx1"/>
                </a:solidFill>
              </a:rPr>
            </a:br>
            <a:endParaRPr lang="tr-TR" sz="4000" b="1" dirty="0">
              <a:solidFill>
                <a:schemeClr val="tx1"/>
              </a:solidFill>
            </a:endParaRPr>
          </a:p>
        </p:txBody>
      </p:sp>
      <p:sp>
        <p:nvSpPr>
          <p:cNvPr id="4" name="Metin kutusu 3"/>
          <p:cNvSpPr txBox="1"/>
          <p:nvPr/>
        </p:nvSpPr>
        <p:spPr>
          <a:xfrm>
            <a:off x="95250" y="903980"/>
            <a:ext cx="12096750" cy="5170646"/>
          </a:xfrm>
          <a:prstGeom prst="rect">
            <a:avLst/>
          </a:prstGeom>
          <a:noFill/>
        </p:spPr>
        <p:txBody>
          <a:bodyPr wrap="square" rtlCol="0">
            <a:spAutoFit/>
          </a:bodyPr>
          <a:lstStyle/>
          <a:p>
            <a:pPr algn="ctr"/>
            <a:r>
              <a:rPr lang="tr-TR" sz="2500" b="1" dirty="0" smtClean="0"/>
              <a:t>          Özet  </a:t>
            </a:r>
          </a:p>
          <a:p>
            <a:r>
              <a:rPr lang="tr-TR" sz="2200" dirty="0" smtClean="0"/>
              <a:t>Son </a:t>
            </a:r>
            <a:r>
              <a:rPr lang="tr-TR" sz="2200" dirty="0"/>
              <a:t>yıllarda, diyabete bağlı retina hastalığı körlüğün önde gelen nedenlerinden biri haline gelmiştir. Bu hastalığın önüne geçebilmek için retina ağ yapısının </a:t>
            </a:r>
            <a:r>
              <a:rPr lang="tr-TR" sz="2200" dirty="0">
                <a:solidFill>
                  <a:srgbClr val="FF0000"/>
                </a:solidFill>
              </a:rPr>
              <a:t>doğru </a:t>
            </a:r>
            <a:r>
              <a:rPr lang="tr-TR" sz="2200" dirty="0" err="1">
                <a:solidFill>
                  <a:srgbClr val="FF0000"/>
                </a:solidFill>
              </a:rPr>
              <a:t>bölütlenmesi</a:t>
            </a:r>
            <a:r>
              <a:rPr lang="tr-TR" sz="2200" dirty="0">
                <a:solidFill>
                  <a:srgbClr val="FF0000"/>
                </a:solidFill>
              </a:rPr>
              <a:t> </a:t>
            </a:r>
            <a:r>
              <a:rPr lang="tr-TR" sz="2200" dirty="0"/>
              <a:t>gerekir. Retina ağ yapısının doğru ve hızlı </a:t>
            </a:r>
            <a:r>
              <a:rPr lang="tr-TR" sz="2200" dirty="0" err="1"/>
              <a:t>bölütlenmesi</a:t>
            </a:r>
            <a:r>
              <a:rPr lang="tr-TR" sz="2200" dirty="0"/>
              <a:t> için bilgisayar destekli tanı sistemlerine ihtiyaç duyulur. Bu makalede, renkli retina </a:t>
            </a:r>
            <a:r>
              <a:rPr lang="tr-TR" sz="2200" dirty="0" err="1"/>
              <a:t>fundus</a:t>
            </a:r>
            <a:r>
              <a:rPr lang="tr-TR" sz="2200" dirty="0"/>
              <a:t> görüntüsü üzerinde retina damarlarını otomatik olarak </a:t>
            </a:r>
            <a:r>
              <a:rPr lang="tr-TR" sz="2200" dirty="0" err="1"/>
              <a:t>bölütleyen</a:t>
            </a:r>
            <a:r>
              <a:rPr lang="tr-TR" sz="2200" dirty="0"/>
              <a:t> bir yöntem önerilmiştir. Retina damar ağ yapısını </a:t>
            </a:r>
            <a:r>
              <a:rPr lang="tr-TR" sz="2200" dirty="0" err="1"/>
              <a:t>bölütlemek</a:t>
            </a:r>
            <a:r>
              <a:rPr lang="tr-TR" sz="2200" dirty="0"/>
              <a:t> için morfolojik işlemlere dayalı bir yöntem retina görüntüleri üzerine uygulanmıştır. Morfolojik işlemlerin uygulandığı </a:t>
            </a:r>
            <a:r>
              <a:rPr lang="tr-TR" sz="2200" dirty="0" err="1"/>
              <a:t>fundus</a:t>
            </a:r>
            <a:r>
              <a:rPr lang="tr-TR" sz="2200" dirty="0"/>
              <a:t> görüntüsüne üç farklı </a:t>
            </a:r>
            <a:r>
              <a:rPr lang="tr-TR" sz="2200" dirty="0" err="1"/>
              <a:t>eşikleme</a:t>
            </a:r>
            <a:r>
              <a:rPr lang="tr-TR" sz="2200" dirty="0"/>
              <a:t> yöntemi uygulanmıştır. Bu </a:t>
            </a:r>
            <a:r>
              <a:rPr lang="tr-TR" sz="2200" dirty="0" err="1"/>
              <a:t>eşikleme</a:t>
            </a:r>
            <a:r>
              <a:rPr lang="tr-TR" sz="2200" dirty="0"/>
              <a:t> yöntemleri; Çoklu </a:t>
            </a:r>
            <a:r>
              <a:rPr lang="tr-TR" sz="2200" dirty="0" err="1"/>
              <a:t>Eşikleme</a:t>
            </a:r>
            <a:r>
              <a:rPr lang="tr-TR" sz="2200" dirty="0"/>
              <a:t>, Maksimum </a:t>
            </a:r>
            <a:r>
              <a:rPr lang="tr-TR" sz="2200" dirty="0" err="1"/>
              <a:t>Entropi</a:t>
            </a:r>
            <a:r>
              <a:rPr lang="tr-TR" sz="2200" dirty="0"/>
              <a:t> Tabanlı </a:t>
            </a:r>
            <a:r>
              <a:rPr lang="tr-TR" sz="2200" dirty="0" err="1"/>
              <a:t>Eşikleme</a:t>
            </a:r>
            <a:r>
              <a:rPr lang="tr-TR" sz="2200" dirty="0"/>
              <a:t> ve Bulanık Kümeleme Tabanlı </a:t>
            </a:r>
            <a:r>
              <a:rPr lang="tr-TR" sz="2200" dirty="0" err="1"/>
              <a:t>Eşikleme</a:t>
            </a:r>
            <a:r>
              <a:rPr lang="tr-TR" sz="2200" dirty="0"/>
              <a:t> yöntemleridir. </a:t>
            </a:r>
            <a:r>
              <a:rPr lang="tr-TR" sz="2200" dirty="0" err="1"/>
              <a:t>Eşikleme</a:t>
            </a:r>
            <a:r>
              <a:rPr lang="tr-TR" sz="2200" dirty="0"/>
              <a:t> sonucunda </a:t>
            </a:r>
            <a:r>
              <a:rPr lang="tr-TR" sz="2200" dirty="0" err="1"/>
              <a:t>bölütlenmiş</a:t>
            </a:r>
            <a:r>
              <a:rPr lang="tr-TR" sz="2200" dirty="0"/>
              <a:t> damar görüntüleri elde edilmiştir. Bu makalede amaç farklı </a:t>
            </a:r>
            <a:r>
              <a:rPr lang="tr-TR" sz="2200" dirty="0" err="1"/>
              <a:t>eşikleme</a:t>
            </a:r>
            <a:r>
              <a:rPr lang="tr-TR" sz="2200" dirty="0"/>
              <a:t>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a:t>
            </a:r>
            <a:r>
              <a:rPr lang="tr-TR" sz="2200" dirty="0" err="1"/>
              <a:t>Eşikleme</a:t>
            </a:r>
            <a:r>
              <a:rPr lang="tr-TR" sz="2200" dirty="0"/>
              <a:t> algoritmalarının 40 görüntüden oluşan veri seti üzerindeki doğruluk oranı Bulanık Mantık Tabanlı </a:t>
            </a:r>
            <a:r>
              <a:rPr lang="tr-TR" sz="2200" dirty="0" err="1"/>
              <a:t>Eşikleme</a:t>
            </a:r>
            <a:r>
              <a:rPr lang="tr-TR" sz="2200" dirty="0"/>
              <a:t> için </a:t>
            </a:r>
            <a:r>
              <a:rPr lang="tr-TR" sz="2200" b="1" dirty="0"/>
              <a:t>0.952</a:t>
            </a:r>
            <a:r>
              <a:rPr lang="tr-TR" sz="2200" dirty="0"/>
              <a:t>, Maksimum </a:t>
            </a:r>
            <a:r>
              <a:rPr lang="tr-TR" sz="2200" dirty="0" err="1"/>
              <a:t>Entopi</a:t>
            </a:r>
            <a:r>
              <a:rPr lang="tr-TR" sz="2200" dirty="0"/>
              <a:t> Tabanlı </a:t>
            </a:r>
            <a:r>
              <a:rPr lang="tr-TR" sz="2200" dirty="0" err="1"/>
              <a:t>Eşikleme</a:t>
            </a:r>
            <a:r>
              <a:rPr lang="tr-TR" sz="2200" dirty="0"/>
              <a:t> için </a:t>
            </a:r>
            <a:r>
              <a:rPr lang="tr-TR" sz="2200" b="1" dirty="0"/>
              <a:t>0.950</a:t>
            </a:r>
            <a:r>
              <a:rPr lang="tr-TR" sz="2200" dirty="0"/>
              <a:t> ve Çoklu </a:t>
            </a:r>
            <a:r>
              <a:rPr lang="tr-TR" sz="2200" dirty="0" err="1"/>
              <a:t>Eşikleme</a:t>
            </a:r>
            <a:r>
              <a:rPr lang="tr-TR" sz="2200" dirty="0"/>
              <a:t> için </a:t>
            </a:r>
            <a:r>
              <a:rPr lang="tr-TR" sz="2200" b="1" dirty="0"/>
              <a:t>0.925</a:t>
            </a:r>
            <a:r>
              <a:rPr lang="tr-TR" sz="2200" dirty="0"/>
              <a:t> olarak hesaplanmıştır</a:t>
            </a:r>
          </a:p>
        </p:txBody>
      </p:sp>
    </p:spTree>
    <p:extLst>
      <p:ext uri="{BB962C8B-B14F-4D97-AF65-F5344CB8AC3E}">
        <p14:creationId xmlns:p14="http://schemas.microsoft.com/office/powerpoint/2010/main" val="295438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stretch>
            <a:fillRect/>
          </a:stretch>
        </p:blipFill>
        <p:spPr>
          <a:xfrm>
            <a:off x="1666806" y="228600"/>
            <a:ext cx="10525194" cy="6629400"/>
          </a:xfrm>
          <a:prstGeom prst="rect">
            <a:avLst/>
          </a:prstGeom>
        </p:spPr>
      </p:pic>
    </p:spTree>
    <p:extLst>
      <p:ext uri="{BB962C8B-B14F-4D97-AF65-F5344CB8AC3E}">
        <p14:creationId xmlns:p14="http://schemas.microsoft.com/office/powerpoint/2010/main" val="3850215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474912" y="333374"/>
            <a:ext cx="3459163" cy="6238875"/>
          </a:xfrm>
        </p:spPr>
        <p:txBody>
          <a:bodyPr/>
          <a:lstStyle/>
          <a:p>
            <a:r>
              <a:rPr lang="tr-TR" b="1" dirty="0"/>
              <a:t>Bulgular ve </a:t>
            </a:r>
            <a:r>
              <a:rPr lang="tr-TR" b="1" dirty="0" smtClean="0"/>
              <a:t>tartışma</a:t>
            </a:r>
          </a:p>
          <a:p>
            <a:pPr marL="0" indent="0">
              <a:buNone/>
            </a:pPr>
            <a:r>
              <a:rPr lang="tr-TR" b="1" dirty="0"/>
              <a:t> </a:t>
            </a:r>
            <a:r>
              <a:rPr lang="tr-TR" b="1" dirty="0" smtClean="0"/>
              <a:t>          </a:t>
            </a:r>
            <a:r>
              <a:rPr lang="tr-TR" i="1" dirty="0" err="1"/>
              <a:t>Bölütleme</a:t>
            </a:r>
            <a:r>
              <a:rPr lang="tr-TR" i="1" dirty="0"/>
              <a:t> </a:t>
            </a:r>
            <a:r>
              <a:rPr lang="tr-TR" i="1" dirty="0" smtClean="0"/>
              <a:t>sonuçlar</a:t>
            </a:r>
            <a:r>
              <a:rPr lang="tr-TR" dirty="0" smtClean="0"/>
              <a:t>ı</a:t>
            </a:r>
          </a:p>
          <a:p>
            <a:pPr marL="0" indent="0">
              <a:buNone/>
            </a:pPr>
            <a:r>
              <a:rPr lang="tr-TR" dirty="0" smtClean="0"/>
              <a:t>      Üç </a:t>
            </a:r>
            <a:r>
              <a:rPr lang="tr-TR" dirty="0"/>
              <a:t>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sağlanmıştır. İyileştirilmiş görüntüler </a:t>
            </a:r>
            <a:r>
              <a:rPr lang="tr-TR" dirty="0" err="1" smtClean="0"/>
              <a:t>eşikleme</a:t>
            </a:r>
            <a:r>
              <a:rPr lang="tr-TR" dirty="0"/>
              <a:t> işlemine tabi tutulduktan sonra çıktı görüntüleri üzerinde performans iyileştirilmesi yapılmıştır.</a:t>
            </a:r>
            <a:endParaRPr lang="tr-TR" b="1" dirty="0" smtClean="0"/>
          </a:p>
          <a:p>
            <a:pPr marL="0" indent="0">
              <a:buNone/>
            </a:pPr>
            <a:r>
              <a:rPr lang="tr-TR" b="1" dirty="0" smtClean="0"/>
              <a:t>   </a:t>
            </a:r>
            <a:endParaRPr lang="tr-TR" b="1" dirty="0"/>
          </a:p>
        </p:txBody>
      </p:sp>
      <p:pic>
        <p:nvPicPr>
          <p:cNvPr id="4" name="Resim 3"/>
          <p:cNvPicPr>
            <a:picLocks noChangeAspect="1"/>
          </p:cNvPicPr>
          <p:nvPr/>
        </p:nvPicPr>
        <p:blipFill>
          <a:blip r:embed="rId2"/>
          <a:stretch>
            <a:fillRect/>
          </a:stretch>
        </p:blipFill>
        <p:spPr>
          <a:xfrm>
            <a:off x="6644268" y="0"/>
            <a:ext cx="5547732" cy="6858000"/>
          </a:xfrm>
          <a:prstGeom prst="rect">
            <a:avLst/>
          </a:prstGeom>
        </p:spPr>
      </p:pic>
    </p:spTree>
    <p:extLst>
      <p:ext uri="{BB962C8B-B14F-4D97-AF65-F5344CB8AC3E}">
        <p14:creationId xmlns:p14="http://schemas.microsoft.com/office/powerpoint/2010/main" val="2144445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21377"/>
            <a:ext cx="5210175" cy="6815245"/>
          </a:xfrm>
          <a:prstGeom prst="rect">
            <a:avLst/>
          </a:prstGeom>
        </p:spPr>
      </p:pic>
      <p:pic>
        <p:nvPicPr>
          <p:cNvPr id="5" name="Resim 4"/>
          <p:cNvPicPr>
            <a:picLocks noChangeAspect="1"/>
          </p:cNvPicPr>
          <p:nvPr/>
        </p:nvPicPr>
        <p:blipFill>
          <a:blip r:embed="rId3"/>
          <a:stretch>
            <a:fillRect/>
          </a:stretch>
        </p:blipFill>
        <p:spPr>
          <a:xfrm>
            <a:off x="6686550" y="0"/>
            <a:ext cx="5678033" cy="6858000"/>
          </a:xfrm>
          <a:prstGeom prst="rect">
            <a:avLst/>
          </a:prstGeom>
        </p:spPr>
      </p:pic>
    </p:spTree>
    <p:extLst>
      <p:ext uri="{BB962C8B-B14F-4D97-AF65-F5344CB8AC3E}">
        <p14:creationId xmlns:p14="http://schemas.microsoft.com/office/powerpoint/2010/main" val="2455896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16650" y="300260"/>
            <a:ext cx="8911687" cy="1280890"/>
          </a:xfrm>
        </p:spPr>
        <p:txBody>
          <a:bodyPr>
            <a:normAutofit/>
          </a:bodyPr>
          <a:lstStyle/>
          <a:p>
            <a:pPr algn="ctr"/>
            <a:r>
              <a:rPr lang="tr-TR" sz="2000" b="1" dirty="0"/>
              <a:t>Görüntü işleme teknikleri ve kümeleme yöntemleri kullanılarak fındık meyvesinin tespit ve sınıflandırılması</a:t>
            </a:r>
          </a:p>
        </p:txBody>
      </p:sp>
      <p:sp>
        <p:nvSpPr>
          <p:cNvPr id="3" name="İçerik Yer Tutucusu 2"/>
          <p:cNvSpPr>
            <a:spLocks noGrp="1"/>
          </p:cNvSpPr>
          <p:nvPr>
            <p:ph idx="1"/>
          </p:nvPr>
        </p:nvSpPr>
        <p:spPr>
          <a:xfrm>
            <a:off x="1751011" y="1323974"/>
            <a:ext cx="9955213" cy="5324475"/>
          </a:xfrm>
        </p:spPr>
        <p:txBody>
          <a:bodyPr/>
          <a:lstStyle/>
          <a:p>
            <a:r>
              <a:rPr lang="tr-TR" b="1" dirty="0" smtClean="0"/>
              <a:t>ÖZET</a:t>
            </a:r>
          </a:p>
          <a:p>
            <a:r>
              <a:rPr lang="tr-TR" dirty="0"/>
              <a:t> </a:t>
            </a:r>
            <a:r>
              <a:rPr lang="tr-TR" dirty="0" smtClean="0"/>
              <a:t>      </a:t>
            </a:r>
            <a:r>
              <a:rPr lang="tr-TR"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a:t>
            </a:r>
            <a:r>
              <a:rPr lang="tr-TR" b="1" dirty="0"/>
              <a:t>K-</a:t>
            </a:r>
            <a:r>
              <a:rPr lang="tr-TR" b="1" dirty="0" err="1"/>
              <a:t>means</a:t>
            </a:r>
            <a:r>
              <a:rPr lang="tr-TR" b="1" dirty="0"/>
              <a:t> kümeleme </a:t>
            </a:r>
            <a:r>
              <a:rPr lang="tr-TR" dirty="0"/>
              <a:t>yöntemleri kullanılarak gerçekleştirilmektedir. Küme merkezlerinin belirlenmesi ve sınıflandırma işlemi fındık meyvesi verilerinden elde edilen bilgi </a:t>
            </a:r>
            <a:r>
              <a:rPr lang="tr-TR" dirty="0" err="1"/>
              <a:t>veritabanı</a:t>
            </a:r>
            <a:r>
              <a:rPr lang="tr-TR" dirty="0"/>
              <a:t> kullanılarak sağlanmaktadır. Çalışma ortamında bulunan fındık meyveleri, görüntü işleme teknikleri kullanılarak %100 başarımla tespit edilmektedir. Fındık meyvelerinin, ortalama tabanlı ve K-</a:t>
            </a:r>
            <a:r>
              <a:rPr lang="tr-TR" dirty="0" err="1"/>
              <a:t>means</a:t>
            </a:r>
            <a:r>
              <a:rPr lang="tr-TR" dirty="0"/>
              <a:t> kümeleme yöntemleri kullanılarak sınıflandırılması karşılaştırılmaktadır. Karşılaştırma sonucunda, gerçeklenen iki yöntemin %90 ile %100 oranında benzerlik gösterdiği bulunmaktadır. </a:t>
            </a:r>
            <a:r>
              <a:rPr lang="tr-TR" b="1" dirty="0"/>
              <a:t>Anahtar Kelimeler: </a:t>
            </a:r>
            <a:r>
              <a:rPr lang="tr-TR" dirty="0"/>
              <a:t>Görüntü İşleme, Nesne Tespiti, Morfoloji, Moment, </a:t>
            </a:r>
            <a:r>
              <a:rPr lang="tr-TR" dirty="0" smtClean="0"/>
              <a:t>Kümeleme</a:t>
            </a:r>
            <a:endParaRPr lang="tr-TR" dirty="0"/>
          </a:p>
        </p:txBody>
      </p:sp>
    </p:spTree>
    <p:extLst>
      <p:ext uri="{BB962C8B-B14F-4D97-AF65-F5344CB8AC3E}">
        <p14:creationId xmlns:p14="http://schemas.microsoft.com/office/powerpoint/2010/main" val="2915289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2" y="76199"/>
            <a:ext cx="5468938" cy="5953125"/>
          </a:xfrm>
        </p:spPr>
        <p:txBody>
          <a:bodyPr/>
          <a:lstStyle/>
          <a:p>
            <a:r>
              <a:rPr lang="tr-TR" sz="2200" b="1" dirty="0"/>
              <a:t>ÖNERİLEN YÖNTEM (PROPOSED METHOD) </a:t>
            </a:r>
          </a:p>
          <a:p>
            <a:pPr marL="0" indent="0">
              <a:buNone/>
            </a:pPr>
            <a:r>
              <a:rPr lang="tr-TR" sz="2200" b="1" dirty="0" smtClean="0"/>
              <a:t>        </a:t>
            </a:r>
          </a:p>
          <a:p>
            <a:pPr marL="0" indent="0">
              <a:buNone/>
            </a:pPr>
            <a:r>
              <a:rPr lang="tr-TR" sz="2200" b="1" dirty="0"/>
              <a:t> </a:t>
            </a:r>
            <a:r>
              <a:rPr lang="tr-TR" sz="2200" b="1" dirty="0" smtClean="0"/>
              <a:t>     </a:t>
            </a:r>
            <a:r>
              <a:rPr lang="tr-TR" dirty="0" smtClean="0"/>
              <a:t>Ortamda </a:t>
            </a:r>
            <a:r>
              <a:rPr lang="tr-TR" dirty="0"/>
              <a:t>bulunan aynı nesnelerin tespit edilerek, sınıflandırılmasına yönelik yapılan çalışmada üç aşamalı bir yöntem önerilmektedir. Önerilen yönteme ait aşamalar Şekil 1’de sunulmaktadır </a:t>
            </a:r>
          </a:p>
        </p:txBody>
      </p:sp>
      <p:pic>
        <p:nvPicPr>
          <p:cNvPr id="4" name="Resim 3"/>
          <p:cNvPicPr>
            <a:picLocks noChangeAspect="1"/>
          </p:cNvPicPr>
          <p:nvPr/>
        </p:nvPicPr>
        <p:blipFill>
          <a:blip r:embed="rId2"/>
          <a:stretch>
            <a:fillRect/>
          </a:stretch>
        </p:blipFill>
        <p:spPr>
          <a:xfrm>
            <a:off x="7715250" y="0"/>
            <a:ext cx="4143375" cy="6805319"/>
          </a:xfrm>
          <a:prstGeom prst="rect">
            <a:avLst/>
          </a:prstGeom>
        </p:spPr>
      </p:pic>
    </p:spTree>
    <p:extLst>
      <p:ext uri="{BB962C8B-B14F-4D97-AF65-F5344CB8AC3E}">
        <p14:creationId xmlns:p14="http://schemas.microsoft.com/office/powerpoint/2010/main" val="1324034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79562" y="123825"/>
            <a:ext cx="4211638" cy="6610350"/>
          </a:xfrm>
        </p:spPr>
        <p:txBody>
          <a:bodyPr/>
          <a:lstStyle/>
          <a:p>
            <a:r>
              <a:rPr lang="tr-TR" b="1" dirty="0"/>
              <a:t>1. Görüntü ön işleme aşaması (Image </a:t>
            </a:r>
            <a:r>
              <a:rPr lang="tr-TR" b="1" dirty="0" err="1" smtClean="0"/>
              <a:t>pre-processing</a:t>
            </a:r>
            <a:r>
              <a:rPr lang="tr-TR" b="1" dirty="0"/>
              <a:t>) </a:t>
            </a:r>
            <a:endParaRPr lang="tr-TR" b="1" dirty="0" smtClean="0"/>
          </a:p>
          <a:p>
            <a:pPr marL="0" indent="0">
              <a:buNone/>
            </a:pPr>
            <a:r>
              <a:rPr lang="tr-TR" b="1" dirty="0"/>
              <a:t> </a:t>
            </a:r>
            <a:r>
              <a:rPr lang="tr-TR" b="1" dirty="0" smtClean="0"/>
              <a:t>          </a:t>
            </a:r>
            <a:r>
              <a:rPr lang="tr-TR" dirty="0" smtClean="0"/>
              <a:t>Görüntü </a:t>
            </a:r>
            <a:r>
              <a:rPr lang="tr-TR" dirty="0"/>
              <a:t>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p>
        </p:txBody>
      </p:sp>
      <p:pic>
        <p:nvPicPr>
          <p:cNvPr id="4" name="Resim 3"/>
          <p:cNvPicPr>
            <a:picLocks noChangeAspect="1"/>
          </p:cNvPicPr>
          <p:nvPr/>
        </p:nvPicPr>
        <p:blipFill>
          <a:blip r:embed="rId2"/>
          <a:stretch>
            <a:fillRect/>
          </a:stretch>
        </p:blipFill>
        <p:spPr>
          <a:xfrm>
            <a:off x="6300787" y="0"/>
            <a:ext cx="4624388" cy="6788744"/>
          </a:xfrm>
          <a:prstGeom prst="rect">
            <a:avLst/>
          </a:prstGeom>
        </p:spPr>
      </p:pic>
    </p:spTree>
    <p:extLst>
      <p:ext uri="{BB962C8B-B14F-4D97-AF65-F5344CB8AC3E}">
        <p14:creationId xmlns:p14="http://schemas.microsoft.com/office/powerpoint/2010/main" val="3869045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8637" y="352424"/>
            <a:ext cx="2430463" cy="6334125"/>
          </a:xfrm>
        </p:spPr>
        <p:txBody>
          <a:bodyPr/>
          <a:lstStyle/>
          <a:p>
            <a:r>
              <a:rPr lang="tr-TR" b="1" dirty="0"/>
              <a:t>Şekil 4’te </a:t>
            </a:r>
            <a:r>
              <a:rPr lang="tr-TR" dirty="0"/>
              <a:t>ise, filtreleme, grileştirme, </a:t>
            </a:r>
            <a:r>
              <a:rPr lang="tr-TR" dirty="0" err="1"/>
              <a:t>eşikleme</a:t>
            </a:r>
            <a:r>
              <a:rPr lang="tr-TR" dirty="0"/>
              <a:t> ve morfolojik işlemlerin kameradan alınan ham görüntüye uygulanması sonucunda oluşan görüntü sunulmaktadır. Elde edilen görüntü ile ortam da bulunan nesnelere ait kenarların belirlenmekte ve özellik çıkarımı için hazır duruma getirilmektedir. </a:t>
            </a:r>
          </a:p>
        </p:txBody>
      </p:sp>
      <p:pic>
        <p:nvPicPr>
          <p:cNvPr id="4" name="Resim 3"/>
          <p:cNvPicPr preferRelativeResize="0">
            <a:picLocks/>
          </p:cNvPicPr>
          <p:nvPr/>
        </p:nvPicPr>
        <p:blipFill>
          <a:blip r:embed="rId2"/>
          <a:stretch>
            <a:fillRect/>
          </a:stretch>
        </p:blipFill>
        <p:spPr>
          <a:xfrm>
            <a:off x="4038004" y="1031820"/>
            <a:ext cx="3238500" cy="3187755"/>
          </a:xfrm>
          <a:prstGeom prst="rect">
            <a:avLst/>
          </a:prstGeom>
        </p:spPr>
      </p:pic>
      <p:sp>
        <p:nvSpPr>
          <p:cNvPr id="5" name="Dikdörtgen 4"/>
          <p:cNvSpPr/>
          <p:nvPr/>
        </p:nvSpPr>
        <p:spPr>
          <a:xfrm>
            <a:off x="8200428" y="29258"/>
            <a:ext cx="4315421" cy="646331"/>
          </a:xfrm>
          <a:prstGeom prst="rect">
            <a:avLst/>
          </a:prstGeom>
        </p:spPr>
        <p:txBody>
          <a:bodyPr wrap="square">
            <a:spAutoFit/>
          </a:bodyPr>
          <a:lstStyle/>
          <a:p>
            <a:r>
              <a:rPr lang="tr-TR" b="1" dirty="0"/>
              <a:t>Şekil 3’de </a:t>
            </a:r>
            <a:r>
              <a:rPr lang="tr-TR" dirty="0"/>
              <a:t>kameradan alınan ham görüntü gösterilmektedir. </a:t>
            </a:r>
          </a:p>
        </p:txBody>
      </p:sp>
      <p:pic>
        <p:nvPicPr>
          <p:cNvPr id="6" name="Resim 5"/>
          <p:cNvPicPr preferRelativeResize="0">
            <a:picLocks/>
          </p:cNvPicPr>
          <p:nvPr/>
        </p:nvPicPr>
        <p:blipFill>
          <a:blip r:embed="rId3"/>
          <a:stretch>
            <a:fillRect/>
          </a:stretch>
        </p:blipFill>
        <p:spPr>
          <a:xfrm>
            <a:off x="7809309" y="1031820"/>
            <a:ext cx="3668316" cy="2987730"/>
          </a:xfrm>
          <a:prstGeom prst="rect">
            <a:avLst/>
          </a:prstGeom>
        </p:spPr>
      </p:pic>
    </p:spTree>
    <p:extLst>
      <p:ext uri="{BB962C8B-B14F-4D97-AF65-F5344CB8AC3E}">
        <p14:creationId xmlns:p14="http://schemas.microsoft.com/office/powerpoint/2010/main" val="234390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36737" y="266700"/>
            <a:ext cx="8915400" cy="3777622"/>
          </a:xfrm>
        </p:spPr>
        <p:txBody>
          <a:bodyPr/>
          <a:lstStyle/>
          <a:p>
            <a:r>
              <a:rPr lang="tr-TR" dirty="0" smtClean="0"/>
              <a:t>     Makalede </a:t>
            </a:r>
            <a:r>
              <a:rPr lang="tr-TR" dirty="0"/>
              <a:t>kullanılmakta olan K-</a:t>
            </a:r>
            <a:r>
              <a:rPr lang="tr-TR" dirty="0" err="1"/>
              <a:t>means</a:t>
            </a:r>
            <a:r>
              <a:rPr lang="tr-TR" dirty="0"/>
              <a:t> algoritmasının akış diyagramı </a:t>
            </a:r>
            <a:r>
              <a:rPr lang="tr-TR" b="1" dirty="0"/>
              <a:t>Şekil 5’te </a:t>
            </a:r>
            <a:r>
              <a:rPr lang="tr-TR" dirty="0"/>
              <a:t>gösterilmektedir.</a:t>
            </a:r>
          </a:p>
        </p:txBody>
      </p:sp>
      <p:pic>
        <p:nvPicPr>
          <p:cNvPr id="4" name="Resim 3"/>
          <p:cNvPicPr>
            <a:picLocks noChangeAspect="1"/>
          </p:cNvPicPr>
          <p:nvPr/>
        </p:nvPicPr>
        <p:blipFill>
          <a:blip r:embed="rId2"/>
          <a:stretch>
            <a:fillRect/>
          </a:stretch>
        </p:blipFill>
        <p:spPr>
          <a:xfrm>
            <a:off x="3809999" y="900112"/>
            <a:ext cx="4371976" cy="5906583"/>
          </a:xfrm>
          <a:prstGeom prst="rect">
            <a:avLst/>
          </a:prstGeom>
        </p:spPr>
      </p:pic>
    </p:spTree>
    <p:extLst>
      <p:ext uri="{BB962C8B-B14F-4D97-AF65-F5344CB8AC3E}">
        <p14:creationId xmlns:p14="http://schemas.microsoft.com/office/powerpoint/2010/main" val="49262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1791964" y="428624"/>
            <a:ext cx="9871691" cy="6162675"/>
          </a:xfrm>
          <a:prstGeom prst="rect">
            <a:avLst/>
          </a:prstGeom>
        </p:spPr>
      </p:pic>
    </p:spTree>
    <p:extLst>
      <p:ext uri="{BB962C8B-B14F-4D97-AF65-F5344CB8AC3E}">
        <p14:creationId xmlns:p14="http://schemas.microsoft.com/office/powerpoint/2010/main" val="30505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00037" y="2158372"/>
            <a:ext cx="11718498" cy="3571875"/>
          </a:xfrm>
          <a:prstGeom prst="rect">
            <a:avLst/>
          </a:prstGeom>
        </p:spPr>
      </p:pic>
    </p:spTree>
    <p:extLst>
      <p:ext uri="{BB962C8B-B14F-4D97-AF65-F5344CB8AC3E}">
        <p14:creationId xmlns:p14="http://schemas.microsoft.com/office/powerpoint/2010/main" val="3776980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7606" y="166158"/>
            <a:ext cx="10772775" cy="1658198"/>
          </a:xfrm>
        </p:spPr>
        <p:txBody>
          <a:bodyPr/>
          <a:lstStyle/>
          <a:p>
            <a:r>
              <a:rPr lang="tr-TR" dirty="0" smtClean="0"/>
              <a:t>GİRİŞ</a:t>
            </a:r>
            <a:endParaRPr lang="tr-TR" dirty="0"/>
          </a:p>
        </p:txBody>
      </p:sp>
      <p:sp>
        <p:nvSpPr>
          <p:cNvPr id="3" name="İçerik Yer Tutucusu 2"/>
          <p:cNvSpPr>
            <a:spLocks noGrp="1"/>
          </p:cNvSpPr>
          <p:nvPr>
            <p:ph idx="1"/>
          </p:nvPr>
        </p:nvSpPr>
        <p:spPr>
          <a:xfrm>
            <a:off x="657606" y="1147657"/>
            <a:ext cx="11191494" cy="5624618"/>
          </a:xfrm>
        </p:spPr>
        <p:txBody>
          <a:bodyPr>
            <a:noAutofit/>
          </a:bodyPr>
          <a:lstStyle/>
          <a:p>
            <a:r>
              <a:rPr lang="tr-TR" dirty="0" smtClean="0"/>
              <a:t>          Diyabete </a:t>
            </a:r>
            <a:r>
              <a:rPr lang="tr-TR" dirty="0"/>
              <a:t>bağlı retina bozuklukları kişilerde körlüğe sebep olan ve </a:t>
            </a:r>
            <a:r>
              <a:rPr lang="tr-TR" dirty="0">
                <a:solidFill>
                  <a:srgbClr val="FF0000"/>
                </a:solidFill>
              </a:rPr>
              <a:t>Diyabetik </a:t>
            </a:r>
            <a:r>
              <a:rPr lang="tr-TR" dirty="0" err="1">
                <a:solidFill>
                  <a:srgbClr val="FF0000"/>
                </a:solidFill>
              </a:rPr>
              <a:t>Retinopati</a:t>
            </a:r>
            <a:r>
              <a:rPr lang="tr-TR" dirty="0">
                <a:solidFill>
                  <a:srgbClr val="FF0000"/>
                </a:solidFill>
              </a:rPr>
              <a:t> </a:t>
            </a:r>
            <a:r>
              <a:rPr lang="tr-TR" dirty="0"/>
              <a:t>(DR) olarak adlandırılan en önemli hastalıklardan biridir. Bu hastalığın erken teşhis edilmesi, kişilerde görme yetisinin kaybolmaması açısından önemlidir. DR hastalığının erken ve doğru teşhis edilmesi için retina damarlarının doğru bir şekilde </a:t>
            </a:r>
            <a:r>
              <a:rPr lang="tr-TR" dirty="0" err="1"/>
              <a:t>bölütlenmesi</a:t>
            </a:r>
            <a:r>
              <a:rPr lang="tr-TR" dirty="0"/>
              <a:t> gerekir. Retina görüntülerinin tespit edilmesi için bilgisayar destekli sistemler geliştirilmiştir. Bu sistemler yenilikçi yöntemler kullanarak sürekli geliştirilmektedir. Literatürde retina damar </a:t>
            </a:r>
            <a:r>
              <a:rPr lang="tr-TR" dirty="0" err="1"/>
              <a:t>bölütleme</a:t>
            </a:r>
            <a:r>
              <a:rPr lang="tr-TR" dirty="0"/>
              <a:t> işlemi işin geleneksel yöntemler ve son zamanlarda popüler hale gelen derin öğrenme yöntemleri önerilmiştir. Derin öğrenme yöntemleri ile retina damar </a:t>
            </a:r>
            <a:r>
              <a:rPr lang="tr-TR" dirty="0" err="1"/>
              <a:t>bölütleme</a:t>
            </a:r>
            <a:r>
              <a:rPr lang="tr-TR" dirty="0"/>
              <a:t> sistemlerinin geliştirilmesi daha sağlam sonuçlar verir ancak donanım bağlılığı gerektirir. Ancak geleneksel yöntemler olarak adlandırılan denetimli/denetimsiz öğrenme yöntemleri [1-9], morfolojik yöntemler [10-12], uyum süzgeci [13] gibi yöntemler daha hızlı ve daha anlaşılabilir yöntemlerdir. Bu makalede geleneksel bir yöntem olan morfolojik tabanlı bir yöntem kullanılmış olup literatürde önerilen diğer yöntemler şöyledir: </a:t>
            </a:r>
            <a:r>
              <a:rPr lang="tr-TR" dirty="0" err="1"/>
              <a:t>Soares</a:t>
            </a:r>
            <a:r>
              <a:rPr lang="tr-TR" dirty="0"/>
              <a:t> vd. [2] tarafından retina görüntülerinin piksel parlaklık değerleri üzerinde faklı ölçeklerde </a:t>
            </a:r>
            <a:r>
              <a:rPr lang="tr-TR" dirty="0" err="1">
                <a:solidFill>
                  <a:srgbClr val="FF0000"/>
                </a:solidFill>
              </a:rPr>
              <a:t>Gabor</a:t>
            </a:r>
            <a:r>
              <a:rPr lang="tr-TR" dirty="0">
                <a:solidFill>
                  <a:srgbClr val="FF0000"/>
                </a:solidFill>
              </a:rPr>
              <a:t>-Dalgacık</a:t>
            </a:r>
            <a:r>
              <a:rPr lang="tr-TR" dirty="0"/>
              <a:t> dönüşümü uygulanmıştır. Elde edilen farklı ölçekteki </a:t>
            </a:r>
            <a:r>
              <a:rPr lang="tr-TR" dirty="0" err="1" smtClean="0"/>
              <a:t>Gabor</a:t>
            </a:r>
            <a:r>
              <a:rPr lang="tr-TR" dirty="0" smtClean="0"/>
              <a:t> Dalgacık </a:t>
            </a:r>
            <a:r>
              <a:rPr lang="tr-TR" dirty="0"/>
              <a:t>dönüşüm çıktıları özellik olarak kullanılmıştır. Daha sonra tüm görüntüye </a:t>
            </a:r>
            <a:r>
              <a:rPr lang="tr-TR" dirty="0" err="1">
                <a:solidFill>
                  <a:srgbClr val="FF0000"/>
                </a:solidFill>
              </a:rPr>
              <a:t>Bayes</a:t>
            </a:r>
            <a:r>
              <a:rPr lang="tr-TR" dirty="0">
                <a:solidFill>
                  <a:srgbClr val="FF0000"/>
                </a:solidFill>
              </a:rPr>
              <a:t> Sınıflandırıcı </a:t>
            </a:r>
            <a:r>
              <a:rPr lang="tr-TR" dirty="0"/>
              <a:t>uygulanarak </a:t>
            </a:r>
            <a:r>
              <a:rPr lang="tr-TR" dirty="0" err="1"/>
              <a:t>fundus</a:t>
            </a:r>
            <a:r>
              <a:rPr lang="tr-TR" dirty="0"/>
              <a:t> görüntüleri damar ya da damar olmayan bölgelere ayrılmıştır. </a:t>
            </a:r>
            <a:r>
              <a:rPr lang="tr-TR" dirty="0" err="1"/>
              <a:t>Niemeijer</a:t>
            </a:r>
            <a:r>
              <a:rPr lang="tr-TR" dirty="0"/>
              <a:t> vd. [5], piksel sınıflandırma yöntemini önermişlerdir. Önerdikleri bu sistemde Matematiksel Morfoloji, Bölge Büyütme, Eşleştirilmiş Filtre ve Doğrulama Tabanlı Yerel Eşik yaklaşımı karşılaştırılmıştır. </a:t>
            </a:r>
          </a:p>
        </p:txBody>
      </p:sp>
    </p:spTree>
    <p:extLst>
      <p:ext uri="{BB962C8B-B14F-4D97-AF65-F5344CB8AC3E}">
        <p14:creationId xmlns:p14="http://schemas.microsoft.com/office/powerpoint/2010/main" val="331062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92850" y="81185"/>
            <a:ext cx="8911687" cy="1280890"/>
          </a:xfrm>
        </p:spPr>
        <p:txBody>
          <a:bodyPr/>
          <a:lstStyle/>
          <a:p>
            <a:r>
              <a:rPr lang="tr-TR" dirty="0"/>
              <a:t>SONUÇLAR (CONCLUSIONS)</a:t>
            </a:r>
          </a:p>
        </p:txBody>
      </p:sp>
      <p:sp>
        <p:nvSpPr>
          <p:cNvPr id="3" name="İçerik Yer Tutucusu 2"/>
          <p:cNvSpPr>
            <a:spLocks noGrp="1"/>
          </p:cNvSpPr>
          <p:nvPr>
            <p:ph idx="1"/>
          </p:nvPr>
        </p:nvSpPr>
        <p:spPr>
          <a:xfrm>
            <a:off x="1655762" y="885824"/>
            <a:ext cx="10174288" cy="5648325"/>
          </a:xfrm>
        </p:spPr>
        <p:txBody>
          <a:bodyPr>
            <a:normAutofit/>
          </a:bodyPr>
          <a:lstStyle/>
          <a:p>
            <a:r>
              <a:rPr lang="tr-TR" dirty="0" smtClean="0"/>
              <a:t>      Makalede</a:t>
            </a:r>
            <a:r>
              <a:rPr lang="tr-TR" dirty="0"/>
              <a:t>, </a:t>
            </a:r>
            <a:r>
              <a:rPr lang="tr-TR" u="sng" dirty="0"/>
              <a:t>görüntü işleme </a:t>
            </a:r>
            <a:r>
              <a:rPr lang="tr-TR" dirty="0"/>
              <a:t>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smtClean="0"/>
              <a:t>veri tabanında </a:t>
            </a:r>
            <a:r>
              <a:rPr lang="tr-TR" dirty="0"/>
              <a:t>bulunan veriler, ortalama tabanlı ve K-</a:t>
            </a:r>
            <a:r>
              <a:rPr lang="tr-TR" dirty="0" err="1"/>
              <a:t>means</a:t>
            </a:r>
            <a:r>
              <a:rPr lang="tr-TR"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a:t>
            </a:r>
            <a:r>
              <a:rPr lang="tr-TR" b="1" dirty="0"/>
              <a:t>K-</a:t>
            </a:r>
            <a:r>
              <a:rPr lang="tr-TR" b="1" dirty="0" err="1"/>
              <a:t>means</a:t>
            </a:r>
            <a:r>
              <a:rPr lang="tr-TR" b="1" dirty="0"/>
              <a:t> kümeleme </a:t>
            </a:r>
            <a:r>
              <a:rPr lang="tr-TR" dirty="0"/>
              <a:t>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a:t>
            </a:r>
            <a:r>
              <a:rPr lang="tr-TR" dirty="0" err="1"/>
              <a:t>gerçeklenebilir</a:t>
            </a:r>
            <a:r>
              <a:rPr lang="tr-TR" dirty="0"/>
              <a:t>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1450456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00151" y="1"/>
            <a:ext cx="10991850" cy="6858000"/>
          </a:xfrm>
        </p:spPr>
        <p:txBody>
          <a:bodyPr>
            <a:noAutofit/>
          </a:bodyPr>
          <a:lstStyle/>
          <a:p>
            <a:r>
              <a:rPr lang="tr-TR" sz="1700" dirty="0" smtClean="0"/>
              <a:t>             </a:t>
            </a:r>
            <a:r>
              <a:rPr lang="tr-TR" sz="1700" dirty="0" smtClean="0">
                <a:solidFill>
                  <a:schemeClr val="tx1"/>
                </a:solidFill>
              </a:rPr>
              <a:t>Diego </a:t>
            </a:r>
            <a:r>
              <a:rPr lang="tr-TR" sz="1700" dirty="0" err="1">
                <a:solidFill>
                  <a:schemeClr val="tx1"/>
                </a:solidFill>
              </a:rPr>
              <a:t>Marín</a:t>
            </a:r>
            <a:r>
              <a:rPr lang="tr-TR" sz="1700" dirty="0">
                <a:solidFill>
                  <a:schemeClr val="tx1"/>
                </a:solidFill>
              </a:rPr>
              <a:t> vd. [6] tarafından </a:t>
            </a:r>
            <a:r>
              <a:rPr lang="tr-TR" sz="1700" dirty="0" err="1">
                <a:solidFill>
                  <a:schemeClr val="tx1"/>
                </a:solidFill>
              </a:rPr>
              <a:t>fundus</a:t>
            </a:r>
            <a:r>
              <a:rPr lang="tr-TR" sz="1700" dirty="0">
                <a:solidFill>
                  <a:schemeClr val="tx1"/>
                </a:solidFill>
              </a:rPr>
              <a:t> görüntüsündeki her pikselden yedi boyutlu bir özellik vektörü çıkarılmıştır. Çıkarılan özellikler sinir ağı kullanılarak sınıflandırılmıştır. Sınıflandırma aşamasında öncelikle tespit edilen piksellerin boşlukları doldurulmuş, daha sonra hatalı tespit edilen damar pikselleri damar olmayan olarak yeniden sınıflandırılmıştır. M. Elena </a:t>
            </a:r>
            <a:r>
              <a:rPr lang="tr-TR" sz="1700" dirty="0" err="1">
                <a:solidFill>
                  <a:schemeClr val="tx1"/>
                </a:solidFill>
              </a:rPr>
              <a:t>Martinez-Perez</a:t>
            </a:r>
            <a:r>
              <a:rPr lang="tr-TR" sz="1700" dirty="0">
                <a:solidFill>
                  <a:schemeClr val="tx1"/>
                </a:solidFill>
              </a:rPr>
              <a:t> vd. [14] tarafından </a:t>
            </a:r>
            <a:r>
              <a:rPr lang="tr-TR" sz="1700" dirty="0" err="1">
                <a:solidFill>
                  <a:schemeClr val="tx1"/>
                </a:solidFill>
              </a:rPr>
              <a:t>hessian</a:t>
            </a:r>
            <a:r>
              <a:rPr lang="tr-TR" sz="1700" dirty="0">
                <a:solidFill>
                  <a:schemeClr val="tx1"/>
                </a:solidFill>
              </a:rPr>
              <a:t> matrisinin </a:t>
            </a:r>
            <a:r>
              <a:rPr lang="tr-TR" sz="1700" dirty="0" err="1">
                <a:solidFill>
                  <a:schemeClr val="tx1"/>
                </a:solidFill>
              </a:rPr>
              <a:t>özdeğer</a:t>
            </a:r>
            <a:r>
              <a:rPr lang="tr-TR" sz="1700" dirty="0">
                <a:solidFill>
                  <a:schemeClr val="tx1"/>
                </a:solidFill>
              </a:rPr>
              <a:t> analizine dayanan bir çizgi geliştirme filtresi önerilmiştir. Daha sonra </a:t>
            </a:r>
            <a:r>
              <a:rPr lang="tr-TR" sz="1700" dirty="0" err="1">
                <a:solidFill>
                  <a:schemeClr val="tx1"/>
                </a:solidFill>
              </a:rPr>
              <a:t>gradyan</a:t>
            </a:r>
            <a:r>
              <a:rPr lang="tr-TR" sz="1700" dirty="0">
                <a:solidFill>
                  <a:schemeClr val="tx1"/>
                </a:solidFill>
              </a:rPr>
              <a:t> büyüklüğü ve temel eğrilik kullanılarak özellik çıkarılmıştır. Bu iki özellik damar veya arka plan olarak sınıflandırılması için Bölge Büyütme yaklaşımında kullanılmıştır. </a:t>
            </a:r>
            <a:r>
              <a:rPr lang="tr-TR" sz="1700" dirty="0" err="1">
                <a:solidFill>
                  <a:schemeClr val="tx1"/>
                </a:solidFill>
              </a:rPr>
              <a:t>Sven</a:t>
            </a:r>
            <a:r>
              <a:rPr lang="tr-TR" sz="1700" dirty="0">
                <a:solidFill>
                  <a:schemeClr val="tx1"/>
                </a:solidFill>
              </a:rPr>
              <a:t> </a:t>
            </a:r>
            <a:r>
              <a:rPr lang="tr-TR" sz="1700" dirty="0" err="1">
                <a:solidFill>
                  <a:schemeClr val="tx1"/>
                </a:solidFill>
              </a:rPr>
              <a:t>Holm</a:t>
            </a:r>
            <a:r>
              <a:rPr lang="tr-TR" sz="1700" dirty="0">
                <a:solidFill>
                  <a:schemeClr val="tx1"/>
                </a:solidFill>
              </a:rPr>
              <a:t> vd. [15] tarafından damar </a:t>
            </a:r>
            <a:r>
              <a:rPr lang="tr-TR" sz="1700" dirty="0" err="1">
                <a:solidFill>
                  <a:schemeClr val="tx1"/>
                </a:solidFill>
              </a:rPr>
              <a:t>bölütleme</a:t>
            </a:r>
            <a:r>
              <a:rPr lang="tr-TR" sz="1700" dirty="0">
                <a:solidFill>
                  <a:schemeClr val="tx1"/>
                </a:solidFill>
              </a:rPr>
              <a:t> için iki paralel yöntem önerilmiştir. Bu yöntemlerden ilki sadece </a:t>
            </a:r>
            <a:r>
              <a:rPr lang="tr-TR" sz="1700" dirty="0" err="1">
                <a:solidFill>
                  <a:schemeClr val="tx1"/>
                </a:solidFill>
              </a:rPr>
              <a:t>fundus</a:t>
            </a:r>
            <a:r>
              <a:rPr lang="tr-TR" sz="1700" dirty="0">
                <a:solidFill>
                  <a:schemeClr val="tx1"/>
                </a:solidFill>
              </a:rPr>
              <a:t> görüntünün piksel yoğunluğunu kullanarak damar ve damar olmayan pikselleri bölütlere ayırmaktadır. İkinci yöntem ise tamamen damar yoğunluğunu kullanarak </a:t>
            </a:r>
            <a:r>
              <a:rPr lang="tr-TR" sz="1700" dirty="0" err="1">
                <a:solidFill>
                  <a:schemeClr val="tx1"/>
                </a:solidFill>
              </a:rPr>
              <a:t>fundus</a:t>
            </a:r>
            <a:r>
              <a:rPr lang="tr-TR" sz="1700" dirty="0">
                <a:solidFill>
                  <a:schemeClr val="tx1"/>
                </a:solidFill>
              </a:rPr>
              <a:t> görüntülerinde yerel gürültüyü azaltıp damar </a:t>
            </a:r>
            <a:r>
              <a:rPr lang="tr-TR" sz="1700" dirty="0" err="1">
                <a:solidFill>
                  <a:schemeClr val="tx1"/>
                </a:solidFill>
              </a:rPr>
              <a:t>bölütlemeyi</a:t>
            </a:r>
            <a:r>
              <a:rPr lang="tr-TR" sz="1700" dirty="0">
                <a:solidFill>
                  <a:schemeClr val="tx1"/>
                </a:solidFill>
              </a:rPr>
              <a:t> sağlayan birkaç adımdan oluşmaktadır. </a:t>
            </a:r>
            <a:r>
              <a:rPr lang="tr-TR" sz="1700" dirty="0" err="1">
                <a:solidFill>
                  <a:schemeClr val="tx1"/>
                </a:solidFill>
              </a:rPr>
              <a:t>Chengzhang</a:t>
            </a:r>
            <a:r>
              <a:rPr lang="tr-TR" sz="1700" dirty="0">
                <a:solidFill>
                  <a:schemeClr val="tx1"/>
                </a:solidFill>
              </a:rPr>
              <a:t> </a:t>
            </a:r>
            <a:r>
              <a:rPr lang="tr-TR" sz="1700" dirty="0" err="1">
                <a:solidFill>
                  <a:schemeClr val="tx1"/>
                </a:solidFill>
              </a:rPr>
              <a:t>Zhu</a:t>
            </a:r>
            <a:r>
              <a:rPr lang="tr-TR" sz="1700" dirty="0">
                <a:solidFill>
                  <a:schemeClr val="tx1"/>
                </a:solidFill>
              </a:rPr>
              <a:t> vd. [16] tarafından Aşırı Öğrenme Makinesine dayalı denetimli bir yöntem önerilmiştir. </a:t>
            </a:r>
            <a:r>
              <a:rPr lang="tr-TR" sz="1700" dirty="0" err="1">
                <a:solidFill>
                  <a:schemeClr val="tx1"/>
                </a:solidFill>
              </a:rPr>
              <a:t>Bölütleme</a:t>
            </a:r>
            <a:r>
              <a:rPr lang="tr-TR" sz="1700" dirty="0">
                <a:solidFill>
                  <a:schemeClr val="tx1"/>
                </a:solidFill>
              </a:rPr>
              <a:t> aşamasında, </a:t>
            </a:r>
            <a:r>
              <a:rPr lang="tr-TR" sz="1700" dirty="0" err="1">
                <a:solidFill>
                  <a:schemeClr val="tx1"/>
                </a:solidFill>
              </a:rPr>
              <a:t>bölütleme</a:t>
            </a:r>
            <a:r>
              <a:rPr lang="tr-TR" sz="1700" dirty="0">
                <a:solidFill>
                  <a:schemeClr val="tx1"/>
                </a:solidFill>
              </a:rPr>
              <a:t> görüntüsünden çıkarılan özellik vektörü eğitim aşamasında elde edilen sınıflandırıcının girişi olarak kullanılmıştır. Eğitim aşaması için, eğitim görüntüsünün her pikselinden bir özellik vektörü çıkarılmıştır. Sınıflandırıcının çıktısı, ikili retina damar </a:t>
            </a:r>
            <a:r>
              <a:rPr lang="tr-TR" sz="1700" dirty="0" err="1">
                <a:solidFill>
                  <a:schemeClr val="tx1"/>
                </a:solidFill>
              </a:rPr>
              <a:t>bölütleme</a:t>
            </a:r>
            <a:r>
              <a:rPr lang="tr-TR" sz="1700" dirty="0">
                <a:solidFill>
                  <a:schemeClr val="tx1"/>
                </a:solidFill>
              </a:rPr>
              <a:t> sonucu olmuştur. </a:t>
            </a:r>
            <a:r>
              <a:rPr lang="tr-TR" sz="1700" dirty="0" err="1">
                <a:solidFill>
                  <a:schemeClr val="tx1"/>
                </a:solidFill>
              </a:rPr>
              <a:t>Jingliang</a:t>
            </a:r>
            <a:r>
              <a:rPr lang="tr-TR" sz="1700" dirty="0">
                <a:solidFill>
                  <a:schemeClr val="tx1"/>
                </a:solidFill>
              </a:rPr>
              <a:t> </a:t>
            </a:r>
            <a:r>
              <a:rPr lang="tr-TR" sz="1700" dirty="0" err="1">
                <a:solidFill>
                  <a:schemeClr val="tx1"/>
                </a:solidFill>
              </a:rPr>
              <a:t>Zhao</a:t>
            </a:r>
            <a:r>
              <a:rPr lang="tr-TR" sz="1700" dirty="0">
                <a:solidFill>
                  <a:schemeClr val="tx1"/>
                </a:solidFill>
              </a:rPr>
              <a:t> vd. [17] tarafından öncelikli olarak </a:t>
            </a:r>
            <a:r>
              <a:rPr lang="tr-TR" sz="1700" dirty="0" err="1">
                <a:solidFill>
                  <a:schemeClr val="tx1"/>
                </a:solidFill>
              </a:rPr>
              <a:t>fundus</a:t>
            </a:r>
            <a:r>
              <a:rPr lang="tr-TR" sz="1700" dirty="0">
                <a:solidFill>
                  <a:schemeClr val="tx1"/>
                </a:solidFill>
              </a:rPr>
              <a:t> görüntüler üzerinde görüntü iyileştirilmesi yapılmıştır. İyileştirilmiş görüntüler üzerinde Süper Piksel (SLIC) yöntemi uygulanmış ve </a:t>
            </a:r>
            <a:r>
              <a:rPr lang="tr-TR" sz="1700" dirty="0" err="1">
                <a:solidFill>
                  <a:schemeClr val="tx1"/>
                </a:solidFill>
              </a:rPr>
              <a:t>bölütleme</a:t>
            </a:r>
            <a:r>
              <a:rPr lang="tr-TR" sz="1700" dirty="0">
                <a:solidFill>
                  <a:schemeClr val="tx1"/>
                </a:solidFill>
              </a:rPr>
              <a:t> gerçekleştirilmiştir. Ardından otomatik olarak seçilen düğüm noktalarından damar takibine başlanmış ve belirlenen durma kriterine ulaşıldığında takip işlemi sonlanmıştır. 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1700" dirty="0" err="1">
                <a:solidFill>
                  <a:schemeClr val="tx1"/>
                </a:solidFill>
              </a:rPr>
              <a:t>bölütleyen</a:t>
            </a:r>
            <a:r>
              <a:rPr lang="tr-TR" sz="1700" dirty="0">
                <a:solidFill>
                  <a:schemeClr val="tx1"/>
                </a:solidFill>
              </a:rPr>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a:t>
            </a:r>
          </a:p>
        </p:txBody>
      </p:sp>
    </p:spTree>
    <p:extLst>
      <p:ext uri="{BB962C8B-B14F-4D97-AF65-F5344CB8AC3E}">
        <p14:creationId xmlns:p14="http://schemas.microsoft.com/office/powerpoint/2010/main" val="51358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09675" y="1"/>
            <a:ext cx="10906125" cy="6677024"/>
          </a:xfrm>
        </p:spPr>
        <p:txBody>
          <a:bodyPr>
            <a:noAutofit/>
          </a:bodyPr>
          <a:lstStyle/>
          <a:p>
            <a:r>
              <a:rPr lang="tr-TR" sz="1600" dirty="0"/>
              <a:t>Belirginleştirilmiş retina görüntülerini </a:t>
            </a:r>
            <a:r>
              <a:rPr lang="tr-TR" sz="1600" dirty="0" err="1"/>
              <a:t>bölütlemek</a:t>
            </a:r>
            <a:r>
              <a:rPr lang="tr-TR" sz="1600" dirty="0"/>
              <a:t> için üç farklı </a:t>
            </a:r>
            <a:r>
              <a:rPr lang="tr-TR" sz="1600" dirty="0" err="1"/>
              <a:t>eşikleme</a:t>
            </a:r>
            <a:r>
              <a:rPr lang="tr-TR" sz="1600" dirty="0"/>
              <a:t> yöntemi kullanılmıştır. Kullanılan </a:t>
            </a:r>
            <a:r>
              <a:rPr lang="tr-TR" sz="1600" dirty="0" err="1"/>
              <a:t>eşikleme</a:t>
            </a:r>
            <a:r>
              <a:rPr lang="tr-TR" sz="1600" dirty="0"/>
              <a:t> yöntemleri Çoklu </a:t>
            </a:r>
            <a:r>
              <a:rPr lang="tr-TR" sz="1600" dirty="0" err="1"/>
              <a:t>Eşikleme</a:t>
            </a:r>
            <a:r>
              <a:rPr lang="tr-TR" sz="1600" dirty="0"/>
              <a:t> yöntemi, Maksimum </a:t>
            </a:r>
            <a:r>
              <a:rPr lang="tr-TR" sz="1600" dirty="0" err="1"/>
              <a:t>Entropi</a:t>
            </a:r>
            <a:r>
              <a:rPr lang="tr-TR" sz="1600" dirty="0"/>
              <a:t> Tabanlı </a:t>
            </a:r>
            <a:r>
              <a:rPr lang="tr-TR" sz="1600" dirty="0" err="1"/>
              <a:t>Eşikleme</a:t>
            </a:r>
            <a:r>
              <a:rPr lang="tr-TR" sz="1600" dirty="0"/>
              <a:t> yöntemi ve Bulanık Kümeleme Tabanlı </a:t>
            </a:r>
            <a:r>
              <a:rPr lang="tr-TR" sz="1600" dirty="0" err="1"/>
              <a:t>Eşikleme</a:t>
            </a:r>
            <a:r>
              <a:rPr lang="tr-TR" sz="1600" dirty="0"/>
              <a:t> yöntemidir. Önerilen yöntem literatürdeki diğer geleneksel yöntemlerle de kıyaslanabilir olması için halka açık olarak sunulan DRIVE veri seti üzerinde test edilmiştir. Bu makalede, literatürdeki mevcut çalışmalardan farklı olarak retina </a:t>
            </a:r>
            <a:r>
              <a:rPr lang="tr-TR" sz="1600" dirty="0" err="1"/>
              <a:t>fundus</a:t>
            </a:r>
            <a:r>
              <a:rPr lang="tr-TR" sz="1600" dirty="0"/>
              <a:t> görüntüleri üzerinde farklı eşik algoritmalarının kıyaslanması yapılmıştır. Makalenin organizasyonu şöyledir. İkinci bölümde Materyal ve Metot anlatılmaktadır. Üçüncü bölümde Kullanılan Yöntemden bahsedilir. Dördüncü bölümde Bulgular ve Tartışmadan bahsedilir. Son bölümde ise Sonuçlar bölümü bulunmaktadır. 2 Materyal ve metot Bu bölüm, önerilen yöntemin arkasındaki ilgili teorik materyal ve metotların kısa bir incelemesini içerir. İlgili her çalışma sonraki alt bölümlerde detaylandırılmıştır. 2.1 Morfolojik işlemler Morfolojik işlemlerin temel amacı, görüntünün temel özelliklerini korumak ve görüntüyü basitleştirmektir. Bu çalışmada, üst-şapka ve alt-şapka dönüşümleri kan damarlarına belirginlik kazandırmak için kullanılır. </a:t>
            </a:r>
            <a:r>
              <a:rPr lang="tr-TR" sz="1600" dirty="0" smtClean="0"/>
              <a:t>Üst şapka </a:t>
            </a:r>
            <a:r>
              <a:rPr lang="tr-TR" sz="1600" dirty="0"/>
              <a:t>dönüşümü, bir giriş görüntüsüne morfolojik açma işlemi uygulandıktan sonra uygulama sonucunun orijinal giriş görüntüsünden çıkarılması işlemidir. Bu işlemin </a:t>
            </a:r>
            <a:r>
              <a:rPr lang="tr-TR" sz="1600" dirty="0" err="1" smtClean="0"/>
              <a:t>mate</a:t>
            </a:r>
            <a:r>
              <a:rPr lang="tr-TR" sz="1600" dirty="0" err="1"/>
              <a:t>Alt</a:t>
            </a:r>
            <a:r>
              <a:rPr lang="tr-TR" sz="1600" dirty="0"/>
              <a:t>-şapka dönüşümü, bir giriş görüntüsüne morfolojik bir kapama işlemi uygulandıktan sonra uygulama sonucunun orijinal giriş görüntüsünden çıkarılması işlemidir. Bu işlemin matematiksel ifadesi Denklem (2)’de </a:t>
            </a:r>
            <a:r>
              <a:rPr lang="tr-TR" sz="1600" dirty="0" smtClean="0"/>
              <a:t>verilmiştir</a:t>
            </a:r>
            <a:endParaRPr lang="tr-TR" sz="16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419" y="4078605"/>
            <a:ext cx="3469807" cy="1703070"/>
          </a:xfrm>
          <a:prstGeom prst="rect">
            <a:avLst/>
          </a:prstGeom>
        </p:spPr>
      </p:pic>
    </p:spTree>
    <p:extLst>
      <p:ext uri="{BB962C8B-B14F-4D97-AF65-F5344CB8AC3E}">
        <p14:creationId xmlns:p14="http://schemas.microsoft.com/office/powerpoint/2010/main" val="2702936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85000" lnSpcReduction="10000"/>
          </a:bodyPr>
          <a:lstStyle/>
          <a:p>
            <a:r>
              <a:rPr lang="tr-TR" dirty="0" smtClean="0"/>
              <a:t>Burada ’    ‘  operatörü </a:t>
            </a:r>
            <a:r>
              <a:rPr lang="tr-TR" dirty="0"/>
              <a:t>morfolojik açma işlemini, </a:t>
            </a:r>
            <a:r>
              <a:rPr lang="tr-TR" dirty="0" smtClean="0"/>
              <a:t>      operatörü </a:t>
            </a:r>
            <a:r>
              <a:rPr lang="tr-TR" dirty="0"/>
              <a:t>ise morfolojik kapama işlemini </a:t>
            </a:r>
            <a:r>
              <a:rPr lang="tr-TR" dirty="0" smtClean="0"/>
              <a:t>temsil </a:t>
            </a:r>
            <a:r>
              <a:rPr lang="tr-TR" dirty="0"/>
              <a:t>etmektedir.SE parametresi ise, bir yapı elemanıdır. Bu çalışmada, açılma operatörü için 21x21’lik bir disk yapı elemanı, alt ve üst şapka dönüşümleri için ise uzunluğu 21 olan bir çizgi yapı elemanı kullanılmıştır. 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 2.2 </a:t>
            </a:r>
            <a:r>
              <a:rPr lang="tr-TR" dirty="0" err="1"/>
              <a:t>Eşikleme</a:t>
            </a:r>
            <a:r>
              <a:rPr lang="tr-TR" dirty="0"/>
              <a:t> yöntemleri Görüntü </a:t>
            </a:r>
            <a:r>
              <a:rPr lang="tr-TR" dirty="0" err="1"/>
              <a:t>eşikleme</a:t>
            </a:r>
            <a:r>
              <a:rPr lang="tr-TR" dirty="0"/>
              <a:t> sadeliği ve sağlamlığı nedeni ile en sık kullanılan görüntü </a:t>
            </a:r>
            <a:r>
              <a:rPr lang="tr-TR" dirty="0" err="1"/>
              <a:t>bölütleme</a:t>
            </a:r>
            <a:r>
              <a:rPr lang="tr-TR" dirty="0"/>
              <a:t> yöntemlerinden biridir. </a:t>
            </a:r>
            <a:r>
              <a:rPr lang="tr-TR" dirty="0" err="1"/>
              <a:t>Eşikleme</a:t>
            </a:r>
            <a:r>
              <a:rPr lang="tr-TR" dirty="0"/>
              <a:t> işlemi, gri ölçekli bir görünün yoğunluk seviyesine göre sınıflara ayrıldığı bir işlemdir. Bu sınıflandırma işlemi için tanımlanmış kurallara uygun bir eşik değeri seçmek gerekir. Bu çalışmada kullanılan </a:t>
            </a:r>
            <a:r>
              <a:rPr lang="tr-TR" dirty="0" err="1"/>
              <a:t>eşikleme</a:t>
            </a:r>
            <a:r>
              <a:rPr lang="tr-TR" dirty="0"/>
              <a:t> yöntemleri şöyledir; </a:t>
            </a:r>
          </a:p>
          <a:p>
            <a:r>
              <a:rPr lang="tr-TR" dirty="0" err="1"/>
              <a:t>matiksel</a:t>
            </a:r>
            <a:r>
              <a:rPr lang="tr-TR" dirty="0"/>
              <a:t> ifadesi Denklem (1)’de verilmiştir. </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415" y="128579"/>
            <a:ext cx="3851910" cy="1890616"/>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475" y="2204085"/>
            <a:ext cx="182880" cy="160020"/>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953" y="2242185"/>
            <a:ext cx="160020" cy="121920"/>
          </a:xfrm>
          <a:prstGeom prst="rect">
            <a:avLst/>
          </a:prstGeom>
        </p:spPr>
      </p:pic>
    </p:spTree>
    <p:extLst>
      <p:ext uri="{BB962C8B-B14F-4D97-AF65-F5344CB8AC3E}">
        <p14:creationId xmlns:p14="http://schemas.microsoft.com/office/powerpoint/2010/main" val="4021594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45251" y="18646"/>
            <a:ext cx="8046500" cy="680815"/>
          </a:xfrm>
        </p:spPr>
        <p:txBody>
          <a:bodyPr>
            <a:normAutofit/>
          </a:bodyPr>
          <a:lstStyle/>
          <a:p>
            <a:r>
              <a:rPr lang="tr-TR" sz="1800" b="1" dirty="0"/>
              <a:t>Çok seviyeli </a:t>
            </a:r>
            <a:r>
              <a:rPr lang="tr-TR" sz="1800" b="1" dirty="0" err="1"/>
              <a:t>eşikleme</a:t>
            </a:r>
            <a:endParaRPr lang="tr-TR" sz="1800" b="1" dirty="0"/>
          </a:p>
        </p:txBody>
      </p:sp>
      <p:pic>
        <p:nvPicPr>
          <p:cNvPr id="4" name="İçerik Yer Tutucusu 3"/>
          <p:cNvPicPr>
            <a:picLocks noGrp="1" noChangeAspect="1"/>
          </p:cNvPicPr>
          <p:nvPr>
            <p:ph idx="1"/>
          </p:nvPr>
        </p:nvPicPr>
        <p:blipFill>
          <a:blip r:embed="rId2"/>
          <a:stretch>
            <a:fillRect/>
          </a:stretch>
        </p:blipFill>
        <p:spPr>
          <a:xfrm>
            <a:off x="1741488" y="389898"/>
            <a:ext cx="6515100" cy="2495550"/>
          </a:xfrm>
          <a:prstGeom prst="rect">
            <a:avLst/>
          </a:prstGeom>
        </p:spPr>
      </p:pic>
      <p:sp>
        <p:nvSpPr>
          <p:cNvPr id="6" name="Metin kutusu 5"/>
          <p:cNvSpPr txBox="1"/>
          <p:nvPr/>
        </p:nvSpPr>
        <p:spPr>
          <a:xfrm>
            <a:off x="2174875" y="2885448"/>
            <a:ext cx="5648325" cy="369332"/>
          </a:xfrm>
          <a:prstGeom prst="rect">
            <a:avLst/>
          </a:prstGeom>
          <a:noFill/>
        </p:spPr>
        <p:txBody>
          <a:bodyPr wrap="square" rtlCol="0">
            <a:spAutoFit/>
          </a:bodyPr>
          <a:lstStyle/>
          <a:p>
            <a:r>
              <a:rPr lang="tr-TR" b="1" dirty="0" smtClean="0"/>
              <a:t>Maksimum </a:t>
            </a:r>
            <a:r>
              <a:rPr lang="tr-TR" b="1" dirty="0" err="1"/>
              <a:t>entropi</a:t>
            </a:r>
            <a:r>
              <a:rPr lang="tr-TR" b="1" dirty="0"/>
              <a:t> tabanlı </a:t>
            </a:r>
            <a:r>
              <a:rPr lang="tr-TR" b="1" dirty="0" err="1"/>
              <a:t>eşikleme</a:t>
            </a:r>
            <a:endParaRPr lang="tr-TR" b="1" dirty="0"/>
          </a:p>
        </p:txBody>
      </p:sp>
      <p:pic>
        <p:nvPicPr>
          <p:cNvPr id="7" name="Resim 6"/>
          <p:cNvPicPr>
            <a:picLocks noChangeAspect="1"/>
          </p:cNvPicPr>
          <p:nvPr/>
        </p:nvPicPr>
        <p:blipFill>
          <a:blip r:embed="rId3"/>
          <a:stretch>
            <a:fillRect/>
          </a:stretch>
        </p:blipFill>
        <p:spPr>
          <a:xfrm>
            <a:off x="1903414" y="3254780"/>
            <a:ext cx="5211762" cy="3502487"/>
          </a:xfrm>
          <a:prstGeom prst="rect">
            <a:avLst/>
          </a:prstGeom>
        </p:spPr>
      </p:pic>
    </p:spTree>
    <p:extLst>
      <p:ext uri="{BB962C8B-B14F-4D97-AF65-F5344CB8AC3E}">
        <p14:creationId xmlns:p14="http://schemas.microsoft.com/office/powerpoint/2010/main" val="3106724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54800" y="405035"/>
            <a:ext cx="8911687" cy="404590"/>
          </a:xfrm>
        </p:spPr>
        <p:txBody>
          <a:bodyPr>
            <a:normAutofit/>
          </a:bodyPr>
          <a:lstStyle/>
          <a:p>
            <a:r>
              <a:rPr lang="tr-TR" sz="1800" b="1" dirty="0"/>
              <a:t>Bulanık mantık tabanlı </a:t>
            </a:r>
            <a:r>
              <a:rPr lang="tr-TR" sz="1800" b="1" dirty="0" err="1"/>
              <a:t>eşikleme</a:t>
            </a:r>
            <a:endParaRPr lang="tr-TR" sz="1800" b="1" dirty="0"/>
          </a:p>
        </p:txBody>
      </p:sp>
      <p:pic>
        <p:nvPicPr>
          <p:cNvPr id="4" name="İçerik Yer Tutucusu 3"/>
          <p:cNvPicPr>
            <a:picLocks noGrp="1" noChangeAspect="1"/>
          </p:cNvPicPr>
          <p:nvPr>
            <p:ph idx="1"/>
          </p:nvPr>
        </p:nvPicPr>
        <p:blipFill>
          <a:blip r:embed="rId2"/>
          <a:stretch>
            <a:fillRect/>
          </a:stretch>
        </p:blipFill>
        <p:spPr>
          <a:xfrm>
            <a:off x="2097625" y="969962"/>
            <a:ext cx="3629025" cy="1914525"/>
          </a:xfrm>
          <a:prstGeom prst="rect">
            <a:avLst/>
          </a:prstGeom>
        </p:spPr>
      </p:pic>
      <p:pic>
        <p:nvPicPr>
          <p:cNvPr id="5" name="Resim 4"/>
          <p:cNvPicPr>
            <a:picLocks noChangeAspect="1"/>
          </p:cNvPicPr>
          <p:nvPr/>
        </p:nvPicPr>
        <p:blipFill>
          <a:blip r:embed="rId3"/>
          <a:stretch>
            <a:fillRect/>
          </a:stretch>
        </p:blipFill>
        <p:spPr>
          <a:xfrm>
            <a:off x="5829300" y="1090612"/>
            <a:ext cx="6229350" cy="1209675"/>
          </a:xfrm>
          <a:prstGeom prst="rect">
            <a:avLst/>
          </a:prstGeom>
        </p:spPr>
      </p:pic>
      <p:sp>
        <p:nvSpPr>
          <p:cNvPr id="6" name="Metin kutusu 5"/>
          <p:cNvSpPr txBox="1"/>
          <p:nvPr/>
        </p:nvSpPr>
        <p:spPr>
          <a:xfrm>
            <a:off x="2097625" y="3044824"/>
            <a:ext cx="2169184" cy="369332"/>
          </a:xfrm>
          <a:prstGeom prst="rect">
            <a:avLst/>
          </a:prstGeom>
          <a:noFill/>
        </p:spPr>
        <p:txBody>
          <a:bodyPr wrap="none" rtlCol="0">
            <a:spAutoFit/>
          </a:bodyPr>
          <a:lstStyle/>
          <a:p>
            <a:r>
              <a:rPr lang="tr-TR" b="1" dirty="0"/>
              <a:t>Kullanılan yöntem</a:t>
            </a:r>
          </a:p>
        </p:txBody>
      </p:sp>
      <p:sp>
        <p:nvSpPr>
          <p:cNvPr id="7" name="Metin kutusu 6"/>
          <p:cNvSpPr txBox="1"/>
          <p:nvPr/>
        </p:nvSpPr>
        <p:spPr>
          <a:xfrm>
            <a:off x="1733551" y="3505199"/>
            <a:ext cx="4095750" cy="3293209"/>
          </a:xfrm>
          <a:prstGeom prst="rect">
            <a:avLst/>
          </a:prstGeom>
          <a:noFill/>
        </p:spPr>
        <p:txBody>
          <a:bodyPr wrap="square" rtlCol="0">
            <a:spAutoFit/>
          </a:bodyPr>
          <a:lstStyle/>
          <a:p>
            <a:r>
              <a:rPr lang="tr-TR" sz="1600" dirty="0"/>
              <a:t>Önerilen yöntemde, veri setinde bulunan </a:t>
            </a:r>
            <a:r>
              <a:rPr lang="tr-TR" sz="1600" dirty="0" err="1"/>
              <a:t>fundus</a:t>
            </a:r>
            <a:r>
              <a:rPr lang="tr-TR" sz="1600" dirty="0"/>
              <a:t> görüntülerine ait damarların </a:t>
            </a:r>
            <a:r>
              <a:rPr lang="tr-TR" sz="1600" dirty="0" err="1"/>
              <a:t>bölütlenmesi</a:t>
            </a:r>
            <a:r>
              <a:rPr lang="tr-TR" sz="1600"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8" name="Resim 7"/>
          <p:cNvPicPr>
            <a:picLocks noChangeAspect="1"/>
          </p:cNvPicPr>
          <p:nvPr/>
        </p:nvPicPr>
        <p:blipFill>
          <a:blip r:embed="rId4"/>
          <a:stretch>
            <a:fillRect/>
          </a:stretch>
        </p:blipFill>
        <p:spPr>
          <a:xfrm>
            <a:off x="5903765" y="3414156"/>
            <a:ext cx="6080420" cy="3100944"/>
          </a:xfrm>
          <a:prstGeom prst="rect">
            <a:avLst/>
          </a:prstGeom>
        </p:spPr>
      </p:pic>
    </p:spTree>
    <p:extLst>
      <p:ext uri="{BB962C8B-B14F-4D97-AF65-F5344CB8AC3E}">
        <p14:creationId xmlns:p14="http://schemas.microsoft.com/office/powerpoint/2010/main" val="2850039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3219450" y="5719"/>
            <a:ext cx="5105400" cy="6820421"/>
          </a:xfrm>
          <a:prstGeom prst="rect">
            <a:avLst/>
          </a:prstGeom>
        </p:spPr>
      </p:pic>
    </p:spTree>
    <p:extLst>
      <p:ext uri="{BB962C8B-B14F-4D97-AF65-F5344CB8AC3E}">
        <p14:creationId xmlns:p14="http://schemas.microsoft.com/office/powerpoint/2010/main" val="147490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1" y="1"/>
            <a:ext cx="11049000" cy="4248149"/>
          </a:xfrm>
        </p:spPr>
        <p:txBody>
          <a:bodyPr>
            <a:normAutofit lnSpcReduction="10000"/>
          </a:bodyPr>
          <a:lstStyle/>
          <a:p>
            <a:r>
              <a:rPr lang="tr-TR" b="1" dirty="0" smtClean="0"/>
              <a:t>Veri seti</a:t>
            </a:r>
          </a:p>
          <a:p>
            <a:pPr marL="457200" lvl="1" indent="0">
              <a:buNone/>
            </a:pPr>
            <a:r>
              <a:rPr lang="tr-TR" dirty="0" smtClean="0"/>
              <a:t>       Önerilen yöntem diğer yöntemlerle kıyaslanabilir olması açısından halka açık olarak sunulan DRIVE veri seti üzerinde test edilmiştir. DRIVE veri setindeki görüntüler 45° görüş alanında </a:t>
            </a:r>
            <a:r>
              <a:rPr lang="tr-TR" dirty="0" err="1" smtClean="0"/>
              <a:t>Canon</a:t>
            </a:r>
            <a:r>
              <a:rPr lang="tr-TR" dirty="0" smtClean="0"/>
              <a:t>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dirty="0" err="1" smtClean="0"/>
              <a:t>bölütlendirilmiş</a:t>
            </a:r>
            <a:r>
              <a:rPr lang="tr-TR" dirty="0" smtClean="0"/>
              <a:t> görüntülerden oluşur.</a:t>
            </a:r>
          </a:p>
          <a:p>
            <a:pPr marL="457200" lvl="1" indent="0">
              <a:buNone/>
            </a:pPr>
            <a:r>
              <a:rPr lang="tr-TR" sz="1800" dirty="0" smtClean="0"/>
              <a:t>      </a:t>
            </a:r>
            <a:r>
              <a:rPr lang="tr-TR" sz="1800" b="1" dirty="0" smtClean="0"/>
              <a:t>Morfolojik </a:t>
            </a:r>
            <a:r>
              <a:rPr lang="tr-TR" sz="1800" b="1" dirty="0"/>
              <a:t>işlemler </a:t>
            </a:r>
            <a:endParaRPr lang="tr-TR" sz="1800" b="1" dirty="0" smtClean="0"/>
          </a:p>
          <a:p>
            <a:pPr marL="457200" lvl="1" indent="0">
              <a:buNone/>
            </a:pPr>
            <a:r>
              <a:rPr lang="tr-TR" b="1" dirty="0"/>
              <a:t> </a:t>
            </a:r>
            <a:r>
              <a:rPr lang="tr-TR" b="1" dirty="0" smtClean="0"/>
              <a:t>     </a:t>
            </a:r>
            <a:r>
              <a:rPr lang="tr-TR" dirty="0" smtClean="0"/>
              <a:t>Retina </a:t>
            </a:r>
            <a:r>
              <a:rPr lang="tr-TR" dirty="0"/>
              <a:t>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4" name="Resim 3"/>
          <p:cNvPicPr>
            <a:picLocks noChangeAspect="1"/>
          </p:cNvPicPr>
          <p:nvPr/>
        </p:nvPicPr>
        <p:blipFill>
          <a:blip r:embed="rId2"/>
          <a:stretch>
            <a:fillRect/>
          </a:stretch>
        </p:blipFill>
        <p:spPr>
          <a:xfrm>
            <a:off x="2637631" y="3981450"/>
            <a:ext cx="6296819" cy="2822376"/>
          </a:xfrm>
          <a:prstGeom prst="rect">
            <a:avLst/>
          </a:prstGeom>
        </p:spPr>
      </p:pic>
    </p:spTree>
    <p:extLst>
      <p:ext uri="{BB962C8B-B14F-4D97-AF65-F5344CB8AC3E}">
        <p14:creationId xmlns:p14="http://schemas.microsoft.com/office/powerpoint/2010/main" val="429275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TM03457491[[fn=Metropolitan]]</Template>
  <TotalTime>69</TotalTime>
  <Words>2079</Words>
  <Application>Microsoft Office PowerPoint</Application>
  <PresentationFormat>Geniş ekran</PresentationFormat>
  <Paragraphs>35</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2</vt:i4>
      </vt:variant>
      <vt:variant>
        <vt:lpstr>Slayt Başlıkları</vt:lpstr>
      </vt:variant>
      <vt:variant>
        <vt:i4>20</vt:i4>
      </vt:variant>
    </vt:vector>
  </HeadingPairs>
  <TitlesOfParts>
    <vt:vector size="26" baseType="lpstr">
      <vt:lpstr>Arial</vt:lpstr>
      <vt:lpstr>Calibri Light</vt:lpstr>
      <vt:lpstr>Century Gothic</vt:lpstr>
      <vt:lpstr>Wingdings 3</vt:lpstr>
      <vt:lpstr>Metropolitan</vt:lpstr>
      <vt:lpstr>Duman</vt:lpstr>
      <vt:lpstr>Retina kan damarlarını çıkarmak için eşikleme temelli morfolojik bir yöntem </vt:lpstr>
      <vt:lpstr>GİRİŞ</vt:lpstr>
      <vt:lpstr>PowerPoint Sunusu</vt:lpstr>
      <vt:lpstr>PowerPoint Sunusu</vt:lpstr>
      <vt:lpstr>PowerPoint Sunusu</vt:lpstr>
      <vt:lpstr>Çok seviyeli eşikleme</vt:lpstr>
      <vt:lpstr>Bulanık mantık tabanlı eşikleme</vt:lpstr>
      <vt:lpstr>PowerPoint Sunusu</vt:lpstr>
      <vt:lpstr>PowerPoint Sunusu</vt:lpstr>
      <vt:lpstr>PowerPoint Sunusu</vt:lpstr>
      <vt:lpstr>PowerPoint Sunusu</vt:lpstr>
      <vt:lpstr>PowerPoint Sunusu</vt:lpstr>
      <vt:lpstr>Görüntü işleme teknikleri ve kümeleme yöntemleri kullanılarak fındık meyvesinin tespit ve sınıflandırılması</vt:lpstr>
      <vt:lpstr>PowerPoint Sunusu</vt:lpstr>
      <vt:lpstr>PowerPoint Sunusu</vt:lpstr>
      <vt:lpstr>PowerPoint Sunusu</vt:lpstr>
      <vt:lpstr>PowerPoint Sunusu</vt:lpstr>
      <vt:lpstr>PowerPoint Sunusu</vt:lpstr>
      <vt:lpstr>PowerPoint Sunusu</vt:lpstr>
      <vt:lpstr>SONUÇLAR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ALPEREN FİKRET GÜLTEKİN</dc:creator>
  <cp:lastModifiedBy>ALPEREN FİKRET GÜLTEKİN</cp:lastModifiedBy>
  <cp:revision>8</cp:revision>
  <dcterms:created xsi:type="dcterms:W3CDTF">2022-12-15T17:48:18Z</dcterms:created>
  <dcterms:modified xsi:type="dcterms:W3CDTF">2022-12-15T18:58:03Z</dcterms:modified>
</cp:coreProperties>
</file>