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81" r:id="rId23"/>
    <p:sldId id="280" r:id="rId24"/>
    <p:sldId id="278" r:id="rId25"/>
    <p:sldId id="279" r:id="rId26"/>
    <p:sldId id="282"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4660"/>
  </p:normalViewPr>
  <p:slideViewPr>
    <p:cSldViewPr snapToGrid="0">
      <p:cViewPr varScale="1">
        <p:scale>
          <a:sx n="75" d="100"/>
          <a:sy n="75" d="100"/>
        </p:scale>
        <p:origin x="5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7" name="Date Placeholder 6"/>
          <p:cNvSpPr>
            <a:spLocks noGrp="1"/>
          </p:cNvSpPr>
          <p:nvPr>
            <p:ph type="dt" sz="half" idx="10"/>
          </p:nvPr>
        </p:nvSpPr>
        <p:spPr/>
        <p:txBody>
          <a:bodyPr/>
          <a:lstStyle/>
          <a:p>
            <a:fld id="{1160EA64-D806-43AC-9DF2-F8C432F32B4C}" type="datetimeFigureOut">
              <a:rPr lang="en-US" dirty="0"/>
              <a:t>12/24/2020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12/24/2020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583436" y="3143250"/>
            <a:ext cx="4270248" cy="2596776"/>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7" name="Date Placeholder 6"/>
          <p:cNvSpPr>
            <a:spLocks noGrp="1"/>
          </p:cNvSpPr>
          <p:nvPr>
            <p:ph type="dt" sz="half" idx="10"/>
          </p:nvPr>
        </p:nvSpPr>
        <p:spPr/>
        <p:txBody>
          <a:bodyPr/>
          <a:lstStyle/>
          <a:p>
            <a:fld id="{4F7D4976-E339-4826-83B7-FBD03F55ECF8}" type="datetimeFigureOut">
              <a:rPr lang="en-US" dirty="0"/>
              <a:t>12/24/2020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tr-TR" smtClean="0"/>
              <a:t>Asıl başlık stili için tıklatın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9" name="Date Placeholder 8"/>
          <p:cNvSpPr>
            <a:spLocks noGrp="1"/>
          </p:cNvSpPr>
          <p:nvPr>
            <p:ph type="dt" sz="half" idx="10"/>
          </p:nvPr>
        </p:nvSpPr>
        <p:spPr/>
        <p:txBody>
          <a:bodyPr/>
          <a:lstStyle/>
          <a:p>
            <a:fld id="{D1BE4249-C0D0-4B06-8692-E8BB871AF643}" type="datetimeFigureOut">
              <a:rPr lang="en-US" dirty="0"/>
              <a:t>12/24/2020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12/24/2020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12/24/2020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hmetirmak06/PythonInPython/projects/2"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397000" y="672244"/>
            <a:ext cx="9753600" cy="1645920"/>
          </a:xfrm>
        </p:spPr>
        <p:txBody>
          <a:bodyPr>
            <a:normAutofit/>
          </a:bodyPr>
          <a:lstStyle/>
          <a:p>
            <a:r>
              <a:rPr lang="tr-TR" sz="3100" b="1" dirty="0"/>
              <a:t>Sezgisel Algoritmalar Yardımıyla Denklem Kökü </a:t>
            </a:r>
            <a:r>
              <a:rPr lang="tr-TR" sz="3100" b="1" dirty="0" smtClean="0"/>
              <a:t>Bulmak</a:t>
            </a:r>
            <a:endParaRPr lang="tr-TR" dirty="0"/>
          </a:p>
        </p:txBody>
      </p:sp>
      <p:sp>
        <p:nvSpPr>
          <p:cNvPr id="3" name="Alt Başlık 2"/>
          <p:cNvSpPr>
            <a:spLocks noGrp="1"/>
          </p:cNvSpPr>
          <p:nvPr>
            <p:ph type="subTitle" idx="1"/>
          </p:nvPr>
        </p:nvSpPr>
        <p:spPr>
          <a:xfrm>
            <a:off x="-514350" y="2768600"/>
            <a:ext cx="13068300" cy="3454400"/>
          </a:xfrm>
        </p:spPr>
        <p:txBody>
          <a:bodyPr>
            <a:normAutofit/>
          </a:bodyPr>
          <a:lstStyle/>
          <a:p>
            <a:r>
              <a:rPr lang="tr-TR" sz="3200" b="1" dirty="0" err="1"/>
              <a:t>Github</a:t>
            </a:r>
            <a:r>
              <a:rPr lang="tr-TR" sz="3200" b="1" dirty="0"/>
              <a:t> Adresi</a:t>
            </a:r>
          </a:p>
          <a:p>
            <a:r>
              <a:rPr lang="tr-TR" sz="2800" b="1" dirty="0">
                <a:hlinkClick r:id="rId2"/>
              </a:rPr>
              <a:t>https://</a:t>
            </a:r>
            <a:r>
              <a:rPr lang="tr-TR" sz="2800" b="1" dirty="0" smtClean="0">
                <a:hlinkClick r:id="rId2"/>
              </a:rPr>
              <a:t>github.com/ahmetirmak06/PythonInPython/projects/2</a:t>
            </a:r>
            <a:endParaRPr lang="tr-TR" sz="2800" b="1" dirty="0" smtClean="0"/>
          </a:p>
          <a:p>
            <a:r>
              <a:rPr lang="tr-TR" sz="2800" b="1" dirty="0" smtClean="0"/>
              <a:t>Grup </a:t>
            </a:r>
            <a:r>
              <a:rPr lang="tr-TR" sz="2800" b="1" dirty="0" smtClean="0"/>
              <a:t>Adı</a:t>
            </a:r>
          </a:p>
          <a:p>
            <a:r>
              <a:rPr lang="tr-TR" sz="2400" b="1" dirty="0"/>
              <a:t>497_24 </a:t>
            </a:r>
            <a:r>
              <a:rPr lang="tr-TR" sz="2400" b="1" dirty="0" err="1"/>
              <a:t>Python</a:t>
            </a:r>
            <a:r>
              <a:rPr lang="tr-TR" sz="2400" b="1" dirty="0"/>
              <a:t> in </a:t>
            </a:r>
            <a:r>
              <a:rPr lang="tr-TR" sz="2400" b="1" dirty="0" err="1"/>
              <a:t>Python</a:t>
            </a:r>
            <a:endParaRPr lang="tr-TR" sz="2400" b="1" dirty="0" smtClean="0"/>
          </a:p>
          <a:p>
            <a:r>
              <a:rPr lang="tr-TR" sz="2400" b="1" dirty="0"/>
              <a:t>Grubu Oluşturan Öğretmenlerin Listesi</a:t>
            </a:r>
          </a:p>
          <a:p>
            <a:r>
              <a:rPr lang="tr-TR" dirty="0"/>
              <a:t>Ahmet IRMAK, Alp Eren DEMİRKAN, Bekir PALAZ, Binnur SANCAK PALAZ, Emrah ŞEKER, </a:t>
            </a:r>
            <a:r>
              <a:rPr lang="tr-TR" dirty="0" smtClean="0"/>
              <a:t>Murat </a:t>
            </a:r>
            <a:r>
              <a:rPr lang="tr-TR" dirty="0"/>
              <a:t>KOÇALİ </a:t>
            </a:r>
          </a:p>
          <a:p>
            <a:endParaRPr lang="tr-TR" dirty="0"/>
          </a:p>
          <a:p>
            <a:endParaRPr lang="tr-TR" dirty="0"/>
          </a:p>
          <a:p>
            <a:endParaRPr lang="tr-TR" dirty="0"/>
          </a:p>
        </p:txBody>
      </p:sp>
    </p:spTree>
    <p:extLst>
      <p:ext uri="{BB962C8B-B14F-4D97-AF65-F5344CB8AC3E}">
        <p14:creationId xmlns:p14="http://schemas.microsoft.com/office/powerpoint/2010/main" val="875087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smtClean="0"/>
              <a:t>Zaman çizelgesi</a:t>
            </a:r>
            <a:endParaRPr lang="tr-TR" sz="3600" b="1"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2235576700"/>
              </p:ext>
            </p:extLst>
          </p:nvPr>
        </p:nvGraphicFramePr>
        <p:xfrm>
          <a:off x="1219201" y="2755902"/>
          <a:ext cx="10121900" cy="3022600"/>
        </p:xfrm>
        <a:graphic>
          <a:graphicData uri="http://schemas.openxmlformats.org/drawingml/2006/table">
            <a:tbl>
              <a:tblPr firstRow="1" firstCol="1" bandRow="1">
                <a:tableStyleId>{5C22544A-7EE6-4342-B048-85BDC9FD1C3A}</a:tableStyleId>
              </a:tblPr>
              <a:tblGrid>
                <a:gridCol w="1863092">
                  <a:extLst>
                    <a:ext uri="{9D8B030D-6E8A-4147-A177-3AD203B41FA5}">
                      <a16:colId xmlns:a16="http://schemas.microsoft.com/office/drawing/2014/main" val="2711520541"/>
                    </a:ext>
                  </a:extLst>
                </a:gridCol>
                <a:gridCol w="8258808">
                  <a:extLst>
                    <a:ext uri="{9D8B030D-6E8A-4147-A177-3AD203B41FA5}">
                      <a16:colId xmlns:a16="http://schemas.microsoft.com/office/drawing/2014/main" val="3637539444"/>
                    </a:ext>
                  </a:extLst>
                </a:gridCol>
              </a:tblGrid>
              <a:tr h="431800">
                <a:tc>
                  <a:txBody>
                    <a:bodyPr/>
                    <a:lstStyle/>
                    <a:p>
                      <a:pPr algn="ctr">
                        <a:lnSpc>
                          <a:spcPct val="107000"/>
                        </a:lnSpc>
                        <a:spcAft>
                          <a:spcPts val="0"/>
                        </a:spcAft>
                      </a:pPr>
                      <a:r>
                        <a:rPr lang="tr-TR" sz="1800" dirty="0">
                          <a:effectLst/>
                        </a:rPr>
                        <a:t>19/11/2020</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800">
                          <a:effectLst/>
                        </a:rPr>
                        <a:t>Grup üyeleri ile iletişim için anlık mesajlaşma grubunun kurulması</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9298834"/>
                  </a:ext>
                </a:extLst>
              </a:tr>
              <a:tr h="431800">
                <a:tc>
                  <a:txBody>
                    <a:bodyPr/>
                    <a:lstStyle/>
                    <a:p>
                      <a:pPr algn="ctr">
                        <a:lnSpc>
                          <a:spcPct val="107000"/>
                        </a:lnSpc>
                        <a:spcAft>
                          <a:spcPts val="0"/>
                        </a:spcAft>
                      </a:pPr>
                      <a:r>
                        <a:rPr lang="tr-TR" sz="1800">
                          <a:effectLst/>
                        </a:rPr>
                        <a:t>20/11/2020</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800" dirty="0">
                          <a:effectLst/>
                        </a:rPr>
                        <a:t>Proje konusunun araştırılması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1311368"/>
                  </a:ext>
                </a:extLst>
              </a:tr>
              <a:tr h="431800">
                <a:tc>
                  <a:txBody>
                    <a:bodyPr/>
                    <a:lstStyle/>
                    <a:p>
                      <a:pPr algn="ctr">
                        <a:lnSpc>
                          <a:spcPct val="107000"/>
                        </a:lnSpc>
                        <a:spcAft>
                          <a:spcPts val="0"/>
                        </a:spcAft>
                      </a:pPr>
                      <a:r>
                        <a:rPr lang="tr-TR" sz="1800">
                          <a:effectLst/>
                        </a:rPr>
                        <a:t>25/11/2020</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800" dirty="0">
                          <a:effectLst/>
                        </a:rPr>
                        <a:t>Proje konusunun tartışılması ve karar aşaması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55161022"/>
                  </a:ext>
                </a:extLst>
              </a:tr>
              <a:tr h="431800">
                <a:tc>
                  <a:txBody>
                    <a:bodyPr/>
                    <a:lstStyle/>
                    <a:p>
                      <a:pPr algn="ctr">
                        <a:lnSpc>
                          <a:spcPct val="107000"/>
                        </a:lnSpc>
                        <a:spcAft>
                          <a:spcPts val="0"/>
                        </a:spcAft>
                      </a:pPr>
                      <a:r>
                        <a:rPr lang="tr-TR" sz="1800">
                          <a:effectLst/>
                        </a:rPr>
                        <a:t>27/11/2020</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800" dirty="0">
                          <a:effectLst/>
                        </a:rPr>
                        <a:t>İş bölümü yapılması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9553009"/>
                  </a:ext>
                </a:extLst>
              </a:tr>
              <a:tr h="431800">
                <a:tc>
                  <a:txBody>
                    <a:bodyPr/>
                    <a:lstStyle/>
                    <a:p>
                      <a:pPr algn="ctr">
                        <a:lnSpc>
                          <a:spcPct val="107000"/>
                        </a:lnSpc>
                        <a:spcAft>
                          <a:spcPts val="0"/>
                        </a:spcAft>
                      </a:pPr>
                      <a:r>
                        <a:rPr lang="tr-TR" sz="1800">
                          <a:effectLst/>
                        </a:rPr>
                        <a:t>06/12/2020</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800" dirty="0">
                          <a:effectLst/>
                        </a:rPr>
                        <a:t>Projenin tasarlanması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2721778"/>
                  </a:ext>
                </a:extLst>
              </a:tr>
              <a:tr h="431800">
                <a:tc>
                  <a:txBody>
                    <a:bodyPr/>
                    <a:lstStyle/>
                    <a:p>
                      <a:pPr algn="ctr">
                        <a:lnSpc>
                          <a:spcPct val="107000"/>
                        </a:lnSpc>
                        <a:spcAft>
                          <a:spcPts val="0"/>
                        </a:spcAft>
                      </a:pPr>
                      <a:r>
                        <a:rPr lang="tr-TR" sz="1800">
                          <a:effectLst/>
                        </a:rPr>
                        <a:t>13/12/2020</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800" dirty="0">
                          <a:effectLst/>
                        </a:rPr>
                        <a:t>Projenin gerçekleştirilmesi ve test edilmesi</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3175107"/>
                  </a:ext>
                </a:extLst>
              </a:tr>
              <a:tr h="431800">
                <a:tc>
                  <a:txBody>
                    <a:bodyPr/>
                    <a:lstStyle/>
                    <a:p>
                      <a:pPr algn="ctr">
                        <a:lnSpc>
                          <a:spcPct val="107000"/>
                        </a:lnSpc>
                        <a:spcAft>
                          <a:spcPts val="0"/>
                        </a:spcAft>
                      </a:pPr>
                      <a:r>
                        <a:rPr lang="tr-TR" sz="1800">
                          <a:effectLst/>
                        </a:rPr>
                        <a:t>20/12/2020</a:t>
                      </a:r>
                      <a:endParaRPr lang="tr-T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tr-TR" sz="1800" dirty="0" err="1">
                          <a:effectLst/>
                        </a:rPr>
                        <a:t>Github’a</a:t>
                      </a:r>
                      <a:r>
                        <a:rPr lang="tr-TR" sz="1800" dirty="0">
                          <a:effectLst/>
                        </a:rPr>
                        <a:t> yükleme, rapor teslimi ve sunum</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3598128"/>
                  </a:ext>
                </a:extLst>
              </a:tr>
            </a:tbl>
          </a:graphicData>
        </a:graphic>
      </p:graphicFrame>
    </p:spTree>
    <p:extLst>
      <p:ext uri="{BB962C8B-B14F-4D97-AF65-F5344CB8AC3E}">
        <p14:creationId xmlns:p14="http://schemas.microsoft.com/office/powerpoint/2010/main" val="427808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3600" b="1" dirty="0" smtClean="0"/>
              <a:t>Karşılaşılan sorunlar ve çözümler</a:t>
            </a:r>
            <a:endParaRPr lang="tr-TR" sz="3600" b="1" dirty="0"/>
          </a:p>
        </p:txBody>
      </p:sp>
      <p:sp>
        <p:nvSpPr>
          <p:cNvPr id="3" name="İçerik Yer Tutucusu 2"/>
          <p:cNvSpPr>
            <a:spLocks noGrp="1"/>
          </p:cNvSpPr>
          <p:nvPr>
            <p:ph idx="1"/>
          </p:nvPr>
        </p:nvSpPr>
        <p:spPr/>
        <p:txBody>
          <a:bodyPr/>
          <a:lstStyle/>
          <a:p>
            <a:pPr marL="0" indent="0" algn="just">
              <a:buNone/>
            </a:pPr>
            <a:r>
              <a:rPr lang="tr-TR" sz="2400" dirty="0" smtClean="0"/>
              <a:t>	Proje </a:t>
            </a:r>
            <a:r>
              <a:rPr lang="tr-TR" sz="2400" dirty="0"/>
              <a:t>aşamasında karşılaşılan pek çok problem ile ilgili internet üzerinden birçok kaynak taranarak çözüme ulaşılmaya çalışıldı. Ulaşılamayan yerlerde grup üyeleri ile eşgüdüm sağlandı.</a:t>
            </a:r>
            <a:r>
              <a:rPr lang="tr-TR" b="1" dirty="0"/>
              <a:t> </a:t>
            </a:r>
          </a:p>
          <a:p>
            <a:endParaRPr lang="tr-TR" dirty="0"/>
          </a:p>
        </p:txBody>
      </p:sp>
    </p:spTree>
    <p:extLst>
      <p:ext uri="{BB962C8B-B14F-4D97-AF65-F5344CB8AC3E}">
        <p14:creationId xmlns:p14="http://schemas.microsoft.com/office/powerpoint/2010/main" val="2451785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98600" y="964692"/>
            <a:ext cx="9740900" cy="1188720"/>
          </a:xfrm>
        </p:spPr>
        <p:txBody>
          <a:bodyPr>
            <a:noAutofit/>
          </a:bodyPr>
          <a:lstStyle/>
          <a:p>
            <a:r>
              <a:rPr lang="tr-TR" sz="3600" b="1" dirty="0" smtClean="0"/>
              <a:t>Proje bileşenleri ve görevleri</a:t>
            </a:r>
            <a:endParaRPr lang="tr-TR" sz="3600" b="1" dirty="0"/>
          </a:p>
        </p:txBody>
      </p:sp>
      <p:sp>
        <p:nvSpPr>
          <p:cNvPr id="3" name="İçerik Yer Tutucusu 2"/>
          <p:cNvSpPr>
            <a:spLocks noGrp="1"/>
          </p:cNvSpPr>
          <p:nvPr>
            <p:ph idx="1"/>
          </p:nvPr>
        </p:nvSpPr>
        <p:spPr>
          <a:xfrm>
            <a:off x="1900936" y="2384044"/>
            <a:ext cx="9338564" cy="3101983"/>
          </a:xfrm>
        </p:spPr>
        <p:txBody>
          <a:bodyPr>
            <a:normAutofit/>
          </a:bodyPr>
          <a:lstStyle/>
          <a:p>
            <a:pPr marL="0" indent="0">
              <a:buNone/>
            </a:pPr>
            <a:r>
              <a:rPr lang="tr-TR" dirty="0" smtClean="0"/>
              <a:t>	Ortam </a:t>
            </a:r>
            <a:r>
              <a:rPr lang="tr-TR" dirty="0" err="1"/>
              <a:t>Phyton</a:t>
            </a:r>
            <a:r>
              <a:rPr lang="tr-TR" dirty="0"/>
              <a:t> 3.5, </a:t>
            </a:r>
            <a:r>
              <a:rPr lang="tr-TR" dirty="0" err="1"/>
              <a:t>Anaconda</a:t>
            </a:r>
            <a:r>
              <a:rPr lang="tr-TR" dirty="0"/>
              <a:t>, </a:t>
            </a:r>
            <a:r>
              <a:rPr lang="tr-TR" dirty="0" err="1"/>
              <a:t>PyCharm</a:t>
            </a:r>
            <a:r>
              <a:rPr lang="tr-TR" dirty="0"/>
              <a:t>, SQLite3 </a:t>
            </a:r>
            <a:r>
              <a:rPr lang="tr-TR" dirty="0" err="1"/>
              <a:t>veritabanı</a:t>
            </a:r>
            <a:r>
              <a:rPr lang="tr-TR" dirty="0"/>
              <a:t> kullanıldı. </a:t>
            </a:r>
            <a:r>
              <a:rPr lang="tr-TR" dirty="0" err="1"/>
              <a:t>SQLite</a:t>
            </a:r>
            <a:r>
              <a:rPr lang="tr-TR" dirty="0"/>
              <a:t> browser, </a:t>
            </a:r>
            <a:r>
              <a:rPr lang="tr-TR" dirty="0" err="1"/>
              <a:t>wt</a:t>
            </a:r>
            <a:r>
              <a:rPr lang="tr-TR" dirty="0"/>
              <a:t> </a:t>
            </a:r>
            <a:r>
              <a:rPr lang="tr-TR" dirty="0" err="1"/>
              <a:t>designer</a:t>
            </a:r>
            <a:r>
              <a:rPr lang="tr-TR" dirty="0"/>
              <a:t> tasarımlar için kullanıldı. Kütüphaneler; </a:t>
            </a:r>
            <a:r>
              <a:rPr lang="tr-TR" dirty="0" err="1"/>
              <a:t>math</a:t>
            </a:r>
            <a:r>
              <a:rPr lang="tr-TR" dirty="0"/>
              <a:t>, pyqt5, </a:t>
            </a:r>
            <a:r>
              <a:rPr lang="tr-TR" dirty="0" err="1"/>
              <a:t>Os</a:t>
            </a:r>
            <a:r>
              <a:rPr lang="tr-TR" dirty="0"/>
              <a:t> kullanıldı</a:t>
            </a:r>
            <a:r>
              <a:rPr lang="tr-TR" dirty="0" smtClean="0"/>
              <a:t>.</a:t>
            </a:r>
            <a:endParaRPr lang="tr-TR" dirty="0"/>
          </a:p>
          <a:p>
            <a:pPr marL="0" indent="0">
              <a:buNone/>
            </a:pPr>
            <a:r>
              <a:rPr lang="tr-TR" dirty="0"/>
              <a:t>S</a:t>
            </a:r>
            <a:r>
              <a:rPr lang="tr-TR" dirty="0" smtClean="0"/>
              <a:t>ezgisel </a:t>
            </a:r>
            <a:r>
              <a:rPr lang="tr-TR" dirty="0"/>
              <a:t>Algoritmalar Yardımıyla Denklem Kökü Bulma programımızın kullanıcı </a:t>
            </a:r>
            <a:r>
              <a:rPr lang="tr-TR" dirty="0" err="1"/>
              <a:t>arayüzü</a:t>
            </a:r>
            <a:endParaRPr lang="tr-TR" dirty="0"/>
          </a:p>
          <a:p>
            <a:pPr lvl="0">
              <a:buFont typeface="Wingdings" panose="05000000000000000000" pitchFamily="2" charset="2"/>
              <a:buChar char="ü"/>
            </a:pPr>
            <a:r>
              <a:rPr lang="tr-TR" dirty="0"/>
              <a:t>Çözüm Ekranı (PSO/GA/ABC)</a:t>
            </a:r>
          </a:p>
          <a:p>
            <a:pPr lvl="0">
              <a:buFont typeface="Wingdings" panose="05000000000000000000" pitchFamily="2" charset="2"/>
              <a:buChar char="ü"/>
            </a:pPr>
            <a:r>
              <a:rPr lang="tr-TR" dirty="0"/>
              <a:t>Denklem giriş ekranı</a:t>
            </a:r>
          </a:p>
          <a:p>
            <a:pPr lvl="0">
              <a:buFont typeface="Wingdings" panose="05000000000000000000" pitchFamily="2" charset="2"/>
              <a:buChar char="ü"/>
            </a:pPr>
            <a:r>
              <a:rPr lang="tr-TR" dirty="0" err="1"/>
              <a:t>Veritabanı</a:t>
            </a:r>
            <a:r>
              <a:rPr lang="tr-TR" dirty="0"/>
              <a:t> kayıt ekleme/silme ekranı</a:t>
            </a:r>
          </a:p>
          <a:p>
            <a:endParaRPr lang="tr-TR" dirty="0"/>
          </a:p>
        </p:txBody>
      </p:sp>
      <p:pic>
        <p:nvPicPr>
          <p:cNvPr id="8" name="Resim 7"/>
          <p:cNvPicPr/>
          <p:nvPr/>
        </p:nvPicPr>
        <p:blipFill>
          <a:blip r:embed="rId2" cstate="print">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2804160" y="4804064"/>
            <a:ext cx="3953510" cy="1707182"/>
          </a:xfrm>
          <a:prstGeom prst="rect">
            <a:avLst/>
          </a:prstGeom>
        </p:spPr>
      </p:pic>
      <p:pic>
        <p:nvPicPr>
          <p:cNvPr id="9" name="Resim 8"/>
          <p:cNvPicPr/>
          <p:nvPr/>
        </p:nvPicPr>
        <p:blipFill>
          <a:blip r:embed="rId4" cstate="print">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998970" y="4804064"/>
            <a:ext cx="3999230" cy="1675130"/>
          </a:xfrm>
          <a:prstGeom prst="rect">
            <a:avLst/>
          </a:prstGeom>
        </p:spPr>
      </p:pic>
    </p:spTree>
    <p:extLst>
      <p:ext uri="{BB962C8B-B14F-4D97-AF65-F5344CB8AC3E}">
        <p14:creationId xmlns:p14="http://schemas.microsoft.com/office/powerpoint/2010/main" val="4099789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smtClean="0"/>
              <a:t>GITHUB YÜKLEME SÜRECİ</a:t>
            </a:r>
            <a:endParaRPr lang="tr-TR" sz="3600" b="1" dirty="0"/>
          </a:p>
        </p:txBody>
      </p:sp>
      <p:sp>
        <p:nvSpPr>
          <p:cNvPr id="5" name="İçerik Yer Tutucusu 4"/>
          <p:cNvSpPr>
            <a:spLocks noGrp="1"/>
          </p:cNvSpPr>
          <p:nvPr>
            <p:ph idx="1"/>
          </p:nvPr>
        </p:nvSpPr>
        <p:spPr/>
        <p:txBody>
          <a:bodyPr/>
          <a:lstStyle/>
          <a:p>
            <a:pPr marL="0" indent="0" algn="just">
              <a:buNone/>
            </a:pPr>
            <a:r>
              <a:rPr lang="tr-TR" dirty="0" smtClean="0"/>
              <a:t>	Grup </a:t>
            </a:r>
            <a:r>
              <a:rPr lang="tr-TR" dirty="0"/>
              <a:t>üyeleri oluşturdukları </a:t>
            </a:r>
            <a:r>
              <a:rPr lang="tr-TR" dirty="0" err="1"/>
              <a:t>github</a:t>
            </a:r>
            <a:r>
              <a:rPr lang="tr-TR" dirty="0"/>
              <a:t> hesapları ile 1 </a:t>
            </a:r>
            <a:r>
              <a:rPr lang="tr-TR" dirty="0" err="1"/>
              <a:t>repostory</a:t>
            </a:r>
            <a:r>
              <a:rPr lang="tr-TR" dirty="0"/>
              <a:t> 1 </a:t>
            </a:r>
            <a:r>
              <a:rPr lang="tr-TR" dirty="0" err="1"/>
              <a:t>project</a:t>
            </a:r>
            <a:r>
              <a:rPr lang="tr-TR" dirty="0"/>
              <a:t> (</a:t>
            </a:r>
            <a:r>
              <a:rPr lang="tr-TR" dirty="0" err="1"/>
              <a:t>dkb</a:t>
            </a:r>
            <a:r>
              <a:rPr lang="tr-TR" dirty="0"/>
              <a:t>) üzerinden yazılım kaynak kodunu birbirleri ile paylaşarak geliştirmektedir. Eğitmenlerce duyurulacak hesaplarla da paylaşım yapılacaktır.</a:t>
            </a:r>
            <a:br>
              <a:rPr lang="tr-TR" dirty="0"/>
            </a:br>
            <a:endParaRPr lang="tr-TR" dirty="0"/>
          </a:p>
        </p:txBody>
      </p:sp>
    </p:spTree>
    <p:extLst>
      <p:ext uri="{BB962C8B-B14F-4D97-AF65-F5344CB8AC3E}">
        <p14:creationId xmlns:p14="http://schemas.microsoft.com/office/powerpoint/2010/main" val="1544004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307336" y="3034792"/>
            <a:ext cx="7729728" cy="1188720"/>
          </a:xfrm>
        </p:spPr>
        <p:txBody>
          <a:bodyPr>
            <a:normAutofit/>
          </a:bodyPr>
          <a:lstStyle/>
          <a:p>
            <a:r>
              <a:rPr lang="tr-TR" sz="3600" b="1" dirty="0" smtClean="0"/>
              <a:t>TEST AŞAMASI</a:t>
            </a:r>
            <a:endParaRPr lang="tr-TR" sz="3600" b="1" dirty="0"/>
          </a:p>
        </p:txBody>
      </p:sp>
    </p:spTree>
    <p:extLst>
      <p:ext uri="{BB962C8B-B14F-4D97-AF65-F5344CB8AC3E}">
        <p14:creationId xmlns:p14="http://schemas.microsoft.com/office/powerpoint/2010/main" val="2040235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31136" y="964692"/>
            <a:ext cx="8132064" cy="1188720"/>
          </a:xfrm>
        </p:spPr>
        <p:txBody>
          <a:bodyPr>
            <a:noAutofit/>
          </a:bodyPr>
          <a:lstStyle/>
          <a:p>
            <a:r>
              <a:rPr lang="tr-TR" sz="3600" b="1" dirty="0" smtClean="0"/>
              <a:t>TEST AŞAMASI KARŞILAŞILAN SORUNLAR VE ÇÖZÜMLERİ</a:t>
            </a:r>
            <a:endParaRPr lang="tr-TR" sz="3600" b="1" dirty="0"/>
          </a:p>
        </p:txBody>
      </p:sp>
      <p:sp>
        <p:nvSpPr>
          <p:cNvPr id="3" name="İçerik Yer Tutucusu 2"/>
          <p:cNvSpPr>
            <a:spLocks noGrp="1"/>
          </p:cNvSpPr>
          <p:nvPr>
            <p:ph idx="1"/>
          </p:nvPr>
        </p:nvSpPr>
        <p:spPr>
          <a:xfrm>
            <a:off x="1854200" y="2638044"/>
            <a:ext cx="8839200" cy="3610356"/>
          </a:xfrm>
        </p:spPr>
        <p:txBody>
          <a:bodyPr/>
          <a:lstStyle/>
          <a:p>
            <a:pPr marL="0" indent="0" algn="just">
              <a:buNone/>
            </a:pPr>
            <a:r>
              <a:rPr lang="tr-TR" sz="2400" dirty="0" smtClean="0"/>
              <a:t>	Proje </a:t>
            </a:r>
            <a:r>
              <a:rPr lang="tr-TR" sz="2400" dirty="0"/>
              <a:t>aşamasında karşılaşılan problemlerle ilgili internet üzerinden birçok kaynak taranarak çözüme ulaşılmaya çalışıldı. Ulaşılamayan yerlerde grup üyeleri ile eşgüdüm sağlandı. Önceki programlama dillerinden farklı yazım kuralları sebebiyle alışma döneminde güçlük çekilmiştir (İleri ket vurma). Özellikle grafik ara yüzü ile tasarım yapılmasında, program ara yüzüne eklemek istediğimiz özellikler ile ilgili yazılan kod çalışmamış; ardından </a:t>
            </a:r>
            <a:r>
              <a:rPr lang="tr-TR" sz="2400" dirty="0" err="1"/>
              <a:t>wtdesigner</a:t>
            </a:r>
            <a:r>
              <a:rPr lang="tr-TR" sz="2400" dirty="0"/>
              <a:t> kullanılarak aynı kodlar yazılmış ve çalışmıştır. Yaşanan zorluklar bu tip hata ayıklamalar üzerinde odaklanmıştır.</a:t>
            </a:r>
          </a:p>
          <a:p>
            <a:endParaRPr lang="tr-TR" dirty="0"/>
          </a:p>
        </p:txBody>
      </p:sp>
    </p:spTree>
    <p:extLst>
      <p:ext uri="{BB962C8B-B14F-4D97-AF65-F5344CB8AC3E}">
        <p14:creationId xmlns:p14="http://schemas.microsoft.com/office/powerpoint/2010/main" val="25587571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31136" y="964692"/>
            <a:ext cx="7729728" cy="1188720"/>
          </a:xfrm>
        </p:spPr>
        <p:txBody>
          <a:bodyPr>
            <a:noAutofit/>
          </a:bodyPr>
          <a:lstStyle/>
          <a:p>
            <a:r>
              <a:rPr lang="tr-TR" sz="3600" b="1" dirty="0" smtClean="0"/>
              <a:t>TEST SÜRECİNDE KULLANILAN MODÜLLER</a:t>
            </a:r>
            <a:endParaRPr lang="tr-TR" sz="3600" b="1" dirty="0"/>
          </a:p>
        </p:txBody>
      </p:sp>
      <p:sp>
        <p:nvSpPr>
          <p:cNvPr id="3" name="İçerik Yer Tutucusu 2"/>
          <p:cNvSpPr>
            <a:spLocks noGrp="1"/>
          </p:cNvSpPr>
          <p:nvPr>
            <p:ph idx="1"/>
          </p:nvPr>
        </p:nvSpPr>
        <p:spPr/>
        <p:txBody>
          <a:bodyPr>
            <a:normAutofit fontScale="77500" lnSpcReduction="20000"/>
          </a:bodyPr>
          <a:lstStyle/>
          <a:p>
            <a:pPr marL="0" indent="0" algn="just">
              <a:buNone/>
            </a:pPr>
            <a:r>
              <a:rPr lang="tr-TR" sz="1900" dirty="0" smtClean="0"/>
              <a:t>Proje </a:t>
            </a:r>
            <a:r>
              <a:rPr lang="tr-TR" sz="1900" dirty="0"/>
              <a:t>test sürecinde ekstra herhangi bir modül kullanılmamıştır. Bu raporun teslimi tarihi itibariyle eksikler tamamlanmaya çalışılmaktadır. Proje son aşamasına getirilemediğinden, test aşaması henüz yapılamamıştır. Test aşaması tamamlandığında, nihai raporda bu kısma yer verilecektir.</a:t>
            </a:r>
          </a:p>
          <a:p>
            <a:pPr marL="0" indent="0" algn="just">
              <a:buNone/>
            </a:pPr>
            <a:endParaRPr lang="tr-TR" sz="1900" dirty="0"/>
          </a:p>
          <a:p>
            <a:pPr marL="0" indent="0" algn="just">
              <a:buNone/>
            </a:pPr>
            <a:r>
              <a:rPr lang="tr-TR" sz="1900" dirty="0" smtClean="0"/>
              <a:t>Ortam </a:t>
            </a:r>
            <a:r>
              <a:rPr lang="tr-TR" sz="1900" dirty="0" err="1"/>
              <a:t>Phyton</a:t>
            </a:r>
            <a:r>
              <a:rPr lang="tr-TR" sz="1900" dirty="0"/>
              <a:t> 3.5, </a:t>
            </a:r>
            <a:r>
              <a:rPr lang="tr-TR" sz="1900" dirty="0" err="1"/>
              <a:t>Anaconda</a:t>
            </a:r>
            <a:r>
              <a:rPr lang="tr-TR" sz="1900" dirty="0"/>
              <a:t>, </a:t>
            </a:r>
            <a:r>
              <a:rPr lang="tr-TR" sz="1900" dirty="0" err="1"/>
              <a:t>PyCharm</a:t>
            </a:r>
            <a:r>
              <a:rPr lang="tr-TR" sz="1900" dirty="0"/>
              <a:t>, SQLite3 </a:t>
            </a:r>
            <a:r>
              <a:rPr lang="tr-TR" sz="1900" dirty="0" err="1"/>
              <a:t>veritabanı</a:t>
            </a:r>
            <a:r>
              <a:rPr lang="tr-TR" sz="1900" dirty="0"/>
              <a:t> kullanıldı. </a:t>
            </a:r>
            <a:r>
              <a:rPr lang="tr-TR" sz="1900" dirty="0" err="1"/>
              <a:t>SQLite</a:t>
            </a:r>
            <a:r>
              <a:rPr lang="tr-TR" sz="1900" dirty="0"/>
              <a:t> browser, </a:t>
            </a:r>
            <a:r>
              <a:rPr lang="tr-TR" sz="1900" dirty="0" err="1"/>
              <a:t>wt</a:t>
            </a:r>
            <a:r>
              <a:rPr lang="tr-TR" sz="1900" dirty="0"/>
              <a:t> </a:t>
            </a:r>
            <a:r>
              <a:rPr lang="tr-TR" sz="1900" dirty="0" err="1"/>
              <a:t>designer</a:t>
            </a:r>
            <a:r>
              <a:rPr lang="tr-TR" sz="1900" dirty="0"/>
              <a:t> tasarımlar için kullanıldı. Kütüphaneler; </a:t>
            </a:r>
            <a:r>
              <a:rPr lang="tr-TR" sz="1900" dirty="0" err="1"/>
              <a:t>math</a:t>
            </a:r>
            <a:r>
              <a:rPr lang="tr-TR" sz="1900" dirty="0"/>
              <a:t>, pyqt5, </a:t>
            </a:r>
            <a:r>
              <a:rPr lang="tr-TR" sz="1900" dirty="0" err="1"/>
              <a:t>os</a:t>
            </a:r>
            <a:r>
              <a:rPr lang="tr-TR" sz="1900" dirty="0"/>
              <a:t>, </a:t>
            </a:r>
            <a:r>
              <a:rPr lang="tr-TR" sz="1900" dirty="0" err="1"/>
              <a:t>random</a:t>
            </a:r>
            <a:r>
              <a:rPr lang="tr-TR" sz="1900" dirty="0"/>
              <a:t> kullanıldı.</a:t>
            </a:r>
          </a:p>
          <a:p>
            <a:pPr algn="just"/>
            <a:endParaRPr lang="tr-TR" sz="1900" dirty="0"/>
          </a:p>
          <a:p>
            <a:pPr marL="0" indent="0" algn="just">
              <a:buNone/>
            </a:pPr>
            <a:r>
              <a:rPr lang="tr-TR" sz="1900" dirty="0"/>
              <a:t>Sezgisel Algoritmalar Yardımıyla Denklem Kökü Bulma programımızın kullanıcı ara yüzü</a:t>
            </a:r>
          </a:p>
          <a:p>
            <a:pPr marL="342900" lvl="0" indent="-342900" algn="just">
              <a:buFont typeface="+mj-lt"/>
              <a:buAutoNum type="arabicPeriod"/>
            </a:pPr>
            <a:r>
              <a:rPr lang="tr-TR" sz="1900" dirty="0"/>
              <a:t>Çözüm Ekranı (PSO/GA/ABC)</a:t>
            </a:r>
          </a:p>
          <a:p>
            <a:pPr marL="342900" lvl="0" indent="-342900" algn="just">
              <a:buFont typeface="+mj-lt"/>
              <a:buAutoNum type="arabicPeriod"/>
            </a:pPr>
            <a:r>
              <a:rPr lang="tr-TR" sz="1900" dirty="0"/>
              <a:t>Denklem giriş ekranı</a:t>
            </a:r>
          </a:p>
          <a:p>
            <a:pPr marL="342900" lvl="0" indent="-342900" algn="just">
              <a:buFont typeface="+mj-lt"/>
              <a:buAutoNum type="arabicPeriod"/>
            </a:pPr>
            <a:r>
              <a:rPr lang="tr-TR" sz="1900" dirty="0" err="1"/>
              <a:t>Veritabanı</a:t>
            </a:r>
            <a:r>
              <a:rPr lang="tr-TR" sz="1900" dirty="0"/>
              <a:t> kayıt ekleme/silme ekranı</a:t>
            </a:r>
          </a:p>
          <a:p>
            <a:pPr marL="0" indent="0">
              <a:buNone/>
            </a:pPr>
            <a:endParaRPr lang="tr-TR" dirty="0"/>
          </a:p>
        </p:txBody>
      </p:sp>
    </p:spTree>
    <p:extLst>
      <p:ext uri="{BB962C8B-B14F-4D97-AF65-F5344CB8AC3E}">
        <p14:creationId xmlns:p14="http://schemas.microsoft.com/office/powerpoint/2010/main" val="2562539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31136" y="964692"/>
            <a:ext cx="8170164" cy="1295908"/>
          </a:xfrm>
        </p:spPr>
        <p:txBody>
          <a:bodyPr>
            <a:noAutofit/>
          </a:bodyPr>
          <a:lstStyle/>
          <a:p>
            <a:r>
              <a:rPr lang="tr-TR" sz="3600" b="1" dirty="0" smtClean="0"/>
              <a:t>UYGULAMADAN TASARIM VE KOD GÖRÜNTÜLERİ</a:t>
            </a:r>
            <a:endParaRPr lang="tr-TR" sz="3600" b="1" dirty="0"/>
          </a:p>
        </p:txBody>
      </p:sp>
      <p:pic>
        <p:nvPicPr>
          <p:cNvPr id="4" name="İçerik Yer Tutucusu 3"/>
          <p:cNvPicPr>
            <a:picLocks noGrp="1"/>
          </p:cNvPicPr>
          <p:nvPr>
            <p:ph idx="1"/>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333501" y="2511425"/>
            <a:ext cx="9472542" cy="3902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81297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2231136" y="964692"/>
            <a:ext cx="8170164" cy="1188720"/>
          </a:xfrm>
        </p:spPr>
        <p:txBody>
          <a:bodyPr>
            <a:noAutofit/>
          </a:bodyPr>
          <a:lstStyle/>
          <a:p>
            <a:r>
              <a:rPr lang="tr-TR" sz="3600" b="1" dirty="0" smtClean="0"/>
              <a:t>UYGULAMADAN TASARIM VE KOD GÖRÜNTÜLERİ</a:t>
            </a:r>
            <a:endParaRPr lang="tr-TR" sz="3600" b="1" dirty="0"/>
          </a:p>
        </p:txBody>
      </p:sp>
      <p:pic>
        <p:nvPicPr>
          <p:cNvPr id="5" name="Resim 4"/>
          <p:cNvPicPr/>
          <p:nvPr/>
        </p:nvPicPr>
        <p:blipFill>
          <a:blip r:embed="rId2">
            <a:extLst>
              <a:ext uri="{28A0092B-C50C-407E-A947-70E740481C1C}">
                <a14:useLocalDpi xmlns:a14="http://schemas.microsoft.com/office/drawing/2010/main" val="0"/>
              </a:ext>
            </a:extLst>
          </a:blip>
          <a:srcRect/>
          <a:stretch>
            <a:fillRect/>
          </a:stretch>
        </p:blipFill>
        <p:spPr bwMode="auto">
          <a:xfrm>
            <a:off x="2135219" y="2557144"/>
            <a:ext cx="8361998" cy="3792855"/>
          </a:xfrm>
          <a:prstGeom prst="rect">
            <a:avLst/>
          </a:prstGeom>
          <a:noFill/>
          <a:ln>
            <a:noFill/>
          </a:ln>
        </p:spPr>
      </p:pic>
    </p:spTree>
    <p:extLst>
      <p:ext uri="{BB962C8B-B14F-4D97-AF65-F5344CB8AC3E}">
        <p14:creationId xmlns:p14="http://schemas.microsoft.com/office/powerpoint/2010/main" val="886047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2231136" y="964692"/>
            <a:ext cx="8170164" cy="1188720"/>
          </a:xfrm>
        </p:spPr>
        <p:txBody>
          <a:bodyPr>
            <a:noAutofit/>
          </a:bodyPr>
          <a:lstStyle/>
          <a:p>
            <a:r>
              <a:rPr lang="tr-TR" sz="3600" b="1" dirty="0" smtClean="0"/>
              <a:t>UYGULAMADAN TASARIM VE KOD GÖRÜNTÜLERİ</a:t>
            </a:r>
            <a:endParaRPr lang="tr-TR" sz="3600" b="1" dirty="0"/>
          </a:p>
        </p:txBody>
      </p:sp>
      <p:pic>
        <p:nvPicPr>
          <p:cNvPr id="6" name="Resim 5" descr="C:\Users\DEMIRKAN\Downloads\WhatsApp Image 2020-12-20 at 22.21.38.jpe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1168" y="2284094"/>
            <a:ext cx="9690100" cy="43961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7273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smtClean="0"/>
              <a:t>Analiz Raporu</a:t>
            </a:r>
            <a:endParaRPr lang="tr-TR" sz="3600" dirty="0"/>
          </a:p>
        </p:txBody>
      </p:sp>
      <p:sp>
        <p:nvSpPr>
          <p:cNvPr id="3" name="İçerik Yer Tutucusu 2"/>
          <p:cNvSpPr>
            <a:spLocks noGrp="1"/>
          </p:cNvSpPr>
          <p:nvPr>
            <p:ph idx="1"/>
          </p:nvPr>
        </p:nvSpPr>
        <p:spPr/>
        <p:txBody>
          <a:bodyPr>
            <a:normAutofit fontScale="85000" lnSpcReduction="10000"/>
          </a:bodyPr>
          <a:lstStyle/>
          <a:p>
            <a:r>
              <a:rPr lang="tr-TR" b="1" dirty="0"/>
              <a:t>Kısa Özet</a:t>
            </a:r>
          </a:p>
          <a:p>
            <a:pPr algn="just"/>
            <a:r>
              <a:rPr lang="tr-TR" dirty="0"/>
              <a:t>Yapay Zekâ çalışmalarının içinde önemli bir yere sahip olan sezgisel algoritmalar yardımıyla, birçok gömülü sistem içinde küçük ama önemli bir parça olarak yer alan denklem kökü bulma/değişken değeri hesaplama işlevi için, yeni öğrenmekte olduğumuz </a:t>
            </a:r>
            <a:r>
              <a:rPr lang="tr-TR" dirty="0" err="1"/>
              <a:t>Python</a:t>
            </a:r>
            <a:r>
              <a:rPr lang="tr-TR" dirty="0"/>
              <a:t> dilini kullanmakta kendimizi geliştirmek istiyoruz. Bu şekilde </a:t>
            </a:r>
            <a:r>
              <a:rPr lang="tr-TR" dirty="0" err="1"/>
              <a:t>Python</a:t>
            </a:r>
            <a:r>
              <a:rPr lang="tr-TR" dirty="0"/>
              <a:t> kütüphanesinde yer alan modüllerden yararlanmayı öğrenmek ve kendimizin ürettiği alternatif bir modül de sunarak yeni bir modül kazandırmak şeklinde bir amacı takip edeceğiz.</a:t>
            </a:r>
          </a:p>
          <a:p>
            <a:pPr algn="just"/>
            <a:r>
              <a:rPr lang="tr-TR" b="1" dirty="0"/>
              <a:t>Problem Tanımı</a:t>
            </a:r>
          </a:p>
          <a:p>
            <a:pPr algn="just"/>
            <a:r>
              <a:rPr lang="tr-TR" dirty="0" err="1"/>
              <a:t>Python</a:t>
            </a:r>
            <a:r>
              <a:rPr lang="tr-TR" dirty="0"/>
              <a:t> dili, yapay zekâ çalışmalarında, özellikle de sezgisel algoritmalar tarafında hangi paket/modül kütüphanelerine sahiptir? Bunlar nasıl kullanılır? Bu kütüphanelere temel işlevler açısından kullanışlı bir modül nasıl eklenir? Açık kaynak kodlu bir dil olarak </a:t>
            </a:r>
            <a:r>
              <a:rPr lang="tr-TR" dirty="0" err="1"/>
              <a:t>Python</a:t>
            </a:r>
            <a:r>
              <a:rPr lang="tr-TR" dirty="0"/>
              <a:t>’ un diğer dillere göre geliştirme süreci/kodlama/performans açılarından nasıl bir üstünlüğü vardır?</a:t>
            </a:r>
          </a:p>
          <a:p>
            <a:pPr marL="0" indent="0">
              <a:buNone/>
            </a:pPr>
            <a:endParaRPr lang="tr-TR" dirty="0"/>
          </a:p>
        </p:txBody>
      </p:sp>
    </p:spTree>
    <p:extLst>
      <p:ext uri="{BB962C8B-B14F-4D97-AF65-F5344CB8AC3E}">
        <p14:creationId xmlns:p14="http://schemas.microsoft.com/office/powerpoint/2010/main" val="8319966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2231136" y="964692"/>
            <a:ext cx="8170164" cy="1188720"/>
          </a:xfrm>
        </p:spPr>
        <p:txBody>
          <a:bodyPr>
            <a:noAutofit/>
          </a:bodyPr>
          <a:lstStyle/>
          <a:p>
            <a:r>
              <a:rPr lang="tr-TR" sz="3600" b="1" dirty="0" smtClean="0"/>
              <a:t>UYGULAMADAN TASARIM VE KOD GÖRÜNTÜLERİ</a:t>
            </a:r>
            <a:endParaRPr lang="tr-TR" sz="3600" b="1" dirty="0"/>
          </a:p>
        </p:txBody>
      </p:sp>
      <p:pic>
        <p:nvPicPr>
          <p:cNvPr id="5" name="Resim 4"/>
          <p:cNvPicPr/>
          <p:nvPr/>
        </p:nvPicPr>
        <p:blipFill>
          <a:blip r:embed="rId2" cstate="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439418" y="2330450"/>
            <a:ext cx="9753600" cy="4286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9803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2231136" y="964692"/>
            <a:ext cx="8170164" cy="1188720"/>
          </a:xfrm>
        </p:spPr>
        <p:txBody>
          <a:bodyPr>
            <a:noAutofit/>
          </a:bodyPr>
          <a:lstStyle/>
          <a:p>
            <a:r>
              <a:rPr lang="tr-TR" sz="3600" b="1" dirty="0" smtClean="0"/>
              <a:t>UYGULAMADAN TASARIM VE KOD GÖRÜNTÜLERİ</a:t>
            </a:r>
            <a:endParaRPr lang="tr-TR" sz="3600" b="1"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0" y="2346094"/>
            <a:ext cx="10071100" cy="41842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4380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2231136" y="964692"/>
            <a:ext cx="8170164" cy="1188720"/>
          </a:xfrm>
        </p:spPr>
        <p:txBody>
          <a:bodyPr>
            <a:noAutofit/>
          </a:bodyPr>
          <a:lstStyle/>
          <a:p>
            <a:r>
              <a:rPr lang="tr-TR" sz="3600" b="1" dirty="0" smtClean="0"/>
              <a:t>UYGULAMADAN TASARIM VE KOD GÖRÜNTÜLERİ</a:t>
            </a:r>
            <a:endParaRPr lang="tr-TR" sz="3600" b="1"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2309805"/>
            <a:ext cx="9626600" cy="43449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19890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2231136" y="964692"/>
            <a:ext cx="8170164" cy="1188720"/>
          </a:xfrm>
        </p:spPr>
        <p:txBody>
          <a:bodyPr>
            <a:noAutofit/>
          </a:bodyPr>
          <a:lstStyle/>
          <a:p>
            <a:r>
              <a:rPr lang="tr-TR" sz="3600" b="1" dirty="0" smtClean="0"/>
              <a:t>UYGULAMADAN TASARIM VE KOD GÖRÜNTÜLERİ</a:t>
            </a:r>
            <a:endParaRPr lang="tr-TR" sz="3600" b="1"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2426544"/>
            <a:ext cx="9855200" cy="41393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78797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2231136" y="964692"/>
            <a:ext cx="8170164" cy="1188720"/>
          </a:xfrm>
        </p:spPr>
        <p:txBody>
          <a:bodyPr>
            <a:noAutofit/>
          </a:bodyPr>
          <a:lstStyle/>
          <a:p>
            <a:r>
              <a:rPr lang="tr-TR" sz="3600" b="1" dirty="0" smtClean="0"/>
              <a:t>UYGULAMADAN TASARIM VE KOD GÖRÜNTÜLERİ</a:t>
            </a:r>
            <a:endParaRPr lang="tr-TR" sz="3600" b="1"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440" y="2336800"/>
            <a:ext cx="9712960" cy="42756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8690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2231136" y="964692"/>
            <a:ext cx="8170164" cy="1188720"/>
          </a:xfrm>
        </p:spPr>
        <p:txBody>
          <a:bodyPr>
            <a:noAutofit/>
          </a:bodyPr>
          <a:lstStyle/>
          <a:p>
            <a:r>
              <a:rPr lang="tr-TR" sz="3600" b="1" dirty="0" smtClean="0"/>
              <a:t>UYGULAMADAN TASARIM VE KOD GÖRÜNTÜLERİ</a:t>
            </a:r>
            <a:endParaRPr lang="tr-TR" sz="3600" b="1"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336800"/>
            <a:ext cx="8890000" cy="43383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0965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a:spLocks noGrp="1"/>
          </p:cNvSpPr>
          <p:nvPr>
            <p:ph type="title"/>
          </p:nvPr>
        </p:nvSpPr>
        <p:spPr>
          <a:xfrm>
            <a:off x="2231136" y="964692"/>
            <a:ext cx="8170164" cy="1188720"/>
          </a:xfrm>
        </p:spPr>
        <p:txBody>
          <a:bodyPr>
            <a:noAutofit/>
          </a:bodyPr>
          <a:lstStyle/>
          <a:p>
            <a:r>
              <a:rPr lang="tr-TR" sz="3600" b="1" dirty="0" smtClean="0"/>
              <a:t>UYGULAMADAN TASARIM VE KOD GÖRÜNTÜLERİ</a:t>
            </a:r>
            <a:endParaRPr lang="tr-TR" sz="3600" b="1"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840" y="2316480"/>
            <a:ext cx="9738360" cy="43789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3405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05736" y="3060192"/>
            <a:ext cx="7729728" cy="1188720"/>
          </a:xfrm>
        </p:spPr>
        <p:txBody>
          <a:bodyPr>
            <a:normAutofit fontScale="90000"/>
          </a:bodyPr>
          <a:lstStyle/>
          <a:p>
            <a:r>
              <a:rPr lang="tr-TR" sz="3600" b="1" dirty="0" smtClean="0"/>
              <a:t>DİNLEDİĞİNİZ İÇİN TEŞEKÜRLER</a:t>
            </a:r>
            <a:endParaRPr lang="tr-TR" sz="3600" b="1" dirty="0"/>
          </a:p>
        </p:txBody>
      </p:sp>
    </p:spTree>
    <p:extLst>
      <p:ext uri="{BB962C8B-B14F-4D97-AF65-F5344CB8AC3E}">
        <p14:creationId xmlns:p14="http://schemas.microsoft.com/office/powerpoint/2010/main" val="361398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smtClean="0"/>
              <a:t>ANALİZ SÜRECİ AŞAMALARI</a:t>
            </a:r>
            <a:endParaRPr lang="tr-TR" sz="3600" b="1" dirty="0"/>
          </a:p>
        </p:txBody>
      </p:sp>
      <p:sp>
        <p:nvSpPr>
          <p:cNvPr id="3" name="İçerik Yer Tutucusu 2"/>
          <p:cNvSpPr>
            <a:spLocks noGrp="1"/>
          </p:cNvSpPr>
          <p:nvPr>
            <p:ph idx="1"/>
          </p:nvPr>
        </p:nvSpPr>
        <p:spPr>
          <a:xfrm>
            <a:off x="2231136" y="2638044"/>
            <a:ext cx="7729728" cy="3826256"/>
          </a:xfrm>
        </p:spPr>
        <p:txBody>
          <a:bodyPr>
            <a:normAutofit fontScale="55000" lnSpcReduction="20000"/>
          </a:bodyPr>
          <a:lstStyle/>
          <a:p>
            <a:pPr marL="0" lvl="0" indent="0" algn="just">
              <a:buNone/>
            </a:pPr>
            <a:r>
              <a:rPr lang="tr-TR" sz="2500" b="1" i="1" dirty="0" smtClean="0"/>
              <a:t>1. İhtiyaç </a:t>
            </a:r>
            <a:r>
              <a:rPr lang="tr-TR" sz="2500" b="1" i="1" dirty="0"/>
              <a:t>Analizi</a:t>
            </a:r>
          </a:p>
          <a:p>
            <a:pPr marL="0" indent="0" algn="just">
              <a:buNone/>
            </a:pPr>
            <a:r>
              <a:rPr lang="tr-TR" sz="2500" dirty="0" smtClean="0"/>
              <a:t>	Başta </a:t>
            </a:r>
            <a:r>
              <a:rPr lang="tr-TR" sz="2500" dirty="0"/>
              <a:t>gömülü sistemler olmak üzere yapay zeka tekniklerinin kullanıldığı yazılımlar günümüzde hem hızla gelişmekte hem de sistem performansları açısında önemli bir yeri vardır. Bu tür yazılımların kullanıldığı sistemlerde dışarıdan girilen/okunan bir takım veriler üzerinden bazı değişkenleri tekrar hesaplamak, “an” seviyesinde kısa zamanlar içerisinde buna uygun çıktılar üretmek sıkça kullanılan bir işlemdir. </a:t>
            </a:r>
            <a:r>
              <a:rPr lang="tr-TR" sz="2500" dirty="0" err="1"/>
              <a:t>Python</a:t>
            </a:r>
            <a:r>
              <a:rPr lang="tr-TR" sz="2500" dirty="0"/>
              <a:t>’ un yeni ve gelişime açık bir yazılım dili olarak, bu tür temel işlevlere yüksek performanslı bir katkı sağlaması beklenir. Bu anlamda hangi kütüphanelerle çalışılabilir, geliştirdiğimiz kütüphaneleri nasıl kullanıma sunabiliriz, geçmişteki kodlamalara göre nasıl bir performans iyileştirmesi gerçekleştirebiliriz? Bu alanda çalışanlar açısından daha iyi performanslı bir algoritma geliştirmek önemli bir hedeftir. Grup olarak geliştireceğimiz bir yazılım ile konuyu farklı bir açıdan ele alacağız. </a:t>
            </a:r>
          </a:p>
          <a:p>
            <a:pPr marL="0" lvl="0" indent="0" algn="just">
              <a:buNone/>
            </a:pPr>
            <a:r>
              <a:rPr lang="tr-TR" sz="2500" b="1" i="1" dirty="0" smtClean="0"/>
              <a:t>2. İçerik </a:t>
            </a:r>
            <a:r>
              <a:rPr lang="tr-TR" sz="2500" b="1" i="1" dirty="0"/>
              <a:t>Analizi </a:t>
            </a:r>
          </a:p>
          <a:p>
            <a:pPr marL="0" indent="0" algn="just">
              <a:buNone/>
            </a:pPr>
            <a:r>
              <a:rPr lang="tr-TR" sz="2500" dirty="0" smtClean="0"/>
              <a:t>	Projemiz </a:t>
            </a:r>
            <a:r>
              <a:rPr lang="tr-TR" sz="2500" dirty="0"/>
              <a:t>için oluşturduğumuz grubumuz, </a:t>
            </a:r>
            <a:r>
              <a:rPr lang="tr-TR" sz="2500" dirty="0" err="1"/>
              <a:t>whatsapp</a:t>
            </a:r>
            <a:r>
              <a:rPr lang="tr-TR" sz="2500" dirty="0"/>
              <a:t> üzerinden iletişim sağlarken, aynı zamanda video konferans araçları ile de bir araya gelecektir. </a:t>
            </a:r>
            <a:r>
              <a:rPr lang="tr-TR" sz="2500" dirty="0" err="1"/>
              <a:t>Github</a:t>
            </a:r>
            <a:r>
              <a:rPr lang="tr-TR" sz="2500" dirty="0"/>
              <a:t> hesabındaki paylaşım ile de projemizin hangi aşamada olduğu takip edilebilecektir.</a:t>
            </a:r>
          </a:p>
          <a:p>
            <a:pPr marL="0" indent="0" algn="just">
              <a:buNone/>
            </a:pPr>
            <a:r>
              <a:rPr lang="tr-TR" sz="2500" dirty="0" smtClean="0"/>
              <a:t>	Çalışma </a:t>
            </a:r>
            <a:r>
              <a:rPr lang="tr-TR" sz="2500" dirty="0"/>
              <a:t>sonunda ortaya çıkacak ürünümüz, </a:t>
            </a:r>
            <a:r>
              <a:rPr lang="tr-TR" sz="2500" dirty="0" err="1"/>
              <a:t>Python’un</a:t>
            </a:r>
            <a:r>
              <a:rPr lang="tr-TR" sz="2500" dirty="0"/>
              <a:t> paylaşım platformlarında geliştirilmeye açık bir kütüphanenin başlangıç noktası olarak paylaşarak, proje bu aşama için sonlandırılacaktır.</a:t>
            </a:r>
          </a:p>
          <a:p>
            <a:pPr marL="0" indent="0">
              <a:buNone/>
            </a:pPr>
            <a:endParaRPr lang="tr-TR" dirty="0"/>
          </a:p>
        </p:txBody>
      </p:sp>
    </p:spTree>
    <p:extLst>
      <p:ext uri="{BB962C8B-B14F-4D97-AF65-F5344CB8AC3E}">
        <p14:creationId xmlns:p14="http://schemas.microsoft.com/office/powerpoint/2010/main" val="2449434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smtClean="0"/>
              <a:t>Analiz süreci aşamaları</a:t>
            </a:r>
            <a:endParaRPr lang="tr-TR" sz="3600" b="1" dirty="0"/>
          </a:p>
        </p:txBody>
      </p:sp>
      <p:sp>
        <p:nvSpPr>
          <p:cNvPr id="3" name="İçerik Yer Tutucusu 2"/>
          <p:cNvSpPr>
            <a:spLocks noGrp="1"/>
          </p:cNvSpPr>
          <p:nvPr>
            <p:ph idx="1"/>
          </p:nvPr>
        </p:nvSpPr>
        <p:spPr>
          <a:xfrm>
            <a:off x="2231136" y="2638044"/>
            <a:ext cx="7729728" cy="3940556"/>
          </a:xfrm>
        </p:spPr>
        <p:txBody>
          <a:bodyPr/>
          <a:lstStyle/>
          <a:p>
            <a:pPr marL="0" lvl="0" indent="0" algn="just">
              <a:buNone/>
            </a:pPr>
            <a:r>
              <a:rPr lang="tr-TR" sz="2000" b="1" i="1" dirty="0" smtClean="0"/>
              <a:t>3. Durum </a:t>
            </a:r>
            <a:r>
              <a:rPr lang="tr-TR" sz="2000" b="1" i="1" dirty="0"/>
              <a:t>Ortam Analizi</a:t>
            </a:r>
          </a:p>
          <a:p>
            <a:pPr marL="0" indent="0" algn="just">
              <a:buNone/>
            </a:pPr>
            <a:r>
              <a:rPr lang="tr-TR" sz="2000" dirty="0" smtClean="0"/>
              <a:t>	</a:t>
            </a:r>
            <a:r>
              <a:rPr lang="tr-TR" sz="2000" dirty="0" err="1" smtClean="0"/>
              <a:t>Arayüz</a:t>
            </a:r>
            <a:r>
              <a:rPr lang="tr-TR" sz="2000" dirty="0" smtClean="0"/>
              <a:t> </a:t>
            </a:r>
            <a:r>
              <a:rPr lang="tr-TR" sz="2000" dirty="0"/>
              <a:t>tasarımı için </a:t>
            </a:r>
            <a:r>
              <a:rPr lang="tr-TR" sz="2000" i="1" dirty="0"/>
              <a:t>PyQt5</a:t>
            </a:r>
            <a:r>
              <a:rPr lang="tr-TR" sz="2000" dirty="0"/>
              <a:t>, </a:t>
            </a:r>
            <a:r>
              <a:rPr lang="tr-TR" sz="2000" i="1" dirty="0" err="1"/>
              <a:t>Tkinter</a:t>
            </a:r>
            <a:r>
              <a:rPr lang="tr-TR" sz="2000" dirty="0"/>
              <a:t>, gerekirse veri tabanı için </a:t>
            </a:r>
            <a:r>
              <a:rPr lang="tr-TR" sz="2000" i="1" dirty="0"/>
              <a:t>Sqlite3</a:t>
            </a:r>
            <a:r>
              <a:rPr lang="tr-TR" sz="2000" dirty="0"/>
              <a:t>, temel işlemler için </a:t>
            </a:r>
            <a:r>
              <a:rPr lang="tr-TR" sz="2000" i="1" dirty="0" err="1"/>
              <a:t>sys</a:t>
            </a:r>
            <a:r>
              <a:rPr lang="tr-TR" sz="2000" dirty="0"/>
              <a:t> ve </a:t>
            </a:r>
            <a:r>
              <a:rPr lang="tr-TR" sz="2000" i="1" dirty="0" err="1"/>
              <a:t>os</a:t>
            </a:r>
            <a:r>
              <a:rPr lang="tr-TR" sz="2000" dirty="0"/>
              <a:t>, ileri düzey matematiksel işlev gerekmesi durumunda </a:t>
            </a:r>
            <a:r>
              <a:rPr lang="tr-TR" sz="2000" i="1" dirty="0" err="1"/>
              <a:t>Numpy</a:t>
            </a:r>
            <a:r>
              <a:rPr lang="tr-TR" sz="2000" dirty="0"/>
              <a:t> kullanılacaktır.</a:t>
            </a:r>
          </a:p>
          <a:p>
            <a:pPr marL="0" lvl="0" indent="0" algn="just">
              <a:buNone/>
            </a:pPr>
            <a:r>
              <a:rPr lang="tr-TR" sz="2000" b="1" i="1" dirty="0" smtClean="0"/>
              <a:t>4. Kullanıcı </a:t>
            </a:r>
            <a:r>
              <a:rPr lang="tr-TR" sz="2000" b="1" i="1" dirty="0"/>
              <a:t>Analizi </a:t>
            </a:r>
          </a:p>
          <a:p>
            <a:pPr marL="0" indent="0" algn="just">
              <a:buNone/>
            </a:pPr>
            <a:r>
              <a:rPr lang="tr-TR" sz="2000" dirty="0" smtClean="0"/>
              <a:t>	Bu </a:t>
            </a:r>
            <a:r>
              <a:rPr lang="tr-TR" sz="2000" dirty="0"/>
              <a:t>proje kapsamında geliştireceğimiz yazılım, </a:t>
            </a:r>
            <a:r>
              <a:rPr lang="tr-TR" sz="2000" dirty="0" err="1"/>
              <a:t>GitHub’a</a:t>
            </a:r>
            <a:r>
              <a:rPr lang="tr-TR" sz="2000" dirty="0"/>
              <a:t> yüklenerek, özellikle yapay zeka alanında çalışan akademisyen ve yazılımcıların ulaşımına sunulacaktır. Umarız gelişen bir kütüphanenin başlangıcı veya gelişmekte olan bir kütüphanenin parçası olur ve çok sayıdaki projeye katkı sunar. </a:t>
            </a:r>
          </a:p>
          <a:p>
            <a:pPr marL="0" indent="0">
              <a:buNone/>
            </a:pPr>
            <a:endParaRPr lang="tr-TR" dirty="0"/>
          </a:p>
        </p:txBody>
      </p:sp>
    </p:spTree>
    <p:extLst>
      <p:ext uri="{BB962C8B-B14F-4D97-AF65-F5344CB8AC3E}">
        <p14:creationId xmlns:p14="http://schemas.microsoft.com/office/powerpoint/2010/main" val="1807428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r>
              <a:rPr lang="tr-TR" sz="3600" b="1" dirty="0" smtClean="0"/>
              <a:t>Tasarım Raporu</a:t>
            </a:r>
            <a:endParaRPr lang="tr-TR" sz="3600" dirty="0"/>
          </a:p>
        </p:txBody>
      </p:sp>
      <p:sp>
        <p:nvSpPr>
          <p:cNvPr id="3" name="İçerik Yer Tutucusu 2"/>
          <p:cNvSpPr>
            <a:spLocks noGrp="1"/>
          </p:cNvSpPr>
          <p:nvPr>
            <p:ph idx="1"/>
          </p:nvPr>
        </p:nvSpPr>
        <p:spPr/>
        <p:txBody>
          <a:bodyPr/>
          <a:lstStyle/>
          <a:p>
            <a:pPr marL="0" indent="0">
              <a:buNone/>
            </a:pPr>
            <a:r>
              <a:rPr lang="tr-TR" b="1" dirty="0"/>
              <a:t>Kısa Özet</a:t>
            </a:r>
          </a:p>
          <a:p>
            <a:pPr lvl="0"/>
            <a:r>
              <a:rPr lang="tr-TR" dirty="0"/>
              <a:t>Grup üyelerinin iletişimi için anlık mesajlaşma grubu kuruldu,</a:t>
            </a:r>
          </a:p>
          <a:p>
            <a:pPr lvl="0"/>
            <a:r>
              <a:rPr lang="tr-TR" dirty="0"/>
              <a:t>Proje olarak ne yapılabilir konusunda beyin fırtınası yapıldı, projeye karar verildi,</a:t>
            </a:r>
          </a:p>
          <a:p>
            <a:pPr lvl="0"/>
            <a:r>
              <a:rPr lang="tr-TR" dirty="0"/>
              <a:t>Projenin yapım aşamaları konusunda fikir alışverişinde bulunuldu,</a:t>
            </a:r>
          </a:p>
          <a:p>
            <a:pPr lvl="0"/>
            <a:r>
              <a:rPr lang="tr-TR" dirty="0"/>
              <a:t>Grup üyeleri arasında görev paylaşımı yapıldı,</a:t>
            </a:r>
          </a:p>
          <a:p>
            <a:pPr lvl="0"/>
            <a:r>
              <a:rPr lang="tr-TR" dirty="0"/>
              <a:t>Sürece göre zaman planlaması yapıldı,</a:t>
            </a:r>
          </a:p>
          <a:p>
            <a:pPr marL="0" indent="0">
              <a:buNone/>
            </a:pPr>
            <a:endParaRPr lang="tr-TR" dirty="0"/>
          </a:p>
        </p:txBody>
      </p:sp>
    </p:spTree>
    <p:extLst>
      <p:ext uri="{BB962C8B-B14F-4D97-AF65-F5344CB8AC3E}">
        <p14:creationId xmlns:p14="http://schemas.microsoft.com/office/powerpoint/2010/main" val="2009004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smtClean="0"/>
              <a:t>Görev paylaşımları</a:t>
            </a:r>
            <a:endParaRPr lang="tr-TR" sz="3600" b="1"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934027681"/>
              </p:ext>
            </p:extLst>
          </p:nvPr>
        </p:nvGraphicFramePr>
        <p:xfrm>
          <a:off x="1943100" y="3074670"/>
          <a:ext cx="9245600" cy="2792729"/>
        </p:xfrm>
        <a:graphic>
          <a:graphicData uri="http://schemas.openxmlformats.org/drawingml/2006/table">
            <a:tbl>
              <a:tblPr firstRow="1" firstCol="1" bandRow="1">
                <a:tableStyleId>{5C22544A-7EE6-4342-B048-85BDC9FD1C3A}</a:tableStyleId>
              </a:tblPr>
              <a:tblGrid>
                <a:gridCol w="2537951">
                  <a:extLst>
                    <a:ext uri="{9D8B030D-6E8A-4147-A177-3AD203B41FA5}">
                      <a16:colId xmlns:a16="http://schemas.microsoft.com/office/drawing/2014/main" val="3968701173"/>
                    </a:ext>
                  </a:extLst>
                </a:gridCol>
                <a:gridCol w="6707649">
                  <a:extLst>
                    <a:ext uri="{9D8B030D-6E8A-4147-A177-3AD203B41FA5}">
                      <a16:colId xmlns:a16="http://schemas.microsoft.com/office/drawing/2014/main" val="3634821657"/>
                    </a:ext>
                  </a:extLst>
                </a:gridCol>
              </a:tblGrid>
              <a:tr h="365399">
                <a:tc>
                  <a:txBody>
                    <a:bodyPr/>
                    <a:lstStyle/>
                    <a:p>
                      <a:pPr algn="ctr">
                        <a:lnSpc>
                          <a:spcPct val="107000"/>
                        </a:lnSpc>
                        <a:spcAft>
                          <a:spcPts val="0"/>
                        </a:spcAft>
                      </a:pPr>
                      <a:r>
                        <a:rPr lang="tr-TR" sz="1100">
                          <a:effectLst/>
                        </a:rPr>
                        <a:t>Üye Adı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tr-TR" sz="1100">
                          <a:effectLst/>
                        </a:rPr>
                        <a:t>Görevi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33611989"/>
                  </a:ext>
                </a:extLst>
              </a:tr>
              <a:tr h="365399">
                <a:tc>
                  <a:txBody>
                    <a:bodyPr/>
                    <a:lstStyle/>
                    <a:p>
                      <a:pPr>
                        <a:lnSpc>
                          <a:spcPct val="107000"/>
                        </a:lnSpc>
                        <a:spcAft>
                          <a:spcPts val="0"/>
                        </a:spcAft>
                      </a:pPr>
                      <a:r>
                        <a:rPr lang="tr-TR" sz="1100">
                          <a:effectLst/>
                        </a:rPr>
                        <a:t>Ahmet IRMAK</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100">
                          <a:effectLst/>
                        </a:rPr>
                        <a:t>Sezgisel Algoritma modüllerinin yazılması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1670759"/>
                  </a:ext>
                </a:extLst>
              </a:tr>
              <a:tr h="365399">
                <a:tc>
                  <a:txBody>
                    <a:bodyPr/>
                    <a:lstStyle/>
                    <a:p>
                      <a:pPr>
                        <a:lnSpc>
                          <a:spcPct val="107000"/>
                        </a:lnSpc>
                        <a:spcAft>
                          <a:spcPts val="0"/>
                        </a:spcAft>
                      </a:pPr>
                      <a:r>
                        <a:rPr lang="tr-TR" sz="1100" dirty="0">
                          <a:effectLst/>
                        </a:rPr>
                        <a:t>Alp Eren DEMİRKAN</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100">
                          <a:effectLst/>
                        </a:rPr>
                        <a:t>Veritabanı okuma yazma modüllerinin yazılması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94879272"/>
                  </a:ext>
                </a:extLst>
              </a:tr>
              <a:tr h="443711">
                <a:tc>
                  <a:txBody>
                    <a:bodyPr/>
                    <a:lstStyle/>
                    <a:p>
                      <a:pPr>
                        <a:lnSpc>
                          <a:spcPct val="107000"/>
                        </a:lnSpc>
                        <a:spcAft>
                          <a:spcPts val="0"/>
                        </a:spcAft>
                      </a:pPr>
                      <a:r>
                        <a:rPr lang="tr-TR" sz="1100">
                          <a:effectLst/>
                        </a:rPr>
                        <a:t>Bekir PALAZ</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100">
                          <a:effectLst/>
                        </a:rPr>
                        <a:t>Veritabanının tasarımı ve oluşturulması. Numpy kütüphanesinin araştırılması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93960108"/>
                  </a:ext>
                </a:extLst>
              </a:tr>
              <a:tr h="443711">
                <a:tc>
                  <a:txBody>
                    <a:bodyPr/>
                    <a:lstStyle/>
                    <a:p>
                      <a:pPr>
                        <a:lnSpc>
                          <a:spcPct val="107000"/>
                        </a:lnSpc>
                        <a:spcAft>
                          <a:spcPts val="0"/>
                        </a:spcAft>
                      </a:pPr>
                      <a:r>
                        <a:rPr lang="tr-TR" sz="1100">
                          <a:effectLst/>
                        </a:rPr>
                        <a:t>Binnur SANCAK PALAZ</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100">
                          <a:effectLst/>
                        </a:rPr>
                        <a:t>Veritabanının tasarımı ve oluşturulması. Numpy kütüphanesinin araştırılması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08664317"/>
                  </a:ext>
                </a:extLst>
              </a:tr>
              <a:tr h="365399">
                <a:tc>
                  <a:txBody>
                    <a:bodyPr/>
                    <a:lstStyle/>
                    <a:p>
                      <a:pPr>
                        <a:lnSpc>
                          <a:spcPct val="107000"/>
                        </a:lnSpc>
                        <a:spcAft>
                          <a:spcPts val="0"/>
                        </a:spcAft>
                      </a:pPr>
                      <a:r>
                        <a:rPr lang="tr-TR" sz="1100">
                          <a:effectLst/>
                        </a:rPr>
                        <a:t>Emrah ŞEKER</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100">
                          <a:effectLst/>
                        </a:rPr>
                        <a:t>Denklem giriş ara yüzüne ait modülün yazılması</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390158"/>
                  </a:ext>
                </a:extLst>
              </a:tr>
              <a:tr h="443711">
                <a:tc>
                  <a:txBody>
                    <a:bodyPr/>
                    <a:lstStyle/>
                    <a:p>
                      <a:pPr>
                        <a:lnSpc>
                          <a:spcPct val="107000"/>
                        </a:lnSpc>
                        <a:spcAft>
                          <a:spcPts val="0"/>
                        </a:spcAft>
                      </a:pPr>
                      <a:r>
                        <a:rPr lang="tr-TR" sz="1100">
                          <a:effectLst/>
                        </a:rPr>
                        <a:t>Murat KOÇALİ</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tr-TR" sz="1100" dirty="0">
                          <a:effectLst/>
                        </a:rPr>
                        <a:t>Genel ara yüzün tasarımı. </a:t>
                      </a:r>
                      <a:r>
                        <a:rPr lang="tr-TR" sz="1100" dirty="0" err="1">
                          <a:effectLst/>
                        </a:rPr>
                        <a:t>Python</a:t>
                      </a:r>
                      <a:r>
                        <a:rPr lang="tr-TR" sz="1100" dirty="0">
                          <a:effectLst/>
                        </a:rPr>
                        <a:t>’ da geliştirilmiş diğer yapay zekâ alanıyla ilgili kütüphanelerinin araştırılması</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26161886"/>
                  </a:ext>
                </a:extLst>
              </a:tr>
            </a:tbl>
          </a:graphicData>
        </a:graphic>
      </p:graphicFrame>
    </p:spTree>
    <p:extLst>
      <p:ext uri="{BB962C8B-B14F-4D97-AF65-F5344CB8AC3E}">
        <p14:creationId xmlns:p14="http://schemas.microsoft.com/office/powerpoint/2010/main" val="673520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smtClean="0"/>
              <a:t>Veri tasarımı</a:t>
            </a:r>
            <a:endParaRPr lang="tr-TR" sz="3600" b="1" dirty="0"/>
          </a:p>
        </p:txBody>
      </p:sp>
      <p:pic>
        <p:nvPicPr>
          <p:cNvPr id="4" name="Resim 3"/>
          <p:cNvPicPr/>
          <p:nvPr/>
        </p:nvPicPr>
        <p:blipFill>
          <a:blip r:embed="rId2" cstate="print">
            <a:extLst>
              <a:ext uri="{28A0092B-C50C-407E-A947-70E740481C1C}">
                <a14:useLocalDpi xmlns:a14="http://schemas.microsoft.com/office/drawing/2010/main" val="0"/>
              </a:ext>
            </a:extLst>
          </a:blip>
          <a:stretch>
            <a:fillRect/>
          </a:stretch>
        </p:blipFill>
        <p:spPr>
          <a:xfrm>
            <a:off x="774700" y="2361564"/>
            <a:ext cx="10756899" cy="43821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2195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smtClean="0"/>
              <a:t>Ara yüz tasarımı</a:t>
            </a:r>
            <a:endParaRPr lang="tr-TR" sz="3600" b="1" dirty="0"/>
          </a:p>
        </p:txBody>
      </p:sp>
      <p:pic>
        <p:nvPicPr>
          <p:cNvPr id="4" name="Resim 3"/>
          <p:cNvPicPr/>
          <p:nvPr/>
        </p:nvPicPr>
        <p:blipFill>
          <a:blip r:embed="rId2"/>
          <a:stretch>
            <a:fillRect/>
          </a:stretch>
        </p:blipFill>
        <p:spPr>
          <a:xfrm>
            <a:off x="1727200" y="2335212"/>
            <a:ext cx="8839200" cy="4268787"/>
          </a:xfrm>
          <a:prstGeom prst="rect">
            <a:avLst/>
          </a:prstGeom>
        </p:spPr>
      </p:pic>
    </p:spTree>
    <p:extLst>
      <p:ext uri="{BB962C8B-B14F-4D97-AF65-F5344CB8AC3E}">
        <p14:creationId xmlns:p14="http://schemas.microsoft.com/office/powerpoint/2010/main" val="891637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b="1" dirty="0" smtClean="0"/>
              <a:t>Kod tasarımı</a:t>
            </a:r>
            <a:endParaRPr lang="tr-TR" sz="3600" b="1" dirty="0"/>
          </a:p>
        </p:txBody>
      </p:sp>
      <p:pic>
        <p:nvPicPr>
          <p:cNvPr id="4" name="Resim 3"/>
          <p:cNvPicPr/>
          <p:nvPr/>
        </p:nvPicPr>
        <p:blipFill>
          <a:blip r:embed="rId2" cstate="print">
            <a:extLst>
              <a:ext uri="{28A0092B-C50C-407E-A947-70E740481C1C}">
                <a14:useLocalDpi xmlns:a14="http://schemas.microsoft.com/office/drawing/2010/main" val="0"/>
              </a:ext>
            </a:extLst>
          </a:blip>
          <a:stretch>
            <a:fillRect/>
          </a:stretch>
        </p:blipFill>
        <p:spPr>
          <a:xfrm>
            <a:off x="1028700" y="2465070"/>
            <a:ext cx="10680700" cy="41008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796759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TM10001115[[fn=Paket]]</Template>
  <TotalTime>75</TotalTime>
  <Words>517</Words>
  <Application>Microsoft Office PowerPoint</Application>
  <PresentationFormat>Geniş ekran</PresentationFormat>
  <Paragraphs>97</Paragraphs>
  <Slides>27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27</vt:i4>
      </vt:variant>
    </vt:vector>
  </HeadingPairs>
  <TitlesOfParts>
    <vt:vector size="33" baseType="lpstr">
      <vt:lpstr>Arial</vt:lpstr>
      <vt:lpstr>Calibri</vt:lpstr>
      <vt:lpstr>Gill Sans MT</vt:lpstr>
      <vt:lpstr>Times New Roman</vt:lpstr>
      <vt:lpstr>Wingdings</vt:lpstr>
      <vt:lpstr>Parcel</vt:lpstr>
      <vt:lpstr>Sezgisel Algoritmalar Yardımıyla Denklem Kökü Bulmak</vt:lpstr>
      <vt:lpstr>Analiz Raporu</vt:lpstr>
      <vt:lpstr>ANALİZ SÜRECİ AŞAMALARI</vt:lpstr>
      <vt:lpstr>Analiz süreci aşamaları</vt:lpstr>
      <vt:lpstr>Tasarım Raporu</vt:lpstr>
      <vt:lpstr>Görev paylaşımları</vt:lpstr>
      <vt:lpstr>Veri tasarımı</vt:lpstr>
      <vt:lpstr>Ara yüz tasarımı</vt:lpstr>
      <vt:lpstr>Kod tasarımı</vt:lpstr>
      <vt:lpstr>Zaman çizelgesi</vt:lpstr>
      <vt:lpstr>Karşılaşılan sorunlar ve çözümler</vt:lpstr>
      <vt:lpstr>Proje bileşenleri ve görevleri</vt:lpstr>
      <vt:lpstr>GITHUB YÜKLEME SÜRECİ</vt:lpstr>
      <vt:lpstr>TEST AŞAMASI</vt:lpstr>
      <vt:lpstr>TEST AŞAMASI KARŞILAŞILAN SORUNLAR VE ÇÖZÜMLERİ</vt:lpstr>
      <vt:lpstr>TEST SÜRECİNDE KULLANILAN MODÜLLER</vt:lpstr>
      <vt:lpstr>UYGULAMADAN TASARIM VE KOD GÖRÜNTÜLERİ</vt:lpstr>
      <vt:lpstr>UYGULAMADAN TASARIM VE KOD GÖRÜNTÜLERİ</vt:lpstr>
      <vt:lpstr>UYGULAMADAN TASARIM VE KOD GÖRÜNTÜLERİ</vt:lpstr>
      <vt:lpstr>UYGULAMADAN TASARIM VE KOD GÖRÜNTÜLERİ</vt:lpstr>
      <vt:lpstr>UYGULAMADAN TASARIM VE KOD GÖRÜNTÜLERİ</vt:lpstr>
      <vt:lpstr>UYGULAMADAN TASARIM VE KOD GÖRÜNTÜLERİ</vt:lpstr>
      <vt:lpstr>UYGULAMADAN TASARIM VE KOD GÖRÜNTÜLERİ</vt:lpstr>
      <vt:lpstr>UYGULAMADAN TASARIM VE KOD GÖRÜNTÜLERİ</vt:lpstr>
      <vt:lpstr>UYGULAMADAN TASARIM VE KOD GÖRÜNTÜLERİ</vt:lpstr>
      <vt:lpstr>UYGULAMADAN TASARIM VE KOD GÖRÜNTÜLERİ</vt:lpstr>
      <vt:lpstr>DİNLEDİĞİNİZ İÇİN TEŞEKÜRLER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Sezgisel Algoritmalar Yardımıyla Denklem Kökü Bulmak</dc:title>
  <dc:creator>DEMIRKAN</dc:creator>
  <cp:lastModifiedBy>DEMIRKAN</cp:lastModifiedBy>
  <cp:revision>7</cp:revision>
  <dcterms:created xsi:type="dcterms:W3CDTF">2020-12-20T19:46:20Z</dcterms:created>
  <dcterms:modified xsi:type="dcterms:W3CDTF">2020-12-24T12:06:36Z</dcterms:modified>
</cp:coreProperties>
</file>