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1"/>
  </p:notesMasterIdLst>
  <p:sldIdLst>
    <p:sldId id="256" r:id="rId2"/>
    <p:sldId id="257" r:id="rId3"/>
    <p:sldId id="258" r:id="rId4"/>
    <p:sldId id="347" r:id="rId5"/>
    <p:sldId id="259" r:id="rId6"/>
    <p:sldId id="260" r:id="rId7"/>
    <p:sldId id="261" r:id="rId8"/>
    <p:sldId id="263" r:id="rId9"/>
    <p:sldId id="262" r:id="rId10"/>
    <p:sldId id="264" r:id="rId11"/>
    <p:sldId id="350" r:id="rId12"/>
    <p:sldId id="265" r:id="rId13"/>
    <p:sldId id="266" r:id="rId14"/>
    <p:sldId id="267" r:id="rId15"/>
    <p:sldId id="348" r:id="rId16"/>
    <p:sldId id="349" r:id="rId17"/>
    <p:sldId id="268" r:id="rId18"/>
    <p:sldId id="269" r:id="rId19"/>
    <p:sldId id="270" r:id="rId20"/>
  </p:sldIdLst>
  <p:sldSz cx="9144000" cy="5143500" type="screen16x9"/>
  <p:notesSz cx="6858000" cy="9144000"/>
  <p:embeddedFontLst>
    <p:embeddedFont>
      <p:font typeface="Crimson Text" panose="020B0604020202020204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Montserrat" panose="00000500000000000000" pitchFamily="2" charset="-94"/>
      <p:regular r:id="rId30"/>
      <p:bold r:id="rId31"/>
      <p:italic r:id="rId32"/>
      <p:boldItalic r:id="rId33"/>
    </p:embeddedFont>
    <p:embeddedFont>
      <p:font typeface="Vidaloka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DFDEB"/>
    <a:srgbClr val="FBFBE9"/>
    <a:srgbClr val="005A9E"/>
    <a:srgbClr val="570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ABD6AC-634B-41B9-8084-CA629AB3A84E}">
  <a:tblStyle styleId="{A8ABD6AC-634B-41B9-8084-CA629AB3A8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199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5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832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7a9a8b46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7a9a8b46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c7554a04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c7554a04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503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8" r:id="rId16"/>
    <p:sldLayoutId id="2147483696" r:id="rId17"/>
    <p:sldLayoutId id="2147483697" r:id="rId18"/>
    <p:sldLayoutId id="2147483698" r:id="rId19"/>
    <p:sldLayoutId id="214748369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840622" y="925068"/>
            <a:ext cx="4592704" cy="13903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dirty="0" err="1"/>
              <a:t>Term</a:t>
            </a:r>
            <a:r>
              <a:rPr lang="tr-TR" sz="3200" dirty="0"/>
              <a:t> Project Teknosa </a:t>
            </a:r>
            <a:r>
              <a:rPr lang="tr-TR" sz="3200" dirty="0" err="1"/>
              <a:t>Website</a:t>
            </a:r>
            <a:r>
              <a:rPr lang="tr-TR" sz="3200" dirty="0"/>
              <a:t> </a:t>
            </a:r>
            <a:r>
              <a:rPr lang="tr-TR" sz="3200" dirty="0" err="1"/>
              <a:t>Testing</a:t>
            </a:r>
            <a:endParaRPr sz="32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840622" y="2222956"/>
            <a:ext cx="7064100" cy="2535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ea typeface="Microsoft JhengHei Light" panose="020B0304030504040204" pitchFamily="34" charset="-120"/>
              </a:rPr>
              <a:t>Lecture</a:t>
            </a:r>
            <a:r>
              <a:rPr lang="en-US" b="1" dirty="0"/>
              <a:t>: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SE2226-Software Quality Assurance and Testing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ea typeface="Microsoft JhengHei" panose="020B0604030504040204" pitchFamily="34" charset="-120"/>
              </a:rPr>
              <a:t>Students Name-ID</a:t>
            </a:r>
            <a:r>
              <a:rPr lang="en-US" b="1" dirty="0"/>
              <a:t>: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dirty="0"/>
              <a:t>Ahmet Kemal Biliciler</a:t>
            </a:r>
            <a:r>
              <a:rPr lang="en-US" dirty="0"/>
              <a:t>-2</a:t>
            </a:r>
            <a:r>
              <a:rPr lang="tr-TR" dirty="0"/>
              <a:t>1070006001</a:t>
            </a:r>
            <a:endParaRPr lang="en-US" dirty="0"/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dirty="0"/>
              <a:t>Ozan </a:t>
            </a:r>
            <a:r>
              <a:rPr lang="tr-TR" dirty="0" err="1"/>
              <a:t>Böce</a:t>
            </a:r>
            <a:r>
              <a:rPr lang="tr-TR" dirty="0"/>
              <a:t> </a:t>
            </a:r>
            <a:r>
              <a:rPr lang="en-US" dirty="0"/>
              <a:t>-2</a:t>
            </a:r>
            <a:r>
              <a:rPr lang="tr-TR" dirty="0"/>
              <a:t>1070006020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dirty="0"/>
              <a:t>Cavit Utku Tipici- 21070006043</a:t>
            </a:r>
            <a:endParaRPr lang="en-US" dirty="0"/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Department</a:t>
            </a:r>
            <a:r>
              <a:rPr lang="en-US" b="1" dirty="0"/>
              <a:t>: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Software Engineering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Lecturer</a:t>
            </a:r>
            <a:r>
              <a:rPr lang="en-US" b="1" dirty="0"/>
              <a:t>: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Korhan</a:t>
            </a:r>
            <a:r>
              <a:rPr lang="en-US" dirty="0"/>
              <a:t> KARABULUT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1C74F2-8154-BD39-C260-AD8B633A3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0803" y="385104"/>
            <a:ext cx="3035097" cy="107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0D3E27-8627-86BD-64C3-41F03834A86F}"/>
              </a:ext>
            </a:extLst>
          </p:cNvPr>
          <p:cNvSpPr txBox="1"/>
          <p:nvPr/>
        </p:nvSpPr>
        <p:spPr>
          <a:xfrm>
            <a:off x="8735291" y="-6927"/>
            <a:ext cx="607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860A5E-EEF3-8199-7C94-90A67BC50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60" y="1746040"/>
            <a:ext cx="3952875" cy="352425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E5A6318-B8F0-E7D9-F5B9-8E0614282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10" y="2760887"/>
            <a:ext cx="3971925" cy="914400"/>
          </a:xfrm>
          <a:prstGeom prst="rect">
            <a:avLst/>
          </a:prstGeom>
        </p:spPr>
      </p:pic>
      <p:sp>
        <p:nvSpPr>
          <p:cNvPr id="12" name="Subtitle 4">
            <a:extLst>
              <a:ext uri="{FF2B5EF4-FFF2-40B4-BE49-F238E27FC236}">
                <a16:creationId xmlns:a16="http://schemas.microsoft.com/office/drawing/2014/main" id="{038B6909-3BE6-8C46-D83E-4B8124EC9894}"/>
              </a:ext>
            </a:extLst>
          </p:cNvPr>
          <p:cNvSpPr txBox="1">
            <a:spLocks/>
          </p:cNvSpPr>
          <p:nvPr/>
        </p:nvSpPr>
        <p:spPr>
          <a:xfrm>
            <a:off x="2502956" y="684860"/>
            <a:ext cx="4138088" cy="68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>
              <a:buNone/>
            </a:pPr>
            <a:r>
              <a:rPr lang="tr-TR" sz="1800" b="1" dirty="0"/>
              <a:t>Automated Shopping Cart Test</a:t>
            </a:r>
          </a:p>
          <a:p>
            <a:pPr marL="114300" indent="0">
              <a:buNone/>
            </a:pPr>
            <a:endParaRPr lang="tr-T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9030FE-1C75-BA13-4274-0B200F5D35D8}"/>
              </a:ext>
            </a:extLst>
          </p:cNvPr>
          <p:cNvSpPr txBox="1"/>
          <p:nvPr/>
        </p:nvSpPr>
        <p:spPr>
          <a:xfrm>
            <a:off x="409565" y="1689017"/>
            <a:ext cx="3751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This test controls adding the same product number of max quantity to the shopping cart.</a:t>
            </a:r>
          </a:p>
          <a:p>
            <a:endParaRPr lang="tr-T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EB1030-2182-FB84-8FA8-EF99F9D67578}"/>
              </a:ext>
            </a:extLst>
          </p:cNvPr>
          <p:cNvSpPr txBox="1"/>
          <p:nvPr/>
        </p:nvSpPr>
        <p:spPr>
          <a:xfrm>
            <a:off x="5527963" y="3675287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(for boundary value analysis)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98F6B-96EB-954F-0932-7E0BFF7DFC26}"/>
              </a:ext>
            </a:extLst>
          </p:cNvPr>
          <p:cNvSpPr txBox="1"/>
          <p:nvPr/>
        </p:nvSpPr>
        <p:spPr>
          <a:xfrm>
            <a:off x="8735291" y="-6927"/>
            <a:ext cx="607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id="{ACC52F3B-33B9-F1B3-B81C-856A32C819D7}"/>
              </a:ext>
            </a:extLst>
          </p:cNvPr>
          <p:cNvSpPr txBox="1">
            <a:spLocks/>
          </p:cNvSpPr>
          <p:nvPr/>
        </p:nvSpPr>
        <p:spPr>
          <a:xfrm>
            <a:off x="2519020" y="405266"/>
            <a:ext cx="4373615" cy="68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>
              <a:buNone/>
            </a:pPr>
            <a:r>
              <a:rPr lang="tr-TR" b="1" dirty="0"/>
              <a:t>Automated Price Range Checking Test</a:t>
            </a:r>
          </a:p>
          <a:p>
            <a:pPr marL="114300" indent="0">
              <a:buNone/>
            </a:pPr>
            <a:endParaRPr lang="tr-T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460783-B01A-6663-69A7-FB45CF127CD4}"/>
              </a:ext>
            </a:extLst>
          </p:cNvPr>
          <p:cNvSpPr txBox="1"/>
          <p:nvPr/>
        </p:nvSpPr>
        <p:spPr>
          <a:xfrm>
            <a:off x="8735291" y="-6927"/>
            <a:ext cx="607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11</a:t>
            </a: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2790C70B-9EA2-9192-3EFC-585BE253B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846" y="1307457"/>
            <a:ext cx="5850154" cy="252858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B6EDF0A-0BB7-7E8C-8D44-3D81012FF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59" y="1285679"/>
            <a:ext cx="2936614" cy="257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id="{ACC52F3B-33B9-F1B3-B81C-856A32C819D7}"/>
              </a:ext>
            </a:extLst>
          </p:cNvPr>
          <p:cNvSpPr txBox="1">
            <a:spLocks/>
          </p:cNvSpPr>
          <p:nvPr/>
        </p:nvSpPr>
        <p:spPr>
          <a:xfrm>
            <a:off x="2519020" y="405266"/>
            <a:ext cx="4373615" cy="68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>
              <a:buNone/>
            </a:pPr>
            <a:r>
              <a:rPr lang="tr-TR" b="1" dirty="0"/>
              <a:t>Automated Price Range Checking Test</a:t>
            </a:r>
          </a:p>
          <a:p>
            <a:pPr marL="114300" indent="0">
              <a:buNone/>
            </a:pPr>
            <a:endParaRPr lang="tr-TR" b="1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5280F2B-83C8-42E6-D0E0-799DBC4C8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096" y="1150407"/>
            <a:ext cx="4125668" cy="2842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36FD74-9CCA-8FB0-4E01-CCE03A24EAB2}"/>
              </a:ext>
            </a:extLst>
          </p:cNvPr>
          <p:cNvSpPr txBox="1"/>
          <p:nvPr/>
        </p:nvSpPr>
        <p:spPr>
          <a:xfrm>
            <a:off x="644236" y="1517072"/>
            <a:ext cx="2978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This test controls are the items in the chosen price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D194E-291F-41D5-E543-2D762ADAD550}"/>
              </a:ext>
            </a:extLst>
          </p:cNvPr>
          <p:cNvSpPr txBox="1"/>
          <p:nvPr/>
        </p:nvSpPr>
        <p:spPr>
          <a:xfrm>
            <a:off x="644236" y="2255736"/>
            <a:ext cx="3023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Out of 15 tests, 8 tests failed.</a:t>
            </a:r>
          </a:p>
          <a:p>
            <a:r>
              <a:rPr lang="tr-TR" dirty="0"/>
              <a:t>      46.67% Success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05E33C-A7C6-D97A-C79C-D5981EA384F5}"/>
              </a:ext>
            </a:extLst>
          </p:cNvPr>
          <p:cNvSpPr txBox="1"/>
          <p:nvPr/>
        </p:nvSpPr>
        <p:spPr>
          <a:xfrm>
            <a:off x="4919857" y="3993093"/>
            <a:ext cx="303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(indexes refers to checkbox id’s)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460783-B01A-6663-69A7-FB45CF127CD4}"/>
              </a:ext>
            </a:extLst>
          </p:cNvPr>
          <p:cNvSpPr txBox="1"/>
          <p:nvPr/>
        </p:nvSpPr>
        <p:spPr>
          <a:xfrm>
            <a:off x="8735291" y="-6927"/>
            <a:ext cx="607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12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4">
            <a:extLst>
              <a:ext uri="{FF2B5EF4-FFF2-40B4-BE49-F238E27FC236}">
                <a16:creationId xmlns:a16="http://schemas.microsoft.com/office/drawing/2014/main" id="{78317D70-70C0-8807-0764-36CCF9EEC6CB}"/>
              </a:ext>
            </a:extLst>
          </p:cNvPr>
          <p:cNvSpPr txBox="1">
            <a:spLocks/>
          </p:cNvSpPr>
          <p:nvPr/>
        </p:nvSpPr>
        <p:spPr>
          <a:xfrm>
            <a:off x="1400413" y="1046761"/>
            <a:ext cx="6447082" cy="65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>
              <a:buNone/>
            </a:pPr>
            <a:r>
              <a:rPr lang="tr-TR" sz="2000" b="1" dirty="0"/>
              <a:t>Total Price In Shopping Cart Checking Test</a:t>
            </a:r>
          </a:p>
          <a:p>
            <a:pPr marL="114300" indent="0">
              <a:buNone/>
            </a:pPr>
            <a:endParaRPr lang="tr-TR" b="1" dirty="0"/>
          </a:p>
        </p:txBody>
      </p:sp>
      <p:pic>
        <p:nvPicPr>
          <p:cNvPr id="10" name="Picture 9" descr="A close up of a website&#10;&#10;Description automatically generated">
            <a:extLst>
              <a:ext uri="{FF2B5EF4-FFF2-40B4-BE49-F238E27FC236}">
                <a16:creationId xmlns:a16="http://schemas.microsoft.com/office/drawing/2014/main" id="{26839A95-3F73-B156-B46E-278849B10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310" y="1853046"/>
            <a:ext cx="5075379" cy="9124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0CB863-C277-6DC0-B71B-D6EA54A8EB6E}"/>
              </a:ext>
            </a:extLst>
          </p:cNvPr>
          <p:cNvSpPr txBox="1"/>
          <p:nvPr/>
        </p:nvSpPr>
        <p:spPr>
          <a:xfrm>
            <a:off x="588817" y="3336366"/>
            <a:ext cx="8070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test checks whether the total price is equal to the sum of the prices of all items in the cart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1F6D77-4531-0889-2F7F-82820DFDA3AA}"/>
              </a:ext>
            </a:extLst>
          </p:cNvPr>
          <p:cNvSpPr txBox="1"/>
          <p:nvPr/>
        </p:nvSpPr>
        <p:spPr>
          <a:xfrm>
            <a:off x="8735291" y="-6927"/>
            <a:ext cx="607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13</a:t>
            </a: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4">
            <a:extLst>
              <a:ext uri="{FF2B5EF4-FFF2-40B4-BE49-F238E27FC236}">
                <a16:creationId xmlns:a16="http://schemas.microsoft.com/office/drawing/2014/main" id="{BEC9DB48-3A01-0D95-CB5F-7E1C467BF0BD}"/>
              </a:ext>
            </a:extLst>
          </p:cNvPr>
          <p:cNvSpPr txBox="1">
            <a:spLocks/>
          </p:cNvSpPr>
          <p:nvPr/>
        </p:nvSpPr>
        <p:spPr>
          <a:xfrm>
            <a:off x="2343702" y="492580"/>
            <a:ext cx="4456596" cy="65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>
              <a:buNone/>
            </a:pPr>
            <a:r>
              <a:rPr lang="tr-TR" sz="2000" b="1" dirty="0"/>
              <a:t>Manual Ordering Product Test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C3C657B-3BF5-1677-ACAC-636EA3645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92" y="1546693"/>
            <a:ext cx="4285819" cy="2050114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1C7C9A8-90D6-4271-EDFC-02C56C8EE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694" y="1519322"/>
            <a:ext cx="4371208" cy="21048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6C019E-E6C4-C81B-74EE-DD5B500F52D6}"/>
              </a:ext>
            </a:extLst>
          </p:cNvPr>
          <p:cNvSpPr txBox="1"/>
          <p:nvPr/>
        </p:nvSpPr>
        <p:spPr>
          <a:xfrm>
            <a:off x="8735291" y="-6927"/>
            <a:ext cx="607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14</a:t>
            </a: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4">
            <a:extLst>
              <a:ext uri="{FF2B5EF4-FFF2-40B4-BE49-F238E27FC236}">
                <a16:creationId xmlns:a16="http://schemas.microsoft.com/office/drawing/2014/main" id="{BEC9DB48-3A01-0D95-CB5F-7E1C467BF0BD}"/>
              </a:ext>
            </a:extLst>
          </p:cNvPr>
          <p:cNvSpPr txBox="1">
            <a:spLocks/>
          </p:cNvSpPr>
          <p:nvPr/>
        </p:nvSpPr>
        <p:spPr>
          <a:xfrm>
            <a:off x="2343702" y="492580"/>
            <a:ext cx="4456596" cy="65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>
              <a:buNone/>
            </a:pPr>
            <a:r>
              <a:rPr lang="tr-TR" sz="2000" b="1" dirty="0"/>
              <a:t>Manual Ordering Product Test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E521630-183F-6DAD-63E0-9025B90C1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02" y="1451344"/>
            <a:ext cx="3859868" cy="272193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AFE6F18-2BAA-CA48-CE2F-5058B408C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332" y="1440655"/>
            <a:ext cx="3945900" cy="26847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14AF62-61F2-4332-0239-EEF53513D6D7}"/>
              </a:ext>
            </a:extLst>
          </p:cNvPr>
          <p:cNvSpPr txBox="1"/>
          <p:nvPr/>
        </p:nvSpPr>
        <p:spPr>
          <a:xfrm>
            <a:off x="8735291" y="-6927"/>
            <a:ext cx="607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5331687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4">
            <a:extLst>
              <a:ext uri="{FF2B5EF4-FFF2-40B4-BE49-F238E27FC236}">
                <a16:creationId xmlns:a16="http://schemas.microsoft.com/office/drawing/2014/main" id="{BEC9DB48-3A01-0D95-CB5F-7E1C467BF0BD}"/>
              </a:ext>
            </a:extLst>
          </p:cNvPr>
          <p:cNvSpPr txBox="1">
            <a:spLocks/>
          </p:cNvSpPr>
          <p:nvPr/>
        </p:nvSpPr>
        <p:spPr>
          <a:xfrm>
            <a:off x="2343702" y="1077371"/>
            <a:ext cx="4456596" cy="65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>
              <a:buNone/>
            </a:pPr>
            <a:r>
              <a:rPr lang="tr-TR" sz="2000" b="1" dirty="0"/>
              <a:t>Manual Ordering Product Test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440FC76-E49E-D622-951D-C413BEE65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8686"/>
            <a:ext cx="9144000" cy="1350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3FFCE4-DCE4-442A-4E1E-EACB47994A8D}"/>
              </a:ext>
            </a:extLst>
          </p:cNvPr>
          <p:cNvSpPr txBox="1"/>
          <p:nvPr/>
        </p:nvSpPr>
        <p:spPr>
          <a:xfrm>
            <a:off x="8735291" y="-6927"/>
            <a:ext cx="607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80941212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id="{3585AF41-CFDB-DFDF-FAB2-73D8A5F7FFA4}"/>
              </a:ext>
            </a:extLst>
          </p:cNvPr>
          <p:cNvSpPr txBox="1">
            <a:spLocks/>
          </p:cNvSpPr>
          <p:nvPr/>
        </p:nvSpPr>
        <p:spPr>
          <a:xfrm>
            <a:off x="1895751" y="821062"/>
            <a:ext cx="5352498" cy="65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>
              <a:buNone/>
            </a:pPr>
            <a:r>
              <a:rPr lang="tr-TR" sz="2000" b="1" dirty="0"/>
              <a:t>Updating Personal Information Test</a:t>
            </a:r>
          </a:p>
        </p:txBody>
      </p:sp>
      <p:pic>
        <p:nvPicPr>
          <p:cNvPr id="6" name="Picture 5" descr="A table with text on it&#10;&#10;Description automatically generated">
            <a:extLst>
              <a:ext uri="{FF2B5EF4-FFF2-40B4-BE49-F238E27FC236}">
                <a16:creationId xmlns:a16="http://schemas.microsoft.com/office/drawing/2014/main" id="{F7F9B1B6-0637-F388-1998-39FCE3C58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751" y="1472226"/>
            <a:ext cx="5352498" cy="30400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810912-0E62-06B5-43A3-F7F01CFD3998}"/>
              </a:ext>
            </a:extLst>
          </p:cNvPr>
          <p:cNvSpPr txBox="1"/>
          <p:nvPr/>
        </p:nvSpPr>
        <p:spPr>
          <a:xfrm>
            <a:off x="8735291" y="-6927"/>
            <a:ext cx="607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17</a:t>
            </a: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CONCLUSION</a:t>
            </a:r>
            <a:br>
              <a:rPr lang="tr-TR" dirty="0"/>
            </a:b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528BE-B8EA-A896-91C4-7A34443CC4DF}"/>
              </a:ext>
            </a:extLst>
          </p:cNvPr>
          <p:cNvSpPr txBox="1"/>
          <p:nvPr/>
        </p:nvSpPr>
        <p:spPr>
          <a:xfrm>
            <a:off x="713226" y="1406069"/>
            <a:ext cx="2891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There are lots of problems on the filtering part. Although all of the problems shopping cart functions works perfectly.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88DB52-664D-E075-6F71-2804B16423F6}"/>
              </a:ext>
            </a:extLst>
          </p:cNvPr>
          <p:cNvSpPr txBox="1"/>
          <p:nvPr/>
        </p:nvSpPr>
        <p:spPr>
          <a:xfrm>
            <a:off x="713225" y="2748520"/>
            <a:ext cx="25199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result of our tests, we obtained a 16% error rate</a:t>
            </a:r>
            <a:r>
              <a:rPr lang="tr-T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4FADD-E9FB-2BF2-0502-0DC35144ED23}"/>
              </a:ext>
            </a:extLst>
          </p:cNvPr>
          <p:cNvSpPr txBox="1"/>
          <p:nvPr/>
        </p:nvSpPr>
        <p:spPr>
          <a:xfrm>
            <a:off x="5539564" y="1406069"/>
            <a:ext cx="2771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Compared to other sites, as seen in the performance test, the response times are slightly higher</a:t>
            </a:r>
            <a:r>
              <a:rPr lang="tr-T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834D0-446A-353C-FAFA-8647A8AA441A}"/>
              </a:ext>
            </a:extLst>
          </p:cNvPr>
          <p:cNvSpPr txBox="1"/>
          <p:nvPr/>
        </p:nvSpPr>
        <p:spPr>
          <a:xfrm>
            <a:off x="8735291" y="-6927"/>
            <a:ext cx="607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41D1B-22EA-3DB5-9C78-B72C5DAE36D4}"/>
              </a:ext>
            </a:extLst>
          </p:cNvPr>
          <p:cNvSpPr txBox="1"/>
          <p:nvPr/>
        </p:nvSpPr>
        <p:spPr>
          <a:xfrm>
            <a:off x="5514343" y="2748520"/>
            <a:ext cx="2916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The system demonstrates robust stability under normal operating conditions, witj no critical failures or crashes observed during the testing phases.</a:t>
            </a: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3"/>
          <p:cNvSpPr txBox="1">
            <a:spLocks noGrp="1"/>
          </p:cNvSpPr>
          <p:nvPr>
            <p:ph type="title"/>
          </p:nvPr>
        </p:nvSpPr>
        <p:spPr>
          <a:xfrm>
            <a:off x="2237367" y="2285400"/>
            <a:ext cx="46692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/>
              <a:t>THANKS FOR LISTENING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4B57D-384D-688A-526D-FBF5F3879FCC}"/>
              </a:ext>
            </a:extLst>
          </p:cNvPr>
          <p:cNvSpPr txBox="1"/>
          <p:nvPr/>
        </p:nvSpPr>
        <p:spPr>
          <a:xfrm>
            <a:off x="3144982" y="2120135"/>
            <a:ext cx="4779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tr-TR" dirty="0"/>
            </a:br>
            <a:endParaRPr lang="tr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C02AC5-B704-4739-F58F-93A2C7DF91BA}"/>
              </a:ext>
            </a:extLst>
          </p:cNvPr>
          <p:cNvSpPr txBox="1"/>
          <p:nvPr/>
        </p:nvSpPr>
        <p:spPr>
          <a:xfrm>
            <a:off x="8735291" y="-6927"/>
            <a:ext cx="607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19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964AFC-085E-B41A-4ECC-A01E038C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INTRODUCTION</a:t>
            </a:r>
            <a:endParaRPr lang="en-GB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1A11594-A562-0173-1D4B-1AA31DB0E804}"/>
              </a:ext>
            </a:extLst>
          </p:cNvPr>
          <p:cNvSpPr txBox="1">
            <a:spLocks/>
          </p:cNvSpPr>
          <p:nvPr/>
        </p:nvSpPr>
        <p:spPr>
          <a:xfrm>
            <a:off x="865650" y="1425325"/>
            <a:ext cx="3688062" cy="3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tr-TR" sz="2000" dirty="0">
                <a:latin typeface="+mj-lt"/>
              </a:rPr>
              <a:t>Teknosa is </a:t>
            </a:r>
            <a:r>
              <a:rPr lang="tr-TR" sz="2000" dirty="0" err="1">
                <a:latin typeface="+mj-lt"/>
              </a:rPr>
              <a:t>one</a:t>
            </a:r>
            <a:r>
              <a:rPr lang="tr-TR" sz="2000" dirty="0">
                <a:latin typeface="+mj-lt"/>
              </a:rPr>
              <a:t> of </a:t>
            </a:r>
            <a:r>
              <a:rPr lang="tr-TR" sz="2000" dirty="0" err="1">
                <a:latin typeface="+mj-lt"/>
              </a:rPr>
              <a:t>the</a:t>
            </a:r>
            <a:r>
              <a:rPr lang="tr-TR" sz="2000" dirty="0">
                <a:latin typeface="+mj-lt"/>
              </a:rPr>
              <a:t> </a:t>
            </a:r>
            <a:r>
              <a:rPr lang="tr-TR" sz="2000" dirty="0" err="1">
                <a:latin typeface="+mj-lt"/>
              </a:rPr>
              <a:t>Turkey’s</a:t>
            </a:r>
            <a:r>
              <a:rPr lang="tr-TR" sz="2000" dirty="0">
                <a:latin typeface="+mj-lt"/>
              </a:rPr>
              <a:t> </a:t>
            </a:r>
            <a:r>
              <a:rPr lang="tr-TR" sz="2000" dirty="0" err="1">
                <a:latin typeface="+mj-lt"/>
              </a:rPr>
              <a:t>leading</a:t>
            </a:r>
            <a:r>
              <a:rPr lang="tr-TR" sz="2000" dirty="0">
                <a:latin typeface="+mj-lt"/>
              </a:rPr>
              <a:t> e-</a:t>
            </a:r>
            <a:r>
              <a:rPr lang="tr-TR" sz="2000" dirty="0" err="1">
                <a:latin typeface="+mj-lt"/>
              </a:rPr>
              <a:t>commerce</a:t>
            </a:r>
            <a:r>
              <a:rPr lang="tr-TR" sz="2000" dirty="0">
                <a:latin typeface="+mj-lt"/>
              </a:rPr>
              <a:t> </a:t>
            </a:r>
            <a:r>
              <a:rPr lang="tr-TR" sz="2000" dirty="0" err="1">
                <a:latin typeface="+mj-lt"/>
              </a:rPr>
              <a:t>platforms</a:t>
            </a:r>
            <a:r>
              <a:rPr lang="tr-TR" sz="2000" dirty="0">
                <a:latin typeface="+mj-lt"/>
              </a:rPr>
              <a:t> . Teknosa is a platform </a:t>
            </a:r>
            <a:r>
              <a:rPr lang="tr-TR" sz="2000" dirty="0" err="1">
                <a:latin typeface="+mj-lt"/>
              </a:rPr>
              <a:t>that</a:t>
            </a:r>
            <a:r>
              <a:rPr lang="tr-TR" sz="2000" dirty="0">
                <a:latin typeface="+mj-lt"/>
              </a:rPr>
              <a:t> </a:t>
            </a:r>
            <a:r>
              <a:rPr lang="tr-TR" sz="2000" dirty="0" err="1">
                <a:latin typeface="+mj-lt"/>
              </a:rPr>
              <a:t>offers</a:t>
            </a:r>
            <a:r>
              <a:rPr lang="tr-TR" sz="2000" dirty="0">
                <a:latin typeface="+mj-lt"/>
              </a:rPr>
              <a:t> a </a:t>
            </a:r>
            <a:r>
              <a:rPr lang="tr-TR" sz="2000" dirty="0" err="1">
                <a:latin typeface="+mj-lt"/>
              </a:rPr>
              <a:t>wide</a:t>
            </a:r>
            <a:r>
              <a:rPr lang="tr-TR" sz="2000" dirty="0">
                <a:latin typeface="+mj-lt"/>
              </a:rPr>
              <a:t> </a:t>
            </a:r>
            <a:r>
              <a:rPr lang="tr-TR" sz="2000" dirty="0" err="1">
                <a:latin typeface="+mj-lt"/>
              </a:rPr>
              <a:t>range</a:t>
            </a:r>
            <a:r>
              <a:rPr lang="tr-TR" sz="2000" dirty="0">
                <a:latin typeface="+mj-lt"/>
              </a:rPr>
              <a:t> of </a:t>
            </a:r>
            <a:r>
              <a:rPr lang="tr-TR" sz="2000" dirty="0" err="1">
                <a:latin typeface="+mj-lt"/>
              </a:rPr>
              <a:t>products</a:t>
            </a:r>
            <a:r>
              <a:rPr lang="tr-TR" sz="2000" dirty="0">
                <a:latin typeface="+mj-lt"/>
              </a:rPr>
              <a:t> in </a:t>
            </a:r>
            <a:r>
              <a:rPr lang="tr-TR" sz="2000" dirty="0" err="1">
                <a:latin typeface="+mj-lt"/>
              </a:rPr>
              <a:t>the</a:t>
            </a:r>
            <a:r>
              <a:rPr lang="tr-TR" sz="2000" dirty="0">
                <a:latin typeface="+mj-lt"/>
              </a:rPr>
              <a:t> online </a:t>
            </a:r>
            <a:r>
              <a:rPr lang="tr-TR" sz="2000" dirty="0" err="1">
                <a:latin typeface="+mj-lt"/>
              </a:rPr>
              <a:t>shopping</a:t>
            </a:r>
            <a:r>
              <a:rPr lang="tr-TR" sz="2000" dirty="0">
                <a:latin typeface="+mj-lt"/>
              </a:rPr>
              <a:t> </a:t>
            </a:r>
            <a:r>
              <a:rPr lang="tr-TR" sz="2000" dirty="0" err="1">
                <a:latin typeface="+mj-lt"/>
              </a:rPr>
              <a:t>sector</a:t>
            </a:r>
            <a:r>
              <a:rPr lang="tr-TR" sz="2000" dirty="0">
                <a:latin typeface="+mj-lt"/>
              </a:rPr>
              <a:t> </a:t>
            </a:r>
            <a:r>
              <a:rPr lang="tr-TR" sz="2000" dirty="0" err="1">
                <a:latin typeface="+mj-lt"/>
              </a:rPr>
              <a:t>serving</a:t>
            </a:r>
            <a:r>
              <a:rPr lang="tr-TR" sz="2000" dirty="0">
                <a:latin typeface="+mj-lt"/>
              </a:rPr>
              <a:t> </a:t>
            </a:r>
            <a:r>
              <a:rPr lang="tr-TR" sz="2000" dirty="0" err="1">
                <a:latin typeface="+mj-lt"/>
              </a:rPr>
              <a:t>millions</a:t>
            </a:r>
            <a:r>
              <a:rPr lang="tr-TR" sz="2000" dirty="0">
                <a:latin typeface="+mj-lt"/>
              </a:rPr>
              <a:t> of </a:t>
            </a:r>
            <a:r>
              <a:rPr lang="tr-TR" sz="2000" dirty="0" err="1">
                <a:latin typeface="+mj-lt"/>
              </a:rPr>
              <a:t>users</a:t>
            </a:r>
            <a:r>
              <a:rPr lang="tr-TR" sz="2000" dirty="0">
                <a:latin typeface="+mj-lt"/>
              </a:rPr>
              <a:t>.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DFAD05F-D98E-27C9-B976-07F0BA958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0587" y="2743912"/>
            <a:ext cx="3687763" cy="3295650"/>
          </a:xfrm>
        </p:spPr>
        <p:txBody>
          <a:bodyPr/>
          <a:lstStyle/>
          <a:p>
            <a:r>
              <a:rPr lang="tr-TR" sz="2000" dirty="0" err="1">
                <a:latin typeface="+mj-lt"/>
              </a:rPr>
              <a:t>The</a:t>
            </a:r>
            <a:r>
              <a:rPr lang="tr-TR" sz="2000" dirty="0">
                <a:latin typeface="+mj-lt"/>
              </a:rPr>
              <a:t> Teknosa </a:t>
            </a:r>
            <a:r>
              <a:rPr lang="tr-TR" sz="2000" dirty="0" err="1">
                <a:latin typeface="+mj-lt"/>
              </a:rPr>
              <a:t>website</a:t>
            </a:r>
            <a:r>
              <a:rPr lang="tr-TR" sz="2000" dirty="0">
                <a:latin typeface="+mj-lt"/>
              </a:rPr>
              <a:t> </a:t>
            </a:r>
            <a:r>
              <a:rPr lang="tr-TR" sz="2000" dirty="0" err="1">
                <a:latin typeface="+mj-lt"/>
              </a:rPr>
              <a:t>was</a:t>
            </a:r>
            <a:r>
              <a:rPr lang="tr-TR" sz="2000" dirty="0">
                <a:latin typeface="+mj-lt"/>
              </a:rPr>
              <a:t> </a:t>
            </a:r>
            <a:r>
              <a:rPr lang="tr-TR" sz="2000" dirty="0" err="1">
                <a:latin typeface="+mj-lt"/>
              </a:rPr>
              <a:t>established</a:t>
            </a:r>
            <a:r>
              <a:rPr lang="tr-TR" sz="2000" dirty="0">
                <a:latin typeface="+mj-lt"/>
              </a:rPr>
              <a:t> on </a:t>
            </a:r>
            <a:r>
              <a:rPr lang="tr-TR" sz="2000" dirty="0" err="1">
                <a:latin typeface="+mj-lt"/>
              </a:rPr>
              <a:t>January</a:t>
            </a:r>
            <a:r>
              <a:rPr lang="tr-TR" sz="2000" dirty="0">
                <a:latin typeface="+mj-lt"/>
              </a:rPr>
              <a:t> 26 , 2013, </a:t>
            </a:r>
            <a:r>
              <a:rPr lang="tr-TR" sz="2000" dirty="0" err="1">
                <a:latin typeface="+mj-lt"/>
              </a:rPr>
              <a:t>and</a:t>
            </a:r>
            <a:r>
              <a:rPr lang="tr-TR" sz="2000" dirty="0">
                <a:latin typeface="+mj-lt"/>
              </a:rPr>
              <a:t> </a:t>
            </a:r>
            <a:r>
              <a:rPr lang="tr-TR" sz="2000" dirty="0" err="1">
                <a:latin typeface="+mj-lt"/>
              </a:rPr>
              <a:t>been</a:t>
            </a:r>
            <a:r>
              <a:rPr lang="tr-TR" sz="2000" dirty="0">
                <a:latin typeface="+mj-lt"/>
              </a:rPr>
              <a:t> </a:t>
            </a:r>
            <a:r>
              <a:rPr lang="tr-TR" sz="2000" dirty="0" err="1">
                <a:latin typeface="+mj-lt"/>
              </a:rPr>
              <a:t>actively</a:t>
            </a:r>
            <a:r>
              <a:rPr lang="tr-TR" sz="2000" dirty="0">
                <a:latin typeface="+mj-lt"/>
              </a:rPr>
              <a:t> </a:t>
            </a:r>
            <a:r>
              <a:rPr lang="tr-TR" sz="2000" dirty="0" err="1">
                <a:latin typeface="+mj-lt"/>
              </a:rPr>
              <a:t>operating</a:t>
            </a:r>
            <a:r>
              <a:rPr lang="tr-TR" sz="2000" dirty="0">
                <a:latin typeface="+mj-lt"/>
              </a:rPr>
              <a:t> since </a:t>
            </a:r>
            <a:r>
              <a:rPr lang="tr-TR" sz="2000" dirty="0" err="1">
                <a:latin typeface="+mj-lt"/>
              </a:rPr>
              <a:t>then</a:t>
            </a:r>
            <a:r>
              <a:rPr lang="tr-TR" sz="2000" dirty="0">
                <a:latin typeface="+mj-lt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57B7F1-DE8B-418D-63B9-9C7070C537DF}"/>
              </a:ext>
            </a:extLst>
          </p:cNvPr>
          <p:cNvSpPr txBox="1"/>
          <p:nvPr/>
        </p:nvSpPr>
        <p:spPr>
          <a:xfrm>
            <a:off x="8735291" y="-6927"/>
            <a:ext cx="607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pic>
        <p:nvPicPr>
          <p:cNvPr id="2" name="Picture 1" descr="A orange and white logo&#10;&#10;Description automatically generated">
            <a:extLst>
              <a:ext uri="{FF2B5EF4-FFF2-40B4-BE49-F238E27FC236}">
                <a16:creationId xmlns:a16="http://schemas.microsoft.com/office/drawing/2014/main" id="{BA8C3877-6DFF-4207-CB70-531D605D1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697" y="1494090"/>
            <a:ext cx="2777278" cy="100991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2191436" y="358041"/>
            <a:ext cx="53340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INTRODUCTION/ OUTLINE</a:t>
            </a:r>
            <a:endParaRPr dirty="0"/>
          </a:p>
        </p:txBody>
      </p:sp>
      <p:sp>
        <p:nvSpPr>
          <p:cNvPr id="495" name="Google Shape;495;p61"/>
          <p:cNvSpPr txBox="1">
            <a:spLocks noGrp="1"/>
          </p:cNvSpPr>
          <p:nvPr>
            <p:ph type="subTitle" idx="3"/>
          </p:nvPr>
        </p:nvSpPr>
        <p:spPr>
          <a:xfrm>
            <a:off x="489424" y="3768312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Boundary</a:t>
            </a:r>
            <a:r>
              <a:rPr lang="tr-TR" dirty="0"/>
              <a:t> Value Analysis</a:t>
            </a:r>
            <a:endParaRPr dirty="0"/>
          </a:p>
        </p:txBody>
      </p:sp>
      <p:sp>
        <p:nvSpPr>
          <p:cNvPr id="496" name="Google Shape;496;p61"/>
          <p:cNvSpPr txBox="1">
            <a:spLocks noGrp="1"/>
          </p:cNvSpPr>
          <p:nvPr>
            <p:ph type="subTitle" idx="1"/>
          </p:nvPr>
        </p:nvSpPr>
        <p:spPr>
          <a:xfrm>
            <a:off x="6168476" y="25717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Table</a:t>
            </a:r>
            <a:endParaRPr lang="tr-TR" dirty="0"/>
          </a:p>
        </p:txBody>
      </p:sp>
      <p:sp>
        <p:nvSpPr>
          <p:cNvPr id="499" name="Google Shape;499;p61"/>
          <p:cNvSpPr txBox="1">
            <a:spLocks noGrp="1"/>
          </p:cNvSpPr>
          <p:nvPr>
            <p:ph type="subTitle" idx="5"/>
          </p:nvPr>
        </p:nvSpPr>
        <p:spPr>
          <a:xfrm>
            <a:off x="489424" y="2510379"/>
            <a:ext cx="2486100" cy="41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Use</a:t>
            </a:r>
            <a:r>
              <a:rPr lang="tr-TR" dirty="0"/>
              <a:t> Case </a:t>
            </a:r>
            <a:r>
              <a:rPr lang="tr-TR" dirty="0" err="1"/>
              <a:t>Testing</a:t>
            </a:r>
            <a:endParaRPr dirty="0"/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xfrm>
            <a:off x="3152237" y="1548438"/>
            <a:ext cx="2839526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BLACKBOX TESTING</a:t>
            </a:r>
            <a:br>
              <a:rPr lang="tr-TR" dirty="0"/>
            </a:br>
            <a:endParaRPr dirty="0"/>
          </a:p>
        </p:txBody>
      </p:sp>
      <p:sp>
        <p:nvSpPr>
          <p:cNvPr id="4" name="Google Shape;499;p61">
            <a:extLst>
              <a:ext uri="{FF2B5EF4-FFF2-40B4-BE49-F238E27FC236}">
                <a16:creationId xmlns:a16="http://schemas.microsoft.com/office/drawing/2014/main" id="{3750390E-A8D8-7B53-CD74-289B143B0D39}"/>
              </a:ext>
            </a:extLst>
          </p:cNvPr>
          <p:cNvSpPr txBox="1">
            <a:spLocks/>
          </p:cNvSpPr>
          <p:nvPr/>
        </p:nvSpPr>
        <p:spPr>
          <a:xfrm>
            <a:off x="6282393" y="3768312"/>
            <a:ext cx="2486100" cy="41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tr-TR" dirty="0"/>
              <a:t>Load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2CE4F-623C-B567-74B3-BFAD8BAAB883}"/>
              </a:ext>
            </a:extLst>
          </p:cNvPr>
          <p:cNvSpPr txBox="1"/>
          <p:nvPr/>
        </p:nvSpPr>
        <p:spPr>
          <a:xfrm>
            <a:off x="8735291" y="-6927"/>
            <a:ext cx="607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2191436" y="358041"/>
            <a:ext cx="53340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INTRODUCTION/ OUTLINE</a:t>
            </a:r>
            <a:endParaRPr dirty="0"/>
          </a:p>
        </p:txBody>
      </p:sp>
      <p:sp>
        <p:nvSpPr>
          <p:cNvPr id="495" name="Google Shape;495;p61"/>
          <p:cNvSpPr txBox="1">
            <a:spLocks noGrp="1"/>
          </p:cNvSpPr>
          <p:nvPr>
            <p:ph type="subTitle" idx="3"/>
          </p:nvPr>
        </p:nvSpPr>
        <p:spPr>
          <a:xfrm>
            <a:off x="6168478" y="253982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Unit Testing</a:t>
            </a:r>
          </a:p>
        </p:txBody>
      </p:sp>
      <p:sp>
        <p:nvSpPr>
          <p:cNvPr id="496" name="Google Shape;496;p61"/>
          <p:cNvSpPr txBox="1">
            <a:spLocks noGrp="1"/>
          </p:cNvSpPr>
          <p:nvPr>
            <p:ph type="subTitle" idx="1"/>
          </p:nvPr>
        </p:nvSpPr>
        <p:spPr>
          <a:xfrm>
            <a:off x="3328950" y="400569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Selenium WebDriver</a:t>
            </a:r>
          </a:p>
        </p:txBody>
      </p:sp>
      <p:sp>
        <p:nvSpPr>
          <p:cNvPr id="499" name="Google Shape;499;p61"/>
          <p:cNvSpPr txBox="1">
            <a:spLocks noGrp="1"/>
          </p:cNvSpPr>
          <p:nvPr>
            <p:ph type="subTitle" idx="5"/>
          </p:nvPr>
        </p:nvSpPr>
        <p:spPr>
          <a:xfrm>
            <a:off x="666137" y="2509192"/>
            <a:ext cx="2486100" cy="41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Usability Testing</a:t>
            </a:r>
            <a:endParaRPr dirty="0"/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xfrm>
            <a:off x="3152237" y="1548438"/>
            <a:ext cx="2839526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WHITEBOXTESTING</a:t>
            </a:r>
            <a:br>
              <a:rPr lang="tr-TR" dirty="0"/>
            </a:b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B4A9E8-C6E2-5170-D56E-DC294FFAFEF2}"/>
              </a:ext>
            </a:extLst>
          </p:cNvPr>
          <p:cNvSpPr txBox="1"/>
          <p:nvPr/>
        </p:nvSpPr>
        <p:spPr>
          <a:xfrm>
            <a:off x="8735291" y="-6927"/>
            <a:ext cx="607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623988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EFFEDB10-F935-A9AE-5FB5-AFAABF1A647C}"/>
              </a:ext>
            </a:extLst>
          </p:cNvPr>
          <p:cNvSpPr>
            <a:spLocks noGrp="1"/>
          </p:cNvSpPr>
          <p:nvPr>
            <p:ph type="title" idx="21"/>
          </p:nvPr>
        </p:nvSpPr>
        <p:spPr>
          <a:xfrm>
            <a:off x="195074" y="359679"/>
            <a:ext cx="4767072" cy="1176511"/>
          </a:xfrm>
        </p:spPr>
        <p:txBody>
          <a:bodyPr/>
          <a:lstStyle/>
          <a:p>
            <a:r>
              <a:rPr lang="tr-TR" dirty="0"/>
              <a:t>Testing For Registration</a:t>
            </a:r>
            <a:br>
              <a:rPr lang="tr-TR" dirty="0"/>
            </a:br>
            <a:r>
              <a:rPr lang="tr-TR" dirty="0"/>
              <a:t>Part</a:t>
            </a:r>
            <a:br>
              <a:rPr lang="tr-TR" dirty="0"/>
            </a:br>
            <a:endParaRPr lang="tr-TR" dirty="0"/>
          </a:p>
        </p:txBody>
      </p:sp>
      <p:pic>
        <p:nvPicPr>
          <p:cNvPr id="41" name="Picture 40" descr="A screenshot of a phone&#10;&#10;Description automatically generated">
            <a:extLst>
              <a:ext uri="{FF2B5EF4-FFF2-40B4-BE49-F238E27FC236}">
                <a16:creationId xmlns:a16="http://schemas.microsoft.com/office/drawing/2014/main" id="{06302A96-8307-4763-ED0E-76F7DC39C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396" y="424988"/>
            <a:ext cx="2500122" cy="415394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1BA6A77-6D01-9DD7-8EB7-5483C1AFA312}"/>
              </a:ext>
            </a:extLst>
          </p:cNvPr>
          <p:cNvSpPr txBox="1"/>
          <p:nvPr/>
        </p:nvSpPr>
        <p:spPr>
          <a:xfrm>
            <a:off x="392562" y="1536190"/>
            <a:ext cx="34966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Executed Texts :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Phone Number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E-mail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Password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Invalid Verification Test</a:t>
            </a:r>
          </a:p>
          <a:p>
            <a:endParaRPr lang="tr-T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A79C89-9C93-1EE4-D788-F80147ADBA6D}"/>
              </a:ext>
            </a:extLst>
          </p:cNvPr>
          <p:cNvSpPr txBox="1"/>
          <p:nvPr/>
        </p:nvSpPr>
        <p:spPr>
          <a:xfrm>
            <a:off x="392562" y="3371784"/>
            <a:ext cx="380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1600" dirty="0"/>
              <a:t>Decision Table for Password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1600" dirty="0"/>
              <a:t>Boundary Value Analysis for E-mail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172B46-D24F-6731-7C9B-6F2EE3A4626E}"/>
              </a:ext>
            </a:extLst>
          </p:cNvPr>
          <p:cNvSpPr txBox="1"/>
          <p:nvPr/>
        </p:nvSpPr>
        <p:spPr>
          <a:xfrm>
            <a:off x="8735291" y="-6927"/>
            <a:ext cx="607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4035301-DC5A-445D-FA52-9892FBF43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232" y="893035"/>
            <a:ext cx="5735536" cy="997200"/>
          </a:xfrm>
        </p:spPr>
        <p:txBody>
          <a:bodyPr/>
          <a:lstStyle/>
          <a:p>
            <a:r>
              <a:rPr lang="tr-TR" b="1" dirty="0"/>
              <a:t>Decision Table For Password In Registration Part</a:t>
            </a:r>
          </a:p>
          <a:p>
            <a:endParaRPr lang="tr-T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38A7A-6891-FB07-1645-A5CA136D1260}"/>
              </a:ext>
            </a:extLst>
          </p:cNvPr>
          <p:cNvSpPr txBox="1"/>
          <p:nvPr/>
        </p:nvSpPr>
        <p:spPr>
          <a:xfrm>
            <a:off x="8735291" y="-6927"/>
            <a:ext cx="607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</a:t>
            </a:r>
          </a:p>
        </p:txBody>
      </p:sp>
      <p:pic>
        <p:nvPicPr>
          <p:cNvPr id="3" name="Picture 2" descr="A table with black text&#10;&#10;Description automatically generated">
            <a:extLst>
              <a:ext uri="{FF2B5EF4-FFF2-40B4-BE49-F238E27FC236}">
                <a16:creationId xmlns:a16="http://schemas.microsoft.com/office/drawing/2014/main" id="{B6CA7863-2860-2BCE-7230-DC86D473C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77" y="2017136"/>
            <a:ext cx="8573845" cy="204917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DC6CB9-BF88-2392-8CC8-A410FF0E5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840" y="1005196"/>
            <a:ext cx="5146313" cy="3488326"/>
          </a:xfrm>
          <a:prstGeom prst="rect">
            <a:avLst/>
          </a:prstGeom>
        </p:spPr>
      </p:pic>
      <p:sp>
        <p:nvSpPr>
          <p:cNvPr id="8" name="Subtitle 4">
            <a:extLst>
              <a:ext uri="{FF2B5EF4-FFF2-40B4-BE49-F238E27FC236}">
                <a16:creationId xmlns:a16="http://schemas.microsoft.com/office/drawing/2014/main" id="{2B0178F4-37B6-451B-865E-7B8AD2EE6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758" y="388996"/>
            <a:ext cx="5734479" cy="997200"/>
          </a:xfrm>
        </p:spPr>
        <p:txBody>
          <a:bodyPr/>
          <a:lstStyle/>
          <a:p>
            <a:r>
              <a:rPr lang="tr-TR" b="1" dirty="0"/>
              <a:t>Boundary Value Analysis For The E-mail</a:t>
            </a:r>
          </a:p>
          <a:p>
            <a:endParaRPr lang="tr-T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61B7D-457D-EC85-CFF2-151D1BABC97E}"/>
              </a:ext>
            </a:extLst>
          </p:cNvPr>
          <p:cNvSpPr txBox="1"/>
          <p:nvPr/>
        </p:nvSpPr>
        <p:spPr>
          <a:xfrm>
            <a:off x="8735291" y="-6927"/>
            <a:ext cx="607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id="{A172D0A8-7FC2-0D1F-61A0-94269F6FD7FE}"/>
              </a:ext>
            </a:extLst>
          </p:cNvPr>
          <p:cNvSpPr txBox="1">
            <a:spLocks/>
          </p:cNvSpPr>
          <p:nvPr/>
        </p:nvSpPr>
        <p:spPr>
          <a:xfrm>
            <a:off x="2921740" y="298941"/>
            <a:ext cx="3300520" cy="476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>
              <a:buNone/>
            </a:pPr>
            <a:r>
              <a:rPr lang="tr-TR" b="1" dirty="0"/>
              <a:t>Load Testing Summary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4AD0CC-43FB-A11A-3420-DF5D2DAEF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2371"/>
            <a:ext cx="9144000" cy="858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B64DAF-DDEE-880C-2BCF-07127E033F2D}"/>
              </a:ext>
            </a:extLst>
          </p:cNvPr>
          <p:cNvSpPr txBox="1"/>
          <p:nvPr/>
        </p:nvSpPr>
        <p:spPr>
          <a:xfrm>
            <a:off x="96982" y="2705509"/>
            <a:ext cx="8548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Throughput</a:t>
            </a:r>
            <a:r>
              <a:rPr lang="tr-TR" dirty="0"/>
              <a:t> : This is the number of request per second that were processed during the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7CD7E4-0577-83A3-C140-BA45AE91E8FB}"/>
              </a:ext>
            </a:extLst>
          </p:cNvPr>
          <p:cNvSpPr txBox="1"/>
          <p:nvPr/>
        </p:nvSpPr>
        <p:spPr>
          <a:xfrm>
            <a:off x="235527" y="928253"/>
            <a:ext cx="293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Number of Threads : 1000 users</a:t>
            </a:r>
          </a:p>
          <a:p>
            <a:r>
              <a:rPr lang="tr-TR" dirty="0"/>
              <a:t>Ramp-up Periods : 10 sec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4441DA-AC60-8660-162F-54E034C59EB5}"/>
              </a:ext>
            </a:extLst>
          </p:cNvPr>
          <p:cNvSpPr txBox="1"/>
          <p:nvPr/>
        </p:nvSpPr>
        <p:spPr>
          <a:xfrm>
            <a:off x="96981" y="3013286"/>
            <a:ext cx="8548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tx1"/>
                </a:solidFill>
              </a:rPr>
              <a:t>Std.Dev </a:t>
            </a:r>
            <a:r>
              <a:rPr lang="tr-TR" dirty="0"/>
              <a:t>: </a:t>
            </a:r>
            <a:r>
              <a:rPr lang="en-US" dirty="0"/>
              <a:t>This stands for Standard Deviation, which measures the variability or dispersion of the response times. A higher standard deviation indicates more variability. </a:t>
            </a:r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171799-C80E-D35A-FC4C-2A2FC0919CA6}"/>
              </a:ext>
            </a:extLst>
          </p:cNvPr>
          <p:cNvSpPr txBox="1"/>
          <p:nvPr/>
        </p:nvSpPr>
        <p:spPr>
          <a:xfrm>
            <a:off x="8735291" y="-6927"/>
            <a:ext cx="607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7068417" y="1143404"/>
            <a:ext cx="1389783" cy="1428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u="sng" dirty="0"/>
              <a:t>Data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u="sng" dirty="0">
                <a:solidFill>
                  <a:srgbClr val="0000FF"/>
                </a:solidFill>
              </a:rPr>
              <a:t>Average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u="sng" dirty="0">
                <a:solidFill>
                  <a:srgbClr val="7030A0"/>
                </a:solidFill>
              </a:rPr>
              <a:t>Median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u="sng" dirty="0">
                <a:solidFill>
                  <a:srgbClr val="C00000"/>
                </a:solidFill>
              </a:rPr>
              <a:t>Duration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u="sng" dirty="0">
                <a:solidFill>
                  <a:srgbClr val="00B050"/>
                </a:solidFill>
              </a:rPr>
              <a:t>Throughput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F71A5027-5A2B-D11A-370E-682C57D27684}"/>
              </a:ext>
            </a:extLst>
          </p:cNvPr>
          <p:cNvSpPr txBox="1">
            <a:spLocks/>
          </p:cNvSpPr>
          <p:nvPr/>
        </p:nvSpPr>
        <p:spPr>
          <a:xfrm>
            <a:off x="3155698" y="326650"/>
            <a:ext cx="2832603" cy="476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>
              <a:buNone/>
            </a:pPr>
            <a:r>
              <a:rPr lang="tr-TR" b="1" dirty="0"/>
              <a:t>Load Testing Graph Result</a:t>
            </a:r>
          </a:p>
        </p:txBody>
      </p:sp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114DD9A2-3BFF-6387-BC5E-9941E9D81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37" y="803563"/>
            <a:ext cx="6486472" cy="34239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71E335-888F-16B3-1E70-CF22CC1F05E7}"/>
              </a:ext>
            </a:extLst>
          </p:cNvPr>
          <p:cNvSpPr txBox="1"/>
          <p:nvPr/>
        </p:nvSpPr>
        <p:spPr>
          <a:xfrm>
            <a:off x="8735291" y="-6927"/>
            <a:ext cx="607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440</Words>
  <Application>Microsoft Office PowerPoint</Application>
  <PresentationFormat>On-screen Show (16:9)</PresentationFormat>
  <Paragraphs>88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Vidaloka</vt:lpstr>
      <vt:lpstr>Montserrat</vt:lpstr>
      <vt:lpstr>Arial</vt:lpstr>
      <vt:lpstr>Crimson Text</vt:lpstr>
      <vt:lpstr>Wingdings</vt:lpstr>
      <vt:lpstr>Lato</vt:lpstr>
      <vt:lpstr>Minimalist Business Slides XL by Slidesgo</vt:lpstr>
      <vt:lpstr>Term Project Teknosa Website Testing</vt:lpstr>
      <vt:lpstr>INTRODUCTION</vt:lpstr>
      <vt:lpstr>INTRODUCTION/ OUTLINE</vt:lpstr>
      <vt:lpstr>INTRODUCTION/ OUTLINE</vt:lpstr>
      <vt:lpstr>Testing For Registration Part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Teknosa Website Testing</dc:title>
  <cp:lastModifiedBy>OZAN BÖCE</cp:lastModifiedBy>
  <cp:revision>6</cp:revision>
  <dcterms:modified xsi:type="dcterms:W3CDTF">2024-05-28T08:21:37Z</dcterms:modified>
</cp:coreProperties>
</file>