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Lst>
  <p:sldIdLst>
    <p:sldId id="256" r:id="rId5"/>
    <p:sldId id="259" r:id="rId6"/>
    <p:sldId id="257" r:id="rId7"/>
    <p:sldId id="258" r:id="rId8"/>
    <p:sldId id="260" r:id="rId9"/>
    <p:sldId id="261" r:id="rId10"/>
    <p:sldId id="262" r:id="rId11"/>
    <p:sldId id="263" r:id="rId12"/>
    <p:sldId id="264"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5177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73309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366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1479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7848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4770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8/3/2022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330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839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9035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272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8/3/2022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3646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8/3/2022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0480572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0" name="Group 99">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1" name="Straight Connector 100">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33" name="Right Triangle 132">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8E14804C-C494-DA32-767A-57240F04AB7E}"/>
              </a:ext>
            </a:extLst>
          </p:cNvPr>
          <p:cNvSpPr>
            <a:spLocks noGrp="1"/>
          </p:cNvSpPr>
          <p:nvPr>
            <p:ph type="ctrTitle"/>
          </p:nvPr>
        </p:nvSpPr>
        <p:spPr>
          <a:xfrm>
            <a:off x="684225" y="746840"/>
            <a:ext cx="5402454" cy="2510445"/>
          </a:xfrm>
        </p:spPr>
        <p:txBody>
          <a:bodyPr>
            <a:normAutofit/>
          </a:bodyPr>
          <a:lstStyle/>
          <a:p>
            <a:r>
              <a:rPr lang="tr-TR" dirty="0"/>
              <a:t>CONTAİNER</a:t>
            </a:r>
          </a:p>
        </p:txBody>
      </p:sp>
      <p:sp>
        <p:nvSpPr>
          <p:cNvPr id="3" name="Alt Başlık 2">
            <a:extLst>
              <a:ext uri="{FF2B5EF4-FFF2-40B4-BE49-F238E27FC236}">
                <a16:creationId xmlns:a16="http://schemas.microsoft.com/office/drawing/2014/main" id="{264E2CB1-BA8B-9093-3F08-7AC3087B3740}"/>
              </a:ext>
            </a:extLst>
          </p:cNvPr>
          <p:cNvSpPr>
            <a:spLocks noGrp="1"/>
          </p:cNvSpPr>
          <p:nvPr>
            <p:ph type="subTitle" idx="1"/>
          </p:nvPr>
        </p:nvSpPr>
        <p:spPr>
          <a:xfrm>
            <a:off x="684225" y="3425899"/>
            <a:ext cx="5185297" cy="2309737"/>
          </a:xfrm>
        </p:spPr>
        <p:txBody>
          <a:bodyPr>
            <a:normAutofit/>
          </a:bodyPr>
          <a:lstStyle/>
          <a:p>
            <a:r>
              <a:rPr lang="tr-TR" dirty="0"/>
              <a:t>Ahmet Cemalettin Kumru</a:t>
            </a:r>
          </a:p>
          <a:p>
            <a:r>
              <a:rPr lang="tr-TR" dirty="0"/>
              <a:t>İnteraktif ve Web Projeleri – Yazılım Geliştirme Stajyeri</a:t>
            </a:r>
          </a:p>
        </p:txBody>
      </p:sp>
      <p:pic>
        <p:nvPicPr>
          <p:cNvPr id="19" name="Picture 3" descr="A toy rocket flying out of the computer">
            <a:extLst>
              <a:ext uri="{FF2B5EF4-FFF2-40B4-BE49-F238E27FC236}">
                <a16:creationId xmlns:a16="http://schemas.microsoft.com/office/drawing/2014/main" id="{545E6682-5E5C-81C6-DF22-61EC4ECF8F6E}"/>
              </a:ext>
            </a:extLst>
          </p:cNvPr>
          <p:cNvPicPr>
            <a:picLocks noChangeAspect="1"/>
          </p:cNvPicPr>
          <p:nvPr/>
        </p:nvPicPr>
        <p:blipFill rotWithShape="1">
          <a:blip r:embed="rId2"/>
          <a:srcRect l="35522" r="4905"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46711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B070F7-3416-928C-9F17-6F76FCDCD60D}"/>
              </a:ext>
            </a:extLst>
          </p:cNvPr>
          <p:cNvSpPr>
            <a:spLocks noGrp="1"/>
          </p:cNvSpPr>
          <p:nvPr>
            <p:ph type="title"/>
          </p:nvPr>
        </p:nvSpPr>
        <p:spPr>
          <a:xfrm>
            <a:off x="691079" y="82140"/>
            <a:ext cx="10325000" cy="841592"/>
          </a:xfrm>
        </p:spPr>
        <p:txBody>
          <a:bodyPr/>
          <a:lstStyle/>
          <a:p>
            <a:r>
              <a:rPr lang="tr-TR" dirty="0"/>
              <a:t>Sanallaştırma Nedir?</a:t>
            </a:r>
          </a:p>
        </p:txBody>
      </p:sp>
      <p:sp>
        <p:nvSpPr>
          <p:cNvPr id="3" name="İçerik Yer Tutucusu 2">
            <a:extLst>
              <a:ext uri="{FF2B5EF4-FFF2-40B4-BE49-F238E27FC236}">
                <a16:creationId xmlns:a16="http://schemas.microsoft.com/office/drawing/2014/main" id="{FEAD5EEA-1FC1-3E5F-CAC7-D9E0CB4F72E2}"/>
              </a:ext>
            </a:extLst>
          </p:cNvPr>
          <p:cNvSpPr>
            <a:spLocks noGrp="1"/>
          </p:cNvSpPr>
          <p:nvPr>
            <p:ph idx="1"/>
          </p:nvPr>
        </p:nvSpPr>
        <p:spPr>
          <a:xfrm>
            <a:off x="691079" y="923732"/>
            <a:ext cx="10325000" cy="3750905"/>
          </a:xfrm>
        </p:spPr>
        <p:txBody>
          <a:bodyPr>
            <a:normAutofit fontScale="92500" lnSpcReduction="20000"/>
          </a:bodyPr>
          <a:lstStyle/>
          <a:p>
            <a:pPr algn="l"/>
            <a:r>
              <a:rPr lang="tr-TR" b="0" i="0" dirty="0">
                <a:solidFill>
                  <a:srgbClr val="292929"/>
                </a:solidFill>
                <a:effectLst/>
                <a:latin typeface="+mj-lt"/>
              </a:rPr>
              <a:t>Sanallaştırma teknolojisi, bir ara katman yazılım (</a:t>
            </a:r>
            <a:r>
              <a:rPr lang="tr-TR" b="0" i="0" dirty="0" err="1">
                <a:solidFill>
                  <a:srgbClr val="292929"/>
                </a:solidFill>
                <a:effectLst/>
                <a:latin typeface="+mj-lt"/>
              </a:rPr>
              <a:t>hypervizör</a:t>
            </a:r>
            <a:r>
              <a:rPr lang="tr-TR" b="0" i="0" dirty="0">
                <a:solidFill>
                  <a:srgbClr val="292929"/>
                </a:solidFill>
                <a:effectLst/>
                <a:latin typeface="+mj-lt"/>
              </a:rPr>
              <a:t>) kullanarak aynı fiziksel kaynaklar üzerinde birden fazla işletim sisteminin yönetilmesine imkan sağlayan bir teknolojidir. Bu teknoloji ile birlikte fiziksel kaynakların daha verimli kullanılması sağlanmıştır.</a:t>
            </a:r>
          </a:p>
          <a:p>
            <a:pPr algn="l"/>
            <a:r>
              <a:rPr lang="tr-TR" b="0" i="0" dirty="0" err="1">
                <a:solidFill>
                  <a:srgbClr val="292929"/>
                </a:solidFill>
                <a:effectLst/>
                <a:latin typeface="+mj-lt"/>
              </a:rPr>
              <a:t>Hypervizör</a:t>
            </a:r>
            <a:r>
              <a:rPr lang="tr-TR" b="0" i="0" dirty="0">
                <a:solidFill>
                  <a:srgbClr val="292929"/>
                </a:solidFill>
                <a:effectLst/>
                <a:latin typeface="+mj-lt"/>
              </a:rPr>
              <a:t>, fiziksel donanım üzerinde oluşturulacak olan sanal makineler için kaynaklar oluşturulmasını ve yönetilmesini sağlayan bir yazılımdır. Bu ara katman yazılımı ile kullanıcıların direk donanımlara erişimi kısıtlanmış olur. Kullanıcıdan gelen talepleri uygun yöntem ve </a:t>
            </a:r>
            <a:r>
              <a:rPr lang="tr-TR" b="0" i="0" dirty="0" err="1">
                <a:solidFill>
                  <a:srgbClr val="292929"/>
                </a:solidFill>
                <a:effectLst/>
                <a:latin typeface="+mj-lt"/>
              </a:rPr>
              <a:t>metodlarla</a:t>
            </a:r>
            <a:r>
              <a:rPr lang="tr-TR" b="0" i="0" dirty="0">
                <a:solidFill>
                  <a:srgbClr val="292929"/>
                </a:solidFill>
                <a:effectLst/>
                <a:latin typeface="+mj-lt"/>
              </a:rPr>
              <a:t> donanıma iletmekle görevlidir.</a:t>
            </a:r>
          </a:p>
          <a:p>
            <a:r>
              <a:rPr lang="tr-TR" sz="2100" dirty="0">
                <a:effectLst/>
                <a:latin typeface="Grandview (Başlıklar)"/>
                <a:ea typeface="Times New Roman" panose="02020603050405020304" pitchFamily="18" charset="0"/>
                <a:cs typeface="Times New Roman" panose="02020603050405020304" pitchFamily="18" charset="0"/>
              </a:rPr>
              <a:t>Bir yüksek kapasiteli sunucu üzerine kurulan sanal bilgisayarlardır. Her sanal bilgisayar sunucunun kaynaklarını kullanır ve içerisine farklı </a:t>
            </a:r>
            <a:r>
              <a:rPr lang="tr-TR" sz="2100" dirty="0" err="1">
                <a:effectLst/>
                <a:latin typeface="Grandview (Başlıklar)"/>
                <a:ea typeface="Times New Roman" panose="02020603050405020304" pitchFamily="18" charset="0"/>
                <a:cs typeface="Times New Roman" panose="02020603050405020304" pitchFamily="18" charset="0"/>
              </a:rPr>
              <a:t>işletim</a:t>
            </a:r>
            <a:r>
              <a:rPr lang="tr-TR" sz="2100" dirty="0">
                <a:effectLst/>
                <a:latin typeface="Grandview (Başlıklar)"/>
                <a:ea typeface="Times New Roman" panose="02020603050405020304" pitchFamily="18" charset="0"/>
                <a:cs typeface="Times New Roman" panose="02020603050405020304" pitchFamily="18" charset="0"/>
              </a:rPr>
              <a:t> sistemleri, uygulama ve uygulama gereksinimleri bulunmaktadır. Aşağıdaki görselde bir sanallaştırma altyapısı bulunmaktadır. Üç adet sanal makine bir sunucu üzerine kurulmuştur.</a:t>
            </a:r>
            <a:endParaRPr lang="tr-TR" sz="2100" dirty="0">
              <a:effectLst/>
              <a:latin typeface="Grandview (Başlıklar)"/>
              <a:ea typeface="Calibri" panose="020F0502020204030204" pitchFamily="34" charset="0"/>
              <a:cs typeface="Times New Roman" panose="02020603050405020304" pitchFamily="18" charset="0"/>
            </a:endParaRPr>
          </a:p>
          <a:p>
            <a:pPr algn="l"/>
            <a:endParaRPr lang="tr-TR" b="0" i="0" dirty="0">
              <a:solidFill>
                <a:srgbClr val="292929"/>
              </a:solidFill>
              <a:effectLst/>
              <a:latin typeface="+mj-lt"/>
            </a:endParaRPr>
          </a:p>
        </p:txBody>
      </p:sp>
      <p:pic>
        <p:nvPicPr>
          <p:cNvPr id="4" name="Picture 1">
            <a:extLst>
              <a:ext uri="{FF2B5EF4-FFF2-40B4-BE49-F238E27FC236}">
                <a16:creationId xmlns:a16="http://schemas.microsoft.com/office/drawing/2014/main" id="{3024BB3F-05BE-9F57-FD69-511893E54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671" y="4530391"/>
            <a:ext cx="2075815" cy="1971675"/>
          </a:xfrm>
          <a:prstGeom prst="rect">
            <a:avLst/>
          </a:prstGeom>
        </p:spPr>
      </p:pic>
    </p:spTree>
    <p:extLst>
      <p:ext uri="{BB962C8B-B14F-4D97-AF65-F5344CB8AC3E}">
        <p14:creationId xmlns:p14="http://schemas.microsoft.com/office/powerpoint/2010/main" val="189583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FA1D83-E736-0496-C67A-4725DF7B7CD2}"/>
              </a:ext>
            </a:extLst>
          </p:cNvPr>
          <p:cNvSpPr>
            <a:spLocks noGrp="1"/>
          </p:cNvSpPr>
          <p:nvPr>
            <p:ph type="title"/>
          </p:nvPr>
        </p:nvSpPr>
        <p:spPr>
          <a:xfrm>
            <a:off x="691079" y="233265"/>
            <a:ext cx="10325000" cy="625151"/>
          </a:xfrm>
        </p:spPr>
        <p:txBody>
          <a:bodyPr>
            <a:normAutofit fontScale="90000"/>
          </a:bodyPr>
          <a:lstStyle/>
          <a:p>
            <a:r>
              <a:rPr lang="tr-TR" dirty="0" err="1"/>
              <a:t>Container</a:t>
            </a:r>
            <a:r>
              <a:rPr lang="tr-TR" dirty="0"/>
              <a:t> Nedir?</a:t>
            </a:r>
          </a:p>
        </p:txBody>
      </p:sp>
      <p:sp>
        <p:nvSpPr>
          <p:cNvPr id="3" name="İçerik Yer Tutucusu 2">
            <a:extLst>
              <a:ext uri="{FF2B5EF4-FFF2-40B4-BE49-F238E27FC236}">
                <a16:creationId xmlns:a16="http://schemas.microsoft.com/office/drawing/2014/main" id="{65DB8661-3726-5D01-0399-CCE19EEB5002}"/>
              </a:ext>
            </a:extLst>
          </p:cNvPr>
          <p:cNvSpPr>
            <a:spLocks noGrp="1"/>
          </p:cNvSpPr>
          <p:nvPr>
            <p:ph idx="1"/>
          </p:nvPr>
        </p:nvSpPr>
        <p:spPr>
          <a:xfrm>
            <a:off x="691079" y="744596"/>
            <a:ext cx="10325000" cy="3564436"/>
          </a:xfrm>
        </p:spPr>
        <p:txBody>
          <a:bodyPr>
            <a:normAutofit fontScale="92500" lnSpcReduction="20000"/>
          </a:bodyPr>
          <a:lstStyle/>
          <a:p>
            <a:r>
              <a:rPr lang="tr-TR" dirty="0" err="1"/>
              <a:t>Container</a:t>
            </a:r>
            <a:r>
              <a:rPr lang="tr-TR" dirty="0"/>
              <a:t> yani kapsayıcılar, sanal makinelerle benzer rol oynayan bir uygulama dağıtım teknolojisidir. </a:t>
            </a:r>
            <a:r>
              <a:rPr lang="tr-TR" dirty="0" err="1"/>
              <a:t>Container’lar</a:t>
            </a:r>
            <a:r>
              <a:rPr lang="tr-TR" dirty="0"/>
              <a:t> da sanallaştırma gibi uygulamalar için yalıtılmış ortamlar sağlar. Ancak altyapı kaynaklarını bölmek için farklı bir yöntem kullanır.</a:t>
            </a:r>
          </a:p>
          <a:p>
            <a:r>
              <a:rPr lang="tr-TR" dirty="0"/>
              <a:t>Virtual </a:t>
            </a:r>
            <a:r>
              <a:rPr lang="tr-TR" dirty="0" err="1"/>
              <a:t>Machine’ler</a:t>
            </a:r>
            <a:r>
              <a:rPr lang="tr-TR" dirty="0"/>
              <a:t> işletim sistemlerini taklit etmek için bir hiper yönetici kullanırken, kapsayıcılar ana bilgisayarın işletim sisteminin çekirdeğini diğer kapsayıcılarla paylaşır. </a:t>
            </a:r>
          </a:p>
          <a:p>
            <a:r>
              <a:rPr lang="tr-TR" sz="2100" dirty="0" err="1">
                <a:effectLst/>
                <a:latin typeface="Grandview (Gövde)"/>
                <a:ea typeface="Calibri" panose="020F0502020204030204" pitchFamily="34" charset="0"/>
              </a:rPr>
              <a:t>Containerization</a:t>
            </a:r>
            <a:r>
              <a:rPr lang="tr-TR" sz="2100" dirty="0">
                <a:effectLst/>
                <a:latin typeface="Grandview (Gövde)"/>
                <a:ea typeface="Calibri" panose="020F0502020204030204" pitchFamily="34" charset="0"/>
              </a:rPr>
              <a:t>, bir sunucu </a:t>
            </a:r>
            <a:r>
              <a:rPr lang="tr-TR" sz="2100" dirty="0" err="1">
                <a:effectLst/>
                <a:latin typeface="Grandview (Gövde)"/>
                <a:ea typeface="Calibri" panose="020F0502020204030204" pitchFamily="34" charset="0"/>
              </a:rPr>
              <a:t>üzerindeki</a:t>
            </a:r>
            <a:r>
              <a:rPr lang="tr-TR" sz="2100" dirty="0">
                <a:effectLst/>
                <a:latin typeface="Grandview (Gövde)"/>
                <a:ea typeface="Calibri" panose="020F0502020204030204" pitchFamily="34" charset="0"/>
              </a:rPr>
              <a:t> </a:t>
            </a:r>
            <a:r>
              <a:rPr lang="tr-TR" sz="2100" dirty="0" err="1">
                <a:effectLst/>
                <a:latin typeface="Grandview (Gövde)"/>
                <a:ea typeface="Calibri" panose="020F0502020204030204" pitchFamily="34" charset="0"/>
              </a:rPr>
              <a:t>işletim</a:t>
            </a:r>
            <a:r>
              <a:rPr lang="tr-TR" sz="2100" dirty="0">
                <a:effectLst/>
                <a:latin typeface="Grandview (Gövde)"/>
                <a:ea typeface="Calibri" panose="020F0502020204030204" pitchFamily="34" charset="0"/>
              </a:rPr>
              <a:t> sisteminin </a:t>
            </a:r>
            <a:r>
              <a:rPr lang="tr-TR" sz="2100" dirty="0" err="1">
                <a:effectLst/>
                <a:latin typeface="Grandview (Gövde)"/>
                <a:ea typeface="Calibri" panose="020F0502020204030204" pitchFamily="34" charset="0"/>
              </a:rPr>
              <a:t>diğer</a:t>
            </a:r>
            <a:r>
              <a:rPr lang="tr-TR" sz="2100" dirty="0">
                <a:effectLst/>
                <a:latin typeface="Grandview (Gövde)"/>
                <a:ea typeface="Calibri" panose="020F0502020204030204" pitchFamily="34" charset="0"/>
              </a:rPr>
              <a:t> </a:t>
            </a:r>
            <a:r>
              <a:rPr lang="tr-TR" sz="2100" dirty="0" err="1">
                <a:effectLst/>
                <a:latin typeface="Grandview (Gövde)"/>
                <a:ea typeface="Calibri" panose="020F0502020204030204" pitchFamily="34" charset="0"/>
              </a:rPr>
              <a:t>containerler</a:t>
            </a:r>
            <a:r>
              <a:rPr lang="tr-TR" sz="2100" dirty="0">
                <a:effectLst/>
                <a:latin typeface="Grandview (Gövde)"/>
                <a:ea typeface="Calibri" panose="020F0502020204030204" pitchFamily="34" charset="0"/>
              </a:rPr>
              <a:t> tarafından </a:t>
            </a:r>
            <a:r>
              <a:rPr lang="tr-TR" sz="2100" dirty="0" err="1">
                <a:effectLst/>
                <a:latin typeface="Grandview (Gövde)"/>
                <a:ea typeface="Calibri" panose="020F0502020204030204" pitchFamily="34" charset="0"/>
              </a:rPr>
              <a:t>paylaşılması</a:t>
            </a:r>
            <a:r>
              <a:rPr lang="tr-TR" sz="2100" dirty="0">
                <a:effectLst/>
                <a:latin typeface="Grandview (Gövde)"/>
                <a:ea typeface="Calibri" panose="020F0502020204030204" pitchFamily="34" charset="0"/>
              </a:rPr>
              <a:t> demektir. Birbirinden farklı uygulamalar, </a:t>
            </a:r>
            <a:r>
              <a:rPr lang="tr-TR" sz="2100" dirty="0" err="1">
                <a:effectLst/>
                <a:latin typeface="Grandview (Gövde)"/>
                <a:ea typeface="Calibri" panose="020F0502020204030204" pitchFamily="34" charset="0"/>
              </a:rPr>
              <a:t>dağıtımlar</a:t>
            </a:r>
            <a:r>
              <a:rPr lang="tr-TR" sz="2100" dirty="0">
                <a:effectLst/>
                <a:latin typeface="Grandview (Gövde)"/>
                <a:ea typeface="Calibri" panose="020F0502020204030204" pitchFamily="34" charset="0"/>
              </a:rPr>
              <a:t> ve </a:t>
            </a:r>
            <a:r>
              <a:rPr lang="tr-TR" sz="2100" dirty="0" err="1">
                <a:effectLst/>
                <a:latin typeface="Grandview (Gövde)"/>
                <a:ea typeface="Calibri" panose="020F0502020204030204" pitchFamily="34" charset="0"/>
              </a:rPr>
              <a:t>envrionmentleri</a:t>
            </a:r>
            <a:r>
              <a:rPr lang="tr-TR" sz="2100" dirty="0">
                <a:effectLst/>
                <a:latin typeface="Grandview (Gövde)"/>
                <a:ea typeface="Calibri" panose="020F0502020204030204" pitchFamily="34" charset="0"/>
              </a:rPr>
              <a:t> birbirinden izole şekilde </a:t>
            </a:r>
            <a:r>
              <a:rPr lang="tr-TR" sz="2100" dirty="0" err="1">
                <a:effectLst/>
                <a:latin typeface="Grandview (Gövde)"/>
                <a:ea typeface="Calibri" panose="020F0502020204030204" pitchFamily="34" charset="0"/>
              </a:rPr>
              <a:t>çalıştırır</a:t>
            </a:r>
            <a:r>
              <a:rPr lang="tr-TR" sz="2100" dirty="0">
                <a:effectLst/>
                <a:latin typeface="Grandview (Gövde)"/>
                <a:ea typeface="Calibri" panose="020F0502020204030204" pitchFamily="34" charset="0"/>
              </a:rPr>
              <a:t>. </a:t>
            </a:r>
            <a:r>
              <a:rPr lang="tr-TR" sz="2100" dirty="0" err="1">
                <a:effectLst/>
                <a:latin typeface="Grandview (Gövde)"/>
                <a:ea typeface="Calibri" panose="020F0502020204030204" pitchFamily="34" charset="0"/>
              </a:rPr>
              <a:t>Aşağıdaki</a:t>
            </a:r>
            <a:r>
              <a:rPr lang="tr-TR" sz="2100" dirty="0">
                <a:effectLst/>
                <a:latin typeface="Grandview (Gövde)"/>
                <a:ea typeface="Calibri" panose="020F0502020204030204" pitchFamily="34" charset="0"/>
              </a:rPr>
              <a:t> </a:t>
            </a:r>
            <a:r>
              <a:rPr lang="tr-TR" sz="2100" dirty="0" err="1">
                <a:effectLst/>
                <a:latin typeface="Grandview (Gövde)"/>
                <a:ea typeface="Calibri" panose="020F0502020204030204" pitchFamily="34" charset="0"/>
              </a:rPr>
              <a:t>görselin</a:t>
            </a:r>
            <a:r>
              <a:rPr lang="tr-TR" sz="2100" dirty="0">
                <a:effectLst/>
                <a:latin typeface="Grandview (Gövde)"/>
                <a:ea typeface="Calibri" panose="020F0502020204030204" pitchFamily="34" charset="0"/>
              </a:rPr>
              <a:t> bir Linux </a:t>
            </a:r>
            <a:r>
              <a:rPr lang="tr-TR" sz="2100" dirty="0" err="1">
                <a:effectLst/>
                <a:latin typeface="Grandview (Gövde)"/>
                <a:ea typeface="Calibri" panose="020F0502020204030204" pitchFamily="34" charset="0"/>
              </a:rPr>
              <a:t>ubuntu</a:t>
            </a:r>
            <a:r>
              <a:rPr lang="tr-TR" sz="2100" dirty="0">
                <a:effectLst/>
                <a:latin typeface="Grandview (Gövde)"/>
                <a:ea typeface="Calibri" panose="020F0502020204030204" pitchFamily="34" charset="0"/>
              </a:rPr>
              <a:t> sunucusu </a:t>
            </a:r>
            <a:r>
              <a:rPr lang="tr-TR" sz="2100" dirty="0" err="1">
                <a:effectLst/>
                <a:latin typeface="Grandview (Gövde)"/>
                <a:ea typeface="Calibri" panose="020F0502020204030204" pitchFamily="34" charset="0"/>
              </a:rPr>
              <a:t>olduğunu</a:t>
            </a:r>
            <a:r>
              <a:rPr lang="tr-TR" sz="2100" dirty="0">
                <a:effectLst/>
                <a:latin typeface="Grandview (Gövde)"/>
                <a:ea typeface="Calibri" panose="020F0502020204030204" pitchFamily="34" charset="0"/>
              </a:rPr>
              <a:t> varsayalım, ortamlar birbirinden farklı </a:t>
            </a:r>
            <a:r>
              <a:rPr lang="tr-TR" sz="2100" dirty="0" err="1">
                <a:effectLst/>
                <a:latin typeface="Grandview (Gövde)"/>
                <a:ea typeface="Calibri" panose="020F0502020204030204" pitchFamily="34" charset="0"/>
              </a:rPr>
              <a:t>dağıtımlara</a:t>
            </a:r>
            <a:r>
              <a:rPr lang="tr-TR" sz="2100" dirty="0">
                <a:effectLst/>
                <a:latin typeface="Grandview (Gövde)"/>
                <a:ea typeface="Calibri" panose="020F0502020204030204" pitchFamily="34" charset="0"/>
              </a:rPr>
              <a:t> (</a:t>
            </a:r>
            <a:r>
              <a:rPr lang="tr-TR" sz="2100" dirty="0" err="1">
                <a:effectLst/>
                <a:latin typeface="Grandview (Gövde)"/>
                <a:ea typeface="Calibri" panose="020F0502020204030204" pitchFamily="34" charset="0"/>
              </a:rPr>
              <a:t>Fedora</a:t>
            </a:r>
            <a:r>
              <a:rPr lang="tr-TR" sz="2100" dirty="0">
                <a:effectLst/>
                <a:latin typeface="Grandview (Gövde)"/>
                <a:ea typeface="Calibri" panose="020F0502020204030204" pitchFamily="34" charset="0"/>
              </a:rPr>
              <a:t>, </a:t>
            </a:r>
            <a:r>
              <a:rPr lang="tr-TR" sz="2100" dirty="0" err="1">
                <a:effectLst/>
                <a:latin typeface="Grandview (Gövde)"/>
                <a:ea typeface="Calibri" panose="020F0502020204030204" pitchFamily="34" charset="0"/>
              </a:rPr>
              <a:t>CentOs</a:t>
            </a:r>
            <a:r>
              <a:rPr lang="tr-TR" sz="2100" dirty="0">
                <a:effectLst/>
                <a:latin typeface="Grandview (Gövde)"/>
                <a:ea typeface="Calibri" panose="020F0502020204030204" pitchFamily="34" charset="0"/>
              </a:rPr>
              <a:t>, </a:t>
            </a:r>
            <a:r>
              <a:rPr lang="tr-TR" sz="2100" dirty="0" err="1">
                <a:effectLst/>
                <a:latin typeface="Grandview (Gövde)"/>
                <a:ea typeface="Calibri" panose="020F0502020204030204" pitchFamily="34" charset="0"/>
              </a:rPr>
              <a:t>Debian</a:t>
            </a:r>
            <a:r>
              <a:rPr lang="tr-TR" sz="2100" dirty="0">
                <a:effectLst/>
                <a:latin typeface="Grandview (Gövde)"/>
                <a:ea typeface="Calibri" panose="020F0502020204030204" pitchFamily="34" charset="0"/>
              </a:rPr>
              <a:t>), farklı </a:t>
            </a:r>
            <a:r>
              <a:rPr lang="tr-TR" sz="2100" dirty="0" err="1">
                <a:effectLst/>
                <a:latin typeface="Grandview (Gövde)"/>
                <a:ea typeface="Calibri" panose="020F0502020204030204" pitchFamily="34" charset="0"/>
              </a:rPr>
              <a:t>environmentlere</a:t>
            </a:r>
            <a:r>
              <a:rPr lang="tr-TR" sz="2100" dirty="0">
                <a:effectLst/>
                <a:latin typeface="Grandview (Gövde)"/>
                <a:ea typeface="Calibri" panose="020F0502020204030204" pitchFamily="34" charset="0"/>
              </a:rPr>
              <a:t> ve </a:t>
            </a:r>
            <a:r>
              <a:rPr lang="tr-TR" sz="2100" dirty="0" err="1">
                <a:effectLst/>
                <a:latin typeface="Grandview (Gövde)"/>
                <a:ea typeface="Calibri" panose="020F0502020204030204" pitchFamily="34" charset="0"/>
              </a:rPr>
              <a:t>kütüphanelere</a:t>
            </a:r>
            <a:r>
              <a:rPr lang="tr-TR" sz="2100" dirty="0">
                <a:effectLst/>
                <a:latin typeface="Grandview (Gövde)"/>
                <a:ea typeface="Calibri" panose="020F0502020204030204" pitchFamily="34" charset="0"/>
              </a:rPr>
              <a:t> sahip olabilirler. </a:t>
            </a:r>
            <a:r>
              <a:rPr lang="tr-TR" sz="2100" dirty="0" err="1">
                <a:effectLst/>
                <a:latin typeface="Grandview (Gövde)"/>
                <a:ea typeface="Calibri" panose="020F0502020204030204" pitchFamily="34" charset="0"/>
              </a:rPr>
              <a:t>Dockerhub</a:t>
            </a:r>
            <a:r>
              <a:rPr lang="tr-TR" sz="2100" dirty="0">
                <a:effectLst/>
                <a:latin typeface="Grandview (Gövde)"/>
                <a:ea typeface="Calibri" panose="020F0502020204030204" pitchFamily="34" charset="0"/>
              </a:rPr>
              <a:t> </a:t>
            </a:r>
            <a:r>
              <a:rPr lang="tr-TR" sz="2100" dirty="0" err="1">
                <a:effectLst/>
                <a:latin typeface="Grandview (Gövde)"/>
                <a:ea typeface="Calibri" panose="020F0502020204030204" pitchFamily="34" charset="0"/>
              </a:rPr>
              <a:t>üzerinden</a:t>
            </a:r>
            <a:r>
              <a:rPr lang="tr-TR" sz="2100" dirty="0">
                <a:effectLst/>
                <a:latin typeface="Grandview (Gövde)"/>
                <a:ea typeface="Calibri" panose="020F0502020204030204" pitchFamily="34" charset="0"/>
              </a:rPr>
              <a:t> istenen </a:t>
            </a:r>
            <a:r>
              <a:rPr lang="tr-TR" sz="2100" dirty="0" err="1">
                <a:effectLst/>
                <a:latin typeface="Grandview (Gövde)"/>
                <a:ea typeface="Calibri" panose="020F0502020204030204" pitchFamily="34" charset="0"/>
              </a:rPr>
              <a:t>imageler</a:t>
            </a:r>
            <a:r>
              <a:rPr lang="tr-TR" sz="2100" dirty="0">
                <a:effectLst/>
                <a:latin typeface="Grandview (Gövde)"/>
                <a:ea typeface="Calibri" panose="020F0502020204030204" pitchFamily="34" charset="0"/>
              </a:rPr>
              <a:t> indirilir ve </a:t>
            </a:r>
            <a:r>
              <a:rPr lang="tr-TR" sz="2100" dirty="0" err="1">
                <a:effectLst/>
                <a:latin typeface="Grandview (Gövde)"/>
                <a:ea typeface="Calibri" panose="020F0502020204030204" pitchFamily="34" charset="0"/>
              </a:rPr>
              <a:t>Docker</a:t>
            </a:r>
            <a:r>
              <a:rPr lang="tr-TR" sz="2100" dirty="0">
                <a:effectLst/>
                <a:latin typeface="Grandview (Gövde)"/>
                <a:ea typeface="Calibri" panose="020F0502020204030204" pitchFamily="34" charset="0"/>
              </a:rPr>
              <a:t> sunucu sistemindeki </a:t>
            </a:r>
            <a:r>
              <a:rPr lang="tr-TR" sz="2100" dirty="0" err="1">
                <a:effectLst/>
                <a:latin typeface="Grandview (Gövde)"/>
                <a:ea typeface="Calibri" panose="020F0502020204030204" pitchFamily="34" charset="0"/>
              </a:rPr>
              <a:t>kerneli</a:t>
            </a:r>
            <a:r>
              <a:rPr lang="tr-TR" sz="2100" dirty="0">
                <a:effectLst/>
                <a:latin typeface="Grandview (Gövde)"/>
                <a:ea typeface="Calibri" panose="020F0502020204030204" pitchFamily="34" charset="0"/>
              </a:rPr>
              <a:t> kullanarak belirtilen </a:t>
            </a:r>
            <a:r>
              <a:rPr lang="tr-TR" sz="2100" dirty="0" err="1">
                <a:effectLst/>
                <a:latin typeface="Grandview (Gövde)"/>
                <a:ea typeface="Calibri" panose="020F0502020204030204" pitchFamily="34" charset="0"/>
              </a:rPr>
              <a:t>dağıtım</a:t>
            </a:r>
            <a:r>
              <a:rPr lang="tr-TR" sz="2100" dirty="0">
                <a:effectLst/>
                <a:latin typeface="Grandview (Gövde)"/>
                <a:ea typeface="Calibri" panose="020F0502020204030204" pitchFamily="34" charset="0"/>
              </a:rPr>
              <a:t> </a:t>
            </a:r>
            <a:r>
              <a:rPr lang="tr-TR" sz="2100" dirty="0" err="1">
                <a:effectLst/>
                <a:latin typeface="Grandview (Gövde)"/>
                <a:ea typeface="Calibri" panose="020F0502020204030204" pitchFamily="34" charset="0"/>
              </a:rPr>
              <a:t>üzerinde</a:t>
            </a:r>
            <a:r>
              <a:rPr lang="tr-TR" sz="2100" dirty="0">
                <a:effectLst/>
                <a:latin typeface="Grandview (Gövde)"/>
                <a:ea typeface="Calibri" panose="020F0502020204030204" pitchFamily="34" charset="0"/>
              </a:rPr>
              <a:t> uygulamamızı </a:t>
            </a:r>
            <a:r>
              <a:rPr lang="tr-TR" sz="2100" dirty="0" err="1">
                <a:effectLst/>
                <a:latin typeface="Grandview (Gövde)"/>
                <a:ea typeface="Calibri" panose="020F0502020204030204" pitchFamily="34" charset="0"/>
              </a:rPr>
              <a:t>çalıştırır</a:t>
            </a:r>
            <a:r>
              <a:rPr lang="tr-TR" sz="2100" dirty="0">
                <a:effectLst/>
                <a:latin typeface="Grandview (Gövde)"/>
                <a:ea typeface="Calibri" panose="020F0502020204030204" pitchFamily="34" charset="0"/>
              </a:rPr>
              <a:t>.</a:t>
            </a:r>
            <a:endParaRPr lang="tr-TR" sz="2100" dirty="0">
              <a:latin typeface="Grandview (Gövde)"/>
            </a:endParaRPr>
          </a:p>
        </p:txBody>
      </p:sp>
      <p:pic>
        <p:nvPicPr>
          <p:cNvPr id="4" name="Picture 11">
            <a:extLst>
              <a:ext uri="{FF2B5EF4-FFF2-40B4-BE49-F238E27FC236}">
                <a16:creationId xmlns:a16="http://schemas.microsoft.com/office/drawing/2014/main" id="{4B454A7D-D5F6-113D-7169-B482E851C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816" y="4309032"/>
            <a:ext cx="3013787" cy="2117180"/>
          </a:xfrm>
          <a:prstGeom prst="rect">
            <a:avLst/>
          </a:prstGeom>
        </p:spPr>
      </p:pic>
    </p:spTree>
    <p:extLst>
      <p:ext uri="{BB962C8B-B14F-4D97-AF65-F5344CB8AC3E}">
        <p14:creationId xmlns:p14="http://schemas.microsoft.com/office/powerpoint/2010/main" val="100042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D866A5-B4BC-2E48-2E9D-3EF7CE806166}"/>
              </a:ext>
            </a:extLst>
          </p:cNvPr>
          <p:cNvSpPr>
            <a:spLocks noGrp="1"/>
          </p:cNvSpPr>
          <p:nvPr>
            <p:ph type="title"/>
          </p:nvPr>
        </p:nvSpPr>
        <p:spPr/>
        <p:txBody>
          <a:bodyPr/>
          <a:lstStyle/>
          <a:p>
            <a:r>
              <a:rPr lang="tr-TR" dirty="0"/>
              <a:t>Sanal Makineler ve </a:t>
            </a:r>
            <a:r>
              <a:rPr lang="tr-TR" dirty="0" err="1"/>
              <a:t>Container</a:t>
            </a:r>
            <a:endParaRPr lang="tr-TR" dirty="0"/>
          </a:p>
        </p:txBody>
      </p:sp>
      <p:pic>
        <p:nvPicPr>
          <p:cNvPr id="5" name="İçerik Yer Tutucusu 4">
            <a:extLst>
              <a:ext uri="{FF2B5EF4-FFF2-40B4-BE49-F238E27FC236}">
                <a16:creationId xmlns:a16="http://schemas.microsoft.com/office/drawing/2014/main" id="{2FF6DA97-95AD-FAD5-C6E8-6CA8EB344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079" y="2349499"/>
            <a:ext cx="9464329" cy="3927475"/>
          </a:xfrm>
        </p:spPr>
      </p:pic>
    </p:spTree>
    <p:extLst>
      <p:ext uri="{BB962C8B-B14F-4D97-AF65-F5344CB8AC3E}">
        <p14:creationId xmlns:p14="http://schemas.microsoft.com/office/powerpoint/2010/main" val="288655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BC70402-CF1B-C231-0E4B-B604F04DBA48}"/>
              </a:ext>
            </a:extLst>
          </p:cNvPr>
          <p:cNvSpPr>
            <a:spLocks noGrp="1"/>
          </p:cNvSpPr>
          <p:nvPr>
            <p:ph idx="1"/>
          </p:nvPr>
        </p:nvSpPr>
        <p:spPr>
          <a:xfrm>
            <a:off x="691079" y="476250"/>
            <a:ext cx="10325000" cy="5428317"/>
          </a:xfrm>
        </p:spPr>
        <p:txBody>
          <a:bodyPr/>
          <a:lstStyle/>
          <a:p>
            <a:r>
              <a:rPr lang="tr-TR" b="0" i="0" dirty="0" err="1">
                <a:solidFill>
                  <a:srgbClr val="1F1F1F"/>
                </a:solidFill>
                <a:effectLst/>
                <a:latin typeface="Grandview (Gövde)"/>
              </a:rPr>
              <a:t>VM’ler</a:t>
            </a:r>
            <a:r>
              <a:rPr lang="tr-TR" b="0" i="0" dirty="0">
                <a:solidFill>
                  <a:srgbClr val="1F1F1F"/>
                </a:solidFill>
                <a:effectLst/>
                <a:latin typeface="Grandview (Gövde)"/>
              </a:rPr>
              <a:t>, normal çalışma koşulları altında ana sistemi veya diğer </a:t>
            </a:r>
            <a:r>
              <a:rPr lang="tr-TR" b="0" i="0" dirty="0" err="1">
                <a:solidFill>
                  <a:srgbClr val="1F1F1F"/>
                </a:solidFill>
                <a:effectLst/>
                <a:latin typeface="Grandview (Gövde)"/>
              </a:rPr>
              <a:t>VM’leri</a:t>
            </a:r>
            <a:r>
              <a:rPr lang="tr-TR" b="0" i="0" dirty="0">
                <a:solidFill>
                  <a:srgbClr val="1F1F1F"/>
                </a:solidFill>
                <a:effectLst/>
                <a:latin typeface="Grandview (Gövde)"/>
              </a:rPr>
              <a:t> etkileyemeyen tamamen farklı bilgisayarlar olarak çalıştırıldığından, sanal makineler mükemmel yalıtım ve güvenlik sunar. Ancak, dezavantajları da vardır. Örneğin, tüm bir bilgisayarı sanallaştırmak, </a:t>
            </a:r>
            <a:r>
              <a:rPr lang="tr-TR" b="0" i="0" dirty="0" err="1">
                <a:solidFill>
                  <a:srgbClr val="1F1F1F"/>
                </a:solidFill>
                <a:effectLst/>
                <a:latin typeface="Grandview (Gövde)"/>
              </a:rPr>
              <a:t>VM’lerin</a:t>
            </a:r>
            <a:r>
              <a:rPr lang="tr-TR" b="0" i="0" dirty="0">
                <a:solidFill>
                  <a:srgbClr val="1F1F1F"/>
                </a:solidFill>
                <a:effectLst/>
                <a:latin typeface="Grandview (Gövde)"/>
              </a:rPr>
              <a:t> önemli miktarda kaynak kullanmasını gerektirir. Genel olarak sanal makineler, bir makinenin kaynaklarını daha küçük, bireysel bilgisayarlara bölmenize izin verir.</a:t>
            </a:r>
          </a:p>
          <a:p>
            <a:r>
              <a:rPr lang="tr-TR" b="0" i="0" dirty="0">
                <a:solidFill>
                  <a:srgbClr val="1F1F1F"/>
                </a:solidFill>
                <a:effectLst/>
                <a:latin typeface="Grandview (Gövde)"/>
              </a:rPr>
              <a:t>Konteynerler farklı bir yaklaşım benimser. Tüm bilgisayarı sanallaştırmak yerine, kapsayıcılar işletim sistemini doğrudan sanallaştırır. Ana bilgisayar işletim sisteminin çekirdeği tarafından yönetilen özel süreçler olarak çalışır, ancak sistem süreçleri ve kaynakları, ortamının kısıtlı ve yoğun bir şekilde manipüle edilmiş bir görünümü ile çalışır. Konteynerler, paylaşılan bir sistemde var olduklarının farkında olmazlar ve sanki bilgisayarın tam kontrolündeymiş gibi çalışırlar.</a:t>
            </a:r>
            <a:endParaRPr lang="tr-TR" dirty="0">
              <a:latin typeface="Grandview (Gövde)"/>
            </a:endParaRPr>
          </a:p>
        </p:txBody>
      </p:sp>
    </p:spTree>
    <p:extLst>
      <p:ext uri="{BB962C8B-B14F-4D97-AF65-F5344CB8AC3E}">
        <p14:creationId xmlns:p14="http://schemas.microsoft.com/office/powerpoint/2010/main" val="341637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BC70402-CF1B-C231-0E4B-B604F04DBA48}"/>
              </a:ext>
            </a:extLst>
          </p:cNvPr>
          <p:cNvSpPr>
            <a:spLocks noGrp="1"/>
          </p:cNvSpPr>
          <p:nvPr>
            <p:ph idx="1"/>
          </p:nvPr>
        </p:nvSpPr>
        <p:spPr>
          <a:xfrm>
            <a:off x="691079" y="476250"/>
            <a:ext cx="10325000" cy="5428317"/>
          </a:xfrm>
        </p:spPr>
        <p:txBody>
          <a:bodyPr/>
          <a:lstStyle/>
          <a:p>
            <a:pPr algn="l"/>
            <a:r>
              <a:rPr lang="tr-TR" b="0" i="0" dirty="0">
                <a:solidFill>
                  <a:srgbClr val="1F1F1F"/>
                </a:solidFill>
                <a:effectLst/>
                <a:latin typeface="Grandview (Gövde)"/>
              </a:rPr>
              <a:t>Kapsayıcılar, uygulamayı temel alınan altyapıdan ayırır. Bu, geliştiricilerin çabalarını barındırılacak ortam yerine kod yazmaya odaklayabildikleri için hayatı kolaylaştırır.</a:t>
            </a:r>
          </a:p>
          <a:p>
            <a:pPr algn="l"/>
            <a:r>
              <a:rPr lang="tr-TR" b="0" i="0" dirty="0">
                <a:solidFill>
                  <a:srgbClr val="1F1F1F"/>
                </a:solidFill>
                <a:effectLst/>
                <a:latin typeface="Grandview (Gövde)"/>
              </a:rPr>
              <a:t>Örneğin, her sunucu işletim sisteminin aynı Linux çekirdeğini (veya kapsayıcı ortamıyla uyumlu olanı) kullanması koşuluyla, kapsayıcıları farklı yapılandırmalara sahip farklı sunucularda çoğaltabilirler. Bu, bir kodlayıcı ekibinin, her birinin kullandığı ana bilgisayar ortamından bağımsız olarak bir proje üzerinde işbirliği içinde çalışmasına olanak tanır.</a:t>
            </a:r>
          </a:p>
          <a:p>
            <a:endParaRPr lang="tr-TR" dirty="0">
              <a:latin typeface="Grandview (Gövde)"/>
            </a:endParaRPr>
          </a:p>
        </p:txBody>
      </p:sp>
    </p:spTree>
    <p:extLst>
      <p:ext uri="{BB962C8B-B14F-4D97-AF65-F5344CB8AC3E}">
        <p14:creationId xmlns:p14="http://schemas.microsoft.com/office/powerpoint/2010/main" val="379502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C616A0-F164-D6DC-3447-27E2C6CF28EE}"/>
              </a:ext>
            </a:extLst>
          </p:cNvPr>
          <p:cNvSpPr>
            <a:spLocks noGrp="1"/>
          </p:cNvSpPr>
          <p:nvPr>
            <p:ph type="title"/>
          </p:nvPr>
        </p:nvSpPr>
        <p:spPr>
          <a:xfrm>
            <a:off x="691079" y="455363"/>
            <a:ext cx="10325000" cy="1442463"/>
          </a:xfrm>
        </p:spPr>
        <p:txBody>
          <a:bodyPr/>
          <a:lstStyle/>
          <a:p>
            <a:r>
              <a:rPr lang="tr-TR" dirty="0"/>
              <a:t>	Temel </a:t>
            </a:r>
            <a:r>
              <a:rPr lang="tr-TR" dirty="0" err="1"/>
              <a:t>Container</a:t>
            </a:r>
            <a:r>
              <a:rPr lang="tr-TR" dirty="0"/>
              <a:t> Kavramları</a:t>
            </a:r>
          </a:p>
        </p:txBody>
      </p:sp>
      <p:sp>
        <p:nvSpPr>
          <p:cNvPr id="3" name="İçerik Yer Tutucusu 2">
            <a:extLst>
              <a:ext uri="{FF2B5EF4-FFF2-40B4-BE49-F238E27FC236}">
                <a16:creationId xmlns:a16="http://schemas.microsoft.com/office/drawing/2014/main" id="{882323B5-D9DB-5D14-6A11-68939E17EBF1}"/>
              </a:ext>
            </a:extLst>
          </p:cNvPr>
          <p:cNvSpPr>
            <a:spLocks noGrp="1"/>
          </p:cNvSpPr>
          <p:nvPr>
            <p:ph idx="1"/>
          </p:nvPr>
        </p:nvSpPr>
        <p:spPr>
          <a:xfrm>
            <a:off x="691079" y="2071396"/>
            <a:ext cx="10325000" cy="4450702"/>
          </a:xfrm>
        </p:spPr>
        <p:txBody>
          <a:bodyPr>
            <a:normAutofit lnSpcReduction="10000"/>
          </a:bodyPr>
          <a:lstStyle/>
          <a:p>
            <a:r>
              <a:rPr lang="tr-TR" b="1" dirty="0">
                <a:latin typeface="Grandview (Gövde)"/>
              </a:rPr>
              <a:t>1.Container Engine: </a:t>
            </a:r>
            <a:r>
              <a:rPr lang="tr-TR" b="0" i="0" dirty="0">
                <a:solidFill>
                  <a:srgbClr val="1F1F1F"/>
                </a:solidFill>
                <a:effectLst/>
                <a:latin typeface="Grandview (Gövde)"/>
              </a:rPr>
              <a:t>Kapsayıcılarınızı oluşturmak, çalıştırmak ve yönetmek için ana makinenize yüklediğiniz uygulamadır. Kurulumunuzun özüdür ve konteyner sisteminizin diğer tüm bileşenlerini bir araya getirir.</a:t>
            </a:r>
          </a:p>
          <a:p>
            <a:pPr algn="l"/>
            <a:r>
              <a:rPr lang="tr-TR" b="1" dirty="0">
                <a:solidFill>
                  <a:srgbClr val="1F1F1F"/>
                </a:solidFill>
                <a:latin typeface="Grandview (Gövde)"/>
              </a:rPr>
              <a:t>2.Container Image: </a:t>
            </a:r>
            <a:r>
              <a:rPr lang="tr-TR" b="0" i="0" dirty="0">
                <a:solidFill>
                  <a:srgbClr val="1F1F1F"/>
                </a:solidFill>
                <a:effectLst/>
                <a:latin typeface="Grandview (Gövde)"/>
              </a:rPr>
              <a:t>Gerçek çalışan kapsayıcılar oluşturmak için salt okunur bir şablondur. Tam olarak çalışır durumda bir kapsayıcı ortamını yapılandırmak için gereken tüm temel öğeleri bir araya toplayan bir dosya koleksiyonundan </a:t>
            </a:r>
            <a:r>
              <a:rPr lang="tr-TR" b="0" i="0" dirty="0" err="1">
                <a:solidFill>
                  <a:srgbClr val="1F1F1F"/>
                </a:solidFill>
                <a:effectLst/>
                <a:latin typeface="Grandview (Gövde)"/>
              </a:rPr>
              <a:t>oluşur.Görüntüyü</a:t>
            </a:r>
            <a:r>
              <a:rPr lang="tr-TR" b="0" i="0" dirty="0">
                <a:solidFill>
                  <a:srgbClr val="1F1F1F"/>
                </a:solidFill>
                <a:effectLst/>
                <a:latin typeface="Grandview (Gövde)"/>
              </a:rPr>
              <a:t> oluşturan dosyaların her biri katman olarak bilinir. Bu katmanlar, aşamalı olarak birbiri üzerine inşa edilmiş bir dizi ara görüntü oluşturur. Kapsayıcı görüntüleri salt okunur olduğundan, geleneksel sunucu modelinde çok yaygın olan yapılandırma kayması gibi sorunlardan kaçınarak modern değişmez altyapının tüm güvenilirliğini ve tutarlılığını sunar. </a:t>
            </a:r>
            <a:r>
              <a:rPr lang="tr-TR" b="0" i="0" dirty="0" err="1">
                <a:solidFill>
                  <a:srgbClr val="1F1F1F"/>
                </a:solidFill>
                <a:effectLst/>
                <a:latin typeface="Grandview (Gövde)"/>
              </a:rPr>
              <a:t>Container</a:t>
            </a:r>
            <a:r>
              <a:rPr lang="tr-TR" b="0" i="0" dirty="0">
                <a:solidFill>
                  <a:srgbClr val="1F1F1F"/>
                </a:solidFill>
                <a:effectLst/>
                <a:latin typeface="Grandview (Gövde)"/>
              </a:rPr>
              <a:t> ortamlarınızda değişiklik yapmanız gerekiyorsa, önceki resminizi güncellenmiş bir resimle değiştirin ve yeni kapsayıcılarınızı bundan başlatın.</a:t>
            </a:r>
          </a:p>
          <a:p>
            <a:endParaRPr lang="tr-TR" dirty="0">
              <a:latin typeface="Grandview (Gövde)"/>
            </a:endParaRPr>
          </a:p>
        </p:txBody>
      </p:sp>
    </p:spTree>
    <p:extLst>
      <p:ext uri="{BB962C8B-B14F-4D97-AF65-F5344CB8AC3E}">
        <p14:creationId xmlns:p14="http://schemas.microsoft.com/office/powerpoint/2010/main" val="387257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BC70402-CF1B-C231-0E4B-B604F04DBA48}"/>
              </a:ext>
            </a:extLst>
          </p:cNvPr>
          <p:cNvSpPr>
            <a:spLocks noGrp="1"/>
          </p:cNvSpPr>
          <p:nvPr>
            <p:ph idx="1"/>
          </p:nvPr>
        </p:nvSpPr>
        <p:spPr>
          <a:xfrm>
            <a:off x="691079" y="476250"/>
            <a:ext cx="10325000" cy="5980534"/>
          </a:xfrm>
        </p:spPr>
        <p:txBody>
          <a:bodyPr>
            <a:normAutofit fontScale="92500" lnSpcReduction="10000"/>
          </a:bodyPr>
          <a:lstStyle/>
          <a:p>
            <a:pPr algn="l"/>
            <a:r>
              <a:rPr lang="tr-TR" b="1" dirty="0">
                <a:latin typeface="+mj-lt"/>
              </a:rPr>
              <a:t>3.Parent Image: </a:t>
            </a:r>
            <a:r>
              <a:rPr lang="tr-TR" b="0" i="0" dirty="0">
                <a:solidFill>
                  <a:srgbClr val="1F1F1F"/>
                </a:solidFill>
                <a:effectLst/>
                <a:latin typeface="Grandview (Gövde)"/>
              </a:rPr>
              <a:t>Kapsayıcı görüntünüzün ilk katmanı ve başlangıç ​​noktasıdır. Konteyner ortamlarınız için temel yapı taşlarını ve diğer tüm katmanların üzerine inşa edildiği temelleri sağlar. </a:t>
            </a:r>
            <a:r>
              <a:rPr lang="tr-TR" b="0" i="0" dirty="0" err="1">
                <a:solidFill>
                  <a:srgbClr val="1F1F1F"/>
                </a:solidFill>
                <a:effectLst/>
                <a:latin typeface="Grandview (Gövde)"/>
              </a:rPr>
              <a:t>Parent</a:t>
            </a:r>
            <a:r>
              <a:rPr lang="tr-TR" b="0" i="0" dirty="0">
                <a:solidFill>
                  <a:srgbClr val="1F1F1F"/>
                </a:solidFill>
                <a:effectLst/>
                <a:latin typeface="Grandview (Gövde)"/>
              </a:rPr>
              <a:t> </a:t>
            </a:r>
            <a:r>
              <a:rPr lang="tr-TR" b="0" i="0" dirty="0" err="1">
                <a:solidFill>
                  <a:srgbClr val="1F1F1F"/>
                </a:solidFill>
                <a:effectLst/>
                <a:latin typeface="Grandview (Gövde)"/>
              </a:rPr>
              <a:t>image</a:t>
            </a:r>
            <a:r>
              <a:rPr lang="tr-TR" b="0" i="0" dirty="0">
                <a:solidFill>
                  <a:srgbClr val="1F1F1F"/>
                </a:solidFill>
                <a:effectLst/>
                <a:latin typeface="Grandview (Gövde)"/>
              </a:rPr>
              <a:t>, genellikle sadeleştirilmiş bir Linux dağıtımıdır. Ancak, bir uygulama </a:t>
            </a:r>
            <a:r>
              <a:rPr lang="tr-TR" b="0" i="0" dirty="0" err="1">
                <a:solidFill>
                  <a:srgbClr val="1F1F1F"/>
                </a:solidFill>
                <a:effectLst/>
                <a:latin typeface="Grandview (Gövde)"/>
              </a:rPr>
              <a:t>framework’ü</a:t>
            </a:r>
            <a:r>
              <a:rPr lang="tr-TR" b="0" i="0" dirty="0">
                <a:solidFill>
                  <a:srgbClr val="1F1F1F"/>
                </a:solidFill>
                <a:effectLst/>
                <a:latin typeface="Grandview (Gövde)"/>
              </a:rPr>
              <a:t> veya kullanıma hazır içerik yönetim sistemi (CMS) gibi tam bir uygulama yığını da olabilir. </a:t>
            </a:r>
            <a:r>
              <a:rPr lang="tr-TR" b="0" i="0" dirty="0" err="1">
                <a:solidFill>
                  <a:srgbClr val="1F1F1F"/>
                </a:solidFill>
                <a:effectLst/>
                <a:latin typeface="Grandview (Gövde)"/>
              </a:rPr>
              <a:t>Docker</a:t>
            </a:r>
            <a:r>
              <a:rPr lang="tr-TR" b="0" i="0" dirty="0">
                <a:solidFill>
                  <a:srgbClr val="1F1F1F"/>
                </a:solidFill>
                <a:effectLst/>
                <a:latin typeface="Grandview (Gövde)"/>
              </a:rPr>
              <a:t> </a:t>
            </a:r>
            <a:r>
              <a:rPr lang="tr-TR" b="0" i="0" dirty="0" err="1">
                <a:solidFill>
                  <a:srgbClr val="1F1F1F"/>
                </a:solidFill>
                <a:effectLst/>
                <a:latin typeface="Grandview (Gövde)"/>
              </a:rPr>
              <a:t>Hub</a:t>
            </a:r>
            <a:r>
              <a:rPr lang="tr-TR" b="0" i="0" dirty="0">
                <a:solidFill>
                  <a:srgbClr val="1F1F1F"/>
                </a:solidFill>
                <a:effectLst/>
                <a:latin typeface="Grandview (Gövde)"/>
              </a:rPr>
              <a:t> veya Google </a:t>
            </a:r>
            <a:r>
              <a:rPr lang="tr-TR" b="0" i="0" dirty="0" err="1">
                <a:solidFill>
                  <a:srgbClr val="1F1F1F"/>
                </a:solidFill>
                <a:effectLst/>
                <a:latin typeface="Grandview (Gövde)"/>
              </a:rPr>
              <a:t>Container</a:t>
            </a:r>
            <a:r>
              <a:rPr lang="tr-TR" b="0" i="0" dirty="0">
                <a:solidFill>
                  <a:srgbClr val="1F1F1F"/>
                </a:solidFill>
                <a:effectLst/>
                <a:latin typeface="Grandview (Gövde)"/>
              </a:rPr>
              <a:t> </a:t>
            </a:r>
            <a:r>
              <a:rPr lang="tr-TR" b="0" i="0" dirty="0" err="1">
                <a:solidFill>
                  <a:srgbClr val="1F1F1F"/>
                </a:solidFill>
                <a:effectLst/>
                <a:latin typeface="Grandview (Gövde)"/>
              </a:rPr>
              <a:t>Registry</a:t>
            </a:r>
            <a:r>
              <a:rPr lang="tr-TR" b="0" i="0" dirty="0">
                <a:solidFill>
                  <a:srgbClr val="1F1F1F"/>
                </a:solidFill>
                <a:effectLst/>
                <a:latin typeface="Grandview (Gövde)"/>
              </a:rPr>
              <a:t> gibi bir kapsayıcı kayıt hizmetinden önceden yapılandırılmış </a:t>
            </a:r>
            <a:r>
              <a:rPr lang="tr-TR" b="0" i="0" dirty="0" err="1">
                <a:solidFill>
                  <a:srgbClr val="1F1F1F"/>
                </a:solidFill>
                <a:effectLst/>
                <a:latin typeface="Grandview (Gövde)"/>
              </a:rPr>
              <a:t>parent</a:t>
            </a:r>
            <a:r>
              <a:rPr lang="tr-TR" b="0" i="0" dirty="0">
                <a:solidFill>
                  <a:srgbClr val="1F1F1F"/>
                </a:solidFill>
                <a:effectLst/>
                <a:latin typeface="Grandview (Gövde)"/>
              </a:rPr>
              <a:t> </a:t>
            </a:r>
            <a:r>
              <a:rPr lang="tr-TR" b="0" i="0" dirty="0" err="1">
                <a:solidFill>
                  <a:srgbClr val="1F1F1F"/>
                </a:solidFill>
                <a:effectLst/>
                <a:latin typeface="Grandview (Gövde)"/>
              </a:rPr>
              <a:t>image’ları</a:t>
            </a:r>
            <a:r>
              <a:rPr lang="tr-TR" b="0" i="0" dirty="0">
                <a:solidFill>
                  <a:srgbClr val="1F1F1F"/>
                </a:solidFill>
                <a:effectLst/>
                <a:latin typeface="Grandview (Gövde)"/>
              </a:rPr>
              <a:t> içe aktarabilirsiniz. Alternatif olarak, kendi mevcut resimlerinizden birini de kullanabilirsiniz.</a:t>
            </a:r>
          </a:p>
          <a:p>
            <a:r>
              <a:rPr lang="tr-TR" b="1" dirty="0"/>
              <a:t>4.Base Image: </a:t>
            </a:r>
            <a:r>
              <a:rPr lang="tr-TR" i="0" dirty="0">
                <a:solidFill>
                  <a:srgbClr val="1F1F1F"/>
                </a:solidFill>
                <a:effectLst/>
                <a:latin typeface="Grandview (Gövde)"/>
              </a:rPr>
              <a:t>Temel </a:t>
            </a:r>
            <a:r>
              <a:rPr lang="tr-TR" b="0" i="0" dirty="0">
                <a:solidFill>
                  <a:srgbClr val="1F1F1F"/>
                </a:solidFill>
                <a:effectLst/>
                <a:latin typeface="Grandview (Gövde)"/>
              </a:rPr>
              <a:t>olarak kapsayıcı görüntülerinizi sıfırdan oluşturmanıza olanak tanıyan boş bir ilk katmandır. Temel görüntüler genellikle, görüntülerinin her parçası üzerinde tam kontrol sahibi olmak isteyen daha ileri düzey kullanıcılar için tasarlanmıştır.</a:t>
            </a:r>
          </a:p>
          <a:p>
            <a:pPr algn="l"/>
            <a:r>
              <a:rPr lang="tr-TR" b="1" dirty="0">
                <a:solidFill>
                  <a:srgbClr val="1F1F1F"/>
                </a:solidFill>
              </a:rPr>
              <a:t>5.Konteyner: </a:t>
            </a:r>
            <a:r>
              <a:rPr lang="tr-TR" b="0" i="0" dirty="0">
                <a:solidFill>
                  <a:srgbClr val="1F1F1F"/>
                </a:solidFill>
                <a:effectLst/>
              </a:rPr>
              <a:t>Bir </a:t>
            </a:r>
            <a:r>
              <a:rPr lang="tr-TR" b="0" i="0" dirty="0">
                <a:solidFill>
                  <a:srgbClr val="1F1F1F"/>
                </a:solidFill>
                <a:effectLst/>
                <a:latin typeface="Grandview (Gövde)"/>
              </a:rPr>
              <a:t>kapsayıcı görüntüsünün canlı bir örneğidir. Çalışan bir kapsayıcı temel olarak aşağıdakilerden oluşur:</a:t>
            </a:r>
          </a:p>
          <a:p>
            <a:pPr marL="0" indent="0" algn="l">
              <a:buNone/>
            </a:pPr>
            <a:r>
              <a:rPr lang="tr-TR" b="0" i="0" dirty="0">
                <a:solidFill>
                  <a:srgbClr val="1F1F1F"/>
                </a:solidFill>
                <a:effectLst/>
                <a:latin typeface="Grandview (Gövde)"/>
              </a:rPr>
              <a:t>-Başlatıldığı görüntü.</a:t>
            </a:r>
          </a:p>
          <a:p>
            <a:pPr marL="0" indent="0" algn="l">
              <a:buNone/>
            </a:pPr>
            <a:r>
              <a:rPr lang="tr-TR" b="0" i="0" dirty="0">
                <a:solidFill>
                  <a:srgbClr val="1F1F1F"/>
                </a:solidFill>
                <a:effectLst/>
                <a:latin typeface="Grandview (Gövde)"/>
              </a:rPr>
              <a:t>-Kapsayıcı katmanı olarak bilinen ve çalışma süresi boyunca kapsayıcıda yapılan değişiklikleri depolamak için kullanılan, yazılabilir bir üst katman.</a:t>
            </a:r>
          </a:p>
          <a:p>
            <a:pPr marL="0" indent="0" algn="l">
              <a:buNone/>
            </a:pPr>
            <a:r>
              <a:rPr lang="tr-TR" b="0" i="0" dirty="0">
                <a:solidFill>
                  <a:srgbClr val="1F1F1F"/>
                </a:solidFill>
                <a:effectLst/>
                <a:latin typeface="Grandview (Gövde)"/>
              </a:rPr>
              <a:t>-Bu katmanlı yapı, benzer kapların her biri kendi bireysel durumunu korurken aynı temel görüntüye erişimi paylaşmasına izin verdiği için kapsayıcı verimliliğinin anahtarıdır.</a:t>
            </a:r>
          </a:p>
          <a:p>
            <a:endParaRPr lang="tr-TR" dirty="0">
              <a:latin typeface="Grandview (Gövde)"/>
            </a:endParaRPr>
          </a:p>
        </p:txBody>
      </p:sp>
    </p:spTree>
    <p:extLst>
      <p:ext uri="{BB962C8B-B14F-4D97-AF65-F5344CB8AC3E}">
        <p14:creationId xmlns:p14="http://schemas.microsoft.com/office/powerpoint/2010/main" val="88448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196A68-E228-2DCD-557A-0E17FBA29221}"/>
              </a:ext>
            </a:extLst>
          </p:cNvPr>
          <p:cNvSpPr>
            <a:spLocks noGrp="1"/>
          </p:cNvSpPr>
          <p:nvPr>
            <p:ph type="title"/>
          </p:nvPr>
        </p:nvSpPr>
        <p:spPr/>
        <p:txBody>
          <a:bodyPr/>
          <a:lstStyle/>
          <a:p>
            <a:r>
              <a:rPr lang="tr-TR" dirty="0" err="1"/>
              <a:t>Docker</a:t>
            </a:r>
            <a:r>
              <a:rPr lang="tr-TR" dirty="0"/>
              <a:t> Nedir ?</a:t>
            </a:r>
          </a:p>
        </p:txBody>
      </p:sp>
      <p:sp>
        <p:nvSpPr>
          <p:cNvPr id="3" name="İçerik Yer Tutucusu 2">
            <a:extLst>
              <a:ext uri="{FF2B5EF4-FFF2-40B4-BE49-F238E27FC236}">
                <a16:creationId xmlns:a16="http://schemas.microsoft.com/office/drawing/2014/main" id="{70427F2B-2E11-D002-0863-E4C23BA45A71}"/>
              </a:ext>
            </a:extLst>
          </p:cNvPr>
          <p:cNvSpPr>
            <a:spLocks noGrp="1"/>
          </p:cNvSpPr>
          <p:nvPr>
            <p:ph idx="1"/>
          </p:nvPr>
        </p:nvSpPr>
        <p:spPr/>
        <p:txBody>
          <a:bodyPr>
            <a:normAutofit fontScale="92500"/>
          </a:bodyPr>
          <a:lstStyle/>
          <a:p>
            <a:r>
              <a:rPr lang="tr-TR" dirty="0" err="1"/>
              <a:t>Docker</a:t>
            </a:r>
            <a:r>
              <a:rPr lang="tr-TR" dirty="0"/>
              <a:t>, </a:t>
            </a:r>
            <a:r>
              <a:rPr lang="tr-TR" dirty="0" err="1"/>
              <a:t>open</a:t>
            </a:r>
            <a:r>
              <a:rPr lang="tr-TR" dirty="0"/>
              <a:t> </a:t>
            </a:r>
            <a:r>
              <a:rPr lang="tr-TR" dirty="0" err="1"/>
              <a:t>source</a:t>
            </a:r>
            <a:r>
              <a:rPr lang="tr-TR" dirty="0"/>
              <a:t> bir </a:t>
            </a:r>
            <a:r>
              <a:rPr lang="tr-TR" dirty="0" err="1"/>
              <a:t>container</a:t>
            </a:r>
            <a:r>
              <a:rPr lang="tr-TR" dirty="0"/>
              <a:t> teknolojisidir. </a:t>
            </a:r>
            <a:r>
              <a:rPr lang="tr-TR" dirty="0" err="1"/>
              <a:t>Docker</a:t>
            </a:r>
            <a:r>
              <a:rPr lang="tr-TR" dirty="0"/>
              <a:t> aynı işletim sistemi üzerinde bulunan birbirinden bağımsız ve izole yüzlerce </a:t>
            </a:r>
            <a:r>
              <a:rPr lang="tr-TR" dirty="0" err="1"/>
              <a:t>container</a:t>
            </a:r>
            <a:r>
              <a:rPr lang="tr-TR" dirty="0"/>
              <a:t> sayesinde sanallaştırma sağlar.</a:t>
            </a:r>
          </a:p>
          <a:p>
            <a:r>
              <a:rPr lang="tr-TR" dirty="0" err="1"/>
              <a:t>Docker</a:t>
            </a:r>
            <a:r>
              <a:rPr lang="tr-TR" dirty="0"/>
              <a:t>, uygulamaların farklı ortamlarda çalıştırılması sürecinde kullanılan bir platformdur.</a:t>
            </a:r>
          </a:p>
          <a:p>
            <a:r>
              <a:rPr lang="tr-TR" dirty="0"/>
              <a:t>Uygulamamızı derler, ölçeklendirir, paketler ve dağıtmamızı sağlar.</a:t>
            </a:r>
          </a:p>
          <a:p>
            <a:r>
              <a:rPr lang="tr-TR" dirty="0" err="1"/>
              <a:t>Docker</a:t>
            </a:r>
            <a:r>
              <a:rPr lang="tr-TR" dirty="0"/>
              <a:t> içerisinde barındırdığı </a:t>
            </a:r>
            <a:r>
              <a:rPr lang="tr-TR" dirty="0" err="1"/>
              <a:t>container</a:t>
            </a:r>
            <a:r>
              <a:rPr lang="tr-TR" dirty="0"/>
              <a:t> yapısını ve </a:t>
            </a:r>
            <a:r>
              <a:rPr lang="tr-TR" dirty="0" err="1"/>
              <a:t>Docker</a:t>
            </a:r>
            <a:r>
              <a:rPr lang="tr-TR" dirty="0"/>
              <a:t> </a:t>
            </a:r>
            <a:r>
              <a:rPr lang="tr-TR" dirty="0" err="1"/>
              <a:t>Hub</a:t>
            </a:r>
            <a:r>
              <a:rPr lang="tr-TR" dirty="0"/>
              <a:t> üzerinden indirilen </a:t>
            </a:r>
            <a:r>
              <a:rPr lang="tr-TR" dirty="0" err="1"/>
              <a:t>imageleri</a:t>
            </a:r>
            <a:r>
              <a:rPr lang="tr-TR" dirty="0"/>
              <a:t> kullanarak ürünü farklı işletim sistemi, versiyon ve </a:t>
            </a:r>
            <a:r>
              <a:rPr lang="tr-TR" dirty="0" err="1"/>
              <a:t>environmentlerle</a:t>
            </a:r>
            <a:r>
              <a:rPr lang="tr-TR" dirty="0"/>
              <a:t> birbirinden izole şekilde çalıştırır; yeterli kaynak ve gerekli yapılandırmalar ile birlikte kullanıldığında, yapısal </a:t>
            </a:r>
            <a:r>
              <a:rPr lang="tr-TR" dirty="0" err="1"/>
              <a:t>promlemleri</a:t>
            </a:r>
            <a:r>
              <a:rPr lang="tr-TR" dirty="0"/>
              <a:t> ortadan kaldırarak uygulamalarımızı stabil bir şekilde çalışabilecek hale getirir.</a:t>
            </a:r>
          </a:p>
        </p:txBody>
      </p:sp>
    </p:spTree>
    <p:extLst>
      <p:ext uri="{BB962C8B-B14F-4D97-AF65-F5344CB8AC3E}">
        <p14:creationId xmlns:p14="http://schemas.microsoft.com/office/powerpoint/2010/main" val="1435074459"/>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6AAA6A93FE29F141B20694647A7225BA" ma:contentTypeVersion="2" ma:contentTypeDescription="Yeni belge oluşturun." ma:contentTypeScope="" ma:versionID="c1c53b503bac5181a9d09c4001ac75da">
  <xsd:schema xmlns:xsd="http://www.w3.org/2001/XMLSchema" xmlns:xs="http://www.w3.org/2001/XMLSchema" xmlns:p="http://schemas.microsoft.com/office/2006/metadata/properties" xmlns:ns3="0c3f0d6d-b1ed-450b-ae45-cabd80dfc8f5" targetNamespace="http://schemas.microsoft.com/office/2006/metadata/properties" ma:root="true" ma:fieldsID="9cae2c6cf9a75cc6b801cbc2fa958b52" ns3:_="">
    <xsd:import namespace="0c3f0d6d-b1ed-450b-ae45-cabd80dfc8f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3f0d6d-b1ed-450b-ae45-cabd80dfc8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22C666-4E25-4EDF-B2C5-43A5EDAD13CC}">
  <ds:schemaRefs>
    <ds:schemaRef ds:uri="http://schemas.microsoft.com/sharepoint/v3/contenttype/forms"/>
  </ds:schemaRefs>
</ds:datastoreItem>
</file>

<file path=customXml/itemProps2.xml><?xml version="1.0" encoding="utf-8"?>
<ds:datastoreItem xmlns:ds="http://schemas.openxmlformats.org/officeDocument/2006/customXml" ds:itemID="{43D1ADC0-95B5-4082-B0DA-A3012212C9EF}">
  <ds:schemaRefs>
    <ds:schemaRef ds:uri="0c3f0d6d-b1ed-450b-ae45-cabd80dfc8f5"/>
    <ds:schemaRef ds:uri="http://schemas.openxmlformats.org/package/2006/metadata/core-properties"/>
    <ds:schemaRef ds:uri="http://purl.org/dc/terms/"/>
    <ds:schemaRef ds:uri="http://schemas.microsoft.com/office/2006/metadata/propertie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80341293-EBC8-457D-88AB-281B139BE2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3f0d6d-b1ed-450b-ae45-cabd80dfc8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TotalTime>
  <Words>936</Words>
  <Application>Microsoft Office PowerPoint</Application>
  <PresentationFormat>Geniş ekran</PresentationFormat>
  <Paragraphs>30</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Grandview</vt:lpstr>
      <vt:lpstr>Grandview (Başlıklar)</vt:lpstr>
      <vt:lpstr>Grandview (Gövde)</vt:lpstr>
      <vt:lpstr>Wingdings</vt:lpstr>
      <vt:lpstr>CosineVTI</vt:lpstr>
      <vt:lpstr>CONTAİNER</vt:lpstr>
      <vt:lpstr>Sanallaştırma Nedir?</vt:lpstr>
      <vt:lpstr>Container Nedir?</vt:lpstr>
      <vt:lpstr>Sanal Makineler ve Container</vt:lpstr>
      <vt:lpstr>PowerPoint Sunusu</vt:lpstr>
      <vt:lpstr>PowerPoint Sunusu</vt:lpstr>
      <vt:lpstr> Temel Container Kavramları</vt:lpstr>
      <vt:lpstr>PowerPoint Sunusu</vt:lpstr>
      <vt:lpstr>Docker Nedir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dc:title>
  <dc:creator>Ahmet Cemalettin KUMRU</dc:creator>
  <cp:lastModifiedBy>Ahmet Cemalettin KUMRU</cp:lastModifiedBy>
  <cp:revision>4</cp:revision>
  <dcterms:created xsi:type="dcterms:W3CDTF">2022-08-01T06:55:20Z</dcterms:created>
  <dcterms:modified xsi:type="dcterms:W3CDTF">2022-08-03T06:39:09Z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0x0101006AAA6A93FE29F141B20694647A7225BA</vt:lpwstr>
  </property>
</Properties>
</file>