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1"/>
  </p:sldMasterIdLst>
  <p:sldIdLst>
    <p:sldId id="256" r:id="rId2"/>
    <p:sldId id="268" r:id="rId3"/>
    <p:sldId id="257" r:id="rId4"/>
    <p:sldId id="258" r:id="rId5"/>
    <p:sldId id="260" r:id="rId6"/>
    <p:sldId id="261" r:id="rId7"/>
    <p:sldId id="262" r:id="rId8"/>
    <p:sldId id="263" r:id="rId9"/>
    <p:sldId id="264" r:id="rId10"/>
    <p:sldId id="265" r:id="rId11"/>
    <p:sldId id="259" r:id="rId12"/>
    <p:sldId id="266" r:id="rId13"/>
    <p:sldId id="267" r:id="rId14"/>
    <p:sldId id="269"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154C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Monday, August 1, 2022</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52322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Monday, August 1,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37201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Monday, August 1,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3346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Monday, August 1, 2022</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30971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Monday, August 1,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79842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Monday, August 1,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61152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Monday, August 1, 2022</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41032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Monday, August 1, 2022</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23735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Monday, August 1, 2022</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56878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Monday, August 1,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14051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Monday, August 1,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54049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Monday, August 1, 2022</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4190282793"/>
      </p:ext>
    </p:extLst>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59" r:id="rId6"/>
    <p:sldLayoutId id="2147483955" r:id="rId7"/>
    <p:sldLayoutId id="2147483956" r:id="rId8"/>
    <p:sldLayoutId id="2147483957" r:id="rId9"/>
    <p:sldLayoutId id="2147483958" r:id="rId10"/>
    <p:sldLayoutId id="2147483960" r:id="rId11"/>
  </p:sldLayoutIdLst>
  <p:hf sldNum="0" hdr="0" ftr="0" dt="0"/>
  <p:txStyles>
    <p:titleStyle>
      <a:lvl1pPr algn="l" defTabSz="914400" rtl="0" eaLnBrk="1" latinLnBrk="0" hangingPunct="1">
        <a:lnSpc>
          <a:spcPct val="100000"/>
        </a:lnSpc>
        <a:spcBef>
          <a:spcPct val="0"/>
        </a:spcBef>
        <a:buNone/>
        <a:defRPr sz="32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okhana.medium.com/microservice-mimarisi-nedir-microservice-mimarisine-giri%C5%9F-948e30cf65b1" TargetMode="External"/><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74E3E963-7ADC-4469-A079-F78B0BC6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864DEA4-D6B8-4DEF-B1D0-6D5672FA8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3DCE508-0FB0-207F-2FD4-9448C29F2A4F}"/>
              </a:ext>
            </a:extLst>
          </p:cNvPr>
          <p:cNvSpPr>
            <a:spLocks noGrp="1"/>
          </p:cNvSpPr>
          <p:nvPr>
            <p:ph type="ctrTitle"/>
          </p:nvPr>
        </p:nvSpPr>
        <p:spPr>
          <a:xfrm>
            <a:off x="6480000" y="1463574"/>
            <a:ext cx="5015638" cy="1392582"/>
          </a:xfrm>
        </p:spPr>
        <p:txBody>
          <a:bodyPr>
            <a:normAutofit/>
          </a:bodyPr>
          <a:lstStyle/>
          <a:p>
            <a:r>
              <a:rPr lang="tr-TR" sz="4800" dirty="0"/>
              <a:t>MICROSERVICES</a:t>
            </a:r>
          </a:p>
        </p:txBody>
      </p:sp>
      <p:sp>
        <p:nvSpPr>
          <p:cNvPr id="3" name="Alt Başlık 2">
            <a:extLst>
              <a:ext uri="{FF2B5EF4-FFF2-40B4-BE49-F238E27FC236}">
                <a16:creationId xmlns:a16="http://schemas.microsoft.com/office/drawing/2014/main" id="{5EAA1042-8158-E98D-7427-D99C1508121F}"/>
              </a:ext>
            </a:extLst>
          </p:cNvPr>
          <p:cNvSpPr>
            <a:spLocks noGrp="1"/>
          </p:cNvSpPr>
          <p:nvPr>
            <p:ph type="subTitle" idx="1"/>
          </p:nvPr>
        </p:nvSpPr>
        <p:spPr>
          <a:xfrm>
            <a:off x="6480000" y="3830399"/>
            <a:ext cx="5015638" cy="993670"/>
          </a:xfrm>
        </p:spPr>
        <p:txBody>
          <a:bodyPr>
            <a:normAutofit/>
          </a:bodyPr>
          <a:lstStyle/>
          <a:p>
            <a:pPr>
              <a:lnSpc>
                <a:spcPct val="110000"/>
              </a:lnSpc>
            </a:pPr>
            <a:r>
              <a:rPr lang="tr-TR" sz="1500" dirty="0">
                <a:solidFill>
                  <a:schemeClr val="tx2">
                    <a:lumMod val="90000"/>
                  </a:schemeClr>
                </a:solidFill>
              </a:rPr>
              <a:t>Ahmet Cemalettin Kumru</a:t>
            </a:r>
          </a:p>
          <a:p>
            <a:pPr>
              <a:lnSpc>
                <a:spcPct val="110000"/>
              </a:lnSpc>
            </a:pPr>
            <a:r>
              <a:rPr lang="tr-TR" sz="1500" dirty="0">
                <a:solidFill>
                  <a:schemeClr val="tx2">
                    <a:lumMod val="90000"/>
                  </a:schemeClr>
                </a:solidFill>
              </a:rPr>
              <a:t>İnteraktif ve Web Projeleri – Yazılım Geliştirme Stajyeri</a:t>
            </a:r>
          </a:p>
        </p:txBody>
      </p:sp>
      <p:grpSp>
        <p:nvGrpSpPr>
          <p:cNvPr id="88" name="Group 39">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41"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2"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3"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45" name="Group 44">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46"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7"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8"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23" name="Resim 22">
            <a:extLst>
              <a:ext uri="{FF2B5EF4-FFF2-40B4-BE49-F238E27FC236}">
                <a16:creationId xmlns:a16="http://schemas.microsoft.com/office/drawing/2014/main" id="{49626C25-F623-E71F-693C-CADD3ACC2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000" y="2154181"/>
            <a:ext cx="4992001" cy="2527611"/>
          </a:xfrm>
          <a:prstGeom prst="rect">
            <a:avLst/>
          </a:prstGeom>
        </p:spPr>
      </p:pic>
    </p:spTree>
    <p:extLst>
      <p:ext uri="{BB962C8B-B14F-4D97-AF65-F5344CB8AC3E}">
        <p14:creationId xmlns:p14="http://schemas.microsoft.com/office/powerpoint/2010/main" val="141845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8E27F7-3F29-47F0-B30F-585059182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B16CD8D-2899-43D9-995B-DD1278D6B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7F38A32B-CAD5-4D19-8E90-F63EB6902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342615" y="342615"/>
            <a:ext cx="6858000" cy="6172768"/>
          </a:xfrm>
          <a:custGeom>
            <a:avLst/>
            <a:gdLst>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4440498 w 6858000"/>
              <a:gd name="connsiteY4" fmla="*/ 5734742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0" fmla="*/ 6858000 w 6858000"/>
              <a:gd name="connsiteY0" fmla="*/ 0 h 5878098"/>
              <a:gd name="connsiteX1" fmla="*/ 6858000 w 6858000"/>
              <a:gd name="connsiteY1" fmla="*/ 5780582 h 5878098"/>
              <a:gd name="connsiteX2" fmla="*/ 6766523 w 6858000"/>
              <a:gd name="connsiteY2" fmla="*/ 5777266 h 5878098"/>
              <a:gd name="connsiteX3" fmla="*/ 5437222 w 6858000"/>
              <a:gd name="connsiteY3" fmla="*/ 5734742 h 5878098"/>
              <a:gd name="connsiteX4" fmla="*/ 4440498 w 6858000"/>
              <a:gd name="connsiteY4" fmla="*/ 5734742 h 5878098"/>
              <a:gd name="connsiteX5" fmla="*/ 582209 w 6858000"/>
              <a:gd name="connsiteY5" fmla="*/ 4121983 h 5878098"/>
              <a:gd name="connsiteX6" fmla="*/ 73548 w 6858000"/>
              <a:gd name="connsiteY6" fmla="*/ 3184291 h 5878098"/>
              <a:gd name="connsiteX7" fmla="*/ 0 w 6858000"/>
              <a:gd name="connsiteY7" fmla="*/ 2994994 h 5878098"/>
              <a:gd name="connsiteX8" fmla="*/ 0 w 6858000"/>
              <a:gd name="connsiteY8" fmla="*/ 0 h 5878098"/>
              <a:gd name="connsiteX9" fmla="*/ 6858000 w 6858000"/>
              <a:gd name="connsiteY9" fmla="*/ 0 h 5878098"/>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959581 w 6858000"/>
              <a:gd name="connsiteY5" fmla="*/ 4373609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3010841 w 6858000"/>
              <a:gd name="connsiteY3" fmla="*/ 5469518 h 5780582"/>
              <a:gd name="connsiteX4" fmla="*/ 959581 w 6858000"/>
              <a:gd name="connsiteY4" fmla="*/ 4373609 h 5780582"/>
              <a:gd name="connsiteX5" fmla="*/ 0 w 6858000"/>
              <a:gd name="connsiteY5" fmla="*/ 2994994 h 5780582"/>
              <a:gd name="connsiteX6" fmla="*/ 0 w 6858000"/>
              <a:gd name="connsiteY6" fmla="*/ 0 h 5780582"/>
              <a:gd name="connsiteX7" fmla="*/ 6858000 w 6858000"/>
              <a:gd name="connsiteY7"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264841 w 6858000"/>
              <a:gd name="connsiteY2" fmla="*/ 5442316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4516"/>
              <a:gd name="connsiteX1" fmla="*/ 6858000 w 6858000"/>
              <a:gd name="connsiteY1" fmla="*/ 5780582 h 5784516"/>
              <a:gd name="connsiteX2" fmla="*/ 3264841 w 6858000"/>
              <a:gd name="connsiteY2" fmla="*/ 5442316 h 5784516"/>
              <a:gd name="connsiteX3" fmla="*/ 959581 w 6858000"/>
              <a:gd name="connsiteY3" fmla="*/ 4373609 h 5784516"/>
              <a:gd name="connsiteX4" fmla="*/ 0 w 6858000"/>
              <a:gd name="connsiteY4" fmla="*/ 2994994 h 5784516"/>
              <a:gd name="connsiteX5" fmla="*/ 0 w 6858000"/>
              <a:gd name="connsiteY5" fmla="*/ 0 h 5784516"/>
              <a:gd name="connsiteX6" fmla="*/ 6858000 w 6858000"/>
              <a:gd name="connsiteY6" fmla="*/ 0 h 578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84516">
                <a:moveTo>
                  <a:pt x="6858000" y="0"/>
                </a:moveTo>
                <a:lnTo>
                  <a:pt x="6858000" y="5780582"/>
                </a:lnTo>
                <a:cubicBezTo>
                  <a:pt x="4704756" y="5812908"/>
                  <a:pt x="4198884" y="5641214"/>
                  <a:pt x="3264841" y="5442316"/>
                </a:cubicBezTo>
                <a:cubicBezTo>
                  <a:pt x="2330798" y="5243418"/>
                  <a:pt x="1503721" y="4781496"/>
                  <a:pt x="959581" y="4373609"/>
                </a:cubicBezTo>
                <a:cubicBezTo>
                  <a:pt x="415441" y="3965722"/>
                  <a:pt x="198635" y="3573180"/>
                  <a:pt x="0" y="2994994"/>
                </a:cubicBezTo>
                <a:lnTo>
                  <a:pt x="0" y="0"/>
                </a:lnTo>
                <a:lnTo>
                  <a:pt x="6858000" y="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pic>
        <p:nvPicPr>
          <p:cNvPr id="4" name="Resim 3">
            <a:extLst>
              <a:ext uri="{FF2B5EF4-FFF2-40B4-BE49-F238E27FC236}">
                <a16:creationId xmlns:a16="http://schemas.microsoft.com/office/drawing/2014/main" id="{C750A6EA-CB9B-F3E9-C6AD-53360FD7C3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837" y="965540"/>
            <a:ext cx="5015639" cy="2909070"/>
          </a:xfrm>
          <a:custGeom>
            <a:avLst/>
            <a:gdLst/>
            <a:ahLst/>
            <a:cxnLst/>
            <a:rect l="l" t="t" r="r" b="b"/>
            <a:pathLst>
              <a:path w="5015639" h="3501162">
                <a:moveTo>
                  <a:pt x="0" y="0"/>
                </a:moveTo>
                <a:lnTo>
                  <a:pt x="5015639" y="0"/>
                </a:lnTo>
                <a:lnTo>
                  <a:pt x="5015639" y="3501162"/>
                </a:lnTo>
                <a:lnTo>
                  <a:pt x="0" y="3501162"/>
                </a:lnTo>
                <a:close/>
              </a:path>
            </a:pathLst>
          </a:custGeom>
        </p:spPr>
      </p:pic>
      <p:sp>
        <p:nvSpPr>
          <p:cNvPr id="3" name="İçerik Yer Tutucusu 2">
            <a:extLst>
              <a:ext uri="{FF2B5EF4-FFF2-40B4-BE49-F238E27FC236}">
                <a16:creationId xmlns:a16="http://schemas.microsoft.com/office/drawing/2014/main" id="{B1DA9C57-EBB2-5646-885E-41C693975D86}"/>
              </a:ext>
            </a:extLst>
          </p:cNvPr>
          <p:cNvSpPr>
            <a:spLocks noGrp="1"/>
          </p:cNvSpPr>
          <p:nvPr>
            <p:ph idx="1"/>
          </p:nvPr>
        </p:nvSpPr>
        <p:spPr>
          <a:xfrm>
            <a:off x="6480000" y="633600"/>
            <a:ext cx="4991962" cy="5135374"/>
          </a:xfrm>
        </p:spPr>
        <p:txBody>
          <a:bodyPr>
            <a:normAutofit/>
          </a:bodyPr>
          <a:lstStyle/>
          <a:p>
            <a:pPr>
              <a:lnSpc>
                <a:spcPct val="110000"/>
              </a:lnSpc>
              <a:buFont typeface="Arial" panose="020B0604020202020204" pitchFamily="34" charset="0"/>
              <a:buChar char="•"/>
            </a:pPr>
            <a:r>
              <a:rPr lang="tr-TR" sz="1900" b="0" i="0">
                <a:effectLst/>
                <a:latin typeface="Avenir Next LT Pro (Gövde)"/>
              </a:rPr>
              <a:t>Yeni özelliklerin mevcut hizmetlerin işlevselliği bozulmadığından emin olmak için uygulama düzeyinde testler önem vermek gerekir.</a:t>
            </a:r>
          </a:p>
          <a:p>
            <a:pPr>
              <a:lnSpc>
                <a:spcPct val="110000"/>
              </a:lnSpc>
              <a:buFont typeface="Arial" panose="020B0604020202020204" pitchFamily="34" charset="0"/>
              <a:buChar char="•"/>
            </a:pPr>
            <a:r>
              <a:rPr lang="tr-TR" sz="1900" b="0" i="0">
                <a:effectLst/>
                <a:latin typeface="Avenir Next LT Pro (Gövde)"/>
              </a:rPr>
              <a:t>Her hizmetin kendi sürümleri, yayın planı ve yayın döngüleri olduğu için dokümantasyon çalışması daha fazladır.</a:t>
            </a:r>
          </a:p>
          <a:p>
            <a:pPr>
              <a:lnSpc>
                <a:spcPct val="110000"/>
              </a:lnSpc>
              <a:buFont typeface="Arial" panose="020B0604020202020204" pitchFamily="34" charset="0"/>
              <a:buChar char="•"/>
            </a:pPr>
            <a:r>
              <a:rPr lang="tr-TR" sz="1900" b="0" i="0">
                <a:effectLst/>
                <a:latin typeface="Avenir Next LT Pro (Gövde)"/>
              </a:rPr>
              <a:t>Uygulamaların ve kod tabanlarının sayısı arttığında, onu düzgün bir şekilde korumak ve yönetmek için çaba harcanır.</a:t>
            </a:r>
          </a:p>
          <a:p>
            <a:pPr>
              <a:lnSpc>
                <a:spcPct val="110000"/>
              </a:lnSpc>
              <a:buFont typeface="Arial" panose="020B0604020202020204" pitchFamily="34" charset="0"/>
              <a:buChar char="•"/>
            </a:pPr>
            <a:r>
              <a:rPr lang="tr-TR" sz="1900" b="0" i="0">
                <a:effectLst/>
                <a:latin typeface="Avenir Next LT Pro (Gövde)"/>
              </a:rPr>
              <a:t>Bağımlılığı azaltmak için kod tekrarı yaşanabilir, ancak performans göz önüne alındığında bu kod tekrarları göz ardı edilebilir.</a:t>
            </a:r>
          </a:p>
          <a:p>
            <a:pPr marL="0" indent="0">
              <a:lnSpc>
                <a:spcPct val="110000"/>
              </a:lnSpc>
              <a:buNone/>
            </a:pPr>
            <a:endParaRPr lang="tr-TR" sz="1900" b="0" i="0">
              <a:effectLst/>
              <a:latin typeface="charter"/>
            </a:endParaRPr>
          </a:p>
          <a:p>
            <a:pPr marL="0" indent="0">
              <a:lnSpc>
                <a:spcPct val="110000"/>
              </a:lnSpc>
              <a:buNone/>
            </a:pPr>
            <a:endParaRPr lang="tr-TR" sz="1900" b="0" i="0">
              <a:effectLst/>
              <a:latin typeface="charter"/>
            </a:endParaRPr>
          </a:p>
          <a:p>
            <a:pPr>
              <a:lnSpc>
                <a:spcPct val="110000"/>
              </a:lnSpc>
            </a:pPr>
            <a:endParaRPr lang="tr-TR" sz="1900"/>
          </a:p>
        </p:txBody>
      </p:sp>
    </p:spTree>
    <p:extLst>
      <p:ext uri="{BB962C8B-B14F-4D97-AF65-F5344CB8AC3E}">
        <p14:creationId xmlns:p14="http://schemas.microsoft.com/office/powerpoint/2010/main" val="141636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38E27F7-3F29-47F0-B30F-585059182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B16CD8D-2899-43D9-995B-DD1278D6B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7F38A32B-CAD5-4D19-8E90-F63EB6902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342615" y="342615"/>
            <a:ext cx="6858000" cy="6172768"/>
          </a:xfrm>
          <a:custGeom>
            <a:avLst/>
            <a:gdLst>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4440498 w 6858000"/>
              <a:gd name="connsiteY4" fmla="*/ 5734742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0" fmla="*/ 6858000 w 6858000"/>
              <a:gd name="connsiteY0" fmla="*/ 0 h 5878098"/>
              <a:gd name="connsiteX1" fmla="*/ 6858000 w 6858000"/>
              <a:gd name="connsiteY1" fmla="*/ 5780582 h 5878098"/>
              <a:gd name="connsiteX2" fmla="*/ 6766523 w 6858000"/>
              <a:gd name="connsiteY2" fmla="*/ 5777266 h 5878098"/>
              <a:gd name="connsiteX3" fmla="*/ 5437222 w 6858000"/>
              <a:gd name="connsiteY3" fmla="*/ 5734742 h 5878098"/>
              <a:gd name="connsiteX4" fmla="*/ 4440498 w 6858000"/>
              <a:gd name="connsiteY4" fmla="*/ 5734742 h 5878098"/>
              <a:gd name="connsiteX5" fmla="*/ 582209 w 6858000"/>
              <a:gd name="connsiteY5" fmla="*/ 4121983 h 5878098"/>
              <a:gd name="connsiteX6" fmla="*/ 73548 w 6858000"/>
              <a:gd name="connsiteY6" fmla="*/ 3184291 h 5878098"/>
              <a:gd name="connsiteX7" fmla="*/ 0 w 6858000"/>
              <a:gd name="connsiteY7" fmla="*/ 2994994 h 5878098"/>
              <a:gd name="connsiteX8" fmla="*/ 0 w 6858000"/>
              <a:gd name="connsiteY8" fmla="*/ 0 h 5878098"/>
              <a:gd name="connsiteX9" fmla="*/ 6858000 w 6858000"/>
              <a:gd name="connsiteY9" fmla="*/ 0 h 5878098"/>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959581 w 6858000"/>
              <a:gd name="connsiteY5" fmla="*/ 4373609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3010841 w 6858000"/>
              <a:gd name="connsiteY3" fmla="*/ 5469518 h 5780582"/>
              <a:gd name="connsiteX4" fmla="*/ 959581 w 6858000"/>
              <a:gd name="connsiteY4" fmla="*/ 4373609 h 5780582"/>
              <a:gd name="connsiteX5" fmla="*/ 0 w 6858000"/>
              <a:gd name="connsiteY5" fmla="*/ 2994994 h 5780582"/>
              <a:gd name="connsiteX6" fmla="*/ 0 w 6858000"/>
              <a:gd name="connsiteY6" fmla="*/ 0 h 5780582"/>
              <a:gd name="connsiteX7" fmla="*/ 6858000 w 6858000"/>
              <a:gd name="connsiteY7"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264841 w 6858000"/>
              <a:gd name="connsiteY2" fmla="*/ 5442316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4516"/>
              <a:gd name="connsiteX1" fmla="*/ 6858000 w 6858000"/>
              <a:gd name="connsiteY1" fmla="*/ 5780582 h 5784516"/>
              <a:gd name="connsiteX2" fmla="*/ 3264841 w 6858000"/>
              <a:gd name="connsiteY2" fmla="*/ 5442316 h 5784516"/>
              <a:gd name="connsiteX3" fmla="*/ 959581 w 6858000"/>
              <a:gd name="connsiteY3" fmla="*/ 4373609 h 5784516"/>
              <a:gd name="connsiteX4" fmla="*/ 0 w 6858000"/>
              <a:gd name="connsiteY4" fmla="*/ 2994994 h 5784516"/>
              <a:gd name="connsiteX5" fmla="*/ 0 w 6858000"/>
              <a:gd name="connsiteY5" fmla="*/ 0 h 5784516"/>
              <a:gd name="connsiteX6" fmla="*/ 6858000 w 6858000"/>
              <a:gd name="connsiteY6" fmla="*/ 0 h 578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84516">
                <a:moveTo>
                  <a:pt x="6858000" y="0"/>
                </a:moveTo>
                <a:lnTo>
                  <a:pt x="6858000" y="5780582"/>
                </a:lnTo>
                <a:cubicBezTo>
                  <a:pt x="4704756" y="5812908"/>
                  <a:pt x="4198884" y="5641214"/>
                  <a:pt x="3264841" y="5442316"/>
                </a:cubicBezTo>
                <a:cubicBezTo>
                  <a:pt x="2330798" y="5243418"/>
                  <a:pt x="1503721" y="4781496"/>
                  <a:pt x="959581" y="4373609"/>
                </a:cubicBezTo>
                <a:cubicBezTo>
                  <a:pt x="415441" y="3965722"/>
                  <a:pt x="198635" y="3573180"/>
                  <a:pt x="0" y="2994994"/>
                </a:cubicBezTo>
                <a:lnTo>
                  <a:pt x="0" y="0"/>
                </a:lnTo>
                <a:lnTo>
                  <a:pt x="6858000" y="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Başlık 1">
            <a:extLst>
              <a:ext uri="{FF2B5EF4-FFF2-40B4-BE49-F238E27FC236}">
                <a16:creationId xmlns:a16="http://schemas.microsoft.com/office/drawing/2014/main" id="{2CAEEEDD-9C8C-FA25-3ACE-D176AD87CA4A}"/>
              </a:ext>
            </a:extLst>
          </p:cNvPr>
          <p:cNvSpPr>
            <a:spLocks noGrp="1"/>
          </p:cNvSpPr>
          <p:nvPr>
            <p:ph type="title"/>
          </p:nvPr>
        </p:nvSpPr>
        <p:spPr>
          <a:xfrm>
            <a:off x="720000" y="619201"/>
            <a:ext cx="5003800" cy="1477328"/>
          </a:xfrm>
        </p:spPr>
        <p:txBody>
          <a:bodyPr>
            <a:normAutofit/>
          </a:bodyPr>
          <a:lstStyle/>
          <a:p>
            <a:r>
              <a:rPr lang="tr-TR" dirty="0" err="1"/>
              <a:t>Mikroservis</a:t>
            </a:r>
            <a:r>
              <a:rPr lang="tr-TR" dirty="0"/>
              <a:t> Mimarisi ve Monolitik Mimari</a:t>
            </a:r>
          </a:p>
        </p:txBody>
      </p:sp>
      <p:pic>
        <p:nvPicPr>
          <p:cNvPr id="5" name="Resim 4">
            <a:extLst>
              <a:ext uri="{FF2B5EF4-FFF2-40B4-BE49-F238E27FC236}">
                <a16:creationId xmlns:a16="http://schemas.microsoft.com/office/drawing/2014/main" id="{54DF60CD-9436-32DC-D9A6-B37E75677C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776" y="1591037"/>
            <a:ext cx="5015639" cy="2507819"/>
          </a:xfrm>
          <a:custGeom>
            <a:avLst/>
            <a:gdLst/>
            <a:ahLst/>
            <a:cxnLst/>
            <a:rect l="l" t="t" r="r" b="b"/>
            <a:pathLst>
              <a:path w="5015639" h="3501162">
                <a:moveTo>
                  <a:pt x="0" y="0"/>
                </a:moveTo>
                <a:lnTo>
                  <a:pt x="5015639" y="0"/>
                </a:lnTo>
                <a:lnTo>
                  <a:pt x="5015639" y="3501162"/>
                </a:lnTo>
                <a:lnTo>
                  <a:pt x="0" y="3501162"/>
                </a:lnTo>
                <a:close/>
              </a:path>
            </a:pathLst>
          </a:custGeom>
        </p:spPr>
      </p:pic>
      <p:sp>
        <p:nvSpPr>
          <p:cNvPr id="3" name="İçerik Yer Tutucusu 2">
            <a:extLst>
              <a:ext uri="{FF2B5EF4-FFF2-40B4-BE49-F238E27FC236}">
                <a16:creationId xmlns:a16="http://schemas.microsoft.com/office/drawing/2014/main" id="{E869934D-D3A2-DCE3-F68F-8623F544AB9D}"/>
              </a:ext>
            </a:extLst>
          </p:cNvPr>
          <p:cNvSpPr>
            <a:spLocks noGrp="1"/>
          </p:cNvSpPr>
          <p:nvPr>
            <p:ph idx="1"/>
          </p:nvPr>
        </p:nvSpPr>
        <p:spPr>
          <a:xfrm>
            <a:off x="6443800" y="97891"/>
            <a:ext cx="4991962" cy="6081236"/>
          </a:xfrm>
        </p:spPr>
        <p:txBody>
          <a:bodyPr>
            <a:noAutofit/>
          </a:bodyPr>
          <a:lstStyle/>
          <a:p>
            <a:pPr>
              <a:lnSpc>
                <a:spcPct val="110000"/>
              </a:lnSpc>
            </a:pPr>
            <a:r>
              <a:rPr lang="tr-TR" sz="1600" b="1" dirty="0">
                <a:latin typeface="Avenir Next LT Pro (Gövde)"/>
              </a:rPr>
              <a:t>1.Teknoloji Çeşitliliği: </a:t>
            </a:r>
            <a:r>
              <a:rPr lang="tr-TR" sz="1600" dirty="0" err="1">
                <a:latin typeface="Avenir Next LT Pro (Gövde)"/>
              </a:rPr>
              <a:t>Mikroservislerin</a:t>
            </a:r>
            <a:r>
              <a:rPr lang="tr-TR" sz="1600" dirty="0">
                <a:latin typeface="Avenir Next LT Pro (Gövde)"/>
              </a:rPr>
              <a:t> her birinin içinde farklı teknolojiler kullanabiliriz. Bu her iş için doğru ve etkin bir aracı seçmemize olanak sağlar.</a:t>
            </a:r>
          </a:p>
          <a:p>
            <a:pPr>
              <a:lnSpc>
                <a:spcPct val="110000"/>
              </a:lnSpc>
            </a:pPr>
            <a:r>
              <a:rPr lang="tr-TR" sz="1600" b="1" dirty="0">
                <a:latin typeface="Avenir Next LT Pro (Gövde)"/>
              </a:rPr>
              <a:t>2.Esneklik</a:t>
            </a:r>
            <a:r>
              <a:rPr lang="tr-TR" sz="1600" dirty="0">
                <a:latin typeface="Avenir Next LT Pro (Gövde)"/>
              </a:rPr>
              <a:t>: </a:t>
            </a:r>
            <a:r>
              <a:rPr lang="tr-TR" sz="1600" b="0" i="0" dirty="0">
                <a:effectLst/>
                <a:latin typeface="Avenir Next LT Pro (Gövde)"/>
              </a:rPr>
              <a:t>Monolitik bir uygulamada, servis başarısız olursa, her şey çalışmayı durdurur. Böyle bir sistemle, hata şansımızı azaltmak için birden fazla makinede çalışabiliriz, ancak mikro servislerle, hizmetlerin toplam başarısızlığını ele alan ve buna bağlı olarak işlevselliği bozan sistemler oluşturabiliriz.</a:t>
            </a:r>
          </a:p>
          <a:p>
            <a:pPr>
              <a:lnSpc>
                <a:spcPct val="110000"/>
              </a:lnSpc>
            </a:pPr>
            <a:r>
              <a:rPr lang="tr-TR" sz="1600" b="1" dirty="0">
                <a:latin typeface="Avenir Next LT Pro (Gövde)"/>
              </a:rPr>
              <a:t>3.Ölçekleme</a:t>
            </a:r>
            <a:r>
              <a:rPr lang="tr-TR" sz="1600" dirty="0">
                <a:latin typeface="Avenir Next LT Pro (Gövde)"/>
              </a:rPr>
              <a:t>: </a:t>
            </a:r>
            <a:r>
              <a:rPr lang="tr-TR" sz="1600" b="0" i="0" dirty="0">
                <a:effectLst/>
                <a:latin typeface="Avenir Next LT Pro (Gövde)"/>
              </a:rPr>
              <a:t>Büyük, Monolitik bir uygulamada, her şeyi birlikte ölçeklemek zorundayız. Bazen ölçekleme amacımız projenin  küçük bir  kısmı içindir ve buna rağmen genel sistemimizi ölçeklendirmeliyiz. Daha küçük hizmetlerle, ölçeklendirmeye ihtiyaç duyan hizmetleri ölçeklendirebiliriz. Farklı sistemler ve platformlarda çalışabilen farklı servisler olarak geliştirildikleri için, </a:t>
            </a:r>
            <a:r>
              <a:rPr lang="tr-TR" sz="1600" b="0" i="0" dirty="0" err="1">
                <a:effectLst/>
                <a:latin typeface="Avenir Next LT Pro (Gövde)"/>
              </a:rPr>
              <a:t>ihtiyaça</a:t>
            </a:r>
            <a:r>
              <a:rPr lang="tr-TR" sz="1600" b="0" i="0" dirty="0">
                <a:effectLst/>
                <a:latin typeface="Avenir Next LT Pro (Gövde)"/>
              </a:rPr>
              <a:t> göre genişletilebilirler. Mesela yoğun “</a:t>
            </a:r>
            <a:r>
              <a:rPr lang="tr-TR" sz="1600" b="0" i="0" dirty="0" err="1">
                <a:effectLst/>
                <a:latin typeface="Avenir Next LT Pro (Gövde)"/>
              </a:rPr>
              <a:t>memory</a:t>
            </a:r>
            <a:r>
              <a:rPr lang="tr-TR" sz="1600" b="0" i="0" dirty="0">
                <a:effectLst/>
                <a:latin typeface="Avenir Next LT Pro (Gövde)"/>
              </a:rPr>
              <a:t>” kullanan bir servis ile yoğun I/O işlemi yapan bir servisi farklı şekillerde “</a:t>
            </a:r>
            <a:r>
              <a:rPr lang="tr-TR" sz="1600" b="0" i="0" dirty="0" err="1">
                <a:effectLst/>
                <a:latin typeface="Avenir Next LT Pro (Gövde)"/>
              </a:rPr>
              <a:t>scale</a:t>
            </a:r>
            <a:r>
              <a:rPr lang="tr-TR" sz="1600" b="0" i="0" dirty="0">
                <a:effectLst/>
                <a:latin typeface="Avenir Next LT Pro (Gövde)"/>
              </a:rPr>
              <a:t>” edip, kaynak kullanımını optimize etmek oldukça kolay </a:t>
            </a:r>
            <a:r>
              <a:rPr lang="tr-TR" sz="1600" b="0" i="0" dirty="0">
                <a:effectLst/>
                <a:latin typeface="Source Sans Pro" panose="020B0503030403020204" pitchFamily="34" charset="0"/>
              </a:rPr>
              <a:t>olacaktır.</a:t>
            </a:r>
            <a:endParaRPr lang="tr-TR" sz="1600" dirty="0"/>
          </a:p>
        </p:txBody>
      </p:sp>
    </p:spTree>
    <p:extLst>
      <p:ext uri="{BB962C8B-B14F-4D97-AF65-F5344CB8AC3E}">
        <p14:creationId xmlns:p14="http://schemas.microsoft.com/office/powerpoint/2010/main" val="2495502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8E27F7-3F29-47F0-B30F-585059182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B16CD8D-2899-43D9-995B-DD1278D6B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7F38A32B-CAD5-4D19-8E90-F63EB6902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342615" y="342615"/>
            <a:ext cx="6858000" cy="6172768"/>
          </a:xfrm>
          <a:custGeom>
            <a:avLst/>
            <a:gdLst>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4440498 w 6858000"/>
              <a:gd name="connsiteY4" fmla="*/ 5734742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0" fmla="*/ 6858000 w 6858000"/>
              <a:gd name="connsiteY0" fmla="*/ 0 h 5878098"/>
              <a:gd name="connsiteX1" fmla="*/ 6858000 w 6858000"/>
              <a:gd name="connsiteY1" fmla="*/ 5780582 h 5878098"/>
              <a:gd name="connsiteX2" fmla="*/ 6766523 w 6858000"/>
              <a:gd name="connsiteY2" fmla="*/ 5777266 h 5878098"/>
              <a:gd name="connsiteX3" fmla="*/ 5437222 w 6858000"/>
              <a:gd name="connsiteY3" fmla="*/ 5734742 h 5878098"/>
              <a:gd name="connsiteX4" fmla="*/ 4440498 w 6858000"/>
              <a:gd name="connsiteY4" fmla="*/ 5734742 h 5878098"/>
              <a:gd name="connsiteX5" fmla="*/ 582209 w 6858000"/>
              <a:gd name="connsiteY5" fmla="*/ 4121983 h 5878098"/>
              <a:gd name="connsiteX6" fmla="*/ 73548 w 6858000"/>
              <a:gd name="connsiteY6" fmla="*/ 3184291 h 5878098"/>
              <a:gd name="connsiteX7" fmla="*/ 0 w 6858000"/>
              <a:gd name="connsiteY7" fmla="*/ 2994994 h 5878098"/>
              <a:gd name="connsiteX8" fmla="*/ 0 w 6858000"/>
              <a:gd name="connsiteY8" fmla="*/ 0 h 5878098"/>
              <a:gd name="connsiteX9" fmla="*/ 6858000 w 6858000"/>
              <a:gd name="connsiteY9" fmla="*/ 0 h 5878098"/>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959581 w 6858000"/>
              <a:gd name="connsiteY5" fmla="*/ 4373609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3010841 w 6858000"/>
              <a:gd name="connsiteY3" fmla="*/ 5469518 h 5780582"/>
              <a:gd name="connsiteX4" fmla="*/ 959581 w 6858000"/>
              <a:gd name="connsiteY4" fmla="*/ 4373609 h 5780582"/>
              <a:gd name="connsiteX5" fmla="*/ 0 w 6858000"/>
              <a:gd name="connsiteY5" fmla="*/ 2994994 h 5780582"/>
              <a:gd name="connsiteX6" fmla="*/ 0 w 6858000"/>
              <a:gd name="connsiteY6" fmla="*/ 0 h 5780582"/>
              <a:gd name="connsiteX7" fmla="*/ 6858000 w 6858000"/>
              <a:gd name="connsiteY7"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264841 w 6858000"/>
              <a:gd name="connsiteY2" fmla="*/ 5442316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4516"/>
              <a:gd name="connsiteX1" fmla="*/ 6858000 w 6858000"/>
              <a:gd name="connsiteY1" fmla="*/ 5780582 h 5784516"/>
              <a:gd name="connsiteX2" fmla="*/ 3264841 w 6858000"/>
              <a:gd name="connsiteY2" fmla="*/ 5442316 h 5784516"/>
              <a:gd name="connsiteX3" fmla="*/ 959581 w 6858000"/>
              <a:gd name="connsiteY3" fmla="*/ 4373609 h 5784516"/>
              <a:gd name="connsiteX4" fmla="*/ 0 w 6858000"/>
              <a:gd name="connsiteY4" fmla="*/ 2994994 h 5784516"/>
              <a:gd name="connsiteX5" fmla="*/ 0 w 6858000"/>
              <a:gd name="connsiteY5" fmla="*/ 0 h 5784516"/>
              <a:gd name="connsiteX6" fmla="*/ 6858000 w 6858000"/>
              <a:gd name="connsiteY6" fmla="*/ 0 h 578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84516">
                <a:moveTo>
                  <a:pt x="6858000" y="0"/>
                </a:moveTo>
                <a:lnTo>
                  <a:pt x="6858000" y="5780582"/>
                </a:lnTo>
                <a:cubicBezTo>
                  <a:pt x="4704756" y="5812908"/>
                  <a:pt x="4198884" y="5641214"/>
                  <a:pt x="3264841" y="5442316"/>
                </a:cubicBezTo>
                <a:cubicBezTo>
                  <a:pt x="2330798" y="5243418"/>
                  <a:pt x="1503721" y="4781496"/>
                  <a:pt x="959581" y="4373609"/>
                </a:cubicBezTo>
                <a:cubicBezTo>
                  <a:pt x="415441" y="3965722"/>
                  <a:pt x="198635" y="3573180"/>
                  <a:pt x="0" y="2994994"/>
                </a:cubicBezTo>
                <a:lnTo>
                  <a:pt x="0" y="0"/>
                </a:lnTo>
                <a:lnTo>
                  <a:pt x="6858000" y="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pic>
        <p:nvPicPr>
          <p:cNvPr id="4" name="Resim 3">
            <a:extLst>
              <a:ext uri="{FF2B5EF4-FFF2-40B4-BE49-F238E27FC236}">
                <a16:creationId xmlns:a16="http://schemas.microsoft.com/office/drawing/2014/main" id="{2195FA23-9AB4-82CF-DD49-6CF0320057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564" y="633600"/>
            <a:ext cx="5015639" cy="2507819"/>
          </a:xfrm>
          <a:custGeom>
            <a:avLst/>
            <a:gdLst/>
            <a:ahLst/>
            <a:cxnLst/>
            <a:rect l="l" t="t" r="r" b="b"/>
            <a:pathLst>
              <a:path w="5015639" h="3501162">
                <a:moveTo>
                  <a:pt x="0" y="0"/>
                </a:moveTo>
                <a:lnTo>
                  <a:pt x="5015639" y="0"/>
                </a:lnTo>
                <a:lnTo>
                  <a:pt x="5015639" y="3501162"/>
                </a:lnTo>
                <a:lnTo>
                  <a:pt x="0" y="3501162"/>
                </a:lnTo>
                <a:close/>
              </a:path>
            </a:pathLst>
          </a:custGeom>
        </p:spPr>
      </p:pic>
      <p:sp>
        <p:nvSpPr>
          <p:cNvPr id="3" name="İçerik Yer Tutucusu 2">
            <a:extLst>
              <a:ext uri="{FF2B5EF4-FFF2-40B4-BE49-F238E27FC236}">
                <a16:creationId xmlns:a16="http://schemas.microsoft.com/office/drawing/2014/main" id="{B1DA9C57-EBB2-5646-885E-41C693975D86}"/>
              </a:ext>
            </a:extLst>
          </p:cNvPr>
          <p:cNvSpPr>
            <a:spLocks noGrp="1"/>
          </p:cNvSpPr>
          <p:nvPr>
            <p:ph idx="1"/>
          </p:nvPr>
        </p:nvSpPr>
        <p:spPr>
          <a:xfrm>
            <a:off x="6480000" y="147783"/>
            <a:ext cx="4991962" cy="6539344"/>
          </a:xfrm>
        </p:spPr>
        <p:txBody>
          <a:bodyPr>
            <a:normAutofit lnSpcReduction="10000"/>
          </a:bodyPr>
          <a:lstStyle/>
          <a:p>
            <a:pPr marL="0" indent="0">
              <a:lnSpc>
                <a:spcPct val="110000"/>
              </a:lnSpc>
              <a:buNone/>
            </a:pPr>
            <a:r>
              <a:rPr lang="tr-TR" sz="1600" b="1" i="0" dirty="0">
                <a:effectLst/>
                <a:latin typeface="Avenir Next LT Pro (Gövde)"/>
              </a:rPr>
              <a:t>4.Deployment Kolaylığı: </a:t>
            </a:r>
            <a:r>
              <a:rPr lang="tr-TR" sz="1600" b="0" i="0" dirty="0">
                <a:effectLst/>
                <a:latin typeface="Avenir Next LT Pro (Gövde)"/>
              </a:rPr>
              <a:t>Monolitik bir uygulamada belki bir satırlık değişikliğin </a:t>
            </a:r>
            <a:r>
              <a:rPr lang="tr-TR" sz="1600" b="0" i="0" dirty="0" err="1">
                <a:effectLst/>
                <a:latin typeface="Avenir Next LT Pro (Gövde)"/>
              </a:rPr>
              <a:t>deployu</a:t>
            </a:r>
            <a:r>
              <a:rPr lang="tr-TR" sz="1600" b="0" i="0" dirty="0">
                <a:effectLst/>
                <a:latin typeface="Avenir Next LT Pro (Gövde)"/>
              </a:rPr>
              <a:t> ve </a:t>
            </a:r>
            <a:r>
              <a:rPr lang="tr-TR" sz="1600" b="0" i="0" dirty="0" err="1">
                <a:effectLst/>
                <a:latin typeface="Avenir Next LT Pro (Gövde)"/>
              </a:rPr>
              <a:t>release</a:t>
            </a:r>
            <a:r>
              <a:rPr lang="tr-TR" sz="1600" b="0" i="0" dirty="0">
                <a:effectLst/>
                <a:latin typeface="Avenir Next LT Pro (Gövde)"/>
              </a:rPr>
              <a:t> işlemi için tüm uygulamanın </a:t>
            </a:r>
            <a:r>
              <a:rPr lang="tr-TR" sz="1600" b="0" i="0" dirty="0" err="1">
                <a:effectLst/>
                <a:latin typeface="Avenir Next LT Pro (Gövde)"/>
              </a:rPr>
              <a:t>deploymenta</a:t>
            </a:r>
            <a:r>
              <a:rPr lang="tr-TR" sz="1600" b="0" i="0" dirty="0">
                <a:effectLst/>
                <a:latin typeface="Avenir Next LT Pro (Gövde)"/>
              </a:rPr>
              <a:t> ihtiyacı vardır. </a:t>
            </a:r>
            <a:r>
              <a:rPr lang="tr-TR" sz="1600" b="0" i="0" dirty="0" err="1">
                <a:effectLst/>
                <a:latin typeface="Avenir Next LT Pro (Gövde)"/>
              </a:rPr>
              <a:t>Mikroservis</a:t>
            </a:r>
            <a:r>
              <a:rPr lang="tr-TR" sz="1600" b="0" i="0" dirty="0">
                <a:effectLst/>
                <a:latin typeface="Avenir Next LT Pro (Gövde)"/>
              </a:rPr>
              <a:t> mimarisi ile , yaptığımız her değişiklik kendi işi için  özelleştirilmiş servislerin içerisinde olacağından , bu servisin </a:t>
            </a:r>
            <a:r>
              <a:rPr lang="tr-TR" sz="1600" b="0" i="0" dirty="0" err="1">
                <a:effectLst/>
                <a:latin typeface="Avenir Next LT Pro (Gövde)"/>
              </a:rPr>
              <a:t>deployu</a:t>
            </a:r>
            <a:r>
              <a:rPr lang="tr-TR" sz="1600" b="0" i="0" dirty="0">
                <a:effectLst/>
                <a:latin typeface="Avenir Next LT Pro (Gövde)"/>
              </a:rPr>
              <a:t> çok daha kolay ve sistemin geri kalanından bağımsız olacaktır. Bu da bizim için </a:t>
            </a:r>
            <a:r>
              <a:rPr lang="tr-TR" sz="1600" b="0" i="0" dirty="0" err="1">
                <a:effectLst/>
                <a:latin typeface="Avenir Next LT Pro (Gövde)"/>
              </a:rPr>
              <a:t>deployment</a:t>
            </a:r>
            <a:r>
              <a:rPr lang="tr-TR" sz="1600" b="0" i="0" dirty="0">
                <a:effectLst/>
                <a:latin typeface="Avenir Next LT Pro (Gövde)"/>
              </a:rPr>
              <a:t> sürecini hızlandıracaktır. Eğer bir problem meydana gelirse problemin meydana geldiği bağımsız serviste problem kolayca çözülebilecek ve hızlı bir şekilde </a:t>
            </a:r>
            <a:r>
              <a:rPr lang="tr-TR" sz="1600" b="0" i="0" dirty="0" err="1">
                <a:effectLst/>
                <a:latin typeface="Avenir Next LT Pro (Gövde)"/>
              </a:rPr>
              <a:t>rollback</a:t>
            </a:r>
            <a:r>
              <a:rPr lang="tr-TR" sz="1600" b="0" i="0" dirty="0">
                <a:effectLst/>
                <a:latin typeface="Avenir Next LT Pro (Gövde)"/>
              </a:rPr>
              <a:t> yapılma imkanı doğar.</a:t>
            </a:r>
          </a:p>
          <a:p>
            <a:pPr marL="0" indent="0">
              <a:lnSpc>
                <a:spcPct val="110000"/>
              </a:lnSpc>
              <a:buNone/>
            </a:pPr>
            <a:r>
              <a:rPr lang="tr-TR" sz="1600" b="1" dirty="0">
                <a:latin typeface="Avenir Next LT Pro (Gövde)"/>
              </a:rPr>
              <a:t>5.Organizasyonların Düzenlenmesi: </a:t>
            </a:r>
            <a:r>
              <a:rPr lang="tr-TR" sz="1600" b="0" i="0" dirty="0" err="1">
                <a:effectLst/>
                <a:latin typeface="Avenir Next LT Pro (Gövde)"/>
              </a:rPr>
              <a:t>Mikroservisler</a:t>
            </a:r>
            <a:r>
              <a:rPr lang="tr-TR" sz="1600" b="0" i="0" dirty="0">
                <a:effectLst/>
                <a:latin typeface="Avenir Next LT Pro (Gövde)"/>
              </a:rPr>
              <a:t>, mimarimizi organizasyonumuza daha iyi uydurmamızı sağlar ve herhangi bir kod tabanında çalışan kişi sayısını minimize etmemize yardımcı olur. Ayrıca, ekiplerin hizmetler arasında sahipliğini tek bir hizmet alanında çalışan kişileri tutmaya çalışacak şekilde değiştirebiliriz. Ayrıca ekibe sonradan katılan bir kişinin bu kadar büyük bir yapıya, mimariyi öğrenmesi yerine, bu kişinin hangi dilde ve hangi DB ortamında işi yapmasını biliyor ise bu ortamda bu ufak iş mantığını geliştirme imkanı vermeyi sağlar. </a:t>
            </a:r>
          </a:p>
          <a:p>
            <a:pPr marL="0" indent="0">
              <a:lnSpc>
                <a:spcPct val="110000"/>
              </a:lnSpc>
              <a:buNone/>
            </a:pPr>
            <a:endParaRPr lang="tr-TR" sz="1400" b="0" i="0" dirty="0">
              <a:effectLst/>
              <a:latin typeface="charter"/>
            </a:endParaRPr>
          </a:p>
          <a:p>
            <a:pPr>
              <a:lnSpc>
                <a:spcPct val="110000"/>
              </a:lnSpc>
            </a:pPr>
            <a:endParaRPr lang="tr-TR" sz="1400" dirty="0"/>
          </a:p>
        </p:txBody>
      </p:sp>
    </p:spTree>
    <p:extLst>
      <p:ext uri="{BB962C8B-B14F-4D97-AF65-F5344CB8AC3E}">
        <p14:creationId xmlns:p14="http://schemas.microsoft.com/office/powerpoint/2010/main" val="2502356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8E27F7-3F29-47F0-B30F-585059182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B16CD8D-2899-43D9-995B-DD1278D6B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7F38A32B-CAD5-4D19-8E90-F63EB6902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342615" y="342615"/>
            <a:ext cx="6858000" cy="6172768"/>
          </a:xfrm>
          <a:custGeom>
            <a:avLst/>
            <a:gdLst>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4440498 w 6858000"/>
              <a:gd name="connsiteY4" fmla="*/ 5734742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0" fmla="*/ 6858000 w 6858000"/>
              <a:gd name="connsiteY0" fmla="*/ 0 h 5878098"/>
              <a:gd name="connsiteX1" fmla="*/ 6858000 w 6858000"/>
              <a:gd name="connsiteY1" fmla="*/ 5780582 h 5878098"/>
              <a:gd name="connsiteX2" fmla="*/ 6766523 w 6858000"/>
              <a:gd name="connsiteY2" fmla="*/ 5777266 h 5878098"/>
              <a:gd name="connsiteX3" fmla="*/ 5437222 w 6858000"/>
              <a:gd name="connsiteY3" fmla="*/ 5734742 h 5878098"/>
              <a:gd name="connsiteX4" fmla="*/ 4440498 w 6858000"/>
              <a:gd name="connsiteY4" fmla="*/ 5734742 h 5878098"/>
              <a:gd name="connsiteX5" fmla="*/ 582209 w 6858000"/>
              <a:gd name="connsiteY5" fmla="*/ 4121983 h 5878098"/>
              <a:gd name="connsiteX6" fmla="*/ 73548 w 6858000"/>
              <a:gd name="connsiteY6" fmla="*/ 3184291 h 5878098"/>
              <a:gd name="connsiteX7" fmla="*/ 0 w 6858000"/>
              <a:gd name="connsiteY7" fmla="*/ 2994994 h 5878098"/>
              <a:gd name="connsiteX8" fmla="*/ 0 w 6858000"/>
              <a:gd name="connsiteY8" fmla="*/ 0 h 5878098"/>
              <a:gd name="connsiteX9" fmla="*/ 6858000 w 6858000"/>
              <a:gd name="connsiteY9" fmla="*/ 0 h 5878098"/>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959581 w 6858000"/>
              <a:gd name="connsiteY5" fmla="*/ 4373609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3010841 w 6858000"/>
              <a:gd name="connsiteY3" fmla="*/ 5469518 h 5780582"/>
              <a:gd name="connsiteX4" fmla="*/ 959581 w 6858000"/>
              <a:gd name="connsiteY4" fmla="*/ 4373609 h 5780582"/>
              <a:gd name="connsiteX5" fmla="*/ 0 w 6858000"/>
              <a:gd name="connsiteY5" fmla="*/ 2994994 h 5780582"/>
              <a:gd name="connsiteX6" fmla="*/ 0 w 6858000"/>
              <a:gd name="connsiteY6" fmla="*/ 0 h 5780582"/>
              <a:gd name="connsiteX7" fmla="*/ 6858000 w 6858000"/>
              <a:gd name="connsiteY7"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264841 w 6858000"/>
              <a:gd name="connsiteY2" fmla="*/ 5442316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4516"/>
              <a:gd name="connsiteX1" fmla="*/ 6858000 w 6858000"/>
              <a:gd name="connsiteY1" fmla="*/ 5780582 h 5784516"/>
              <a:gd name="connsiteX2" fmla="*/ 3264841 w 6858000"/>
              <a:gd name="connsiteY2" fmla="*/ 5442316 h 5784516"/>
              <a:gd name="connsiteX3" fmla="*/ 959581 w 6858000"/>
              <a:gd name="connsiteY3" fmla="*/ 4373609 h 5784516"/>
              <a:gd name="connsiteX4" fmla="*/ 0 w 6858000"/>
              <a:gd name="connsiteY4" fmla="*/ 2994994 h 5784516"/>
              <a:gd name="connsiteX5" fmla="*/ 0 w 6858000"/>
              <a:gd name="connsiteY5" fmla="*/ 0 h 5784516"/>
              <a:gd name="connsiteX6" fmla="*/ 6858000 w 6858000"/>
              <a:gd name="connsiteY6" fmla="*/ 0 h 578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84516">
                <a:moveTo>
                  <a:pt x="6858000" y="0"/>
                </a:moveTo>
                <a:lnTo>
                  <a:pt x="6858000" y="5780582"/>
                </a:lnTo>
                <a:cubicBezTo>
                  <a:pt x="4704756" y="5812908"/>
                  <a:pt x="4198884" y="5641214"/>
                  <a:pt x="3264841" y="5442316"/>
                </a:cubicBezTo>
                <a:cubicBezTo>
                  <a:pt x="2330798" y="5243418"/>
                  <a:pt x="1503721" y="4781496"/>
                  <a:pt x="959581" y="4373609"/>
                </a:cubicBezTo>
                <a:cubicBezTo>
                  <a:pt x="415441" y="3965722"/>
                  <a:pt x="198635" y="3573180"/>
                  <a:pt x="0" y="2994994"/>
                </a:cubicBezTo>
                <a:lnTo>
                  <a:pt x="0" y="0"/>
                </a:lnTo>
                <a:lnTo>
                  <a:pt x="6858000" y="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3" name="İçerik Yer Tutucusu 2">
            <a:extLst>
              <a:ext uri="{FF2B5EF4-FFF2-40B4-BE49-F238E27FC236}">
                <a16:creationId xmlns:a16="http://schemas.microsoft.com/office/drawing/2014/main" id="{B1DA9C57-EBB2-5646-885E-41C693975D86}"/>
              </a:ext>
            </a:extLst>
          </p:cNvPr>
          <p:cNvSpPr>
            <a:spLocks noGrp="1"/>
          </p:cNvSpPr>
          <p:nvPr>
            <p:ph idx="1"/>
          </p:nvPr>
        </p:nvSpPr>
        <p:spPr>
          <a:xfrm>
            <a:off x="6480000" y="633600"/>
            <a:ext cx="4991962" cy="5135374"/>
          </a:xfrm>
        </p:spPr>
        <p:txBody>
          <a:bodyPr>
            <a:normAutofit/>
          </a:bodyPr>
          <a:lstStyle/>
          <a:p>
            <a:pPr fontAlgn="base">
              <a:lnSpc>
                <a:spcPct val="110000"/>
              </a:lnSpc>
            </a:pPr>
            <a:r>
              <a:rPr lang="tr-TR" sz="1600" b="1" i="0">
                <a:effectLst/>
                <a:latin typeface="Avenir Next LT Pro (Gövde)"/>
              </a:rPr>
              <a:t>6.Reuseability’i Optimize </a:t>
            </a:r>
            <a:r>
              <a:rPr lang="tr-TR" sz="1600" b="1" i="0" err="1">
                <a:effectLst/>
                <a:latin typeface="Avenir Next LT Pro (Gövde)"/>
              </a:rPr>
              <a:t>Etme:</a:t>
            </a:r>
            <a:r>
              <a:rPr lang="tr-TR" sz="1600" b="0" i="0" err="1">
                <a:effectLst/>
                <a:latin typeface="Avenir Next LT Pro (Gövde)"/>
              </a:rPr>
              <a:t>Her</a:t>
            </a:r>
            <a:r>
              <a:rPr lang="tr-TR" sz="1600" b="0" i="0">
                <a:effectLst/>
                <a:latin typeface="Avenir Next LT Pro (Gövde)"/>
              </a:rPr>
              <a:t> projede kimsenin dokunmak istemediği , proje için hayati öneme sahip bölümler mevcuttur ve bu bölümler eski teknolojilerle hayata geçirilmiş ve yaşam ömrünü yıllar önce kaybetmiş makinelerde çalışıyor olabilir. Peki bunlar neden </a:t>
            </a:r>
            <a:r>
              <a:rPr lang="tr-TR" sz="1600" b="0" i="0" err="1">
                <a:effectLst/>
                <a:latin typeface="Avenir Next LT Pro (Gövde)"/>
              </a:rPr>
              <a:t>değiştirimez</a:t>
            </a:r>
            <a:r>
              <a:rPr lang="tr-TR" sz="1600" b="0" i="0">
                <a:effectLst/>
                <a:latin typeface="Avenir Next LT Pro (Gövde)"/>
              </a:rPr>
              <a:t>. Cevabı basit, bu değiştirme ve geçiş işlemi çok büyük ve riskli bir iş. </a:t>
            </a:r>
          </a:p>
          <a:p>
            <a:pPr fontAlgn="base">
              <a:lnSpc>
                <a:spcPct val="110000"/>
              </a:lnSpc>
            </a:pPr>
            <a:r>
              <a:rPr lang="tr-TR" sz="1600" b="0" i="0">
                <a:effectLst/>
                <a:latin typeface="Avenir Next LT Pro (Gövde)"/>
              </a:rPr>
              <a:t>  </a:t>
            </a:r>
            <a:r>
              <a:rPr lang="tr-TR" sz="1600" b="0" i="0" err="1">
                <a:effectLst/>
                <a:latin typeface="Avenir Next LT Pro (Gövde)"/>
              </a:rPr>
              <a:t>Mikroservis</a:t>
            </a:r>
            <a:r>
              <a:rPr lang="tr-TR" sz="1600" b="0" i="0">
                <a:effectLst/>
                <a:latin typeface="Avenir Next LT Pro (Gövde)"/>
              </a:rPr>
              <a:t> mimarisi ile bağımsız servisler küçük boyutlarda olduğundan, bunların yerine daha iyi bir uygulama ile yer değiştirme, dönüştürme ya da bunları tamamen silme maliyetini yönetmek daha kolaydır.  </a:t>
            </a:r>
            <a:r>
              <a:rPr lang="tr-TR" sz="1600" b="0" i="0" err="1">
                <a:effectLst/>
                <a:latin typeface="Avenir Next LT Pro (Gövde)"/>
              </a:rPr>
              <a:t>Mikroservis</a:t>
            </a:r>
            <a:r>
              <a:rPr lang="tr-TR" sz="1600" b="0" i="0">
                <a:effectLst/>
                <a:latin typeface="Avenir Next LT Pro (Gövde)"/>
              </a:rPr>
              <a:t> yaklaşımlarını kullanan ekipler, gerektiğinde hizmetlerin tamamen yeniden yazılabilmesinde ve artık ihtiyaç duyulmadığında bir servisi yok etmekte eskiye kıyasla sıkıntı yaşamazlar. </a:t>
            </a:r>
          </a:p>
          <a:p>
            <a:pPr marL="0" indent="0">
              <a:lnSpc>
                <a:spcPct val="110000"/>
              </a:lnSpc>
              <a:buNone/>
            </a:pPr>
            <a:endParaRPr lang="tr-TR" sz="1600" b="0" i="0">
              <a:effectLst/>
              <a:latin typeface="charter"/>
            </a:endParaRPr>
          </a:p>
          <a:p>
            <a:pPr marL="0" indent="0">
              <a:lnSpc>
                <a:spcPct val="110000"/>
              </a:lnSpc>
              <a:buNone/>
            </a:pPr>
            <a:endParaRPr lang="tr-TR" sz="1600" b="0" i="0">
              <a:effectLst/>
              <a:latin typeface="charter"/>
            </a:endParaRPr>
          </a:p>
          <a:p>
            <a:pPr>
              <a:lnSpc>
                <a:spcPct val="110000"/>
              </a:lnSpc>
            </a:pPr>
            <a:endParaRPr lang="tr-TR" sz="1600"/>
          </a:p>
        </p:txBody>
      </p:sp>
      <p:pic>
        <p:nvPicPr>
          <p:cNvPr id="8" name="Resim 7" descr="tablo içeren bir resim&#10;&#10;Açıklama otomatik olarak oluşturuldu">
            <a:extLst>
              <a:ext uri="{FF2B5EF4-FFF2-40B4-BE49-F238E27FC236}">
                <a16:creationId xmlns:a16="http://schemas.microsoft.com/office/drawing/2014/main" id="{B6A6B5F5-B186-4713-1F56-98D6F678D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484" y="633599"/>
            <a:ext cx="4376453" cy="5019055"/>
          </a:xfrm>
          <a:custGeom>
            <a:avLst/>
            <a:gdLst/>
            <a:ahLst/>
            <a:cxnLst/>
            <a:rect l="l" t="t" r="r" b="b"/>
            <a:pathLst>
              <a:path w="5015639" h="3501162">
                <a:moveTo>
                  <a:pt x="0" y="0"/>
                </a:moveTo>
                <a:lnTo>
                  <a:pt x="5015639" y="0"/>
                </a:lnTo>
                <a:lnTo>
                  <a:pt x="5015639" y="3501162"/>
                </a:lnTo>
                <a:lnTo>
                  <a:pt x="0" y="3501162"/>
                </a:lnTo>
                <a:close/>
              </a:path>
            </a:pathLst>
          </a:custGeom>
        </p:spPr>
      </p:pic>
    </p:spTree>
    <p:extLst>
      <p:ext uri="{BB962C8B-B14F-4D97-AF65-F5344CB8AC3E}">
        <p14:creationId xmlns:p14="http://schemas.microsoft.com/office/powerpoint/2010/main" val="115625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D9E2D9-EE69-4775-8CE5-9EAC35AD2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D75B673-1FA7-415E-8B2E-7A0550C8B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B3A6DA5-09D0-FE5C-CDEF-4D8C0E9B1BFD}"/>
              </a:ext>
            </a:extLst>
          </p:cNvPr>
          <p:cNvSpPr>
            <a:spLocks noGrp="1"/>
          </p:cNvSpPr>
          <p:nvPr>
            <p:ph type="title"/>
          </p:nvPr>
        </p:nvSpPr>
        <p:spPr>
          <a:xfrm>
            <a:off x="6480000" y="619200"/>
            <a:ext cx="4991961" cy="1477328"/>
          </a:xfrm>
        </p:spPr>
        <p:txBody>
          <a:bodyPr wrap="square" anchor="ctr">
            <a:normAutofit/>
          </a:bodyPr>
          <a:lstStyle/>
          <a:p>
            <a:r>
              <a:rPr lang="tr-TR" dirty="0"/>
              <a:t>Kaynakça</a:t>
            </a:r>
          </a:p>
        </p:txBody>
      </p:sp>
      <p:pic>
        <p:nvPicPr>
          <p:cNvPr id="5" name="Picture 4" descr="Pins in a map">
            <a:extLst>
              <a:ext uri="{FF2B5EF4-FFF2-40B4-BE49-F238E27FC236}">
                <a16:creationId xmlns:a16="http://schemas.microsoft.com/office/drawing/2014/main" id="{E7E5D61D-F8DF-50C0-76A3-19C9264BE3A4}"/>
              </a:ext>
            </a:extLst>
          </p:cNvPr>
          <p:cNvPicPr>
            <a:picLocks noChangeAspect="1"/>
          </p:cNvPicPr>
          <p:nvPr/>
        </p:nvPicPr>
        <p:blipFill rotWithShape="1">
          <a:blip r:embed="rId2"/>
          <a:srcRect l="22207" r="20330" b="-1"/>
          <a:stretch/>
        </p:blipFill>
        <p:spPr>
          <a:xfrm>
            <a:off x="20" y="10"/>
            <a:ext cx="590370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sp>
        <p:nvSpPr>
          <p:cNvPr id="3" name="İçerik Yer Tutucusu 2">
            <a:extLst>
              <a:ext uri="{FF2B5EF4-FFF2-40B4-BE49-F238E27FC236}">
                <a16:creationId xmlns:a16="http://schemas.microsoft.com/office/drawing/2014/main" id="{95129C4F-C030-5FA6-7E7C-5CA6C0FE66B3}"/>
              </a:ext>
            </a:extLst>
          </p:cNvPr>
          <p:cNvSpPr>
            <a:spLocks noGrp="1"/>
          </p:cNvSpPr>
          <p:nvPr>
            <p:ph idx="1"/>
          </p:nvPr>
        </p:nvSpPr>
        <p:spPr>
          <a:xfrm>
            <a:off x="6480000" y="2541600"/>
            <a:ext cx="4991962" cy="3216273"/>
          </a:xfrm>
        </p:spPr>
        <p:txBody>
          <a:bodyPr>
            <a:normAutofit/>
          </a:bodyPr>
          <a:lstStyle/>
          <a:p>
            <a:r>
              <a:rPr lang="tr-TR" dirty="0">
                <a:hlinkClick r:id="rId3">
                  <a:extLst>
                    <a:ext uri="{A12FA001-AC4F-418D-AE19-62706E023703}">
                      <ahyp:hlinkClr xmlns:ahyp="http://schemas.microsoft.com/office/drawing/2018/hyperlinkcolor" val="tx"/>
                    </a:ext>
                  </a:extLst>
                </a:hlinkClick>
              </a:rPr>
              <a:t>https://gokhana.medium.com/microservice-mimarisi-nedir-microservice-mimarisine-giri%C5%9F-948e30cf65b1</a:t>
            </a:r>
            <a:endParaRPr lang="tr-TR" dirty="0"/>
          </a:p>
          <a:p>
            <a:r>
              <a:rPr lang="tr-TR" dirty="0"/>
              <a:t>https://gokhana.medium.com/monolitik-mimari-ve-microservice-mimarisi-aras%C4%B1ndaki-farklar-bd89ac5b094a</a:t>
            </a:r>
          </a:p>
        </p:txBody>
      </p:sp>
    </p:spTree>
    <p:extLst>
      <p:ext uri="{BB962C8B-B14F-4D97-AF65-F5344CB8AC3E}">
        <p14:creationId xmlns:p14="http://schemas.microsoft.com/office/powerpoint/2010/main" val="2542897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38E27F7-3F29-47F0-B30F-585059182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B16CD8D-2899-43D9-995B-DD1278D6B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7F38A32B-CAD5-4D19-8E90-F63EB6902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342615" y="342615"/>
            <a:ext cx="6858000" cy="6172768"/>
          </a:xfrm>
          <a:custGeom>
            <a:avLst/>
            <a:gdLst>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4440498 w 6858000"/>
              <a:gd name="connsiteY4" fmla="*/ 5734742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0" fmla="*/ 6858000 w 6858000"/>
              <a:gd name="connsiteY0" fmla="*/ 0 h 5878098"/>
              <a:gd name="connsiteX1" fmla="*/ 6858000 w 6858000"/>
              <a:gd name="connsiteY1" fmla="*/ 5780582 h 5878098"/>
              <a:gd name="connsiteX2" fmla="*/ 6766523 w 6858000"/>
              <a:gd name="connsiteY2" fmla="*/ 5777266 h 5878098"/>
              <a:gd name="connsiteX3" fmla="*/ 5437222 w 6858000"/>
              <a:gd name="connsiteY3" fmla="*/ 5734742 h 5878098"/>
              <a:gd name="connsiteX4" fmla="*/ 4440498 w 6858000"/>
              <a:gd name="connsiteY4" fmla="*/ 5734742 h 5878098"/>
              <a:gd name="connsiteX5" fmla="*/ 582209 w 6858000"/>
              <a:gd name="connsiteY5" fmla="*/ 4121983 h 5878098"/>
              <a:gd name="connsiteX6" fmla="*/ 73548 w 6858000"/>
              <a:gd name="connsiteY6" fmla="*/ 3184291 h 5878098"/>
              <a:gd name="connsiteX7" fmla="*/ 0 w 6858000"/>
              <a:gd name="connsiteY7" fmla="*/ 2994994 h 5878098"/>
              <a:gd name="connsiteX8" fmla="*/ 0 w 6858000"/>
              <a:gd name="connsiteY8" fmla="*/ 0 h 5878098"/>
              <a:gd name="connsiteX9" fmla="*/ 6858000 w 6858000"/>
              <a:gd name="connsiteY9" fmla="*/ 0 h 5878098"/>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959581 w 6858000"/>
              <a:gd name="connsiteY5" fmla="*/ 4373609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3010841 w 6858000"/>
              <a:gd name="connsiteY3" fmla="*/ 5469518 h 5780582"/>
              <a:gd name="connsiteX4" fmla="*/ 959581 w 6858000"/>
              <a:gd name="connsiteY4" fmla="*/ 4373609 h 5780582"/>
              <a:gd name="connsiteX5" fmla="*/ 0 w 6858000"/>
              <a:gd name="connsiteY5" fmla="*/ 2994994 h 5780582"/>
              <a:gd name="connsiteX6" fmla="*/ 0 w 6858000"/>
              <a:gd name="connsiteY6" fmla="*/ 0 h 5780582"/>
              <a:gd name="connsiteX7" fmla="*/ 6858000 w 6858000"/>
              <a:gd name="connsiteY7"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264841 w 6858000"/>
              <a:gd name="connsiteY2" fmla="*/ 5442316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4516"/>
              <a:gd name="connsiteX1" fmla="*/ 6858000 w 6858000"/>
              <a:gd name="connsiteY1" fmla="*/ 5780582 h 5784516"/>
              <a:gd name="connsiteX2" fmla="*/ 3264841 w 6858000"/>
              <a:gd name="connsiteY2" fmla="*/ 5442316 h 5784516"/>
              <a:gd name="connsiteX3" fmla="*/ 959581 w 6858000"/>
              <a:gd name="connsiteY3" fmla="*/ 4373609 h 5784516"/>
              <a:gd name="connsiteX4" fmla="*/ 0 w 6858000"/>
              <a:gd name="connsiteY4" fmla="*/ 2994994 h 5784516"/>
              <a:gd name="connsiteX5" fmla="*/ 0 w 6858000"/>
              <a:gd name="connsiteY5" fmla="*/ 0 h 5784516"/>
              <a:gd name="connsiteX6" fmla="*/ 6858000 w 6858000"/>
              <a:gd name="connsiteY6" fmla="*/ 0 h 578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84516">
                <a:moveTo>
                  <a:pt x="6858000" y="0"/>
                </a:moveTo>
                <a:lnTo>
                  <a:pt x="6858000" y="5780582"/>
                </a:lnTo>
                <a:cubicBezTo>
                  <a:pt x="4704756" y="5812908"/>
                  <a:pt x="4198884" y="5641214"/>
                  <a:pt x="3264841" y="5442316"/>
                </a:cubicBezTo>
                <a:cubicBezTo>
                  <a:pt x="2330798" y="5243418"/>
                  <a:pt x="1503721" y="4781496"/>
                  <a:pt x="959581" y="4373609"/>
                </a:cubicBezTo>
                <a:cubicBezTo>
                  <a:pt x="415441" y="3965722"/>
                  <a:pt x="198635" y="3573180"/>
                  <a:pt x="0" y="2994994"/>
                </a:cubicBezTo>
                <a:lnTo>
                  <a:pt x="0" y="0"/>
                </a:lnTo>
                <a:lnTo>
                  <a:pt x="6858000" y="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Başlık 1">
            <a:extLst>
              <a:ext uri="{FF2B5EF4-FFF2-40B4-BE49-F238E27FC236}">
                <a16:creationId xmlns:a16="http://schemas.microsoft.com/office/drawing/2014/main" id="{8BD084E6-EC7C-5701-03C5-D366667129A9}"/>
              </a:ext>
            </a:extLst>
          </p:cNvPr>
          <p:cNvSpPr>
            <a:spLocks noGrp="1"/>
          </p:cNvSpPr>
          <p:nvPr>
            <p:ph type="title"/>
          </p:nvPr>
        </p:nvSpPr>
        <p:spPr>
          <a:xfrm>
            <a:off x="720000" y="619201"/>
            <a:ext cx="5003800" cy="1477328"/>
          </a:xfrm>
        </p:spPr>
        <p:txBody>
          <a:bodyPr>
            <a:normAutofit/>
          </a:bodyPr>
          <a:lstStyle/>
          <a:p>
            <a:r>
              <a:rPr lang="tr-TR" dirty="0"/>
              <a:t>İçindekiler</a:t>
            </a:r>
          </a:p>
        </p:txBody>
      </p:sp>
      <p:pic>
        <p:nvPicPr>
          <p:cNvPr id="7" name="Graphic 6" descr="Onay işareti">
            <a:extLst>
              <a:ext uri="{FF2B5EF4-FFF2-40B4-BE49-F238E27FC236}">
                <a16:creationId xmlns:a16="http://schemas.microsoft.com/office/drawing/2014/main" id="{87F6F7F8-BDDF-56D0-BF42-613521E303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71319" y="1168257"/>
            <a:ext cx="3501162" cy="3501162"/>
          </a:xfrm>
          <a:custGeom>
            <a:avLst/>
            <a:gdLst/>
            <a:ahLst/>
            <a:cxnLst/>
            <a:rect l="l" t="t" r="r" b="b"/>
            <a:pathLst>
              <a:path w="5015639" h="3501162">
                <a:moveTo>
                  <a:pt x="0" y="0"/>
                </a:moveTo>
                <a:lnTo>
                  <a:pt x="5015639" y="0"/>
                </a:lnTo>
                <a:lnTo>
                  <a:pt x="5015639" y="3501162"/>
                </a:lnTo>
                <a:lnTo>
                  <a:pt x="0" y="3501162"/>
                </a:lnTo>
                <a:close/>
              </a:path>
            </a:pathLst>
          </a:custGeom>
        </p:spPr>
      </p:pic>
      <p:sp>
        <p:nvSpPr>
          <p:cNvPr id="3" name="İçerik Yer Tutucusu 2">
            <a:extLst>
              <a:ext uri="{FF2B5EF4-FFF2-40B4-BE49-F238E27FC236}">
                <a16:creationId xmlns:a16="http://schemas.microsoft.com/office/drawing/2014/main" id="{2044FCA6-4A6D-4D1F-0829-74833F0CB5C4}"/>
              </a:ext>
            </a:extLst>
          </p:cNvPr>
          <p:cNvSpPr>
            <a:spLocks noGrp="1"/>
          </p:cNvSpPr>
          <p:nvPr>
            <p:ph idx="1"/>
          </p:nvPr>
        </p:nvSpPr>
        <p:spPr>
          <a:xfrm>
            <a:off x="6480000" y="633600"/>
            <a:ext cx="4991962" cy="5135374"/>
          </a:xfrm>
        </p:spPr>
        <p:txBody>
          <a:bodyPr>
            <a:normAutofit/>
          </a:bodyPr>
          <a:lstStyle/>
          <a:p>
            <a:r>
              <a:rPr lang="tr-TR" dirty="0" err="1"/>
              <a:t>Mikroservis</a:t>
            </a:r>
            <a:r>
              <a:rPr lang="tr-TR" dirty="0"/>
              <a:t> Nedir?</a:t>
            </a:r>
          </a:p>
          <a:p>
            <a:r>
              <a:rPr lang="tr-TR" dirty="0" err="1"/>
              <a:t>Mikroservis</a:t>
            </a:r>
            <a:r>
              <a:rPr lang="tr-TR" dirty="0"/>
              <a:t> Mimarisi Nasıl Olmalıdır ve Avantajları Nelerdir?</a:t>
            </a:r>
          </a:p>
          <a:p>
            <a:r>
              <a:rPr lang="tr-TR" dirty="0" err="1"/>
              <a:t>Mikroservis</a:t>
            </a:r>
            <a:r>
              <a:rPr lang="tr-TR" dirty="0"/>
              <a:t> Temel Özellikleri Nelerdir?</a:t>
            </a:r>
          </a:p>
          <a:p>
            <a:r>
              <a:rPr lang="tr-TR" dirty="0" err="1"/>
              <a:t>Mikroservis</a:t>
            </a:r>
            <a:r>
              <a:rPr lang="tr-TR" dirty="0"/>
              <a:t> Temel Özellikleri Nelerdir?</a:t>
            </a:r>
          </a:p>
          <a:p>
            <a:r>
              <a:rPr lang="tr-TR" dirty="0" err="1"/>
              <a:t>Mikroservis</a:t>
            </a:r>
            <a:r>
              <a:rPr lang="tr-TR" dirty="0"/>
              <a:t> Eksiklikleri ve Dikkat Edilmesi Gereken Noktalar Nelerdir?</a:t>
            </a:r>
          </a:p>
          <a:p>
            <a:r>
              <a:rPr lang="tr-TR" dirty="0" err="1"/>
              <a:t>Mikroservis</a:t>
            </a:r>
            <a:r>
              <a:rPr lang="tr-TR" dirty="0"/>
              <a:t> Mimarisi ve Monolitik Mimari</a:t>
            </a:r>
          </a:p>
          <a:p>
            <a:r>
              <a:rPr lang="tr-TR" dirty="0"/>
              <a:t>Kaynakça</a:t>
            </a:r>
          </a:p>
        </p:txBody>
      </p:sp>
    </p:spTree>
    <p:extLst>
      <p:ext uri="{BB962C8B-B14F-4D97-AF65-F5344CB8AC3E}">
        <p14:creationId xmlns:p14="http://schemas.microsoft.com/office/powerpoint/2010/main" val="3129083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38E27F7-3F29-47F0-B30F-585059182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B16CD8D-2899-43D9-995B-DD1278D6B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7F38A32B-CAD5-4D19-8E90-F63EB6902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342615" y="342615"/>
            <a:ext cx="6858000" cy="6172768"/>
          </a:xfrm>
          <a:custGeom>
            <a:avLst/>
            <a:gdLst>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4440498 w 6858000"/>
              <a:gd name="connsiteY4" fmla="*/ 5734742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0" fmla="*/ 6858000 w 6858000"/>
              <a:gd name="connsiteY0" fmla="*/ 0 h 5878098"/>
              <a:gd name="connsiteX1" fmla="*/ 6858000 w 6858000"/>
              <a:gd name="connsiteY1" fmla="*/ 5780582 h 5878098"/>
              <a:gd name="connsiteX2" fmla="*/ 6766523 w 6858000"/>
              <a:gd name="connsiteY2" fmla="*/ 5777266 h 5878098"/>
              <a:gd name="connsiteX3" fmla="*/ 5437222 w 6858000"/>
              <a:gd name="connsiteY3" fmla="*/ 5734742 h 5878098"/>
              <a:gd name="connsiteX4" fmla="*/ 4440498 w 6858000"/>
              <a:gd name="connsiteY4" fmla="*/ 5734742 h 5878098"/>
              <a:gd name="connsiteX5" fmla="*/ 582209 w 6858000"/>
              <a:gd name="connsiteY5" fmla="*/ 4121983 h 5878098"/>
              <a:gd name="connsiteX6" fmla="*/ 73548 w 6858000"/>
              <a:gd name="connsiteY6" fmla="*/ 3184291 h 5878098"/>
              <a:gd name="connsiteX7" fmla="*/ 0 w 6858000"/>
              <a:gd name="connsiteY7" fmla="*/ 2994994 h 5878098"/>
              <a:gd name="connsiteX8" fmla="*/ 0 w 6858000"/>
              <a:gd name="connsiteY8" fmla="*/ 0 h 5878098"/>
              <a:gd name="connsiteX9" fmla="*/ 6858000 w 6858000"/>
              <a:gd name="connsiteY9" fmla="*/ 0 h 5878098"/>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959581 w 6858000"/>
              <a:gd name="connsiteY5" fmla="*/ 4373609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3010841 w 6858000"/>
              <a:gd name="connsiteY3" fmla="*/ 5469518 h 5780582"/>
              <a:gd name="connsiteX4" fmla="*/ 959581 w 6858000"/>
              <a:gd name="connsiteY4" fmla="*/ 4373609 h 5780582"/>
              <a:gd name="connsiteX5" fmla="*/ 0 w 6858000"/>
              <a:gd name="connsiteY5" fmla="*/ 2994994 h 5780582"/>
              <a:gd name="connsiteX6" fmla="*/ 0 w 6858000"/>
              <a:gd name="connsiteY6" fmla="*/ 0 h 5780582"/>
              <a:gd name="connsiteX7" fmla="*/ 6858000 w 6858000"/>
              <a:gd name="connsiteY7"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264841 w 6858000"/>
              <a:gd name="connsiteY2" fmla="*/ 5442316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4516"/>
              <a:gd name="connsiteX1" fmla="*/ 6858000 w 6858000"/>
              <a:gd name="connsiteY1" fmla="*/ 5780582 h 5784516"/>
              <a:gd name="connsiteX2" fmla="*/ 3264841 w 6858000"/>
              <a:gd name="connsiteY2" fmla="*/ 5442316 h 5784516"/>
              <a:gd name="connsiteX3" fmla="*/ 959581 w 6858000"/>
              <a:gd name="connsiteY3" fmla="*/ 4373609 h 5784516"/>
              <a:gd name="connsiteX4" fmla="*/ 0 w 6858000"/>
              <a:gd name="connsiteY4" fmla="*/ 2994994 h 5784516"/>
              <a:gd name="connsiteX5" fmla="*/ 0 w 6858000"/>
              <a:gd name="connsiteY5" fmla="*/ 0 h 5784516"/>
              <a:gd name="connsiteX6" fmla="*/ 6858000 w 6858000"/>
              <a:gd name="connsiteY6" fmla="*/ 0 h 578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84516">
                <a:moveTo>
                  <a:pt x="6858000" y="0"/>
                </a:moveTo>
                <a:lnTo>
                  <a:pt x="6858000" y="5780582"/>
                </a:lnTo>
                <a:cubicBezTo>
                  <a:pt x="4704756" y="5812908"/>
                  <a:pt x="4198884" y="5641214"/>
                  <a:pt x="3264841" y="5442316"/>
                </a:cubicBezTo>
                <a:cubicBezTo>
                  <a:pt x="2330798" y="5243418"/>
                  <a:pt x="1503721" y="4781496"/>
                  <a:pt x="959581" y="4373609"/>
                </a:cubicBezTo>
                <a:cubicBezTo>
                  <a:pt x="415441" y="3965722"/>
                  <a:pt x="198635" y="3573180"/>
                  <a:pt x="0" y="2994994"/>
                </a:cubicBezTo>
                <a:lnTo>
                  <a:pt x="0" y="0"/>
                </a:lnTo>
                <a:lnTo>
                  <a:pt x="6858000" y="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Başlık 1">
            <a:extLst>
              <a:ext uri="{FF2B5EF4-FFF2-40B4-BE49-F238E27FC236}">
                <a16:creationId xmlns:a16="http://schemas.microsoft.com/office/drawing/2014/main" id="{81706323-6E04-3BAE-3BC0-B18737AC0510}"/>
              </a:ext>
            </a:extLst>
          </p:cNvPr>
          <p:cNvSpPr>
            <a:spLocks noGrp="1"/>
          </p:cNvSpPr>
          <p:nvPr>
            <p:ph type="title"/>
          </p:nvPr>
        </p:nvSpPr>
        <p:spPr>
          <a:xfrm>
            <a:off x="720000" y="619201"/>
            <a:ext cx="5003800" cy="1477328"/>
          </a:xfrm>
        </p:spPr>
        <p:txBody>
          <a:bodyPr>
            <a:normAutofit/>
          </a:bodyPr>
          <a:lstStyle/>
          <a:p>
            <a:r>
              <a:rPr lang="tr-TR" dirty="0" err="1"/>
              <a:t>Mikroservis</a:t>
            </a:r>
            <a:r>
              <a:rPr lang="tr-TR" dirty="0"/>
              <a:t> Nedir?</a:t>
            </a:r>
          </a:p>
        </p:txBody>
      </p:sp>
      <p:pic>
        <p:nvPicPr>
          <p:cNvPr id="5" name="Resim 4">
            <a:extLst>
              <a:ext uri="{FF2B5EF4-FFF2-40B4-BE49-F238E27FC236}">
                <a16:creationId xmlns:a16="http://schemas.microsoft.com/office/drawing/2014/main" id="{44AF009B-44D4-7C5A-636E-D07E9FA2B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161" y="1491280"/>
            <a:ext cx="5015639" cy="2773548"/>
          </a:xfrm>
          <a:custGeom>
            <a:avLst/>
            <a:gdLst/>
            <a:ahLst/>
            <a:cxnLst/>
            <a:rect l="l" t="t" r="r" b="b"/>
            <a:pathLst>
              <a:path w="5015639" h="3501162">
                <a:moveTo>
                  <a:pt x="0" y="0"/>
                </a:moveTo>
                <a:lnTo>
                  <a:pt x="5015639" y="0"/>
                </a:lnTo>
                <a:lnTo>
                  <a:pt x="5015639" y="3501162"/>
                </a:lnTo>
                <a:lnTo>
                  <a:pt x="0" y="3501162"/>
                </a:lnTo>
                <a:close/>
              </a:path>
            </a:pathLst>
          </a:custGeom>
        </p:spPr>
      </p:pic>
      <p:sp>
        <p:nvSpPr>
          <p:cNvPr id="3" name="İçerik Yer Tutucusu 2">
            <a:extLst>
              <a:ext uri="{FF2B5EF4-FFF2-40B4-BE49-F238E27FC236}">
                <a16:creationId xmlns:a16="http://schemas.microsoft.com/office/drawing/2014/main" id="{7FBC69EE-C5D6-22FF-568F-F5586C6C29EE}"/>
              </a:ext>
            </a:extLst>
          </p:cNvPr>
          <p:cNvSpPr>
            <a:spLocks noGrp="1"/>
          </p:cNvSpPr>
          <p:nvPr>
            <p:ph idx="1"/>
          </p:nvPr>
        </p:nvSpPr>
        <p:spPr>
          <a:xfrm>
            <a:off x="6480000" y="633600"/>
            <a:ext cx="4991962" cy="5135374"/>
          </a:xfrm>
        </p:spPr>
        <p:txBody>
          <a:bodyPr>
            <a:normAutofit/>
          </a:bodyPr>
          <a:lstStyle/>
          <a:p>
            <a:pPr>
              <a:lnSpc>
                <a:spcPct val="110000"/>
              </a:lnSpc>
            </a:pPr>
            <a:r>
              <a:rPr lang="tr-TR" sz="1700" dirty="0"/>
              <a:t>Temelde bir yazılım uygulamasında belirli özellik yada fonksiyonu sağlayan, tek bir amaca hizmet eden, birbirinden bağımsız yazılım servisleridir. Bu hizmetler bağımsız olarak bakımı yapılabilir, izlenilebilir ve dağıtılabilir bir yapıya sahip olmalıdır.</a:t>
            </a:r>
          </a:p>
          <a:p>
            <a:pPr>
              <a:lnSpc>
                <a:spcPct val="110000"/>
              </a:lnSpc>
            </a:pPr>
            <a:r>
              <a:rPr lang="tr-TR" sz="1700" dirty="0" err="1"/>
              <a:t>Mikroservis</a:t>
            </a:r>
            <a:r>
              <a:rPr lang="tr-TR" sz="1700" dirty="0"/>
              <a:t> tek başına sorumluluğu olan ve tek iş yapan sadece o işe ait işleri yürüten modüler projelerdir.</a:t>
            </a:r>
          </a:p>
          <a:p>
            <a:pPr>
              <a:lnSpc>
                <a:spcPct val="110000"/>
              </a:lnSpc>
            </a:pPr>
            <a:r>
              <a:rPr lang="tr-TR" sz="1700" dirty="0" err="1"/>
              <a:t>Mikroservis</a:t>
            </a:r>
            <a:r>
              <a:rPr lang="tr-TR" sz="1700" dirty="0"/>
              <a:t> Service </a:t>
            </a:r>
            <a:r>
              <a:rPr lang="tr-TR" sz="1700" dirty="0" err="1"/>
              <a:t>Oriented</a:t>
            </a:r>
            <a:r>
              <a:rPr lang="tr-TR" sz="1700" dirty="0"/>
              <a:t> Architecture üzerine kurulmuş bir mimaridir. Service </a:t>
            </a:r>
            <a:r>
              <a:rPr lang="tr-TR" sz="1700" dirty="0" err="1"/>
              <a:t>Oriented</a:t>
            </a:r>
            <a:r>
              <a:rPr lang="tr-TR" sz="1700" dirty="0"/>
              <a:t> Architecture , uygulamaların birbirleriyle tek bir makine ve ya ağ üzerinden birden çok makineye dağıtıldığında , servislerin dağıtım sisteminde iletişim kurabilmesini sağlayan bir mimaridir.</a:t>
            </a:r>
          </a:p>
        </p:txBody>
      </p:sp>
    </p:spTree>
    <p:extLst>
      <p:ext uri="{BB962C8B-B14F-4D97-AF65-F5344CB8AC3E}">
        <p14:creationId xmlns:p14="http://schemas.microsoft.com/office/powerpoint/2010/main" val="3389081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38E27F7-3F29-47F0-B30F-585059182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B16CD8D-2899-43D9-995B-DD1278D6B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7F38A32B-CAD5-4D19-8E90-F63EB6902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342615" y="342615"/>
            <a:ext cx="6858000" cy="6172768"/>
          </a:xfrm>
          <a:custGeom>
            <a:avLst/>
            <a:gdLst>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4440498 w 6858000"/>
              <a:gd name="connsiteY4" fmla="*/ 5734742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0" fmla="*/ 6858000 w 6858000"/>
              <a:gd name="connsiteY0" fmla="*/ 0 h 5878098"/>
              <a:gd name="connsiteX1" fmla="*/ 6858000 w 6858000"/>
              <a:gd name="connsiteY1" fmla="*/ 5780582 h 5878098"/>
              <a:gd name="connsiteX2" fmla="*/ 6766523 w 6858000"/>
              <a:gd name="connsiteY2" fmla="*/ 5777266 h 5878098"/>
              <a:gd name="connsiteX3" fmla="*/ 5437222 w 6858000"/>
              <a:gd name="connsiteY3" fmla="*/ 5734742 h 5878098"/>
              <a:gd name="connsiteX4" fmla="*/ 4440498 w 6858000"/>
              <a:gd name="connsiteY4" fmla="*/ 5734742 h 5878098"/>
              <a:gd name="connsiteX5" fmla="*/ 582209 w 6858000"/>
              <a:gd name="connsiteY5" fmla="*/ 4121983 h 5878098"/>
              <a:gd name="connsiteX6" fmla="*/ 73548 w 6858000"/>
              <a:gd name="connsiteY6" fmla="*/ 3184291 h 5878098"/>
              <a:gd name="connsiteX7" fmla="*/ 0 w 6858000"/>
              <a:gd name="connsiteY7" fmla="*/ 2994994 h 5878098"/>
              <a:gd name="connsiteX8" fmla="*/ 0 w 6858000"/>
              <a:gd name="connsiteY8" fmla="*/ 0 h 5878098"/>
              <a:gd name="connsiteX9" fmla="*/ 6858000 w 6858000"/>
              <a:gd name="connsiteY9" fmla="*/ 0 h 5878098"/>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959581 w 6858000"/>
              <a:gd name="connsiteY5" fmla="*/ 4373609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3010841 w 6858000"/>
              <a:gd name="connsiteY3" fmla="*/ 5469518 h 5780582"/>
              <a:gd name="connsiteX4" fmla="*/ 959581 w 6858000"/>
              <a:gd name="connsiteY4" fmla="*/ 4373609 h 5780582"/>
              <a:gd name="connsiteX5" fmla="*/ 0 w 6858000"/>
              <a:gd name="connsiteY5" fmla="*/ 2994994 h 5780582"/>
              <a:gd name="connsiteX6" fmla="*/ 0 w 6858000"/>
              <a:gd name="connsiteY6" fmla="*/ 0 h 5780582"/>
              <a:gd name="connsiteX7" fmla="*/ 6858000 w 6858000"/>
              <a:gd name="connsiteY7"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264841 w 6858000"/>
              <a:gd name="connsiteY2" fmla="*/ 5442316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4516"/>
              <a:gd name="connsiteX1" fmla="*/ 6858000 w 6858000"/>
              <a:gd name="connsiteY1" fmla="*/ 5780582 h 5784516"/>
              <a:gd name="connsiteX2" fmla="*/ 3264841 w 6858000"/>
              <a:gd name="connsiteY2" fmla="*/ 5442316 h 5784516"/>
              <a:gd name="connsiteX3" fmla="*/ 959581 w 6858000"/>
              <a:gd name="connsiteY3" fmla="*/ 4373609 h 5784516"/>
              <a:gd name="connsiteX4" fmla="*/ 0 w 6858000"/>
              <a:gd name="connsiteY4" fmla="*/ 2994994 h 5784516"/>
              <a:gd name="connsiteX5" fmla="*/ 0 w 6858000"/>
              <a:gd name="connsiteY5" fmla="*/ 0 h 5784516"/>
              <a:gd name="connsiteX6" fmla="*/ 6858000 w 6858000"/>
              <a:gd name="connsiteY6" fmla="*/ 0 h 578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84516">
                <a:moveTo>
                  <a:pt x="6858000" y="0"/>
                </a:moveTo>
                <a:lnTo>
                  <a:pt x="6858000" y="5780582"/>
                </a:lnTo>
                <a:cubicBezTo>
                  <a:pt x="4704756" y="5812908"/>
                  <a:pt x="4198884" y="5641214"/>
                  <a:pt x="3264841" y="5442316"/>
                </a:cubicBezTo>
                <a:cubicBezTo>
                  <a:pt x="2330798" y="5243418"/>
                  <a:pt x="1503721" y="4781496"/>
                  <a:pt x="959581" y="4373609"/>
                </a:cubicBezTo>
                <a:cubicBezTo>
                  <a:pt x="415441" y="3965722"/>
                  <a:pt x="198635" y="3573180"/>
                  <a:pt x="0" y="2994994"/>
                </a:cubicBezTo>
                <a:lnTo>
                  <a:pt x="0" y="0"/>
                </a:lnTo>
                <a:lnTo>
                  <a:pt x="6858000" y="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pic>
        <p:nvPicPr>
          <p:cNvPr id="5" name="Resim 4">
            <a:extLst>
              <a:ext uri="{FF2B5EF4-FFF2-40B4-BE49-F238E27FC236}">
                <a16:creationId xmlns:a16="http://schemas.microsoft.com/office/drawing/2014/main" id="{F2D671D3-AFAB-0EE0-684D-A5925474D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564" y="1743858"/>
            <a:ext cx="5015639" cy="1943559"/>
          </a:xfrm>
          <a:custGeom>
            <a:avLst/>
            <a:gdLst/>
            <a:ahLst/>
            <a:cxnLst/>
            <a:rect l="l" t="t" r="r" b="b"/>
            <a:pathLst>
              <a:path w="5015639" h="3501162">
                <a:moveTo>
                  <a:pt x="0" y="0"/>
                </a:moveTo>
                <a:lnTo>
                  <a:pt x="5015639" y="0"/>
                </a:lnTo>
                <a:lnTo>
                  <a:pt x="5015639" y="3501162"/>
                </a:lnTo>
                <a:lnTo>
                  <a:pt x="0" y="3501162"/>
                </a:lnTo>
                <a:close/>
              </a:path>
            </a:pathLst>
          </a:custGeom>
        </p:spPr>
      </p:pic>
      <p:sp>
        <p:nvSpPr>
          <p:cNvPr id="3" name="İçerik Yer Tutucusu 2">
            <a:extLst>
              <a:ext uri="{FF2B5EF4-FFF2-40B4-BE49-F238E27FC236}">
                <a16:creationId xmlns:a16="http://schemas.microsoft.com/office/drawing/2014/main" id="{B1DA9C57-EBB2-5646-885E-41C693975D86}"/>
              </a:ext>
            </a:extLst>
          </p:cNvPr>
          <p:cNvSpPr>
            <a:spLocks noGrp="1"/>
          </p:cNvSpPr>
          <p:nvPr>
            <p:ph idx="1"/>
          </p:nvPr>
        </p:nvSpPr>
        <p:spPr>
          <a:xfrm>
            <a:off x="6480000" y="633600"/>
            <a:ext cx="4991962" cy="5135374"/>
          </a:xfrm>
        </p:spPr>
        <p:txBody>
          <a:bodyPr>
            <a:normAutofit/>
          </a:bodyPr>
          <a:lstStyle/>
          <a:p>
            <a:pPr>
              <a:lnSpc>
                <a:spcPct val="110000"/>
              </a:lnSpc>
            </a:pPr>
            <a:r>
              <a:rPr lang="tr-TR" sz="1700" dirty="0" err="1">
                <a:latin typeface="Avenir Next LT Pro (Gövde)"/>
              </a:rPr>
              <a:t>Mikroservis</a:t>
            </a:r>
            <a:r>
              <a:rPr lang="tr-TR" sz="1700" dirty="0">
                <a:latin typeface="Avenir Next LT Pro (Gövde)"/>
              </a:rPr>
              <a:t> Mimarisi, her bir servisin kendi işini ve iletişimini yürütebilen, çok karmaşık olmayan ve başka servislere bağımlılığı az olan mekanizmalara sahip bir yaklaşımdır.</a:t>
            </a:r>
          </a:p>
          <a:p>
            <a:pPr>
              <a:lnSpc>
                <a:spcPct val="110000"/>
              </a:lnSpc>
            </a:pPr>
            <a:r>
              <a:rPr lang="tr-TR" sz="1700" b="0" i="0" dirty="0">
                <a:effectLst/>
                <a:latin typeface="Avenir Next LT Pro (Gövde)"/>
              </a:rPr>
              <a:t>Bu servisler kendilerinin sorumlu olduğu tek bir işe odaklı ve bağımsız çalışabilen, otomatize bir </a:t>
            </a:r>
            <a:r>
              <a:rPr lang="tr-TR" sz="1700" b="0" i="0" dirty="0" err="1">
                <a:effectLst/>
                <a:latin typeface="Avenir Next LT Pro (Gövde)"/>
              </a:rPr>
              <a:t>deployment</a:t>
            </a:r>
            <a:r>
              <a:rPr lang="tr-TR" sz="1700" b="0" i="0" dirty="0">
                <a:effectLst/>
                <a:latin typeface="Avenir Next LT Pro (Gövde)"/>
              </a:rPr>
              <a:t> mekanizmasına sahip bir yapıdadır.</a:t>
            </a:r>
          </a:p>
          <a:p>
            <a:pPr>
              <a:lnSpc>
                <a:spcPct val="110000"/>
              </a:lnSpc>
            </a:pPr>
            <a:r>
              <a:rPr lang="tr-TR" sz="1700" b="0" i="0" dirty="0">
                <a:effectLst/>
                <a:latin typeface="Avenir Next LT Pro (Gövde)"/>
              </a:rPr>
              <a:t>Farklı programlama dillerinde geliştirilebilir ve farklı veri tabanı teknolojileri kullanılabilir. </a:t>
            </a:r>
            <a:r>
              <a:rPr lang="tr-TR" sz="1700" b="0" i="0" dirty="0" err="1">
                <a:effectLst/>
                <a:latin typeface="Avenir Next LT Pro (Gövde)"/>
              </a:rPr>
              <a:t>Microservice</a:t>
            </a:r>
            <a:r>
              <a:rPr lang="tr-TR" sz="1700" b="0" i="0" dirty="0">
                <a:effectLst/>
                <a:latin typeface="Avenir Next LT Pro (Gövde)"/>
              </a:rPr>
              <a:t> mimarisine uygun geliştirilen herhangi bir servis üzerinde, geliştirici bağımsız olarak çalışabilir, böylece geliştirme aşaması da kolaylaştırılmış olur.</a:t>
            </a:r>
          </a:p>
          <a:p>
            <a:pPr>
              <a:lnSpc>
                <a:spcPct val="110000"/>
              </a:lnSpc>
            </a:pPr>
            <a:endParaRPr lang="tr-TR" sz="1700" dirty="0"/>
          </a:p>
        </p:txBody>
      </p:sp>
    </p:spTree>
    <p:extLst>
      <p:ext uri="{BB962C8B-B14F-4D97-AF65-F5344CB8AC3E}">
        <p14:creationId xmlns:p14="http://schemas.microsoft.com/office/powerpoint/2010/main" val="4138821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38E27F7-3F29-47F0-B30F-585059182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B16CD8D-2899-43D9-995B-DD1278D6B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7F38A32B-CAD5-4D19-8E90-F63EB6902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342615" y="342615"/>
            <a:ext cx="6858000" cy="6172768"/>
          </a:xfrm>
          <a:custGeom>
            <a:avLst/>
            <a:gdLst>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4440498 w 6858000"/>
              <a:gd name="connsiteY4" fmla="*/ 5734742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0" fmla="*/ 6858000 w 6858000"/>
              <a:gd name="connsiteY0" fmla="*/ 0 h 5878098"/>
              <a:gd name="connsiteX1" fmla="*/ 6858000 w 6858000"/>
              <a:gd name="connsiteY1" fmla="*/ 5780582 h 5878098"/>
              <a:gd name="connsiteX2" fmla="*/ 6766523 w 6858000"/>
              <a:gd name="connsiteY2" fmla="*/ 5777266 h 5878098"/>
              <a:gd name="connsiteX3" fmla="*/ 5437222 w 6858000"/>
              <a:gd name="connsiteY3" fmla="*/ 5734742 h 5878098"/>
              <a:gd name="connsiteX4" fmla="*/ 4440498 w 6858000"/>
              <a:gd name="connsiteY4" fmla="*/ 5734742 h 5878098"/>
              <a:gd name="connsiteX5" fmla="*/ 582209 w 6858000"/>
              <a:gd name="connsiteY5" fmla="*/ 4121983 h 5878098"/>
              <a:gd name="connsiteX6" fmla="*/ 73548 w 6858000"/>
              <a:gd name="connsiteY6" fmla="*/ 3184291 h 5878098"/>
              <a:gd name="connsiteX7" fmla="*/ 0 w 6858000"/>
              <a:gd name="connsiteY7" fmla="*/ 2994994 h 5878098"/>
              <a:gd name="connsiteX8" fmla="*/ 0 w 6858000"/>
              <a:gd name="connsiteY8" fmla="*/ 0 h 5878098"/>
              <a:gd name="connsiteX9" fmla="*/ 6858000 w 6858000"/>
              <a:gd name="connsiteY9" fmla="*/ 0 h 5878098"/>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959581 w 6858000"/>
              <a:gd name="connsiteY5" fmla="*/ 4373609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3010841 w 6858000"/>
              <a:gd name="connsiteY3" fmla="*/ 5469518 h 5780582"/>
              <a:gd name="connsiteX4" fmla="*/ 959581 w 6858000"/>
              <a:gd name="connsiteY4" fmla="*/ 4373609 h 5780582"/>
              <a:gd name="connsiteX5" fmla="*/ 0 w 6858000"/>
              <a:gd name="connsiteY5" fmla="*/ 2994994 h 5780582"/>
              <a:gd name="connsiteX6" fmla="*/ 0 w 6858000"/>
              <a:gd name="connsiteY6" fmla="*/ 0 h 5780582"/>
              <a:gd name="connsiteX7" fmla="*/ 6858000 w 6858000"/>
              <a:gd name="connsiteY7"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264841 w 6858000"/>
              <a:gd name="connsiteY2" fmla="*/ 5442316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4516"/>
              <a:gd name="connsiteX1" fmla="*/ 6858000 w 6858000"/>
              <a:gd name="connsiteY1" fmla="*/ 5780582 h 5784516"/>
              <a:gd name="connsiteX2" fmla="*/ 3264841 w 6858000"/>
              <a:gd name="connsiteY2" fmla="*/ 5442316 h 5784516"/>
              <a:gd name="connsiteX3" fmla="*/ 959581 w 6858000"/>
              <a:gd name="connsiteY3" fmla="*/ 4373609 h 5784516"/>
              <a:gd name="connsiteX4" fmla="*/ 0 w 6858000"/>
              <a:gd name="connsiteY4" fmla="*/ 2994994 h 5784516"/>
              <a:gd name="connsiteX5" fmla="*/ 0 w 6858000"/>
              <a:gd name="connsiteY5" fmla="*/ 0 h 5784516"/>
              <a:gd name="connsiteX6" fmla="*/ 6858000 w 6858000"/>
              <a:gd name="connsiteY6" fmla="*/ 0 h 578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84516">
                <a:moveTo>
                  <a:pt x="6858000" y="0"/>
                </a:moveTo>
                <a:lnTo>
                  <a:pt x="6858000" y="5780582"/>
                </a:lnTo>
                <a:cubicBezTo>
                  <a:pt x="4704756" y="5812908"/>
                  <a:pt x="4198884" y="5641214"/>
                  <a:pt x="3264841" y="5442316"/>
                </a:cubicBezTo>
                <a:cubicBezTo>
                  <a:pt x="2330798" y="5243418"/>
                  <a:pt x="1503721" y="4781496"/>
                  <a:pt x="959581" y="4373609"/>
                </a:cubicBezTo>
                <a:cubicBezTo>
                  <a:pt x="415441" y="3965722"/>
                  <a:pt x="198635" y="3573180"/>
                  <a:pt x="0" y="2994994"/>
                </a:cubicBezTo>
                <a:lnTo>
                  <a:pt x="0" y="0"/>
                </a:lnTo>
                <a:lnTo>
                  <a:pt x="6858000" y="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Başlık 1">
            <a:extLst>
              <a:ext uri="{FF2B5EF4-FFF2-40B4-BE49-F238E27FC236}">
                <a16:creationId xmlns:a16="http://schemas.microsoft.com/office/drawing/2014/main" id="{81706323-6E04-3BAE-3BC0-B18737AC0510}"/>
              </a:ext>
            </a:extLst>
          </p:cNvPr>
          <p:cNvSpPr>
            <a:spLocks noGrp="1"/>
          </p:cNvSpPr>
          <p:nvPr>
            <p:ph type="title"/>
          </p:nvPr>
        </p:nvSpPr>
        <p:spPr>
          <a:xfrm>
            <a:off x="720000" y="619201"/>
            <a:ext cx="5003800" cy="1477328"/>
          </a:xfrm>
        </p:spPr>
        <p:txBody>
          <a:bodyPr>
            <a:normAutofit/>
          </a:bodyPr>
          <a:lstStyle/>
          <a:p>
            <a:r>
              <a:rPr lang="tr-TR" dirty="0" err="1"/>
              <a:t>Mikroservis</a:t>
            </a:r>
            <a:r>
              <a:rPr lang="tr-TR" dirty="0"/>
              <a:t> Mimarisi Nasıl Olmalıdır ve Avantajları Nelerdir?</a:t>
            </a:r>
          </a:p>
        </p:txBody>
      </p:sp>
      <p:pic>
        <p:nvPicPr>
          <p:cNvPr id="5" name="Resim 4">
            <a:extLst>
              <a:ext uri="{FF2B5EF4-FFF2-40B4-BE49-F238E27FC236}">
                <a16:creationId xmlns:a16="http://schemas.microsoft.com/office/drawing/2014/main" id="{96042111-69EF-B313-F7BE-AD9E6B9E9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711" y="2636839"/>
            <a:ext cx="4668216" cy="3501162"/>
          </a:xfrm>
          <a:custGeom>
            <a:avLst/>
            <a:gdLst/>
            <a:ahLst/>
            <a:cxnLst/>
            <a:rect l="l" t="t" r="r" b="b"/>
            <a:pathLst>
              <a:path w="5015639" h="3501162">
                <a:moveTo>
                  <a:pt x="0" y="0"/>
                </a:moveTo>
                <a:lnTo>
                  <a:pt x="5015639" y="0"/>
                </a:lnTo>
                <a:lnTo>
                  <a:pt x="5015639" y="3501162"/>
                </a:lnTo>
                <a:lnTo>
                  <a:pt x="0" y="3501162"/>
                </a:lnTo>
                <a:close/>
              </a:path>
            </a:pathLst>
          </a:custGeom>
        </p:spPr>
      </p:pic>
      <p:sp>
        <p:nvSpPr>
          <p:cNvPr id="3" name="İçerik Yer Tutucusu 2">
            <a:extLst>
              <a:ext uri="{FF2B5EF4-FFF2-40B4-BE49-F238E27FC236}">
                <a16:creationId xmlns:a16="http://schemas.microsoft.com/office/drawing/2014/main" id="{7FBC69EE-C5D6-22FF-568F-F5586C6C29EE}"/>
              </a:ext>
            </a:extLst>
          </p:cNvPr>
          <p:cNvSpPr>
            <a:spLocks noGrp="1"/>
          </p:cNvSpPr>
          <p:nvPr>
            <p:ph idx="1"/>
          </p:nvPr>
        </p:nvSpPr>
        <p:spPr>
          <a:xfrm>
            <a:off x="6617511" y="236437"/>
            <a:ext cx="4991962" cy="5135374"/>
          </a:xfrm>
        </p:spPr>
        <p:txBody>
          <a:bodyPr>
            <a:noAutofit/>
          </a:bodyPr>
          <a:lstStyle/>
          <a:p>
            <a:pPr>
              <a:lnSpc>
                <a:spcPct val="110000"/>
              </a:lnSpc>
            </a:pPr>
            <a:r>
              <a:rPr lang="tr-TR" sz="1700" b="0" i="0" dirty="0" err="1">
                <a:effectLst/>
                <a:latin typeface="Avenir Next LT Pro (Gövde)"/>
              </a:rPr>
              <a:t>Microserviceler</a:t>
            </a:r>
            <a:r>
              <a:rPr lang="tr-TR" sz="1700" b="0" i="0" dirty="0">
                <a:effectLst/>
                <a:latin typeface="Avenir Next LT Pro (Gövde)"/>
              </a:rPr>
              <a:t> farklı makinelerde çalışabilir ve tüm servisler birbirleriyle kendi başlarına iletişim kurabilir olmalıdır. Yeni bir servis diğer servislerde bir değişikliğe neden olmadan geliştirilebilir ve </a:t>
            </a:r>
            <a:r>
              <a:rPr lang="tr-TR" sz="1700" b="0" i="0" dirty="0" err="1">
                <a:effectLst/>
                <a:latin typeface="Avenir Next LT Pro (Gövde)"/>
              </a:rPr>
              <a:t>deploy</a:t>
            </a:r>
            <a:r>
              <a:rPr lang="tr-TR" sz="1700" b="0" i="0" dirty="0">
                <a:effectLst/>
                <a:latin typeface="Avenir Next LT Pro (Gövde)"/>
              </a:rPr>
              <a:t> edilebilir olmalıdır.</a:t>
            </a:r>
          </a:p>
          <a:p>
            <a:pPr>
              <a:lnSpc>
                <a:spcPct val="110000"/>
              </a:lnSpc>
            </a:pPr>
            <a:r>
              <a:rPr lang="tr-TR" sz="1700" b="0" i="0" dirty="0" err="1">
                <a:effectLst/>
                <a:latin typeface="Avenir Next LT Pro (Gövde)"/>
              </a:rPr>
              <a:t>Microserviceler</a:t>
            </a:r>
            <a:r>
              <a:rPr lang="tr-TR" sz="1700" b="0" i="0" dirty="0">
                <a:effectLst/>
                <a:latin typeface="Avenir Next LT Pro (Gövde)"/>
              </a:rPr>
              <a:t>, otomatize bir biçimde gerekli aşamalardan geçerek (</a:t>
            </a:r>
            <a:r>
              <a:rPr lang="tr-TR" sz="1700" b="0" i="0" dirty="0" err="1">
                <a:effectLst/>
                <a:latin typeface="Avenir Next LT Pro (Gövde)"/>
              </a:rPr>
              <a:t>Unit</a:t>
            </a:r>
            <a:r>
              <a:rPr lang="tr-TR" sz="1700" b="0" i="0" dirty="0">
                <a:effectLst/>
                <a:latin typeface="Avenir Next LT Pro (Gövde)"/>
              </a:rPr>
              <a:t> </a:t>
            </a:r>
            <a:r>
              <a:rPr lang="tr-TR" sz="1700" b="0" i="0" dirty="0" err="1">
                <a:effectLst/>
                <a:latin typeface="Avenir Next LT Pro (Gövde)"/>
              </a:rPr>
              <a:t>Tests</a:t>
            </a:r>
            <a:r>
              <a:rPr lang="tr-TR" sz="1700" b="0" i="0" dirty="0">
                <a:effectLst/>
                <a:latin typeface="Avenir Next LT Pro (Gövde)"/>
              </a:rPr>
              <a:t>, Integration </a:t>
            </a:r>
            <a:r>
              <a:rPr lang="tr-TR" sz="1700" b="0" i="0" dirty="0" err="1">
                <a:effectLst/>
                <a:latin typeface="Avenir Next LT Pro (Gövde)"/>
              </a:rPr>
              <a:t>Tests</a:t>
            </a:r>
            <a:r>
              <a:rPr lang="tr-TR" sz="1700" b="0" i="0" dirty="0">
                <a:effectLst/>
                <a:latin typeface="Avenir Next LT Pro (Gövde)"/>
              </a:rPr>
              <a:t>, </a:t>
            </a:r>
            <a:r>
              <a:rPr lang="tr-TR" sz="1700" b="0" i="0" dirty="0" err="1">
                <a:effectLst/>
                <a:latin typeface="Avenir Next LT Pro (Gövde)"/>
              </a:rPr>
              <a:t>Sonarqube,Automation</a:t>
            </a:r>
            <a:r>
              <a:rPr lang="tr-TR" sz="1700" b="0" i="0" dirty="0">
                <a:effectLst/>
                <a:latin typeface="Avenir Next LT Pro (Gövde)"/>
              </a:rPr>
              <a:t> </a:t>
            </a:r>
            <a:r>
              <a:rPr lang="tr-TR" sz="1700" b="0" i="0" dirty="0" err="1">
                <a:effectLst/>
                <a:latin typeface="Avenir Next LT Pro (Gövde)"/>
              </a:rPr>
              <a:t>Tests</a:t>
            </a:r>
            <a:r>
              <a:rPr lang="tr-TR" sz="1700" b="0" i="0" dirty="0">
                <a:effectLst/>
                <a:latin typeface="Avenir Next LT Pro (Gövde)"/>
              </a:rPr>
              <a:t>) </a:t>
            </a:r>
            <a:r>
              <a:rPr lang="tr-TR" sz="1700" b="0" i="0" dirty="0" err="1">
                <a:effectLst/>
                <a:latin typeface="Avenir Next LT Pro (Gövde)"/>
              </a:rPr>
              <a:t>deploy</a:t>
            </a:r>
            <a:r>
              <a:rPr lang="tr-TR" sz="1700" b="0" i="0" dirty="0">
                <a:effectLst/>
                <a:latin typeface="Avenir Next LT Pro (Gövde)"/>
              </a:rPr>
              <a:t> edilmelidir. Bu mekanizma, projede kaliteyi artırır.</a:t>
            </a:r>
          </a:p>
          <a:p>
            <a:pPr>
              <a:lnSpc>
                <a:spcPct val="110000"/>
              </a:lnSpc>
            </a:pPr>
            <a:r>
              <a:rPr lang="tr-TR" sz="1700" b="0" i="0" dirty="0">
                <a:effectLst/>
                <a:latin typeface="Avenir Next LT Pro (Gövde)"/>
              </a:rPr>
              <a:t>Projenin herhangi bir servisinde oluşacak bir sorun, projenin diğer servislerini etkilemeyeceği için, sistem hala çalışmaya devam eder.</a:t>
            </a:r>
            <a:endParaRPr lang="tr-TR" sz="1700" dirty="0">
              <a:latin typeface="Avenir Next LT Pro (Gövde)"/>
            </a:endParaRPr>
          </a:p>
          <a:p>
            <a:pPr>
              <a:lnSpc>
                <a:spcPct val="110000"/>
              </a:lnSpc>
            </a:pPr>
            <a:r>
              <a:rPr lang="tr-TR" sz="1700" b="0" i="0" dirty="0">
                <a:effectLst/>
                <a:latin typeface="Avenir Next LT Pro (Gövde)"/>
              </a:rPr>
              <a:t>Herhangi bir serviste oluşacak trafik tüm sistemin </a:t>
            </a:r>
            <a:r>
              <a:rPr lang="tr-TR" sz="1700" b="0" i="0" dirty="0" err="1">
                <a:effectLst/>
                <a:latin typeface="Avenir Next LT Pro (Gövde)"/>
              </a:rPr>
              <a:t>scale</a:t>
            </a:r>
            <a:r>
              <a:rPr lang="tr-TR" sz="1700" b="0" i="0" dirty="0">
                <a:effectLst/>
                <a:latin typeface="Avenir Next LT Pro (Gövde)"/>
              </a:rPr>
              <a:t> olmasını gerektirmeden, trafik altındaki servis çoklanarak sorun ortadan kaldırılabilir.</a:t>
            </a:r>
          </a:p>
          <a:p>
            <a:pPr>
              <a:lnSpc>
                <a:spcPct val="110000"/>
              </a:lnSpc>
            </a:pPr>
            <a:r>
              <a:rPr lang="tr-TR" sz="1700" b="0" i="0" dirty="0">
                <a:effectLst/>
                <a:latin typeface="Avenir Next LT Pro (Gövde)"/>
              </a:rPr>
              <a:t> Her bir bileşen kendi ihtiyacına göre ölçeklenebilir, tüm bileşenleri ölçeklendirmeye gerek yoktur.</a:t>
            </a:r>
          </a:p>
        </p:txBody>
      </p:sp>
    </p:spTree>
    <p:extLst>
      <p:ext uri="{BB962C8B-B14F-4D97-AF65-F5344CB8AC3E}">
        <p14:creationId xmlns:p14="http://schemas.microsoft.com/office/powerpoint/2010/main" val="1970054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8E27F7-3F29-47F0-B30F-585059182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B16CD8D-2899-43D9-995B-DD1278D6B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7F38A32B-CAD5-4D19-8E90-F63EB6902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342615" y="342615"/>
            <a:ext cx="6858000" cy="6172768"/>
          </a:xfrm>
          <a:custGeom>
            <a:avLst/>
            <a:gdLst>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4440498 w 6858000"/>
              <a:gd name="connsiteY4" fmla="*/ 5734742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0" fmla="*/ 6858000 w 6858000"/>
              <a:gd name="connsiteY0" fmla="*/ 0 h 5878098"/>
              <a:gd name="connsiteX1" fmla="*/ 6858000 w 6858000"/>
              <a:gd name="connsiteY1" fmla="*/ 5780582 h 5878098"/>
              <a:gd name="connsiteX2" fmla="*/ 6766523 w 6858000"/>
              <a:gd name="connsiteY2" fmla="*/ 5777266 h 5878098"/>
              <a:gd name="connsiteX3" fmla="*/ 5437222 w 6858000"/>
              <a:gd name="connsiteY3" fmla="*/ 5734742 h 5878098"/>
              <a:gd name="connsiteX4" fmla="*/ 4440498 w 6858000"/>
              <a:gd name="connsiteY4" fmla="*/ 5734742 h 5878098"/>
              <a:gd name="connsiteX5" fmla="*/ 582209 w 6858000"/>
              <a:gd name="connsiteY5" fmla="*/ 4121983 h 5878098"/>
              <a:gd name="connsiteX6" fmla="*/ 73548 w 6858000"/>
              <a:gd name="connsiteY6" fmla="*/ 3184291 h 5878098"/>
              <a:gd name="connsiteX7" fmla="*/ 0 w 6858000"/>
              <a:gd name="connsiteY7" fmla="*/ 2994994 h 5878098"/>
              <a:gd name="connsiteX8" fmla="*/ 0 w 6858000"/>
              <a:gd name="connsiteY8" fmla="*/ 0 h 5878098"/>
              <a:gd name="connsiteX9" fmla="*/ 6858000 w 6858000"/>
              <a:gd name="connsiteY9" fmla="*/ 0 h 5878098"/>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959581 w 6858000"/>
              <a:gd name="connsiteY5" fmla="*/ 4373609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3010841 w 6858000"/>
              <a:gd name="connsiteY3" fmla="*/ 5469518 h 5780582"/>
              <a:gd name="connsiteX4" fmla="*/ 959581 w 6858000"/>
              <a:gd name="connsiteY4" fmla="*/ 4373609 h 5780582"/>
              <a:gd name="connsiteX5" fmla="*/ 0 w 6858000"/>
              <a:gd name="connsiteY5" fmla="*/ 2994994 h 5780582"/>
              <a:gd name="connsiteX6" fmla="*/ 0 w 6858000"/>
              <a:gd name="connsiteY6" fmla="*/ 0 h 5780582"/>
              <a:gd name="connsiteX7" fmla="*/ 6858000 w 6858000"/>
              <a:gd name="connsiteY7"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264841 w 6858000"/>
              <a:gd name="connsiteY2" fmla="*/ 5442316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4516"/>
              <a:gd name="connsiteX1" fmla="*/ 6858000 w 6858000"/>
              <a:gd name="connsiteY1" fmla="*/ 5780582 h 5784516"/>
              <a:gd name="connsiteX2" fmla="*/ 3264841 w 6858000"/>
              <a:gd name="connsiteY2" fmla="*/ 5442316 h 5784516"/>
              <a:gd name="connsiteX3" fmla="*/ 959581 w 6858000"/>
              <a:gd name="connsiteY3" fmla="*/ 4373609 h 5784516"/>
              <a:gd name="connsiteX4" fmla="*/ 0 w 6858000"/>
              <a:gd name="connsiteY4" fmla="*/ 2994994 h 5784516"/>
              <a:gd name="connsiteX5" fmla="*/ 0 w 6858000"/>
              <a:gd name="connsiteY5" fmla="*/ 0 h 5784516"/>
              <a:gd name="connsiteX6" fmla="*/ 6858000 w 6858000"/>
              <a:gd name="connsiteY6" fmla="*/ 0 h 578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84516">
                <a:moveTo>
                  <a:pt x="6858000" y="0"/>
                </a:moveTo>
                <a:lnTo>
                  <a:pt x="6858000" y="5780582"/>
                </a:lnTo>
                <a:cubicBezTo>
                  <a:pt x="4704756" y="5812908"/>
                  <a:pt x="4198884" y="5641214"/>
                  <a:pt x="3264841" y="5442316"/>
                </a:cubicBezTo>
                <a:cubicBezTo>
                  <a:pt x="2330798" y="5243418"/>
                  <a:pt x="1503721" y="4781496"/>
                  <a:pt x="959581" y="4373609"/>
                </a:cubicBezTo>
                <a:cubicBezTo>
                  <a:pt x="415441" y="3965722"/>
                  <a:pt x="198635" y="3573180"/>
                  <a:pt x="0" y="2994994"/>
                </a:cubicBezTo>
                <a:lnTo>
                  <a:pt x="0" y="0"/>
                </a:lnTo>
                <a:lnTo>
                  <a:pt x="6858000" y="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pic>
        <p:nvPicPr>
          <p:cNvPr id="4" name="Resim 3">
            <a:extLst>
              <a:ext uri="{FF2B5EF4-FFF2-40B4-BE49-F238E27FC236}">
                <a16:creationId xmlns:a16="http://schemas.microsoft.com/office/drawing/2014/main" id="{BE23B733-B521-2B52-3C20-CE5A7BBF58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364" y="838525"/>
            <a:ext cx="5015639" cy="2996844"/>
          </a:xfrm>
          <a:custGeom>
            <a:avLst/>
            <a:gdLst/>
            <a:ahLst/>
            <a:cxnLst/>
            <a:rect l="l" t="t" r="r" b="b"/>
            <a:pathLst>
              <a:path w="5015639" h="3501162">
                <a:moveTo>
                  <a:pt x="0" y="0"/>
                </a:moveTo>
                <a:lnTo>
                  <a:pt x="5015639" y="0"/>
                </a:lnTo>
                <a:lnTo>
                  <a:pt x="5015639" y="3501162"/>
                </a:lnTo>
                <a:lnTo>
                  <a:pt x="0" y="3501162"/>
                </a:lnTo>
                <a:close/>
              </a:path>
            </a:pathLst>
          </a:custGeom>
        </p:spPr>
      </p:pic>
      <p:sp>
        <p:nvSpPr>
          <p:cNvPr id="3" name="İçerik Yer Tutucusu 2">
            <a:extLst>
              <a:ext uri="{FF2B5EF4-FFF2-40B4-BE49-F238E27FC236}">
                <a16:creationId xmlns:a16="http://schemas.microsoft.com/office/drawing/2014/main" id="{B1DA9C57-EBB2-5646-885E-41C693975D86}"/>
              </a:ext>
            </a:extLst>
          </p:cNvPr>
          <p:cNvSpPr>
            <a:spLocks noGrp="1"/>
          </p:cNvSpPr>
          <p:nvPr>
            <p:ph idx="1"/>
          </p:nvPr>
        </p:nvSpPr>
        <p:spPr>
          <a:xfrm>
            <a:off x="6470763" y="448416"/>
            <a:ext cx="4991962" cy="5961164"/>
          </a:xfrm>
        </p:spPr>
        <p:txBody>
          <a:bodyPr>
            <a:normAutofit fontScale="85000" lnSpcReduction="20000"/>
          </a:bodyPr>
          <a:lstStyle/>
          <a:p>
            <a:pPr>
              <a:lnSpc>
                <a:spcPct val="110000"/>
              </a:lnSpc>
            </a:pPr>
            <a:r>
              <a:rPr lang="tr-TR" sz="2100" b="0" i="0" dirty="0">
                <a:effectLst/>
                <a:latin typeface="charter"/>
              </a:rPr>
              <a:t>Gereksinimleri karşılamak için en son yada en uygun teknoloji kullanılabilir. Her bir servis farklı dil veya farklı </a:t>
            </a:r>
            <a:r>
              <a:rPr lang="tr-TR" sz="2100" b="0" i="0" dirty="0" err="1">
                <a:effectLst/>
                <a:latin typeface="charter"/>
              </a:rPr>
              <a:t>database</a:t>
            </a:r>
            <a:r>
              <a:rPr lang="tr-TR" sz="2100" b="0" i="0" dirty="0">
                <a:effectLst/>
                <a:latin typeface="charter"/>
              </a:rPr>
              <a:t> kullanabilir. Her farklı özellik, diğer özelliklerden bağımsız olarak farklı bir ekip tarafından farklı bir teknoloji kullanılarak gerçekleştirilebilir.</a:t>
            </a:r>
          </a:p>
          <a:p>
            <a:pPr>
              <a:lnSpc>
                <a:spcPct val="110000"/>
              </a:lnSpc>
            </a:pPr>
            <a:r>
              <a:rPr lang="tr-TR" sz="2100" b="0" i="0" dirty="0">
                <a:effectLst/>
                <a:latin typeface="charter"/>
              </a:rPr>
              <a:t>Tüm servisler, alanlarına, görevlerine ve özelliklerine göre farklı </a:t>
            </a:r>
            <a:r>
              <a:rPr lang="tr-TR" sz="2100" b="0" i="0" dirty="0" err="1">
                <a:effectLst/>
                <a:latin typeface="charter"/>
              </a:rPr>
              <a:t>microservice</a:t>
            </a:r>
            <a:r>
              <a:rPr lang="tr-TR" sz="2100" b="0" i="0" dirty="0">
                <a:effectLst/>
                <a:latin typeface="charter"/>
              </a:rPr>
              <a:t> ayrılmalıdır. Bu </a:t>
            </a:r>
            <a:r>
              <a:rPr lang="tr-TR" sz="2100" b="0" i="0" dirty="0" err="1">
                <a:effectLst/>
                <a:latin typeface="charter"/>
              </a:rPr>
              <a:t>microserviceler</a:t>
            </a:r>
            <a:r>
              <a:rPr lang="tr-TR" sz="2100" b="0" i="0" dirty="0">
                <a:effectLst/>
                <a:latin typeface="charter"/>
              </a:rPr>
              <a:t>, fonksiyonlarını yerine getirmek için kendi yük dengeleyici(</a:t>
            </a:r>
            <a:r>
              <a:rPr lang="tr-TR" sz="2100" b="0" i="0" dirty="0" err="1">
                <a:effectLst/>
                <a:latin typeface="charter"/>
              </a:rPr>
              <a:t>load</a:t>
            </a:r>
            <a:r>
              <a:rPr lang="tr-TR" sz="2100" b="0" i="0" dirty="0">
                <a:effectLst/>
                <a:latin typeface="charter"/>
              </a:rPr>
              <a:t> </a:t>
            </a:r>
            <a:r>
              <a:rPr lang="tr-TR" sz="2100" b="0" i="0" dirty="0" err="1">
                <a:effectLst/>
                <a:latin typeface="charter"/>
              </a:rPr>
              <a:t>balancing</a:t>
            </a:r>
            <a:r>
              <a:rPr lang="tr-TR" sz="2100" b="0" i="0" dirty="0">
                <a:effectLst/>
                <a:latin typeface="charter"/>
              </a:rPr>
              <a:t>) ve uygulama ortamlarına sahiptir ve aynı zamanda kendi </a:t>
            </a:r>
            <a:r>
              <a:rPr lang="tr-TR" sz="2100" b="0" i="0" dirty="0" err="1">
                <a:effectLst/>
                <a:latin typeface="charter"/>
              </a:rPr>
              <a:t>veritabanlarında</a:t>
            </a:r>
            <a:r>
              <a:rPr lang="tr-TR" sz="2100" b="0" i="0" dirty="0">
                <a:effectLst/>
                <a:latin typeface="charter"/>
              </a:rPr>
              <a:t> veri saklamalıdır.</a:t>
            </a:r>
          </a:p>
          <a:p>
            <a:pPr>
              <a:lnSpc>
                <a:spcPct val="110000"/>
              </a:lnSpc>
            </a:pPr>
            <a:r>
              <a:rPr lang="tr-TR" sz="2100" b="0" i="0" dirty="0">
                <a:effectLst/>
                <a:latin typeface="charter"/>
              </a:rPr>
              <a:t>Tüm </a:t>
            </a:r>
            <a:r>
              <a:rPr lang="tr-TR" sz="2100" b="0" i="0" dirty="0" err="1">
                <a:effectLst/>
                <a:latin typeface="charter"/>
              </a:rPr>
              <a:t>microserviceler</a:t>
            </a:r>
            <a:r>
              <a:rPr lang="tr-TR" sz="2100" b="0" i="0" dirty="0">
                <a:effectLst/>
                <a:latin typeface="charter"/>
              </a:rPr>
              <a:t> birbirleriyle REST veya Message </a:t>
            </a:r>
            <a:r>
              <a:rPr lang="tr-TR" sz="2100" b="0" i="0" dirty="0" err="1">
                <a:effectLst/>
                <a:latin typeface="charter"/>
              </a:rPr>
              <a:t>Bus</a:t>
            </a:r>
            <a:r>
              <a:rPr lang="tr-TR" sz="2100" b="0" i="0" dirty="0">
                <a:effectLst/>
                <a:latin typeface="charter"/>
              </a:rPr>
              <a:t> üzerinden haberleşmelidir. İkisi birden de kullanılabilir.</a:t>
            </a:r>
          </a:p>
          <a:p>
            <a:pPr>
              <a:lnSpc>
                <a:spcPct val="110000"/>
              </a:lnSpc>
            </a:pPr>
            <a:r>
              <a:rPr lang="tr-TR" sz="2100" b="0" i="0" dirty="0" err="1">
                <a:effectLst/>
                <a:latin typeface="charter"/>
              </a:rPr>
              <a:t>Microserviceler</a:t>
            </a:r>
            <a:r>
              <a:rPr lang="tr-TR" sz="2100" b="0" i="0" dirty="0">
                <a:effectLst/>
                <a:latin typeface="charter"/>
              </a:rPr>
              <a:t> tarafından gerçekleştirilen tüm işlevler API </a:t>
            </a:r>
            <a:r>
              <a:rPr lang="tr-TR" sz="2100" b="0" i="0" dirty="0" err="1">
                <a:effectLst/>
                <a:latin typeface="charter"/>
              </a:rPr>
              <a:t>Gateeway</a:t>
            </a:r>
            <a:r>
              <a:rPr lang="tr-TR" sz="2100" b="0" i="0" dirty="0">
                <a:effectLst/>
                <a:latin typeface="charter"/>
              </a:rPr>
              <a:t> üzerinden istemcilere iletilebilir olmalıdır. Tüm iç </a:t>
            </a:r>
            <a:r>
              <a:rPr lang="tr-TR" sz="2100" b="0" i="0" dirty="0" err="1">
                <a:effectLst/>
                <a:latin typeface="charter"/>
              </a:rPr>
              <a:t>end-pointler</a:t>
            </a:r>
            <a:r>
              <a:rPr lang="tr-TR" sz="2100" b="0" i="0" dirty="0">
                <a:effectLst/>
                <a:latin typeface="charter"/>
              </a:rPr>
              <a:t> API </a:t>
            </a:r>
            <a:r>
              <a:rPr lang="tr-TR" sz="2100" b="0" i="0" dirty="0" err="1">
                <a:effectLst/>
                <a:latin typeface="charter"/>
              </a:rPr>
              <a:t>Gateway’e</a:t>
            </a:r>
            <a:r>
              <a:rPr lang="tr-TR" sz="2100" b="0" i="0" dirty="0">
                <a:effectLst/>
                <a:latin typeface="charter"/>
              </a:rPr>
              <a:t> bağlanır. Böylece, API </a:t>
            </a:r>
            <a:r>
              <a:rPr lang="tr-TR" sz="2100" b="0" i="0" dirty="0" err="1">
                <a:effectLst/>
                <a:latin typeface="charter"/>
              </a:rPr>
              <a:t>Gateway’e</a:t>
            </a:r>
            <a:r>
              <a:rPr lang="tr-TR" sz="2100" b="0" i="0" dirty="0">
                <a:effectLst/>
                <a:latin typeface="charter"/>
              </a:rPr>
              <a:t> bağlanan herhangi biri otomatik olarak tüm sisteme bağlanabilmelidir.</a:t>
            </a:r>
          </a:p>
          <a:p>
            <a:pPr marL="0" indent="0">
              <a:lnSpc>
                <a:spcPct val="110000"/>
              </a:lnSpc>
              <a:buNone/>
            </a:pPr>
            <a:endParaRPr lang="tr-TR" sz="1400" b="0" i="0" dirty="0">
              <a:effectLst/>
              <a:latin typeface="charter"/>
            </a:endParaRPr>
          </a:p>
          <a:p>
            <a:pPr>
              <a:lnSpc>
                <a:spcPct val="110000"/>
              </a:lnSpc>
            </a:pPr>
            <a:endParaRPr lang="tr-TR" sz="1400" dirty="0"/>
          </a:p>
        </p:txBody>
      </p:sp>
    </p:spTree>
    <p:extLst>
      <p:ext uri="{BB962C8B-B14F-4D97-AF65-F5344CB8AC3E}">
        <p14:creationId xmlns:p14="http://schemas.microsoft.com/office/powerpoint/2010/main" val="3111098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38E27F7-3F29-47F0-B30F-585059182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B16CD8D-2899-43D9-995B-DD1278D6B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7F38A32B-CAD5-4D19-8E90-F63EB6902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342615" y="342615"/>
            <a:ext cx="6858000" cy="6172768"/>
          </a:xfrm>
          <a:custGeom>
            <a:avLst/>
            <a:gdLst>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4440498 w 6858000"/>
              <a:gd name="connsiteY4" fmla="*/ 5734742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0" fmla="*/ 6858000 w 6858000"/>
              <a:gd name="connsiteY0" fmla="*/ 0 h 5878098"/>
              <a:gd name="connsiteX1" fmla="*/ 6858000 w 6858000"/>
              <a:gd name="connsiteY1" fmla="*/ 5780582 h 5878098"/>
              <a:gd name="connsiteX2" fmla="*/ 6766523 w 6858000"/>
              <a:gd name="connsiteY2" fmla="*/ 5777266 h 5878098"/>
              <a:gd name="connsiteX3" fmla="*/ 5437222 w 6858000"/>
              <a:gd name="connsiteY3" fmla="*/ 5734742 h 5878098"/>
              <a:gd name="connsiteX4" fmla="*/ 4440498 w 6858000"/>
              <a:gd name="connsiteY4" fmla="*/ 5734742 h 5878098"/>
              <a:gd name="connsiteX5" fmla="*/ 582209 w 6858000"/>
              <a:gd name="connsiteY5" fmla="*/ 4121983 h 5878098"/>
              <a:gd name="connsiteX6" fmla="*/ 73548 w 6858000"/>
              <a:gd name="connsiteY6" fmla="*/ 3184291 h 5878098"/>
              <a:gd name="connsiteX7" fmla="*/ 0 w 6858000"/>
              <a:gd name="connsiteY7" fmla="*/ 2994994 h 5878098"/>
              <a:gd name="connsiteX8" fmla="*/ 0 w 6858000"/>
              <a:gd name="connsiteY8" fmla="*/ 0 h 5878098"/>
              <a:gd name="connsiteX9" fmla="*/ 6858000 w 6858000"/>
              <a:gd name="connsiteY9" fmla="*/ 0 h 5878098"/>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959581 w 6858000"/>
              <a:gd name="connsiteY5" fmla="*/ 4373609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3010841 w 6858000"/>
              <a:gd name="connsiteY3" fmla="*/ 5469518 h 5780582"/>
              <a:gd name="connsiteX4" fmla="*/ 959581 w 6858000"/>
              <a:gd name="connsiteY4" fmla="*/ 4373609 h 5780582"/>
              <a:gd name="connsiteX5" fmla="*/ 0 w 6858000"/>
              <a:gd name="connsiteY5" fmla="*/ 2994994 h 5780582"/>
              <a:gd name="connsiteX6" fmla="*/ 0 w 6858000"/>
              <a:gd name="connsiteY6" fmla="*/ 0 h 5780582"/>
              <a:gd name="connsiteX7" fmla="*/ 6858000 w 6858000"/>
              <a:gd name="connsiteY7"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264841 w 6858000"/>
              <a:gd name="connsiteY2" fmla="*/ 5442316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4516"/>
              <a:gd name="connsiteX1" fmla="*/ 6858000 w 6858000"/>
              <a:gd name="connsiteY1" fmla="*/ 5780582 h 5784516"/>
              <a:gd name="connsiteX2" fmla="*/ 3264841 w 6858000"/>
              <a:gd name="connsiteY2" fmla="*/ 5442316 h 5784516"/>
              <a:gd name="connsiteX3" fmla="*/ 959581 w 6858000"/>
              <a:gd name="connsiteY3" fmla="*/ 4373609 h 5784516"/>
              <a:gd name="connsiteX4" fmla="*/ 0 w 6858000"/>
              <a:gd name="connsiteY4" fmla="*/ 2994994 h 5784516"/>
              <a:gd name="connsiteX5" fmla="*/ 0 w 6858000"/>
              <a:gd name="connsiteY5" fmla="*/ 0 h 5784516"/>
              <a:gd name="connsiteX6" fmla="*/ 6858000 w 6858000"/>
              <a:gd name="connsiteY6" fmla="*/ 0 h 578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84516">
                <a:moveTo>
                  <a:pt x="6858000" y="0"/>
                </a:moveTo>
                <a:lnTo>
                  <a:pt x="6858000" y="5780582"/>
                </a:lnTo>
                <a:cubicBezTo>
                  <a:pt x="4704756" y="5812908"/>
                  <a:pt x="4198884" y="5641214"/>
                  <a:pt x="3264841" y="5442316"/>
                </a:cubicBezTo>
                <a:cubicBezTo>
                  <a:pt x="2330798" y="5243418"/>
                  <a:pt x="1503721" y="4781496"/>
                  <a:pt x="959581" y="4373609"/>
                </a:cubicBezTo>
                <a:cubicBezTo>
                  <a:pt x="415441" y="3965722"/>
                  <a:pt x="198635" y="3573180"/>
                  <a:pt x="0" y="2994994"/>
                </a:cubicBezTo>
                <a:lnTo>
                  <a:pt x="0" y="0"/>
                </a:lnTo>
                <a:lnTo>
                  <a:pt x="6858000" y="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Başlık 1">
            <a:extLst>
              <a:ext uri="{FF2B5EF4-FFF2-40B4-BE49-F238E27FC236}">
                <a16:creationId xmlns:a16="http://schemas.microsoft.com/office/drawing/2014/main" id="{81706323-6E04-3BAE-3BC0-B18737AC0510}"/>
              </a:ext>
            </a:extLst>
          </p:cNvPr>
          <p:cNvSpPr>
            <a:spLocks noGrp="1"/>
          </p:cNvSpPr>
          <p:nvPr>
            <p:ph type="title"/>
          </p:nvPr>
        </p:nvSpPr>
        <p:spPr>
          <a:xfrm>
            <a:off x="720000" y="619201"/>
            <a:ext cx="5003800" cy="1477328"/>
          </a:xfrm>
        </p:spPr>
        <p:txBody>
          <a:bodyPr>
            <a:normAutofit/>
          </a:bodyPr>
          <a:lstStyle/>
          <a:p>
            <a:r>
              <a:rPr lang="tr-TR" dirty="0" err="1"/>
              <a:t>Mikroservis</a:t>
            </a:r>
            <a:r>
              <a:rPr lang="tr-TR" dirty="0"/>
              <a:t> Temel Özellikleri Nelerdir?</a:t>
            </a:r>
          </a:p>
        </p:txBody>
      </p:sp>
      <p:pic>
        <p:nvPicPr>
          <p:cNvPr id="5" name="Resim 4">
            <a:extLst>
              <a:ext uri="{FF2B5EF4-FFF2-40B4-BE49-F238E27FC236}">
                <a16:creationId xmlns:a16="http://schemas.microsoft.com/office/drawing/2014/main" id="{489A42B6-E3AC-C0D2-FFBE-78F4D00703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9602" y="1678417"/>
            <a:ext cx="3501162" cy="3501162"/>
          </a:xfrm>
          <a:custGeom>
            <a:avLst/>
            <a:gdLst/>
            <a:ahLst/>
            <a:cxnLst/>
            <a:rect l="l" t="t" r="r" b="b"/>
            <a:pathLst>
              <a:path w="5015639" h="3501162">
                <a:moveTo>
                  <a:pt x="0" y="0"/>
                </a:moveTo>
                <a:lnTo>
                  <a:pt x="5015639" y="0"/>
                </a:lnTo>
                <a:lnTo>
                  <a:pt x="5015639" y="3501162"/>
                </a:lnTo>
                <a:lnTo>
                  <a:pt x="0" y="3501162"/>
                </a:lnTo>
                <a:close/>
              </a:path>
            </a:pathLst>
          </a:custGeom>
        </p:spPr>
      </p:pic>
      <p:sp>
        <p:nvSpPr>
          <p:cNvPr id="3" name="İçerik Yer Tutucusu 2">
            <a:extLst>
              <a:ext uri="{FF2B5EF4-FFF2-40B4-BE49-F238E27FC236}">
                <a16:creationId xmlns:a16="http://schemas.microsoft.com/office/drawing/2014/main" id="{7FBC69EE-C5D6-22FF-568F-F5586C6C29EE}"/>
              </a:ext>
            </a:extLst>
          </p:cNvPr>
          <p:cNvSpPr>
            <a:spLocks noGrp="1"/>
          </p:cNvSpPr>
          <p:nvPr>
            <p:ph idx="1"/>
          </p:nvPr>
        </p:nvSpPr>
        <p:spPr>
          <a:xfrm>
            <a:off x="6480000" y="633600"/>
            <a:ext cx="4991962" cy="5135374"/>
          </a:xfrm>
        </p:spPr>
        <p:txBody>
          <a:bodyPr>
            <a:normAutofit/>
          </a:bodyPr>
          <a:lstStyle/>
          <a:p>
            <a:pPr>
              <a:lnSpc>
                <a:spcPct val="110000"/>
              </a:lnSpc>
            </a:pPr>
            <a:r>
              <a:rPr lang="tr-TR" sz="1600" b="1" i="0" dirty="0" err="1">
                <a:solidFill>
                  <a:srgbClr val="FFFFFF"/>
                </a:solidFill>
                <a:effectLst/>
                <a:latin typeface="Avenir Next LT Pro (Gövde)"/>
              </a:rPr>
              <a:t>Decoupling</a:t>
            </a:r>
            <a:r>
              <a:rPr lang="tr-TR" sz="1600" b="1" i="0" dirty="0">
                <a:solidFill>
                  <a:srgbClr val="FFFFFF"/>
                </a:solidFill>
                <a:effectLst/>
                <a:latin typeface="Avenir Next LT Pro (Gövde)"/>
              </a:rPr>
              <a:t>: </a:t>
            </a:r>
            <a:r>
              <a:rPr lang="tr-TR" sz="1600" b="0" i="0" dirty="0">
                <a:solidFill>
                  <a:srgbClr val="FFFFFF"/>
                </a:solidFill>
                <a:effectLst/>
                <a:latin typeface="Avenir Next LT Pro (Gövde)"/>
              </a:rPr>
              <a:t>Servisler büyük ölçüde birbirinden bağımsızdır.</a:t>
            </a:r>
          </a:p>
          <a:p>
            <a:pPr>
              <a:lnSpc>
                <a:spcPct val="110000"/>
              </a:lnSpc>
            </a:pPr>
            <a:r>
              <a:rPr lang="tr-TR" sz="1600" b="1" i="0" dirty="0" err="1">
                <a:solidFill>
                  <a:srgbClr val="FFFFFF"/>
                </a:solidFill>
                <a:effectLst/>
                <a:latin typeface="Avenir Next LT Pro (Gövde)"/>
              </a:rPr>
              <a:t>Componentization</a:t>
            </a:r>
            <a:r>
              <a:rPr lang="tr-TR" sz="1600" b="1" i="0" dirty="0">
                <a:solidFill>
                  <a:srgbClr val="FFFFFF"/>
                </a:solidFill>
                <a:effectLst/>
                <a:latin typeface="Avenir Next LT Pro (Gövde)"/>
              </a:rPr>
              <a:t>: </a:t>
            </a:r>
            <a:r>
              <a:rPr lang="tr-TR" sz="1600" b="0" i="0" dirty="0" err="1">
                <a:solidFill>
                  <a:srgbClr val="FFFFFF"/>
                </a:solidFill>
                <a:effectLst/>
                <a:latin typeface="Avenir Next LT Pro (Gövde)"/>
              </a:rPr>
              <a:t>Microserviceler</a:t>
            </a:r>
            <a:r>
              <a:rPr lang="tr-TR" sz="1600" b="0" i="0" dirty="0">
                <a:solidFill>
                  <a:srgbClr val="FFFFFF"/>
                </a:solidFill>
                <a:effectLst/>
                <a:latin typeface="Avenir Next LT Pro (Gövde)"/>
              </a:rPr>
              <a:t>, kolayca değiştirilebilen ve versiyonları artırılabilen bağımsız bileşenlerdir.</a:t>
            </a:r>
          </a:p>
          <a:p>
            <a:pPr>
              <a:lnSpc>
                <a:spcPct val="110000"/>
              </a:lnSpc>
            </a:pPr>
            <a:r>
              <a:rPr lang="tr-TR" sz="1600" b="1" i="0" dirty="0">
                <a:solidFill>
                  <a:srgbClr val="FFFFFF"/>
                </a:solidFill>
                <a:effectLst/>
                <a:latin typeface="Avenir Next LT Pro (Gövde)"/>
              </a:rPr>
              <a:t>Business </a:t>
            </a:r>
            <a:r>
              <a:rPr lang="tr-TR" sz="1600" b="1" i="0" dirty="0" err="1">
                <a:solidFill>
                  <a:srgbClr val="FFFFFF"/>
                </a:solidFill>
                <a:effectLst/>
                <a:latin typeface="Avenir Next LT Pro (Gövde)"/>
              </a:rPr>
              <a:t>Capabilities</a:t>
            </a:r>
            <a:r>
              <a:rPr lang="tr-TR" sz="1600" b="1" i="0" dirty="0">
                <a:solidFill>
                  <a:srgbClr val="FFFFFF"/>
                </a:solidFill>
                <a:effectLst/>
                <a:latin typeface="Avenir Next LT Pro (Gövde)"/>
              </a:rPr>
              <a:t>: </a:t>
            </a:r>
            <a:r>
              <a:rPr lang="tr-TR" sz="1600" b="0" i="0" dirty="0">
                <a:solidFill>
                  <a:srgbClr val="FFFFFF"/>
                </a:solidFill>
                <a:effectLst/>
                <a:latin typeface="Avenir Next LT Pro (Gövde)"/>
              </a:rPr>
              <a:t>Bir </a:t>
            </a:r>
            <a:r>
              <a:rPr lang="tr-TR" sz="1600" b="0" i="0" dirty="0" err="1">
                <a:solidFill>
                  <a:srgbClr val="FFFFFF"/>
                </a:solidFill>
                <a:effectLst/>
                <a:latin typeface="Avenir Next LT Pro (Gövde)"/>
              </a:rPr>
              <a:t>microservice</a:t>
            </a:r>
            <a:r>
              <a:rPr lang="tr-TR" sz="1600" b="0" i="0" dirty="0">
                <a:solidFill>
                  <a:srgbClr val="FFFFFF"/>
                </a:solidFill>
                <a:effectLst/>
                <a:latin typeface="Avenir Next LT Pro (Gövde)"/>
              </a:rPr>
              <a:t> basit bir yapıdadır ve tek bir göreve odaklanır.</a:t>
            </a:r>
          </a:p>
          <a:p>
            <a:pPr>
              <a:lnSpc>
                <a:spcPct val="110000"/>
              </a:lnSpc>
            </a:pPr>
            <a:r>
              <a:rPr lang="tr-TR" sz="1600" b="1" i="0" dirty="0" err="1">
                <a:solidFill>
                  <a:srgbClr val="FFFFFF"/>
                </a:solidFill>
                <a:effectLst/>
                <a:latin typeface="Avenir Next LT Pro (Gövde)"/>
              </a:rPr>
              <a:t>Autonomy</a:t>
            </a:r>
            <a:r>
              <a:rPr lang="tr-TR" sz="1600" b="1" i="0" dirty="0">
                <a:solidFill>
                  <a:srgbClr val="FFFFFF"/>
                </a:solidFill>
                <a:effectLst/>
                <a:latin typeface="Avenir Next LT Pro (Gövde)"/>
              </a:rPr>
              <a:t>: </a:t>
            </a:r>
            <a:r>
              <a:rPr lang="tr-TR" sz="1600" b="0" i="0" dirty="0">
                <a:solidFill>
                  <a:srgbClr val="FFFFFF"/>
                </a:solidFill>
                <a:effectLst/>
                <a:latin typeface="Avenir Next LT Pro (Gövde)"/>
              </a:rPr>
              <a:t>Geliştiriciler ve ekipler birbirlerinden bağımsız olarak çalışabilir, böylece hızlıca geliştirme ve test süreçleri yürütülebilir.</a:t>
            </a:r>
          </a:p>
          <a:p>
            <a:pPr>
              <a:lnSpc>
                <a:spcPct val="110000"/>
              </a:lnSpc>
            </a:pPr>
            <a:r>
              <a:rPr lang="tr-TR" sz="1600" b="1" i="0" dirty="0" err="1">
                <a:solidFill>
                  <a:srgbClr val="FFFFFF"/>
                </a:solidFill>
                <a:effectLst/>
                <a:latin typeface="Avenir Next LT Pro (Gövde)"/>
              </a:rPr>
              <a:t>Continuous</a:t>
            </a:r>
            <a:r>
              <a:rPr lang="tr-TR" sz="1600" b="1" i="0" dirty="0">
                <a:solidFill>
                  <a:srgbClr val="FFFFFF"/>
                </a:solidFill>
                <a:effectLst/>
                <a:latin typeface="Avenir Next LT Pro (Gövde)"/>
              </a:rPr>
              <a:t> Delivery: </a:t>
            </a:r>
            <a:r>
              <a:rPr lang="tr-TR" sz="1600" b="0" i="0" dirty="0">
                <a:solidFill>
                  <a:srgbClr val="FFFFFF"/>
                </a:solidFill>
                <a:effectLst/>
                <a:latin typeface="Avenir Next LT Pro (Gövde)"/>
              </a:rPr>
              <a:t>Yazılım geliştirme, test etme ve onaylama sistematik otomasyonu ile sık sık yazılım sürümlerini canlıya almaya otomatik bir biçimde izin verir. Servisler ayrı ayrı </a:t>
            </a:r>
            <a:r>
              <a:rPr lang="tr-TR" sz="1600" b="0" i="0" dirty="0" err="1">
                <a:solidFill>
                  <a:srgbClr val="FFFFFF"/>
                </a:solidFill>
                <a:effectLst/>
                <a:latin typeface="Avenir Next LT Pro (Gövde)"/>
              </a:rPr>
              <a:t>deploy</a:t>
            </a:r>
            <a:r>
              <a:rPr lang="tr-TR" sz="1600" b="0" i="0" dirty="0">
                <a:solidFill>
                  <a:srgbClr val="FFFFFF"/>
                </a:solidFill>
                <a:effectLst/>
                <a:latin typeface="Avenir Next LT Pro (Gövde)"/>
              </a:rPr>
              <a:t> edilebileceği için, </a:t>
            </a:r>
            <a:r>
              <a:rPr lang="tr-TR" sz="1600" b="0" i="0" dirty="0" err="1">
                <a:solidFill>
                  <a:srgbClr val="FFFFFF"/>
                </a:solidFill>
                <a:effectLst/>
                <a:latin typeface="Avenir Next LT Pro (Gövde)"/>
              </a:rPr>
              <a:t>deployment</a:t>
            </a:r>
            <a:r>
              <a:rPr lang="tr-TR" sz="1600" b="0" i="0" dirty="0">
                <a:solidFill>
                  <a:srgbClr val="FFFFFF"/>
                </a:solidFill>
                <a:effectLst/>
                <a:latin typeface="Avenir Next LT Pro (Gövde)"/>
              </a:rPr>
              <a:t> süresi kısalır ve maliyet zamanla azalır.</a:t>
            </a:r>
          </a:p>
          <a:p>
            <a:pPr>
              <a:lnSpc>
                <a:spcPct val="110000"/>
              </a:lnSpc>
            </a:pPr>
            <a:endParaRPr lang="tr-TR" sz="1600" b="0" i="0" dirty="0">
              <a:effectLst/>
              <a:latin typeface="charter"/>
            </a:endParaRPr>
          </a:p>
          <a:p>
            <a:pPr>
              <a:lnSpc>
                <a:spcPct val="110000"/>
              </a:lnSpc>
            </a:pPr>
            <a:endParaRPr lang="tr-TR" sz="1600" b="0" i="0" dirty="0">
              <a:effectLst/>
              <a:latin typeface="charter"/>
            </a:endParaRPr>
          </a:p>
        </p:txBody>
      </p:sp>
    </p:spTree>
    <p:extLst>
      <p:ext uri="{BB962C8B-B14F-4D97-AF65-F5344CB8AC3E}">
        <p14:creationId xmlns:p14="http://schemas.microsoft.com/office/powerpoint/2010/main" val="2332891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38E27F7-3F29-47F0-B30F-585059182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B16CD8D-2899-43D9-995B-DD1278D6B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21">
            <a:extLst>
              <a:ext uri="{FF2B5EF4-FFF2-40B4-BE49-F238E27FC236}">
                <a16:creationId xmlns:a16="http://schemas.microsoft.com/office/drawing/2014/main" id="{7F38A32B-CAD5-4D19-8E90-F63EB6902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342615" y="342615"/>
            <a:ext cx="6858000" cy="6172768"/>
          </a:xfrm>
          <a:custGeom>
            <a:avLst/>
            <a:gdLst>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4440498 w 6858000"/>
              <a:gd name="connsiteY4" fmla="*/ 5734742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0" fmla="*/ 6858000 w 6858000"/>
              <a:gd name="connsiteY0" fmla="*/ 0 h 5878098"/>
              <a:gd name="connsiteX1" fmla="*/ 6858000 w 6858000"/>
              <a:gd name="connsiteY1" fmla="*/ 5780582 h 5878098"/>
              <a:gd name="connsiteX2" fmla="*/ 6766523 w 6858000"/>
              <a:gd name="connsiteY2" fmla="*/ 5777266 h 5878098"/>
              <a:gd name="connsiteX3" fmla="*/ 5437222 w 6858000"/>
              <a:gd name="connsiteY3" fmla="*/ 5734742 h 5878098"/>
              <a:gd name="connsiteX4" fmla="*/ 4440498 w 6858000"/>
              <a:gd name="connsiteY4" fmla="*/ 5734742 h 5878098"/>
              <a:gd name="connsiteX5" fmla="*/ 582209 w 6858000"/>
              <a:gd name="connsiteY5" fmla="*/ 4121983 h 5878098"/>
              <a:gd name="connsiteX6" fmla="*/ 73548 w 6858000"/>
              <a:gd name="connsiteY6" fmla="*/ 3184291 h 5878098"/>
              <a:gd name="connsiteX7" fmla="*/ 0 w 6858000"/>
              <a:gd name="connsiteY7" fmla="*/ 2994994 h 5878098"/>
              <a:gd name="connsiteX8" fmla="*/ 0 w 6858000"/>
              <a:gd name="connsiteY8" fmla="*/ 0 h 5878098"/>
              <a:gd name="connsiteX9" fmla="*/ 6858000 w 6858000"/>
              <a:gd name="connsiteY9" fmla="*/ 0 h 5878098"/>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959581 w 6858000"/>
              <a:gd name="connsiteY5" fmla="*/ 4373609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3010841 w 6858000"/>
              <a:gd name="connsiteY3" fmla="*/ 5469518 h 5780582"/>
              <a:gd name="connsiteX4" fmla="*/ 959581 w 6858000"/>
              <a:gd name="connsiteY4" fmla="*/ 4373609 h 5780582"/>
              <a:gd name="connsiteX5" fmla="*/ 0 w 6858000"/>
              <a:gd name="connsiteY5" fmla="*/ 2994994 h 5780582"/>
              <a:gd name="connsiteX6" fmla="*/ 0 w 6858000"/>
              <a:gd name="connsiteY6" fmla="*/ 0 h 5780582"/>
              <a:gd name="connsiteX7" fmla="*/ 6858000 w 6858000"/>
              <a:gd name="connsiteY7"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264841 w 6858000"/>
              <a:gd name="connsiteY2" fmla="*/ 5442316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4516"/>
              <a:gd name="connsiteX1" fmla="*/ 6858000 w 6858000"/>
              <a:gd name="connsiteY1" fmla="*/ 5780582 h 5784516"/>
              <a:gd name="connsiteX2" fmla="*/ 3264841 w 6858000"/>
              <a:gd name="connsiteY2" fmla="*/ 5442316 h 5784516"/>
              <a:gd name="connsiteX3" fmla="*/ 959581 w 6858000"/>
              <a:gd name="connsiteY3" fmla="*/ 4373609 h 5784516"/>
              <a:gd name="connsiteX4" fmla="*/ 0 w 6858000"/>
              <a:gd name="connsiteY4" fmla="*/ 2994994 h 5784516"/>
              <a:gd name="connsiteX5" fmla="*/ 0 w 6858000"/>
              <a:gd name="connsiteY5" fmla="*/ 0 h 5784516"/>
              <a:gd name="connsiteX6" fmla="*/ 6858000 w 6858000"/>
              <a:gd name="connsiteY6" fmla="*/ 0 h 578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84516">
                <a:moveTo>
                  <a:pt x="6858000" y="0"/>
                </a:moveTo>
                <a:lnTo>
                  <a:pt x="6858000" y="5780582"/>
                </a:lnTo>
                <a:cubicBezTo>
                  <a:pt x="4704756" y="5812908"/>
                  <a:pt x="4198884" y="5641214"/>
                  <a:pt x="3264841" y="5442316"/>
                </a:cubicBezTo>
                <a:cubicBezTo>
                  <a:pt x="2330798" y="5243418"/>
                  <a:pt x="1503721" y="4781496"/>
                  <a:pt x="959581" y="4373609"/>
                </a:cubicBezTo>
                <a:cubicBezTo>
                  <a:pt x="415441" y="3965722"/>
                  <a:pt x="198635" y="3573180"/>
                  <a:pt x="0" y="2994994"/>
                </a:cubicBezTo>
                <a:lnTo>
                  <a:pt x="0" y="0"/>
                </a:lnTo>
                <a:lnTo>
                  <a:pt x="6858000" y="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pic>
        <p:nvPicPr>
          <p:cNvPr id="6" name="Resim 5" descr="metin içeren bir resim&#10;&#10;Açıklama otomatik olarak oluşturuldu">
            <a:extLst>
              <a:ext uri="{FF2B5EF4-FFF2-40B4-BE49-F238E27FC236}">
                <a16:creationId xmlns:a16="http://schemas.microsoft.com/office/drawing/2014/main" id="{55B811A5-8D49-7F65-C32F-9D31199A66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508" y="771093"/>
            <a:ext cx="4065932" cy="3501162"/>
          </a:xfrm>
          <a:custGeom>
            <a:avLst/>
            <a:gdLst/>
            <a:ahLst/>
            <a:cxnLst/>
            <a:rect l="l" t="t" r="r" b="b"/>
            <a:pathLst>
              <a:path w="5015639" h="3501162">
                <a:moveTo>
                  <a:pt x="0" y="0"/>
                </a:moveTo>
                <a:lnTo>
                  <a:pt x="5015639" y="0"/>
                </a:lnTo>
                <a:lnTo>
                  <a:pt x="5015639" y="3501162"/>
                </a:lnTo>
                <a:lnTo>
                  <a:pt x="0" y="3501162"/>
                </a:lnTo>
                <a:close/>
              </a:path>
            </a:pathLst>
          </a:custGeom>
        </p:spPr>
      </p:pic>
      <p:sp>
        <p:nvSpPr>
          <p:cNvPr id="3" name="İçerik Yer Tutucusu 2">
            <a:extLst>
              <a:ext uri="{FF2B5EF4-FFF2-40B4-BE49-F238E27FC236}">
                <a16:creationId xmlns:a16="http://schemas.microsoft.com/office/drawing/2014/main" id="{B1DA9C57-EBB2-5646-885E-41C693975D86}"/>
              </a:ext>
            </a:extLst>
          </p:cNvPr>
          <p:cNvSpPr>
            <a:spLocks noGrp="1"/>
          </p:cNvSpPr>
          <p:nvPr>
            <p:ph idx="1"/>
          </p:nvPr>
        </p:nvSpPr>
        <p:spPr>
          <a:xfrm>
            <a:off x="6480000" y="633600"/>
            <a:ext cx="4991962" cy="5135374"/>
          </a:xfrm>
        </p:spPr>
        <p:txBody>
          <a:bodyPr>
            <a:normAutofit/>
          </a:bodyPr>
          <a:lstStyle/>
          <a:p>
            <a:pPr marL="0" indent="0">
              <a:buNone/>
            </a:pPr>
            <a:r>
              <a:rPr lang="tr-TR" b="1" i="0" dirty="0" err="1">
                <a:effectLst/>
                <a:latin typeface="Avenir Next LT Pro (Gövde)"/>
              </a:rPr>
              <a:t>Decentralized</a:t>
            </a:r>
            <a:r>
              <a:rPr lang="tr-TR" b="1" i="0" dirty="0">
                <a:effectLst/>
                <a:latin typeface="Avenir Next LT Pro (Gövde)"/>
              </a:rPr>
              <a:t> </a:t>
            </a:r>
            <a:r>
              <a:rPr lang="tr-TR" b="1" i="0" dirty="0" err="1">
                <a:effectLst/>
                <a:latin typeface="Avenir Next LT Pro (Gövde)"/>
              </a:rPr>
              <a:t>Governance</a:t>
            </a:r>
            <a:r>
              <a:rPr lang="tr-TR" b="1" i="0" dirty="0">
                <a:effectLst/>
                <a:latin typeface="Avenir Next LT Pro (Gövde)"/>
              </a:rPr>
              <a:t>: </a:t>
            </a:r>
            <a:r>
              <a:rPr lang="tr-TR" b="0" i="0" dirty="0">
                <a:effectLst/>
                <a:latin typeface="Avenir Next LT Pro (Gövde)"/>
              </a:rPr>
              <a:t>Odak, doğru iş için doğru aracı kullanmaktır. Bu, standart bir teknoloji veya yapıyı zorunlu kılmadığı anlamına gelir. Geliştiriciler, sorunlarını çözmek için en iyi teknolojiyi seçme özgürlüğüne sahiptir.</a:t>
            </a:r>
          </a:p>
          <a:p>
            <a:pPr marL="0" indent="0">
              <a:buNone/>
            </a:pPr>
            <a:r>
              <a:rPr lang="tr-TR" b="1" i="0" dirty="0" err="1">
                <a:effectLst/>
                <a:latin typeface="Avenir Next LT Pro (Gövde)"/>
              </a:rPr>
              <a:t>Agility</a:t>
            </a:r>
            <a:r>
              <a:rPr lang="tr-TR" b="1" i="0" dirty="0">
                <a:effectLst/>
                <a:latin typeface="Avenir Next LT Pro (Gövde)"/>
              </a:rPr>
              <a:t>: </a:t>
            </a:r>
            <a:r>
              <a:rPr lang="tr-TR" b="0" i="0" dirty="0" err="1">
                <a:effectLst/>
                <a:latin typeface="Avenir Next LT Pro (Gövde)"/>
              </a:rPr>
              <a:t>Microserviceler</a:t>
            </a:r>
            <a:r>
              <a:rPr lang="tr-TR" b="0" i="0" dirty="0">
                <a:effectLst/>
                <a:latin typeface="Avenir Next LT Pro (Gövde)"/>
              </a:rPr>
              <a:t> çevikliği destekler. Herhangi bir yeni özellik hızla geliştirilip sisteme adapte edilebilir.</a:t>
            </a:r>
          </a:p>
          <a:p>
            <a:pPr marL="0" indent="0">
              <a:buNone/>
            </a:pPr>
            <a:endParaRPr lang="tr-TR" b="0" i="0" dirty="0">
              <a:effectLst/>
              <a:latin typeface="charter"/>
            </a:endParaRPr>
          </a:p>
          <a:p>
            <a:pPr marL="0" indent="0">
              <a:buNone/>
            </a:pPr>
            <a:endParaRPr lang="tr-TR" b="0" i="0" dirty="0">
              <a:effectLst/>
              <a:latin typeface="charter"/>
            </a:endParaRPr>
          </a:p>
          <a:p>
            <a:endParaRPr lang="tr-TR" dirty="0"/>
          </a:p>
        </p:txBody>
      </p:sp>
    </p:spTree>
    <p:extLst>
      <p:ext uri="{BB962C8B-B14F-4D97-AF65-F5344CB8AC3E}">
        <p14:creationId xmlns:p14="http://schemas.microsoft.com/office/powerpoint/2010/main" val="4022676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38E27F7-3F29-47F0-B30F-585059182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B16CD8D-2899-43D9-995B-DD1278D6B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7F38A32B-CAD5-4D19-8E90-F63EB6902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342615" y="342615"/>
            <a:ext cx="6858000" cy="6172768"/>
          </a:xfrm>
          <a:custGeom>
            <a:avLst/>
            <a:gdLst>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4440498 w 6858000"/>
              <a:gd name="connsiteY4" fmla="*/ 5734742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0" fmla="*/ 6858000 w 6858000"/>
              <a:gd name="connsiteY0" fmla="*/ 0 h 5878098"/>
              <a:gd name="connsiteX1" fmla="*/ 6858000 w 6858000"/>
              <a:gd name="connsiteY1" fmla="*/ 5780582 h 5878098"/>
              <a:gd name="connsiteX2" fmla="*/ 6766523 w 6858000"/>
              <a:gd name="connsiteY2" fmla="*/ 5777266 h 5878098"/>
              <a:gd name="connsiteX3" fmla="*/ 5437222 w 6858000"/>
              <a:gd name="connsiteY3" fmla="*/ 5734742 h 5878098"/>
              <a:gd name="connsiteX4" fmla="*/ 4440498 w 6858000"/>
              <a:gd name="connsiteY4" fmla="*/ 5734742 h 5878098"/>
              <a:gd name="connsiteX5" fmla="*/ 582209 w 6858000"/>
              <a:gd name="connsiteY5" fmla="*/ 4121983 h 5878098"/>
              <a:gd name="connsiteX6" fmla="*/ 73548 w 6858000"/>
              <a:gd name="connsiteY6" fmla="*/ 3184291 h 5878098"/>
              <a:gd name="connsiteX7" fmla="*/ 0 w 6858000"/>
              <a:gd name="connsiteY7" fmla="*/ 2994994 h 5878098"/>
              <a:gd name="connsiteX8" fmla="*/ 0 w 6858000"/>
              <a:gd name="connsiteY8" fmla="*/ 0 h 5878098"/>
              <a:gd name="connsiteX9" fmla="*/ 6858000 w 6858000"/>
              <a:gd name="connsiteY9" fmla="*/ 0 h 5878098"/>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959581 w 6858000"/>
              <a:gd name="connsiteY5" fmla="*/ 4373609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3010841 w 6858000"/>
              <a:gd name="connsiteY3" fmla="*/ 5469518 h 5780582"/>
              <a:gd name="connsiteX4" fmla="*/ 959581 w 6858000"/>
              <a:gd name="connsiteY4" fmla="*/ 4373609 h 5780582"/>
              <a:gd name="connsiteX5" fmla="*/ 0 w 6858000"/>
              <a:gd name="connsiteY5" fmla="*/ 2994994 h 5780582"/>
              <a:gd name="connsiteX6" fmla="*/ 0 w 6858000"/>
              <a:gd name="connsiteY6" fmla="*/ 0 h 5780582"/>
              <a:gd name="connsiteX7" fmla="*/ 6858000 w 6858000"/>
              <a:gd name="connsiteY7"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264841 w 6858000"/>
              <a:gd name="connsiteY2" fmla="*/ 5442316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4516"/>
              <a:gd name="connsiteX1" fmla="*/ 6858000 w 6858000"/>
              <a:gd name="connsiteY1" fmla="*/ 5780582 h 5784516"/>
              <a:gd name="connsiteX2" fmla="*/ 3264841 w 6858000"/>
              <a:gd name="connsiteY2" fmla="*/ 5442316 h 5784516"/>
              <a:gd name="connsiteX3" fmla="*/ 959581 w 6858000"/>
              <a:gd name="connsiteY3" fmla="*/ 4373609 h 5784516"/>
              <a:gd name="connsiteX4" fmla="*/ 0 w 6858000"/>
              <a:gd name="connsiteY4" fmla="*/ 2994994 h 5784516"/>
              <a:gd name="connsiteX5" fmla="*/ 0 w 6858000"/>
              <a:gd name="connsiteY5" fmla="*/ 0 h 5784516"/>
              <a:gd name="connsiteX6" fmla="*/ 6858000 w 6858000"/>
              <a:gd name="connsiteY6" fmla="*/ 0 h 578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84516">
                <a:moveTo>
                  <a:pt x="6858000" y="0"/>
                </a:moveTo>
                <a:lnTo>
                  <a:pt x="6858000" y="5780582"/>
                </a:lnTo>
                <a:cubicBezTo>
                  <a:pt x="4704756" y="5812908"/>
                  <a:pt x="4198884" y="5641214"/>
                  <a:pt x="3264841" y="5442316"/>
                </a:cubicBezTo>
                <a:cubicBezTo>
                  <a:pt x="2330798" y="5243418"/>
                  <a:pt x="1503721" y="4781496"/>
                  <a:pt x="959581" y="4373609"/>
                </a:cubicBezTo>
                <a:cubicBezTo>
                  <a:pt x="415441" y="3965722"/>
                  <a:pt x="198635" y="3573180"/>
                  <a:pt x="0" y="2994994"/>
                </a:cubicBezTo>
                <a:lnTo>
                  <a:pt x="0" y="0"/>
                </a:lnTo>
                <a:lnTo>
                  <a:pt x="6858000" y="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Başlık 1">
            <a:extLst>
              <a:ext uri="{FF2B5EF4-FFF2-40B4-BE49-F238E27FC236}">
                <a16:creationId xmlns:a16="http://schemas.microsoft.com/office/drawing/2014/main" id="{81706323-6E04-3BAE-3BC0-B18737AC0510}"/>
              </a:ext>
            </a:extLst>
          </p:cNvPr>
          <p:cNvSpPr>
            <a:spLocks noGrp="1"/>
          </p:cNvSpPr>
          <p:nvPr>
            <p:ph type="title"/>
          </p:nvPr>
        </p:nvSpPr>
        <p:spPr>
          <a:xfrm>
            <a:off x="720000" y="619201"/>
            <a:ext cx="5003800" cy="1477328"/>
          </a:xfrm>
        </p:spPr>
        <p:txBody>
          <a:bodyPr>
            <a:normAutofit/>
          </a:bodyPr>
          <a:lstStyle/>
          <a:p>
            <a:r>
              <a:rPr lang="tr-TR" sz="3000" dirty="0" err="1"/>
              <a:t>Mikroservis</a:t>
            </a:r>
            <a:r>
              <a:rPr lang="tr-TR" sz="3000" dirty="0"/>
              <a:t> Eksiklikleri ve Dikkat Edilmesi Gereken Noktalar Nelerdir?</a:t>
            </a:r>
          </a:p>
        </p:txBody>
      </p:sp>
      <p:pic>
        <p:nvPicPr>
          <p:cNvPr id="5" name="Resim 4">
            <a:extLst>
              <a:ext uri="{FF2B5EF4-FFF2-40B4-BE49-F238E27FC236}">
                <a16:creationId xmlns:a16="http://schemas.microsoft.com/office/drawing/2014/main" id="{5E1B2394-74B3-1057-5475-930E27F997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000" y="2765697"/>
            <a:ext cx="5015639" cy="3243446"/>
          </a:xfrm>
          <a:custGeom>
            <a:avLst/>
            <a:gdLst/>
            <a:ahLst/>
            <a:cxnLst/>
            <a:rect l="l" t="t" r="r" b="b"/>
            <a:pathLst>
              <a:path w="5015639" h="3501162">
                <a:moveTo>
                  <a:pt x="0" y="0"/>
                </a:moveTo>
                <a:lnTo>
                  <a:pt x="5015639" y="0"/>
                </a:lnTo>
                <a:lnTo>
                  <a:pt x="5015639" y="3501162"/>
                </a:lnTo>
                <a:lnTo>
                  <a:pt x="0" y="3501162"/>
                </a:lnTo>
                <a:close/>
              </a:path>
            </a:pathLst>
          </a:custGeom>
        </p:spPr>
      </p:pic>
      <p:sp>
        <p:nvSpPr>
          <p:cNvPr id="3" name="İçerik Yer Tutucusu 2">
            <a:extLst>
              <a:ext uri="{FF2B5EF4-FFF2-40B4-BE49-F238E27FC236}">
                <a16:creationId xmlns:a16="http://schemas.microsoft.com/office/drawing/2014/main" id="{7FBC69EE-C5D6-22FF-568F-F5586C6C29EE}"/>
              </a:ext>
            </a:extLst>
          </p:cNvPr>
          <p:cNvSpPr>
            <a:spLocks noGrp="1"/>
          </p:cNvSpPr>
          <p:nvPr>
            <p:ph idx="1"/>
          </p:nvPr>
        </p:nvSpPr>
        <p:spPr>
          <a:xfrm>
            <a:off x="6480000" y="633599"/>
            <a:ext cx="4991962" cy="5804145"/>
          </a:xfrm>
        </p:spPr>
        <p:txBody>
          <a:bodyPr>
            <a:normAutofit fontScale="92500" lnSpcReduction="10000"/>
          </a:bodyPr>
          <a:lstStyle/>
          <a:p>
            <a:pPr>
              <a:lnSpc>
                <a:spcPct val="110000"/>
              </a:lnSpc>
            </a:pPr>
            <a:r>
              <a:rPr lang="tr-TR" sz="1800" b="0" i="0" dirty="0">
                <a:effectLst/>
                <a:latin typeface="Avenir Next LT Pro (Gövde)"/>
              </a:rPr>
              <a:t>Her bir </a:t>
            </a:r>
            <a:r>
              <a:rPr lang="tr-TR" sz="1800" b="0" i="0" dirty="0" err="1">
                <a:effectLst/>
                <a:latin typeface="Avenir Next LT Pro (Gövde)"/>
              </a:rPr>
              <a:t>microservice</a:t>
            </a:r>
            <a:r>
              <a:rPr lang="tr-TR" sz="1800" b="0" i="0" dirty="0">
                <a:effectLst/>
                <a:latin typeface="Avenir Next LT Pro (Gövde)"/>
              </a:rPr>
              <a:t> için ayrı bir derleme, dağıtım ve sürüm iş akışı gerekir. Bu nedenle, kurulum iş akışının otomatik hale getirilmesini sağlamak önemlidir, aksi takdirde operasyon ekipleri için artan iş yükü demektir.</a:t>
            </a:r>
          </a:p>
          <a:p>
            <a:pPr>
              <a:lnSpc>
                <a:spcPct val="110000"/>
              </a:lnSpc>
            </a:pPr>
            <a:r>
              <a:rPr lang="tr-TR" sz="1800" b="0" i="0" dirty="0">
                <a:effectLst/>
                <a:latin typeface="Avenir Next LT Pro (Gövde)"/>
              </a:rPr>
              <a:t>Her bir servisi ayrı ayrı izlenebilir ve bakımı yapılabilir olmalıdır. Prometheus bunun için iyi bir araçtır.</a:t>
            </a:r>
          </a:p>
          <a:p>
            <a:pPr>
              <a:lnSpc>
                <a:spcPct val="110000"/>
              </a:lnSpc>
            </a:pPr>
            <a:r>
              <a:rPr lang="tr-TR" sz="1800" b="0" i="0" dirty="0" err="1">
                <a:effectLst/>
                <a:latin typeface="Avenir Next LT Pro (Gövde)"/>
              </a:rPr>
              <a:t>Microserviceler</a:t>
            </a:r>
            <a:r>
              <a:rPr lang="tr-TR" sz="1800" b="0" i="0" dirty="0">
                <a:effectLst/>
                <a:latin typeface="Avenir Next LT Pro (Gövde)"/>
              </a:rPr>
              <a:t>, yapılandırma sistemindeki iş yükünü arttırır. Harici servislerin yapılandırılması genellikle servisler arasında paylaşılır ve servis sayısı arttıkça zaman alıcı bir iş haline gelebilir.</a:t>
            </a:r>
          </a:p>
          <a:p>
            <a:pPr>
              <a:lnSpc>
                <a:spcPct val="110000"/>
              </a:lnSpc>
            </a:pPr>
            <a:r>
              <a:rPr lang="tr-TR" sz="1800" b="0" i="0" dirty="0">
                <a:effectLst/>
                <a:latin typeface="Avenir Next LT Pro (Gövde)"/>
              </a:rPr>
              <a:t>Servisler arasındaki REST trafiği performans açısından olumsuz bir yön alabilir. Bu sorunu çözmek amacıyla önbelleğe alma ve eşzamanlılık genellikle performansı artırılabilir.</a:t>
            </a:r>
          </a:p>
          <a:p>
            <a:pPr>
              <a:lnSpc>
                <a:spcPct val="110000"/>
              </a:lnSpc>
            </a:pPr>
            <a:r>
              <a:rPr lang="tr-TR" sz="1800" b="0" i="0" dirty="0" err="1">
                <a:effectLst/>
                <a:latin typeface="Avenir Next LT Pro (Gövde)"/>
              </a:rPr>
              <a:t>Microserviceler</a:t>
            </a:r>
            <a:r>
              <a:rPr lang="tr-TR" sz="1800" b="0" i="0" dirty="0">
                <a:effectLst/>
                <a:latin typeface="Avenir Next LT Pro (Gövde)"/>
              </a:rPr>
              <a:t> üzerinde güvenlik, </a:t>
            </a:r>
            <a:r>
              <a:rPr lang="tr-TR" sz="1800" b="0" i="0" dirty="0" err="1">
                <a:effectLst/>
                <a:latin typeface="Avenir Next LT Pro (Gövde)"/>
              </a:rPr>
              <a:t>parallellik</a:t>
            </a:r>
            <a:r>
              <a:rPr lang="tr-TR" sz="1800" b="0" i="0" dirty="0">
                <a:effectLst/>
                <a:latin typeface="Avenir Next LT Pro (Gövde)"/>
              </a:rPr>
              <a:t> karmaşıklığı artıran etmenlerdir. Bu karmaşıklığı iyi yönetmek gerekir.</a:t>
            </a:r>
          </a:p>
          <a:p>
            <a:pPr>
              <a:lnSpc>
                <a:spcPct val="110000"/>
              </a:lnSpc>
            </a:pPr>
            <a:endParaRPr lang="tr-TR" sz="1400" b="0" i="0" dirty="0">
              <a:effectLst/>
              <a:latin typeface="charter"/>
            </a:endParaRPr>
          </a:p>
          <a:p>
            <a:pPr>
              <a:lnSpc>
                <a:spcPct val="110000"/>
              </a:lnSpc>
            </a:pPr>
            <a:endParaRPr lang="tr-TR" sz="1400" b="0" i="0" dirty="0">
              <a:effectLst/>
              <a:latin typeface="charter"/>
            </a:endParaRPr>
          </a:p>
        </p:txBody>
      </p:sp>
    </p:spTree>
    <p:extLst>
      <p:ext uri="{BB962C8B-B14F-4D97-AF65-F5344CB8AC3E}">
        <p14:creationId xmlns:p14="http://schemas.microsoft.com/office/powerpoint/2010/main" val="2091808189"/>
      </p:ext>
    </p:extLst>
  </p:cSld>
  <p:clrMapOvr>
    <a:masterClrMapping/>
  </p:clrMapOvr>
</p:sld>
</file>

<file path=ppt/theme/theme1.xml><?xml version="1.0" encoding="utf-8"?>
<a:theme xmlns:a="http://schemas.openxmlformats.org/drawingml/2006/main" name="BlobVTI">
  <a:themeElements>
    <a:clrScheme name="Blob V2">
      <a:dk1>
        <a:sysClr val="windowText" lastClr="000000"/>
      </a:dk1>
      <a:lt1>
        <a:sysClr val="window" lastClr="FFFFFF"/>
      </a:lt1>
      <a:dk2>
        <a:srgbClr val="0B2827"/>
      </a:dk2>
      <a:lt2>
        <a:srgbClr val="DAE3E3"/>
      </a:lt2>
      <a:accent1>
        <a:srgbClr val="B495C2"/>
      </a:accent1>
      <a:accent2>
        <a:srgbClr val="767E37"/>
      </a:accent2>
      <a:accent3>
        <a:srgbClr val="8FA3A3"/>
      </a:accent3>
      <a:accent4>
        <a:srgbClr val="CE7F01"/>
      </a:accent4>
      <a:accent5>
        <a:srgbClr val="D15A29"/>
      </a:accent5>
      <a:accent6>
        <a:srgbClr val="B88470"/>
      </a:accent6>
      <a:hlink>
        <a:srgbClr val="B57001"/>
      </a:hlink>
      <a:folHlink>
        <a:srgbClr val="996209"/>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emplate>Wisp</Template>
  <TotalTime>129</TotalTime>
  <Words>1279</Words>
  <Application>Microsoft Office PowerPoint</Application>
  <PresentationFormat>Geniş ekran</PresentationFormat>
  <Paragraphs>60</Paragraphs>
  <Slides>14</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14</vt:i4>
      </vt:variant>
    </vt:vector>
  </HeadingPairs>
  <TitlesOfParts>
    <vt:vector size="22" baseType="lpstr">
      <vt:lpstr>Arial</vt:lpstr>
      <vt:lpstr>Avenir Next LT Pro</vt:lpstr>
      <vt:lpstr>Avenir Next LT Pro (Gövde)</vt:lpstr>
      <vt:lpstr>charter</vt:lpstr>
      <vt:lpstr>Rockwell Nova Light</vt:lpstr>
      <vt:lpstr>Source Sans Pro</vt:lpstr>
      <vt:lpstr>The Hand Extrablack</vt:lpstr>
      <vt:lpstr>BlobVTI</vt:lpstr>
      <vt:lpstr>MICROSERVICES</vt:lpstr>
      <vt:lpstr>İçindekiler</vt:lpstr>
      <vt:lpstr>Mikroservis Nedir?</vt:lpstr>
      <vt:lpstr>PowerPoint Sunusu</vt:lpstr>
      <vt:lpstr>Mikroservis Mimarisi Nasıl Olmalıdır ve Avantajları Nelerdir?</vt:lpstr>
      <vt:lpstr>PowerPoint Sunusu</vt:lpstr>
      <vt:lpstr>Mikroservis Temel Özellikleri Nelerdir?</vt:lpstr>
      <vt:lpstr>PowerPoint Sunusu</vt:lpstr>
      <vt:lpstr>Mikroservis Eksiklikleri ve Dikkat Edilmesi Gereken Noktalar Nelerdir?</vt:lpstr>
      <vt:lpstr>PowerPoint Sunusu</vt:lpstr>
      <vt:lpstr>Mikroservis Mimarisi ve Monolitik Mimari</vt:lpstr>
      <vt:lpstr>PowerPoint Sunusu</vt:lpstr>
      <vt:lpstr>PowerPoint Sunusu</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Ahmet Cemalettin KUMRU</dc:creator>
  <cp:lastModifiedBy>Ahmet Cemalettin KUMRU</cp:lastModifiedBy>
  <cp:revision>1</cp:revision>
  <dcterms:created xsi:type="dcterms:W3CDTF">2022-07-31T21:23:06Z</dcterms:created>
  <dcterms:modified xsi:type="dcterms:W3CDTF">2022-07-31T23:32:25Z</dcterms:modified>
</cp:coreProperties>
</file>