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326" r:id="rId5"/>
    <p:sldId id="331" r:id="rId6"/>
    <p:sldId id="899" r:id="rId7"/>
    <p:sldId id="894" r:id="rId8"/>
    <p:sldId id="900" r:id="rId9"/>
    <p:sldId id="902" r:id="rId10"/>
    <p:sldId id="896" r:id="rId11"/>
    <p:sldId id="904" r:id="rId12"/>
    <p:sldId id="905" r:id="rId13"/>
    <p:sldId id="906" r:id="rId14"/>
    <p:sldId id="907" r:id="rId15"/>
    <p:sldId id="314" r:id="rId16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79" userDrawn="1">
          <p15:clr>
            <a:srgbClr val="A4A3A4"/>
          </p15:clr>
        </p15:guide>
        <p15:guide id="2" pos="388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1FCA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til Yok, Kılavuz Yok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Açık Sti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A107856-5554-42FB-B03E-39F5DBC370BA}" styleName="Orta Stil 4 - Vurgu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7" autoAdjust="0"/>
    <p:restoredTop sz="87582" autoAdjust="0"/>
  </p:normalViewPr>
  <p:slideViewPr>
    <p:cSldViewPr snapToGrid="0">
      <p:cViewPr varScale="1">
        <p:scale>
          <a:sx n="72" d="100"/>
          <a:sy n="72" d="100"/>
        </p:scale>
        <p:origin x="1080" y="62"/>
      </p:cViewPr>
      <p:guideLst>
        <p:guide orient="horz" pos="1979"/>
        <p:guide pos="3885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5" d="100"/>
          <a:sy n="85" d="100"/>
        </p:scale>
        <p:origin x="380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06ECA-1BF4-4D6E-A0DA-CBA361A38D3A}" type="datetimeFigureOut">
              <a:rPr lang="tr-TR" smtClean="0"/>
              <a:t>21.05.2025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7BA6C8-B28C-40A6-9509-E909C6C2EE0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014894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4742FC-6C25-45BC-A79F-96594D866423}" type="datetimeFigureOut">
              <a:rPr lang="tr-TR" smtClean="0"/>
              <a:t>21.05.2025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10D0BE-CA89-4B3C-8F74-4DB40709A3E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21073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>
              <a:solidFill>
                <a:schemeClr val="tx1"/>
              </a:solidFill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0D0BE-CA89-4B3C-8F74-4DB40709A3E3}" type="slidenum">
              <a:rPr lang="tr-TR" smtClean="0"/>
              <a:t>1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64858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lang="tr-TR" sz="1600" dirty="0">
              <a:solidFill>
                <a:schemeClr val="tx1"/>
              </a:solidFill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0D0BE-CA89-4B3C-8F74-4DB40709A3E3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368816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0D0BE-CA89-4B3C-8F74-4DB40709A3E3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652417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0D0BE-CA89-4B3C-8F74-4DB40709A3E3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050499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0D0BE-CA89-4B3C-8F74-4DB40709A3E3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186141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0D0BE-CA89-4B3C-8F74-4DB40709A3E3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914485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10D0BE-CA89-4B3C-8F74-4DB40709A3E3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870458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10D0BE-CA89-4B3C-8F74-4DB40709A3E3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89636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70D87-66A5-47DE-995F-B3FC343EE092}" type="datetimeFigureOut">
              <a:rPr lang="tr-TR" smtClean="0"/>
              <a:t>21.05.2025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82F97-6899-444B-BEDC-11FE603832D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58718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70D87-66A5-47DE-995F-B3FC343EE092}" type="datetimeFigureOut">
              <a:rPr lang="tr-TR" smtClean="0"/>
              <a:t>21.05.2025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82F97-6899-444B-BEDC-11FE603832D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25394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70D87-66A5-47DE-995F-B3FC343EE092}" type="datetimeFigureOut">
              <a:rPr lang="tr-TR" smtClean="0"/>
              <a:t>21.05.2025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82F97-6899-444B-BEDC-11FE603832D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13249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70D87-66A5-47DE-995F-B3FC343EE092}" type="datetimeFigureOut">
              <a:rPr lang="tr-TR" smtClean="0"/>
              <a:t>21.05.2025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82F97-6899-444B-BEDC-11FE603832D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82283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70D87-66A5-47DE-995F-B3FC343EE092}" type="datetimeFigureOut">
              <a:rPr lang="tr-TR" smtClean="0"/>
              <a:t>21.05.2025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82F97-6899-444B-BEDC-11FE603832D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38638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70D87-66A5-47DE-995F-B3FC343EE092}" type="datetimeFigureOut">
              <a:rPr lang="tr-TR" smtClean="0"/>
              <a:t>21.05.2025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82F97-6899-444B-BEDC-11FE603832D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97121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70D87-66A5-47DE-995F-B3FC343EE092}" type="datetimeFigureOut">
              <a:rPr lang="tr-TR" smtClean="0"/>
              <a:t>21.05.2025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82F97-6899-444B-BEDC-11FE603832D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62047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70D87-66A5-47DE-995F-B3FC343EE092}" type="datetimeFigureOut">
              <a:rPr lang="tr-TR" smtClean="0"/>
              <a:t>21.05.2025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82F97-6899-444B-BEDC-11FE603832D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66846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70D87-66A5-47DE-995F-B3FC343EE092}" type="datetimeFigureOut">
              <a:rPr lang="tr-TR" smtClean="0"/>
              <a:t>21.05.2025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82F97-6899-444B-BEDC-11FE603832D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60207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70D87-66A5-47DE-995F-B3FC343EE092}" type="datetimeFigureOut">
              <a:rPr lang="tr-TR" smtClean="0"/>
              <a:t>21.05.2025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82F97-6899-444B-BEDC-11FE603832D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48526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70D87-66A5-47DE-995F-B3FC343EE092}" type="datetimeFigureOut">
              <a:rPr lang="tr-TR" smtClean="0"/>
              <a:t>21.05.2025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82F97-6899-444B-BEDC-11FE603832D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56739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70D87-66A5-47DE-995F-B3FC343EE092}" type="datetimeFigureOut">
              <a:rPr lang="tr-TR" smtClean="0"/>
              <a:t>21.05.2025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82F97-6899-444B-BEDC-11FE603832D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84646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lt Başlık 2">
            <a:extLst>
              <a:ext uri="{FF2B5EF4-FFF2-40B4-BE49-F238E27FC236}">
                <a16:creationId xmlns:a16="http://schemas.microsoft.com/office/drawing/2014/main" id="{6F6491EC-3623-4679-B7C8-1BC73A4D0A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707217"/>
            <a:ext cx="12192000" cy="19812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tr-TR" sz="3200" b="1" dirty="0">
                <a:latin typeface="Arial" panose="020B0604020202020204" pitchFamily="34" charset="0"/>
                <a:cs typeface="Arial" panose="020B0604020202020204" pitchFamily="34" charset="0"/>
              </a:rPr>
              <a:t>ANIL ÇETİN, 151220212097</a:t>
            </a:r>
          </a:p>
          <a:p>
            <a:pPr>
              <a:spcBef>
                <a:spcPts val="0"/>
              </a:spcBef>
            </a:pPr>
            <a:r>
              <a:rPr lang="tr-TR" sz="3200" b="1" dirty="0">
                <a:latin typeface="Arial" panose="020B0604020202020204" pitchFamily="34" charset="0"/>
                <a:cs typeface="Arial" panose="020B0604020202020204" pitchFamily="34" charset="0"/>
              </a:rPr>
              <a:t>AHMET MELİH BOZ ,151220202108</a:t>
            </a:r>
          </a:p>
          <a:p>
            <a:pPr>
              <a:spcBef>
                <a:spcPts val="0"/>
              </a:spcBef>
            </a:pPr>
            <a:endParaRPr lang="tr-T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</a:pPr>
            <a:r>
              <a:rPr lang="tr-TR" sz="2200" dirty="0">
                <a:latin typeface="Arial" panose="020B0604020202020204" pitchFamily="34" charset="0"/>
                <a:cs typeface="Arial" panose="020B0604020202020204" pitchFamily="34" charset="0"/>
              </a:rPr>
              <a:t>22.05.2025</a:t>
            </a:r>
          </a:p>
        </p:txBody>
      </p:sp>
      <p:sp>
        <p:nvSpPr>
          <p:cNvPr id="12" name="Alt Başlık 2">
            <a:extLst>
              <a:ext uri="{FF2B5EF4-FFF2-40B4-BE49-F238E27FC236}">
                <a16:creationId xmlns:a16="http://schemas.microsoft.com/office/drawing/2014/main" id="{D6221AF1-8EFE-4390-A709-673299D0C32A}"/>
              </a:ext>
            </a:extLst>
          </p:cNvPr>
          <p:cNvSpPr txBox="1">
            <a:spLocks/>
          </p:cNvSpPr>
          <p:nvPr/>
        </p:nvSpPr>
        <p:spPr>
          <a:xfrm>
            <a:off x="1685692" y="2004807"/>
            <a:ext cx="8820615" cy="823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tr-TR" sz="4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DIGITAL OSCILLOSCOPE DESIGN</a:t>
            </a:r>
          </a:p>
        </p:txBody>
      </p:sp>
    </p:spTree>
    <p:extLst>
      <p:ext uri="{BB962C8B-B14F-4D97-AF65-F5344CB8AC3E}">
        <p14:creationId xmlns:p14="http://schemas.microsoft.com/office/powerpoint/2010/main" val="1001635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van 1">
            <a:extLst>
              <a:ext uri="{FF2B5EF4-FFF2-40B4-BE49-F238E27FC236}">
                <a16:creationId xmlns:a16="http://schemas.microsoft.com/office/drawing/2014/main" id="{CB52F87C-EF7D-EC1F-9F56-602AFE52E7F8}"/>
              </a:ext>
            </a:extLst>
          </p:cNvPr>
          <p:cNvSpPr txBox="1">
            <a:spLocks/>
          </p:cNvSpPr>
          <p:nvPr/>
        </p:nvSpPr>
        <p:spPr>
          <a:xfrm>
            <a:off x="326136" y="282743"/>
            <a:ext cx="11539728" cy="5577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 DESIGN</a:t>
            </a:r>
            <a:endParaRPr lang="en-US" sz="24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 descr="A white electronic device with a screen&#10;&#10;AI-generated content may be incorrect.">
            <a:extLst>
              <a:ext uri="{FF2B5EF4-FFF2-40B4-BE49-F238E27FC236}">
                <a16:creationId xmlns:a16="http://schemas.microsoft.com/office/drawing/2014/main" id="{EC0BA97D-DA1A-1E61-0AD0-C074DAD11C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2" t="13798" r="6317" b="2061"/>
          <a:stretch/>
        </p:blipFill>
        <p:spPr>
          <a:xfrm>
            <a:off x="1956391" y="840526"/>
            <a:ext cx="8279217" cy="5668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940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0B573-93F9-E7E6-4A09-DDAEA362E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3607"/>
            <a:ext cx="10515600" cy="4351338"/>
          </a:xfrm>
        </p:spPr>
        <p:txBody>
          <a:bodyPr/>
          <a:lstStyle/>
          <a:p>
            <a:r>
              <a:rPr lang="tr-TR" dirty="0"/>
              <a:t>Dual </a:t>
            </a:r>
            <a:r>
              <a:rPr lang="tr-TR" dirty="0" err="1"/>
              <a:t>channel</a:t>
            </a:r>
            <a:r>
              <a:rPr lang="tr-TR" dirty="0"/>
              <a:t> </a:t>
            </a:r>
            <a:r>
              <a:rPr lang="tr-TR" dirty="0" err="1"/>
              <a:t>supoort</a:t>
            </a:r>
            <a:r>
              <a:rPr lang="tr-TR" dirty="0"/>
              <a:t> can be </a:t>
            </a:r>
            <a:r>
              <a:rPr lang="tr-TR" dirty="0" err="1"/>
              <a:t>added</a:t>
            </a:r>
            <a:r>
              <a:rPr lang="tr-TR" dirty="0"/>
              <a:t>.</a:t>
            </a:r>
          </a:p>
          <a:p>
            <a:r>
              <a:rPr lang="tr-TR" dirty="0"/>
              <a:t>A </a:t>
            </a:r>
            <a:r>
              <a:rPr lang="tr-TR" dirty="0" err="1"/>
              <a:t>useful</a:t>
            </a:r>
            <a:r>
              <a:rPr lang="tr-TR" dirty="0"/>
              <a:t> </a:t>
            </a:r>
            <a:r>
              <a:rPr lang="tr-TR" dirty="0" err="1"/>
              <a:t>menu</a:t>
            </a:r>
            <a:r>
              <a:rPr lang="tr-TR" dirty="0"/>
              <a:t> can be </a:t>
            </a:r>
            <a:r>
              <a:rPr lang="tr-TR" dirty="0" err="1"/>
              <a:t>added</a:t>
            </a:r>
            <a:r>
              <a:rPr lang="tr-TR" dirty="0"/>
              <a:t>.</a:t>
            </a:r>
          </a:p>
          <a:p>
            <a:r>
              <a:rPr lang="tr-TR" dirty="0"/>
              <a:t>UI can be </a:t>
            </a:r>
            <a:r>
              <a:rPr lang="tr-TR" dirty="0" err="1"/>
              <a:t>improved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using</a:t>
            </a:r>
            <a:r>
              <a:rPr lang="tr-TR" dirty="0"/>
              <a:t> a </a:t>
            </a:r>
            <a:r>
              <a:rPr lang="tr-TR" dirty="0" err="1"/>
              <a:t>touch</a:t>
            </a:r>
            <a:r>
              <a:rPr lang="tr-TR" dirty="0"/>
              <a:t> </a:t>
            </a:r>
            <a:r>
              <a:rPr lang="tr-TR" dirty="0" err="1"/>
              <a:t>screen</a:t>
            </a:r>
            <a:r>
              <a:rPr lang="tr-TR" dirty="0"/>
              <a:t>.</a:t>
            </a:r>
          </a:p>
          <a:p>
            <a:r>
              <a:rPr lang="tr-TR" dirty="0" err="1"/>
              <a:t>Adjustable</a:t>
            </a:r>
            <a:r>
              <a:rPr lang="tr-TR" dirty="0"/>
              <a:t> </a:t>
            </a:r>
            <a:r>
              <a:rPr lang="tr-TR" dirty="0" err="1"/>
              <a:t>Trigger</a:t>
            </a:r>
            <a:r>
              <a:rPr lang="tr-TR" dirty="0"/>
              <a:t> </a:t>
            </a:r>
            <a:r>
              <a:rPr lang="tr-TR" dirty="0" err="1"/>
              <a:t>Mode</a:t>
            </a:r>
            <a:r>
              <a:rPr lang="tr-TR" dirty="0"/>
              <a:t>.</a:t>
            </a:r>
          </a:p>
        </p:txBody>
      </p:sp>
      <p:sp>
        <p:nvSpPr>
          <p:cNvPr id="5" name="Unvan 1">
            <a:extLst>
              <a:ext uri="{FF2B5EF4-FFF2-40B4-BE49-F238E27FC236}">
                <a16:creationId xmlns:a16="http://schemas.microsoft.com/office/drawing/2014/main" id="{23140AF6-11E7-07AD-0ED1-35B1B322795F}"/>
              </a:ext>
            </a:extLst>
          </p:cNvPr>
          <p:cNvSpPr txBox="1">
            <a:spLocks/>
          </p:cNvSpPr>
          <p:nvPr/>
        </p:nvSpPr>
        <p:spPr>
          <a:xfrm>
            <a:off x="326136" y="282743"/>
            <a:ext cx="11539728" cy="5577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 WORKS</a:t>
            </a:r>
            <a:endParaRPr lang="en-US" sz="24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2719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İçerik Yer Tutucusu 2"/>
          <p:cNvSpPr txBox="1">
            <a:spLocks/>
          </p:cNvSpPr>
          <p:nvPr/>
        </p:nvSpPr>
        <p:spPr>
          <a:xfrm>
            <a:off x="1246667" y="2484369"/>
            <a:ext cx="9698665" cy="18892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tr-TR" sz="6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THANKS FOR LISTENING</a:t>
            </a:r>
          </a:p>
        </p:txBody>
      </p:sp>
    </p:spTree>
    <p:extLst>
      <p:ext uri="{BB962C8B-B14F-4D97-AF65-F5344CB8AC3E}">
        <p14:creationId xmlns:p14="http://schemas.microsoft.com/office/powerpoint/2010/main" val="4173107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338328" y="1"/>
            <a:ext cx="11539728" cy="557783"/>
          </a:xfrm>
        </p:spPr>
        <p:txBody>
          <a:bodyPr>
            <a:normAutofit/>
          </a:bodyPr>
          <a:lstStyle/>
          <a:p>
            <a:r>
              <a:rPr lang="tr-TR" sz="24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tr-TR" sz="2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38328" y="557784"/>
            <a:ext cx="11539728" cy="524085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tr-TR" sz="1800" b="1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tr-TR" sz="1800" b="1" dirty="0">
                <a:latin typeface="Arial" panose="020B0604020202020204" pitchFamily="34" charset="0"/>
                <a:cs typeface="Arial" panose="020B0604020202020204" pitchFamily="34" charset="0"/>
              </a:rPr>
              <a:t>SYSTEM OVERVIEW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tr-TR" sz="1800" b="1" dirty="0"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tr-TR" sz="1800" b="1" dirty="0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tr-TR" sz="1800" b="1" dirty="0">
                <a:latin typeface="Arial" panose="020B0604020202020204" pitchFamily="34" charset="0"/>
                <a:cs typeface="Arial" panose="020B0604020202020204" pitchFamily="34" charset="0"/>
              </a:rPr>
              <a:t>FINAL DESIGN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tr-TR" sz="1800" b="1" dirty="0">
                <a:latin typeface="Arial" panose="020B0604020202020204" pitchFamily="34" charset="0"/>
                <a:cs typeface="Arial" panose="020B0604020202020204" pitchFamily="34" charset="0"/>
              </a:rPr>
              <a:t>FUTURE WORKS &amp; CONCLUSION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tr-TR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2665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F0B791-781E-BF8E-626A-F741A644A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1976"/>
            <a:ext cx="10515600" cy="50217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Purpose: </a:t>
            </a:r>
            <a:endParaRPr lang="tr-TR" b="1" dirty="0"/>
          </a:p>
          <a:p>
            <a:r>
              <a:rPr lang="en-US" dirty="0"/>
              <a:t>To design and implement a digital oscilloscope using FPGA </a:t>
            </a:r>
            <a:r>
              <a:rPr lang="tr-TR" dirty="0"/>
              <a:t>board </a:t>
            </a:r>
            <a:r>
              <a:rPr lang="tr-TR" dirty="0" err="1"/>
              <a:t>and</a:t>
            </a:r>
            <a:r>
              <a:rPr lang="tr-TR" dirty="0"/>
              <a:t> VHDL.</a:t>
            </a:r>
          </a:p>
          <a:p>
            <a:pPr marL="0" indent="0">
              <a:buNone/>
            </a:pPr>
            <a:r>
              <a:rPr lang="en-US" b="1" dirty="0"/>
              <a:t>Motivation:</a:t>
            </a:r>
            <a:endParaRPr lang="tr-TR" b="1" dirty="0"/>
          </a:p>
          <a:p>
            <a:r>
              <a:rPr lang="en-US" dirty="0"/>
              <a:t>To deepen skills in FPGA design, VHDL programming, and real-time system development.</a:t>
            </a:r>
            <a:endParaRPr lang="tr-TR" dirty="0"/>
          </a:p>
          <a:p>
            <a:pPr marL="0" indent="0">
              <a:buNone/>
            </a:pPr>
            <a:r>
              <a:rPr lang="tr-TR" b="1" dirty="0" err="1"/>
              <a:t>Key</a:t>
            </a:r>
            <a:r>
              <a:rPr lang="tr-TR" b="1" dirty="0"/>
              <a:t> Technologies:</a:t>
            </a:r>
          </a:p>
          <a:p>
            <a:r>
              <a:rPr lang="tr-TR" dirty="0"/>
              <a:t>Spartan-6 FPGA, AD9226 ADC, Raspberry Pi 3A+.</a:t>
            </a:r>
          </a:p>
          <a:p>
            <a:pPr marL="0" indent="0">
              <a:buNone/>
            </a:pPr>
            <a:endParaRPr lang="tr-TR" dirty="0"/>
          </a:p>
          <a:p>
            <a:endParaRPr lang="tr-TR" dirty="0"/>
          </a:p>
        </p:txBody>
      </p:sp>
      <p:sp>
        <p:nvSpPr>
          <p:cNvPr id="11" name="Unvan 1">
            <a:extLst>
              <a:ext uri="{FF2B5EF4-FFF2-40B4-BE49-F238E27FC236}">
                <a16:creationId xmlns:a16="http://schemas.microsoft.com/office/drawing/2014/main" id="{5826AC23-5F8F-2BE9-647E-243E2A58F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136" y="303455"/>
            <a:ext cx="11539728" cy="557783"/>
          </a:xfrm>
        </p:spPr>
        <p:txBody>
          <a:bodyPr>
            <a:normAutofit/>
          </a:bodyPr>
          <a:lstStyle/>
          <a:p>
            <a:r>
              <a:rPr lang="tr-TR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en-US" sz="24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2730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326136" y="282114"/>
            <a:ext cx="11539728" cy="557783"/>
          </a:xfrm>
        </p:spPr>
        <p:txBody>
          <a:bodyPr>
            <a:normAutofit/>
          </a:bodyPr>
          <a:lstStyle/>
          <a:p>
            <a:r>
              <a:rPr lang="tr-TR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OVERVIEW</a:t>
            </a:r>
            <a:endParaRPr lang="en-US" sz="24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A black circuit board with white text&#10;&#10;AI-generated content may be incorrect.">
            <a:extLst>
              <a:ext uri="{FF2B5EF4-FFF2-40B4-BE49-F238E27FC236}">
                <a16:creationId xmlns:a16="http://schemas.microsoft.com/office/drawing/2014/main" id="{D249F1FA-3DE7-D9ED-8FBB-B046E87DDF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1381" y="3121152"/>
            <a:ext cx="2882496" cy="2882496"/>
          </a:xfrm>
          <a:prstGeom prst="rect">
            <a:avLst/>
          </a:prstGeom>
        </p:spPr>
      </p:pic>
      <p:pic>
        <p:nvPicPr>
          <p:cNvPr id="9" name="Picture 8" descr="A black circuit board with a green and yellow connector&#10;&#10;AI-generated content may be incorrect.">
            <a:extLst>
              <a:ext uri="{FF2B5EF4-FFF2-40B4-BE49-F238E27FC236}">
                <a16:creationId xmlns:a16="http://schemas.microsoft.com/office/drawing/2014/main" id="{59796995-100B-2AB0-D7CC-095BD62736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39800" y="3957663"/>
            <a:ext cx="2746424" cy="2464915"/>
          </a:xfrm>
          <a:prstGeom prst="rect">
            <a:avLst/>
          </a:prstGeom>
        </p:spPr>
      </p:pic>
      <p:pic>
        <p:nvPicPr>
          <p:cNvPr id="12" name="Picture 11" descr="A circuit board with wires&#10;&#10;AI-generated content may be incorrect.">
            <a:extLst>
              <a:ext uri="{FF2B5EF4-FFF2-40B4-BE49-F238E27FC236}">
                <a16:creationId xmlns:a16="http://schemas.microsoft.com/office/drawing/2014/main" id="{52627756-5515-7D32-D014-74361B27D1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075" y="1032549"/>
            <a:ext cx="3470705" cy="3394704"/>
          </a:xfrm>
          <a:prstGeom prst="rect">
            <a:avLst/>
          </a:prstGeom>
        </p:spPr>
      </p:pic>
      <p:pic>
        <p:nvPicPr>
          <p:cNvPr id="15" name="Picture 14" descr="A green circuit board with many connectors&#10;&#10;AI-generated content may be incorrect.">
            <a:extLst>
              <a:ext uri="{FF2B5EF4-FFF2-40B4-BE49-F238E27FC236}">
                <a16:creationId xmlns:a16="http://schemas.microsoft.com/office/drawing/2014/main" id="{3CD7D052-8490-21C2-F06D-FEADFF5A14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474" y="4035463"/>
            <a:ext cx="3319903" cy="3319903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B44DF346-86DD-B150-CDE4-C51FB6BB7458}"/>
              </a:ext>
            </a:extLst>
          </p:cNvPr>
          <p:cNvGrpSpPr/>
          <p:nvPr/>
        </p:nvGrpSpPr>
        <p:grpSpPr>
          <a:xfrm>
            <a:off x="477659" y="1063437"/>
            <a:ext cx="3470705" cy="3498963"/>
            <a:chOff x="571226" y="701749"/>
            <a:chExt cx="3492229" cy="3492229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41496A2-ACE8-E220-A442-1F498834B2B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1226" y="701749"/>
              <a:ext cx="3492229" cy="3492229"/>
            </a:xfrm>
            <a:prstGeom prst="rect">
              <a:avLst/>
            </a:prstGeom>
          </p:spPr>
        </p:pic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1EEE3D1-BEA3-4BDF-CD21-C22C0F0F537C}"/>
                </a:ext>
              </a:extLst>
            </p:cNvPr>
            <p:cNvSpPr/>
            <p:nvPr/>
          </p:nvSpPr>
          <p:spPr>
            <a:xfrm>
              <a:off x="1101731" y="805568"/>
              <a:ext cx="2215627" cy="1267781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  <p:pic>
        <p:nvPicPr>
          <p:cNvPr id="29" name="Picture 28" descr="A close-up of a power supply&#10;&#10;AI-generated content may be incorrect.">
            <a:extLst>
              <a:ext uri="{FF2B5EF4-FFF2-40B4-BE49-F238E27FC236}">
                <a16:creationId xmlns:a16="http://schemas.microsoft.com/office/drawing/2014/main" id="{858E6A80-7659-EA5C-7F9A-913B1A4345A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610" y="649839"/>
            <a:ext cx="2882496" cy="2882496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22D95B0-BEB0-A337-C73C-8A815C1035C0}"/>
              </a:ext>
            </a:extLst>
          </p:cNvPr>
          <p:cNvCxnSpPr>
            <a:cxnSpLocks/>
          </p:cNvCxnSpPr>
          <p:nvPr/>
        </p:nvCxnSpPr>
        <p:spPr>
          <a:xfrm flipV="1">
            <a:off x="7357672" y="2333321"/>
            <a:ext cx="1307715" cy="323778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0DFD8E6-62C7-3B4E-D89F-B2592728D124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6453963" y="3429000"/>
            <a:ext cx="1807418" cy="113340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FCDE369-D6E9-CF71-F3D0-22CDFD144669}"/>
              </a:ext>
            </a:extLst>
          </p:cNvPr>
          <p:cNvCxnSpPr>
            <a:cxnSpLocks/>
          </p:cNvCxnSpPr>
          <p:nvPr/>
        </p:nvCxnSpPr>
        <p:spPr>
          <a:xfrm>
            <a:off x="5508497" y="3217074"/>
            <a:ext cx="320283" cy="1482731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B3331C8-A888-1F73-349F-573BD4A60C3A}"/>
              </a:ext>
            </a:extLst>
          </p:cNvPr>
          <p:cNvCxnSpPr>
            <a:cxnSpLocks/>
          </p:cNvCxnSpPr>
          <p:nvPr/>
        </p:nvCxnSpPr>
        <p:spPr>
          <a:xfrm flipH="1">
            <a:off x="3146168" y="3762911"/>
            <a:ext cx="1966782" cy="894149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1541685-13D8-0042-99AA-CA392EB34DAA}"/>
              </a:ext>
            </a:extLst>
          </p:cNvPr>
          <p:cNvCxnSpPr>
            <a:cxnSpLocks/>
          </p:cNvCxnSpPr>
          <p:nvPr/>
        </p:nvCxnSpPr>
        <p:spPr>
          <a:xfrm flipH="1">
            <a:off x="2626001" y="2570968"/>
            <a:ext cx="2486949" cy="832342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03B859F-D9C9-44F1-A833-DEF11FE930A5}"/>
              </a:ext>
            </a:extLst>
          </p:cNvPr>
          <p:cNvCxnSpPr>
            <a:cxnSpLocks/>
            <a:endCxn id="25" idx="3"/>
          </p:cNvCxnSpPr>
          <p:nvPr/>
        </p:nvCxnSpPr>
        <p:spPr>
          <a:xfrm flipH="1" flipV="1">
            <a:off x="3206865" y="1802569"/>
            <a:ext cx="1268734" cy="32132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3603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Unvan 1">
            <a:extLst>
              <a:ext uri="{FF2B5EF4-FFF2-40B4-BE49-F238E27FC236}">
                <a16:creationId xmlns:a16="http://schemas.microsoft.com/office/drawing/2014/main" id="{AC84C062-7200-2B73-1755-4617E36E9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136" y="218395"/>
            <a:ext cx="11539728" cy="557783"/>
          </a:xfrm>
        </p:spPr>
        <p:txBody>
          <a:bodyPr>
            <a:normAutofit/>
          </a:bodyPr>
          <a:lstStyle/>
          <a:p>
            <a:r>
              <a:rPr lang="tr-TR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OVERVIEW</a:t>
            </a:r>
            <a:endParaRPr lang="en-US" sz="24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" name="Picture 20" descr="A diagram of a computer chip&#10;&#10;AI-generated content may be incorrect.">
            <a:extLst>
              <a:ext uri="{FF2B5EF4-FFF2-40B4-BE49-F238E27FC236}">
                <a16:creationId xmlns:a16="http://schemas.microsoft.com/office/drawing/2014/main" id="{81D0A432-030F-4527-46B8-505DD7BF1F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382" y="931919"/>
            <a:ext cx="9129236" cy="499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787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338328" y="26157"/>
            <a:ext cx="11539728" cy="557783"/>
          </a:xfrm>
        </p:spPr>
        <p:txBody>
          <a:bodyPr>
            <a:normAutofit/>
          </a:bodyPr>
          <a:lstStyle/>
          <a:p>
            <a:r>
              <a:rPr lang="tr-TR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METHODOLOGY (VHDL PART)</a:t>
            </a:r>
            <a:endParaRPr lang="en-US" sz="24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E3E3D9-07DD-5864-6D80-A9E3470484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6448" y="583940"/>
            <a:ext cx="9303488" cy="611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94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Unvan 1">
            <a:extLst>
              <a:ext uri="{FF2B5EF4-FFF2-40B4-BE49-F238E27FC236}">
                <a16:creationId xmlns:a16="http://schemas.microsoft.com/office/drawing/2014/main" id="{9E607086-8074-16A1-4565-52BA8E516219}"/>
              </a:ext>
            </a:extLst>
          </p:cNvPr>
          <p:cNvSpPr txBox="1">
            <a:spLocks/>
          </p:cNvSpPr>
          <p:nvPr/>
        </p:nvSpPr>
        <p:spPr>
          <a:xfrm>
            <a:off x="326136" y="106326"/>
            <a:ext cx="11539728" cy="5577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METHODOLOGY (PYTHON PART)</a:t>
            </a:r>
            <a:endParaRPr lang="en-US" sz="24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 descr="A diagram of a machine&#10;&#10;AI-generated content may be incorrect.">
            <a:extLst>
              <a:ext uri="{FF2B5EF4-FFF2-40B4-BE49-F238E27FC236}">
                <a16:creationId xmlns:a16="http://schemas.microsoft.com/office/drawing/2014/main" id="{4C2E0549-805A-5786-DEB3-41A261CAD6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216" y="664109"/>
            <a:ext cx="8821567" cy="6048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663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2CF04-6098-A405-AF0D-37FEF3BD0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8936"/>
            <a:ext cx="10515600" cy="48622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b="1" u="sng" dirty="0"/>
              <a:t>TRIGGER MODE: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Rising edge trigger detection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Captures pre- and post-trigger samples</a:t>
            </a: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b="1" u="sng" dirty="0"/>
              <a:t>MEASURE MODE: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Displays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stored</a:t>
            </a:r>
            <a:r>
              <a:rPr lang="tr-TR" dirty="0"/>
              <a:t> data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gives</a:t>
            </a:r>
            <a:r>
              <a:rPr lang="tr-TR" dirty="0"/>
              <a:t> </a:t>
            </a:r>
            <a:r>
              <a:rPr lang="tr-TR" dirty="0" err="1"/>
              <a:t>opportunity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observe</a:t>
            </a:r>
            <a:r>
              <a:rPr lang="tr-TR" dirty="0"/>
              <a:t> it in a </a:t>
            </a:r>
            <a:r>
              <a:rPr lang="tr-TR" dirty="0" err="1"/>
              <a:t>certain</a:t>
            </a:r>
            <a:r>
              <a:rPr lang="tr-TR" dirty="0"/>
              <a:t> time interval.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dirty="0" err="1"/>
              <a:t>Any</a:t>
            </a:r>
            <a:r>
              <a:rPr lang="tr-TR" dirty="0"/>
              <a:t> </a:t>
            </a:r>
            <a:r>
              <a:rPr lang="tr-TR" dirty="0" err="1"/>
              <a:t>amplitude</a:t>
            </a:r>
            <a:r>
              <a:rPr lang="tr-TR" dirty="0"/>
              <a:t> on </a:t>
            </a:r>
            <a:r>
              <a:rPr lang="tr-TR" dirty="0" err="1"/>
              <a:t>signal</a:t>
            </a:r>
            <a:r>
              <a:rPr lang="tr-TR" dirty="0"/>
              <a:t> can be </a:t>
            </a:r>
            <a:r>
              <a:rPr lang="tr-TR" dirty="0" err="1"/>
              <a:t>measured</a:t>
            </a:r>
            <a:r>
              <a:rPr lang="tr-TR" dirty="0"/>
              <a:t> </a:t>
            </a:r>
            <a:r>
              <a:rPr lang="tr-TR" dirty="0" err="1"/>
              <a:t>via</a:t>
            </a:r>
            <a:r>
              <a:rPr lang="tr-TR" dirty="0"/>
              <a:t> </a:t>
            </a:r>
            <a:r>
              <a:rPr lang="tr-TR" dirty="0" err="1"/>
              <a:t>Cursor</a:t>
            </a:r>
            <a:r>
              <a:rPr lang="tr-TR" dirty="0"/>
              <a:t>.</a:t>
            </a:r>
            <a:endParaRPr lang="en-US" dirty="0"/>
          </a:p>
        </p:txBody>
      </p:sp>
      <p:sp>
        <p:nvSpPr>
          <p:cNvPr id="4" name="Unvan 1">
            <a:extLst>
              <a:ext uri="{FF2B5EF4-FFF2-40B4-BE49-F238E27FC236}">
                <a16:creationId xmlns:a16="http://schemas.microsoft.com/office/drawing/2014/main" id="{3055904E-1253-3192-1DCC-574BC5BD051C}"/>
              </a:ext>
            </a:extLst>
          </p:cNvPr>
          <p:cNvSpPr txBox="1">
            <a:spLocks/>
          </p:cNvSpPr>
          <p:nvPr/>
        </p:nvSpPr>
        <p:spPr>
          <a:xfrm>
            <a:off x="326136" y="229026"/>
            <a:ext cx="11539728" cy="5577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endParaRPr lang="en-US" sz="24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584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D0FD9-8278-BECB-2526-C4D0A34F2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0168"/>
            <a:ext cx="10515600" cy="4785962"/>
          </a:xfrm>
        </p:spPr>
        <p:txBody>
          <a:bodyPr/>
          <a:lstStyle/>
          <a:p>
            <a:pPr marL="0" indent="0">
              <a:buNone/>
            </a:pPr>
            <a:r>
              <a:rPr lang="tr-TR" b="1" u="sng" dirty="0"/>
              <a:t>SCALE:</a:t>
            </a:r>
          </a:p>
          <a:p>
            <a:r>
              <a:rPr lang="tr-TR" dirty="0"/>
              <a:t>User can </a:t>
            </a:r>
            <a:r>
              <a:rPr lang="tr-TR" dirty="0" err="1"/>
              <a:t>arrange</a:t>
            </a:r>
            <a:r>
              <a:rPr lang="tr-TR" dirty="0"/>
              <a:t> time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amplitude</a:t>
            </a:r>
            <a:r>
              <a:rPr lang="tr-TR" dirty="0"/>
              <a:t> grid </a:t>
            </a:r>
            <a:r>
              <a:rPr lang="tr-TR" dirty="0" err="1"/>
              <a:t>intervals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have</a:t>
            </a:r>
            <a:r>
              <a:rPr lang="tr-TR" dirty="0"/>
              <a:t> a </a:t>
            </a:r>
            <a:r>
              <a:rPr lang="tr-TR" dirty="0" err="1"/>
              <a:t>closer</a:t>
            </a:r>
            <a:r>
              <a:rPr lang="tr-TR" dirty="0"/>
              <a:t> </a:t>
            </a:r>
            <a:r>
              <a:rPr lang="tr-TR" dirty="0" err="1"/>
              <a:t>look</a:t>
            </a:r>
            <a:r>
              <a:rPr lang="tr-TR" dirty="0"/>
              <a:t> on </a:t>
            </a:r>
            <a:r>
              <a:rPr lang="tr-TR" dirty="0" err="1"/>
              <a:t>signal</a:t>
            </a:r>
            <a:r>
              <a:rPr lang="tr-TR" dirty="0"/>
              <a:t>.</a:t>
            </a:r>
          </a:p>
          <a:p>
            <a:endParaRPr lang="tr-TR" dirty="0"/>
          </a:p>
          <a:p>
            <a:pPr marL="0" indent="0">
              <a:buNone/>
            </a:pPr>
            <a:r>
              <a:rPr lang="tr-TR" b="1" u="sng" dirty="0"/>
              <a:t>SAMPLING RATE:</a:t>
            </a:r>
          </a:p>
          <a:p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help</a:t>
            </a:r>
            <a:r>
              <a:rPr lang="tr-TR" dirty="0"/>
              <a:t> of </a:t>
            </a:r>
            <a:r>
              <a:rPr lang="tr-TR" dirty="0" err="1"/>
              <a:t>arrangable</a:t>
            </a:r>
            <a:r>
              <a:rPr lang="tr-TR" dirty="0"/>
              <a:t> </a:t>
            </a:r>
            <a:r>
              <a:rPr lang="tr-TR" dirty="0" err="1"/>
              <a:t>sampling</a:t>
            </a:r>
            <a:r>
              <a:rPr lang="tr-TR" dirty="0"/>
              <a:t> rate </a:t>
            </a:r>
            <a:r>
              <a:rPr lang="tr-TR" dirty="0" err="1"/>
              <a:t>wide</a:t>
            </a:r>
            <a:r>
              <a:rPr lang="tr-TR" dirty="0"/>
              <a:t> </a:t>
            </a:r>
            <a:r>
              <a:rPr lang="tr-TR" dirty="0" err="1"/>
              <a:t>range</a:t>
            </a:r>
            <a:r>
              <a:rPr lang="tr-TR" dirty="0"/>
              <a:t> of </a:t>
            </a:r>
            <a:r>
              <a:rPr lang="tr-TR" dirty="0" err="1"/>
              <a:t>frequencies</a:t>
            </a:r>
            <a:r>
              <a:rPr lang="tr-TR" dirty="0"/>
              <a:t> can be </a:t>
            </a:r>
            <a:r>
              <a:rPr lang="tr-TR" dirty="0" err="1"/>
              <a:t>displayed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analyzed</a:t>
            </a:r>
            <a:r>
              <a:rPr lang="tr-TR" dirty="0"/>
              <a:t> </a:t>
            </a:r>
            <a:r>
              <a:rPr lang="tr-TR" dirty="0" err="1"/>
              <a:t>successfully</a:t>
            </a:r>
            <a:r>
              <a:rPr lang="tr-TR" dirty="0"/>
              <a:t>.</a:t>
            </a:r>
          </a:p>
          <a:p>
            <a:endParaRPr lang="tr-TR" dirty="0"/>
          </a:p>
          <a:p>
            <a:r>
              <a:rPr lang="tr-TR" dirty="0" err="1"/>
              <a:t>Vpp</a:t>
            </a:r>
            <a:r>
              <a:rPr lang="tr-TR" dirty="0"/>
              <a:t>, </a:t>
            </a:r>
            <a:r>
              <a:rPr lang="tr-TR" dirty="0" err="1"/>
              <a:t>Frequency</a:t>
            </a:r>
            <a:r>
              <a:rPr lang="tr-TR" dirty="0"/>
              <a:t> of </a:t>
            </a:r>
            <a:r>
              <a:rPr lang="tr-TR" dirty="0" err="1"/>
              <a:t>Signal</a:t>
            </a:r>
            <a:r>
              <a:rPr lang="tr-TR" dirty="0"/>
              <a:t>, </a:t>
            </a:r>
            <a:r>
              <a:rPr lang="tr-TR" dirty="0" err="1"/>
              <a:t>Vmax</a:t>
            </a:r>
            <a:r>
              <a:rPr lang="tr-TR" dirty="0"/>
              <a:t> </a:t>
            </a:r>
            <a:r>
              <a:rPr lang="tr-TR" dirty="0" err="1"/>
              <a:t>values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also</a:t>
            </a:r>
            <a:r>
              <a:rPr lang="tr-TR" dirty="0"/>
              <a:t> </a:t>
            </a:r>
            <a:r>
              <a:rPr lang="tr-TR" dirty="0" err="1"/>
              <a:t>displayed</a:t>
            </a:r>
            <a:r>
              <a:rPr lang="tr-TR" dirty="0"/>
              <a:t> on </a:t>
            </a:r>
            <a:r>
              <a:rPr lang="tr-TR" dirty="0" err="1"/>
              <a:t>screen</a:t>
            </a:r>
            <a:r>
              <a:rPr lang="tr-TR" dirty="0"/>
              <a:t>.</a:t>
            </a:r>
          </a:p>
        </p:txBody>
      </p:sp>
      <p:sp>
        <p:nvSpPr>
          <p:cNvPr id="6" name="Unvan 1">
            <a:extLst>
              <a:ext uri="{FF2B5EF4-FFF2-40B4-BE49-F238E27FC236}">
                <a16:creationId xmlns:a16="http://schemas.microsoft.com/office/drawing/2014/main" id="{81313A8D-A8ED-51DD-FF32-3C11F1E15F24}"/>
              </a:ext>
            </a:extLst>
          </p:cNvPr>
          <p:cNvSpPr txBox="1">
            <a:spLocks/>
          </p:cNvSpPr>
          <p:nvPr/>
        </p:nvSpPr>
        <p:spPr>
          <a:xfrm>
            <a:off x="326136" y="261478"/>
            <a:ext cx="11539728" cy="5577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endParaRPr lang="en-US" sz="24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1015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Belge" ma:contentTypeID="0x0101003271188FF6ABE347B4E17B8F6A3133F6" ma:contentTypeVersion="3" ma:contentTypeDescription="Yeni belge oluşturun." ma:contentTypeScope="" ma:versionID="c08bf160a38cf6dd7a7f40eace85fa99">
  <xsd:schema xmlns:xsd="http://www.w3.org/2001/XMLSchema" xmlns:xs="http://www.w3.org/2001/XMLSchema" xmlns:p="http://schemas.microsoft.com/office/2006/metadata/properties" xmlns:ns2="3c6bfa2e-c2fd-497f-8e4b-9e700806d7b6" targetNamespace="http://schemas.microsoft.com/office/2006/metadata/properties" ma:root="true" ma:fieldsID="90ca5dab4a97c128141e173692cde859" ns2:_="">
    <xsd:import namespace="3c6bfa2e-c2fd-497f-8e4b-9e700806d7b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c6bfa2e-c2fd-497f-8e4b-9e700806d7b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İçerik Türü"/>
        <xsd:element ref="dc:title" minOccurs="0" maxOccurs="1" ma:index="4" ma:displayName="Başlı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1B89DBE-00FE-4C88-B269-4F0790E1B15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F7F7432-9F00-483B-BB5C-BD9EE42BE64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c6bfa2e-c2fd-497f-8e4b-9e700806d7b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8BB4861-08CE-4FAF-9901-71D09F3BEB2E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11520</TotalTime>
  <Words>224</Words>
  <Application>Microsoft Office PowerPoint</Application>
  <PresentationFormat>Widescreen</PresentationFormat>
  <Paragraphs>54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Teması</vt:lpstr>
      <vt:lpstr>PowerPoint Presentation</vt:lpstr>
      <vt:lpstr>Outline</vt:lpstr>
      <vt:lpstr>INTRODUCTION</vt:lpstr>
      <vt:lpstr>SYSTEM OVERVIEW</vt:lpstr>
      <vt:lpstr>SYSTEM OVERVIEW</vt:lpstr>
      <vt:lpstr>METHODOLOGY (VHDL PART)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Windows Kullanıcısı</dc:creator>
  <cp:lastModifiedBy>Anıl Çetin</cp:lastModifiedBy>
  <cp:revision>955</cp:revision>
  <dcterms:created xsi:type="dcterms:W3CDTF">2018-10-02T20:09:06Z</dcterms:created>
  <dcterms:modified xsi:type="dcterms:W3CDTF">2025-05-22T04:05:18Z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0x0101003271188FF6ABE347B4E17B8F6A3133F6</vt:lpwstr>
  </property>
</Properties>
</file>