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301" r:id="rId2"/>
    <p:sldId id="308" r:id="rId3"/>
    <p:sldId id="318" r:id="rId4"/>
    <p:sldId id="329" r:id="rId5"/>
    <p:sldId id="330" r:id="rId6"/>
    <p:sldId id="319" r:id="rId7"/>
    <p:sldId id="317" r:id="rId8"/>
    <p:sldId id="316" r:id="rId9"/>
    <p:sldId id="320" r:id="rId10"/>
    <p:sldId id="322" r:id="rId11"/>
    <p:sldId id="323" r:id="rId12"/>
    <p:sldId id="325" r:id="rId13"/>
    <p:sldId id="324" r:id="rId14"/>
    <p:sldId id="326" r:id="rId15"/>
    <p:sldId id="327" r:id="rId16"/>
    <p:sldId id="328" r:id="rId17"/>
  </p:sldIdLst>
  <p:sldSz cx="9144000" cy="5143500" type="screen16x9"/>
  <p:notesSz cx="6858000" cy="9144000"/>
  <p:embeddedFontLst>
    <p:embeddedFont>
      <p:font typeface="Microsoft PhagsPa" panose="020B0502040204020203" pitchFamily="34" charset="0"/>
      <p:regular r:id="rId19"/>
      <p:bold r:id="rId20"/>
    </p:embeddedFont>
    <p:embeddedFont>
      <p:font typeface="Leelawadee UI" panose="020B0502040204020203" pitchFamily="34" charset="-34"/>
      <p:regular r:id="rId21"/>
      <p:bold r:id="rId22"/>
    </p:embeddedFont>
    <p:embeddedFont>
      <p:font typeface="Microsoft Himalaya" panose="01010100010101010101" pitchFamily="2" charset="0"/>
      <p:regular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Mulish" panose="020B0604020202020204" charset="-94"/>
      <p:regular r:id="rId28"/>
      <p:bold r:id="rId29"/>
      <p:italic r:id="rId30"/>
      <p:boldItalic r:id="rId31"/>
    </p:embeddedFont>
    <p:embeddedFont>
      <p:font typeface="Fira Sans Extra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EA3"/>
    <a:srgbClr val="260EA5"/>
    <a:srgbClr val="260BA8"/>
    <a:srgbClr val="262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B375C-1B79-4940-BA61-DFD7A5D0B3E4}">
  <a:tblStyle styleId="{DEAB375C-1B79-4940-BA61-DFD7A5D0B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753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1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4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7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5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91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7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7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77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7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2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0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88250" y="1308775"/>
            <a:ext cx="4140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88250" y="4199000"/>
            <a:ext cx="414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367000" y="521225"/>
            <a:ext cx="709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367000" y="1258350"/>
            <a:ext cx="33222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oboto Condensed"/>
              <a:buNone/>
              <a:defRPr sz="35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Extra Condensed"/>
              <a:buNone/>
              <a:defRPr sz="3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zKEsrsiqqHTMAsXPw1VVsbnFRfPyCWa7w0xJyrJKRM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4878277" y="776872"/>
            <a:ext cx="3387300" cy="28566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/>
          <p:nvPr/>
        </p:nvSpPr>
        <p:spPr>
          <a:xfrm>
            <a:off x="4681877" y="1040872"/>
            <a:ext cx="3762000" cy="23286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ctrTitle"/>
          </p:nvPr>
        </p:nvSpPr>
        <p:spPr>
          <a:xfrm>
            <a:off x="4585029" y="602021"/>
            <a:ext cx="4489450" cy="32063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smtClean="0">
                <a:latin typeface="Microsoft PhagsPa" panose="020B0502040204020203" pitchFamily="34" charset="0"/>
                <a:ea typeface="Roboto Condensed" panose="020B0604020202020204" charset="0"/>
                <a:cs typeface="Leelawadee UI" panose="020B0502040204020203" pitchFamily="34" charset="-34"/>
              </a:rPr>
              <a:t>AUDIO WATERMARKING</a:t>
            </a:r>
            <a:endParaRPr sz="4000">
              <a:latin typeface="Microsoft PhagsPa" panose="020B0502040204020203" pitchFamily="34" charset="0"/>
              <a:ea typeface="Roboto Condensed" panose="020B0604020202020204" charset="0"/>
              <a:cs typeface="Leelawadee UI" panose="020B0502040204020203" pitchFamily="34" charset="-34"/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subTitle" idx="1"/>
          </p:nvPr>
        </p:nvSpPr>
        <p:spPr>
          <a:xfrm>
            <a:off x="2713578" y="3860650"/>
            <a:ext cx="4621000" cy="773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tr-TR" sz="1400" smtClean="0">
                <a:latin typeface="Microsoft PhagsPa" panose="020B0502040204020203" pitchFamily="34" charset="0"/>
                <a:ea typeface="Roboto Condensed" panose="020B0604020202020204" charset="0"/>
              </a:rPr>
              <a:t>Ahmet MUNGAN</a:t>
            </a:r>
          </a:p>
          <a:p>
            <a:pPr marL="0" lvl="0" indent="0" algn="ctr"/>
            <a:r>
              <a:rPr lang="tr-TR" sz="1400" smtClean="0">
                <a:latin typeface="Microsoft PhagsPa" panose="020B0502040204020203" pitchFamily="34" charset="0"/>
                <a:ea typeface="Roboto Condensed" panose="020B0604020202020204" charset="0"/>
              </a:rPr>
              <a:t>160255081</a:t>
            </a:r>
          </a:p>
          <a:p>
            <a:pPr marL="0" lvl="0" indent="0" algn="ctr"/>
            <a:r>
              <a:rPr lang="tr-TR" sz="1400" smtClean="0">
                <a:latin typeface="Microsoft PhagsPa" panose="020B0502040204020203" pitchFamily="34" charset="0"/>
                <a:ea typeface="Roboto Condensed" panose="020B0604020202020204" charset="0"/>
              </a:rPr>
              <a:t>Proje Sunumu</a:t>
            </a:r>
            <a:endParaRPr sz="1400">
              <a:latin typeface="Microsoft PhagsPa" panose="020B0502040204020203" pitchFamily="34" charset="0"/>
              <a:ea typeface="Roboto Condensed" panose="020B0604020202020204" charset="0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oogle Shape;3578;p61"/>
          <p:cNvGrpSpPr/>
          <p:nvPr/>
        </p:nvGrpSpPr>
        <p:grpSpPr>
          <a:xfrm>
            <a:off x="699442" y="990574"/>
            <a:ext cx="3835811" cy="2277270"/>
            <a:chOff x="3597785" y="3065882"/>
            <a:chExt cx="2241344" cy="1330656"/>
          </a:xfrm>
        </p:grpSpPr>
        <p:grpSp>
          <p:nvGrpSpPr>
            <p:cNvPr id="17" name="Google Shape;3579;p61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33" name="Google Shape;3580;p61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4" name="Google Shape;3581;p61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38" name="Google Shape;3582;p61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3583;p61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" name="Google Shape;3584;p61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36" name="Google Shape;3585;p61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3586;p61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3587;p61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18" name="Google Shape;3588;p61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31" name="Google Shape;3589;p61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3590;p61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3591;p61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29" name="Google Shape;3592;p61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3593;p61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" name="Google Shape;3594;p61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27" name="Google Shape;3595;p61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3596;p61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" name="Google Shape;3597;p61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25" name="Google Shape;3598;p61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3599;p61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" name="Google Shape;3600;p61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23" name="Google Shape;3601;p61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3602;p61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3603;p61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90" name="Google Shape;3604;p61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12" name="Google Shape;3605;p61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3606;p61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3607;p61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3608;p61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3609;p61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3610;p61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" name="Google Shape;3611;p61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810" name="Google Shape;3612;p61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3613;p61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" name="Google Shape;3614;p61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808" name="Google Shape;3615;p61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3616;p61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" name="Google Shape;3617;p61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806" name="Google Shape;3618;p61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3619;p61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" name="Google Shape;3620;p61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804" name="Google Shape;3621;p61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3622;p61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" name="Google Shape;3623;p61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802" name="Google Shape;3624;p61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3625;p61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" name="Google Shape;3626;p61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800" name="Google Shape;3627;p61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3628;p61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" name="Google Shape;3629;p61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98" name="Google Shape;3630;p61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3631;p61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3632;p61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74" name="Google Shape;3633;p61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87" name="Google Shape;3634;p61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3635;p61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3636;p61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3637;p61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85" name="Google Shape;3638;p61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3639;p61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6" name="Google Shape;3640;p61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83" name="Google Shape;3641;p61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3642;p61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3643;p61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81" name="Google Shape;3644;p61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3645;p61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" name="Google Shape;3646;p61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79" name="Google Shape;3647;p61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3648;p61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3649;p61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51" name="Google Shape;3650;p61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70" name="Google Shape;3651;p61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3652;p61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3653;p61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3654;p61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2" name="Google Shape;3655;p61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68" name="Google Shape;3656;p61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3657;p61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3658;p61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66" name="Google Shape;3659;p61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3660;p61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3661;p61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64" name="Google Shape;3662;p61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3663;p61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3664;p61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62" name="Google Shape;3665;p61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3666;p61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6" name="Google Shape;3667;p61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60" name="Google Shape;3668;p61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3669;p61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3670;p61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58" name="Google Shape;3671;p61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3672;p61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3673;p61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44" name="Google Shape;3674;p61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5" name="Google Shape;3675;p61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49" name="Google Shape;3676;p61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3677;p61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3678;p61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47" name="Google Shape;3679;p61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3680;p61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" name="Google Shape;3681;p61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10" name="Google Shape;3682;p61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38" name="Google Shape;3683;p61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3684;p61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3685;p61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3686;p61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3687;p61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3688;p61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3689;p61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36" name="Google Shape;3690;p61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3691;p61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2" name="Google Shape;3692;p61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34" name="Google Shape;3693;p61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3694;p61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3695;p61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32" name="Google Shape;3696;p61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3697;p61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3698;p61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30" name="Google Shape;3699;p61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3700;p61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5" name="Google Shape;3701;p61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28" name="Google Shape;3702;p61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3703;p61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3704;p61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26" name="Google Shape;3705;p61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3706;p61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7" name="Google Shape;3707;p61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24" name="Google Shape;3708;p61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3709;p61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8" name="Google Shape;3710;p61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22" name="Google Shape;3711;p61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3712;p61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9" name="Google Shape;3713;p61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20" name="Google Shape;3714;p61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3715;p61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3716;p61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53" name="Google Shape;3717;p61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93" name="Google Shape;3718;p61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3719;p61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3720;p61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3721;p61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3722;p61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3723;p61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3724;p61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3725;p61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3726;p61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3727;p61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3728;p61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3729;p61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3730;p61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3731;p61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3732;p61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3733;p61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3734;p61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4" name="Google Shape;3735;p61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91" name="Google Shape;3736;p61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3737;p61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5" name="Google Shape;3738;p61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89" name="Google Shape;3739;p61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3740;p61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6" name="Google Shape;3741;p61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87" name="Google Shape;3742;p61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3743;p61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7" name="Google Shape;3744;p61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85" name="Google Shape;3745;p61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3746;p61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3747;p61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83" name="Google Shape;3748;p61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3749;p61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3750;p61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81" name="Google Shape;3751;p61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3752;p61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0" name="Google Shape;3753;p61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79" name="Google Shape;3754;p61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3755;p61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1" name="Google Shape;3756;p61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77" name="Google Shape;3757;p61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3758;p61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2" name="Google Shape;3759;p61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75" name="Google Shape;3760;p61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3761;p61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3762;p61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73" name="Google Shape;3763;p61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3764;p61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4" name="Google Shape;3765;p61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71" name="Google Shape;3766;p61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3767;p61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5" name="Google Shape;3768;p61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69" name="Google Shape;3769;p61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3770;p61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6" name="Google Shape;3771;p61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67" name="Google Shape;3772;p61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3773;p61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" name="Google Shape;3774;p61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33" name="Google Shape;3775;p61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" name="Google Shape;3776;p61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52" name="Google Shape;3777;p61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3778;p61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54" name="Google Shape;3779;p61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55" name="Google Shape;3780;p61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3781;p61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57" name="Google Shape;3782;p61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58" name="Google Shape;3783;p61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3784;p61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3785;p61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3786;p61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3787;p61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3" name="Google Shape;3788;p61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4" name="Google Shape;3789;p61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3790;p61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66" name="Google Shape;3791;p61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67" name="Google Shape;3792;p61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8" name="Google Shape;3793;p61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" name="Google Shape;3794;p61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" name="Google Shape;3795;p61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" name="Google Shape;3796;p61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" name="Google Shape;3797;p61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" name="Google Shape;3798;p61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" name="Google Shape;3799;p61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" name="Google Shape;3800;p61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" name="Google Shape;3801;p61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" name="Google Shape;3802;p61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" name="Google Shape;3803;p61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" name="Google Shape;3804;p61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" name="Google Shape;3805;p61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81" name="Google Shape;3806;p61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82" name="Google Shape;3807;p61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3808;p61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3809;p61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3810;p61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3811;p61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3812;p61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3813;p61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3814;p61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3815;p61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1" name="Google Shape;3816;p61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2" name="Google Shape;3817;p61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3" name="Google Shape;3818;p61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4" name="Google Shape;3819;p61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5" name="Google Shape;3820;p61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6" name="Google Shape;3821;p61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7" name="Google Shape;3822;p61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8" name="Google Shape;3823;p61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9" name="Google Shape;3824;p61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0" name="Google Shape;3825;p61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1" name="Google Shape;3826;p61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2" name="Google Shape;3827;p61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3" name="Google Shape;3828;p61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4" name="Google Shape;3829;p61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5" name="Google Shape;3830;p61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606" name="Google Shape;3831;p61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608" name="Google Shape;3832;p61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609" name="Google Shape;3833;p61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610" name="Google Shape;3834;p61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1" name="Google Shape;3835;p61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2" name="Google Shape;3836;p61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3" name="Google Shape;3837;p61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4" name="Google Shape;3838;p61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5" name="Google Shape;3839;p61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6" name="Google Shape;3840;p61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17" name="Google Shape;3841;p61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21" name="Google Shape;3842;p61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2" name="Google Shape;3843;p61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3" name="Google Shape;3844;p61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4" name="Google Shape;3845;p61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5" name="Google Shape;3846;p61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6" name="Google Shape;3847;p61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7" name="Google Shape;3848;p61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8" name="Google Shape;3849;p61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9" name="Google Shape;3850;p61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0" name="Google Shape;3851;p61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1" name="Google Shape;3852;p61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2" name="Google Shape;3853;p61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3" name="Google Shape;3854;p61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34" name="Google Shape;3855;p61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35" name="Google Shape;3856;p61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6" name="Google Shape;3857;p61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7" name="Google Shape;3858;p61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8" name="Google Shape;3859;p61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9" name="Google Shape;3860;p61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40" name="Google Shape;3861;p61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41" name="Google Shape;3862;p61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42" name="Google Shape;3863;p61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43" name="Google Shape;3864;p61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4" name="Google Shape;3865;p61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5" name="Google Shape;3866;p61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6" name="Google Shape;3867;p61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7" name="Google Shape;3868;p61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48" name="Google Shape;3869;p6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49" name="Google Shape;3870;p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50" name="Google Shape;3871;p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51" name="Google Shape;3872;p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52" name="Google Shape;3873;p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8" name="Google Shape;3874;p61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9" name="Google Shape;3875;p61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20" name="Google Shape;3876;p61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607" name="Google Shape;3877;p61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35" name="Google Shape;3878;p61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50" name="Google Shape;3879;p61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3880;p61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3881;p61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48" name="Google Shape;3882;p61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3883;p61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3884;p61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46" name="Google Shape;3885;p61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3886;p61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3887;p61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44" name="Google Shape;3888;p61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3889;p61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3890;p61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42" name="Google Shape;3891;p61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3892;p61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3893;p61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40" name="Google Shape;3894;p61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3895;p61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3896;p61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38" name="Google Shape;3897;p61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3898;p61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3899;p61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36" name="Google Shape;3900;p61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3901;p61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3902;p61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34" name="Google Shape;3903;p61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3904;p61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3905;p61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32" name="Google Shape;3906;p61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3907;p61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3908;p61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30" name="Google Shape;3909;p61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3910;p61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3911;p61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28" name="Google Shape;3912;p61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3913;p61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3914;p61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26" name="Google Shape;3915;p61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3916;p61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3917;p61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24" name="Google Shape;3918;p61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3919;p61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3920;p61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22" name="Google Shape;3921;p61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3922;p61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3923;p61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20" name="Google Shape;3924;p61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3925;p61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3926;p61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18" name="Google Shape;3927;p61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3928;p61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3929;p61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16" name="Google Shape;3930;p61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3931;p61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3932;p61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14" name="Google Shape;3933;p61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3934;p61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3935;p61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12" name="Google Shape;3936;p61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3937;p61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3938;p61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510" name="Google Shape;3939;p61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3940;p61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3941;p61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508" name="Google Shape;3942;p61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3943;p61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3944;p61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506" name="Google Shape;3945;p61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3946;p61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3947;p61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504" name="Google Shape;3948;p61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3949;p61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3950;p61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502" name="Google Shape;3951;p61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3952;p61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3953;p61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500" name="Google Shape;3954;p61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3955;p61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3956;p61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98" name="Google Shape;3957;p61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3958;p61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3959;p61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96" name="Google Shape;3960;p61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3961;p61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3962;p61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94" name="Google Shape;3963;p61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3964;p61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" name="Google Shape;3965;p61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92" name="Google Shape;3966;p61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3967;p61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3968;p61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90" name="Google Shape;3969;p61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3970;p61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3971;p61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88" name="Google Shape;3972;p61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3973;p61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3974;p61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86" name="Google Shape;3975;p61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3976;p61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3977;p61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84" name="Google Shape;3978;p61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3979;p61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3980;p61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82" name="Google Shape;3981;p61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3982;p61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3983;p61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80" name="Google Shape;3984;p61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3985;p61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3986;p61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78" name="Google Shape;3987;p61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3988;p61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3989;p61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76" name="Google Shape;3990;p61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3991;p61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3992;p61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74" name="Google Shape;3993;p61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3994;p61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3995;p61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72" name="Google Shape;3996;p61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3997;p61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3998;p61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70" name="Google Shape;3999;p61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000;p61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4001;p61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68" name="Google Shape;4002;p61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003;p61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4004;p61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66" name="Google Shape;4005;p61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006;p61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4007;p61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64" name="Google Shape;4008;p61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009;p61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4010;p61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62" name="Google Shape;4011;p61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012;p61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4013;p61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60" name="Google Shape;4014;p61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015;p61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4016;p61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58" name="Google Shape;4017;p61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018;p61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4019;p61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56" name="Google Shape;4020;p61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021;p61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" name="Google Shape;4022;p61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54" name="Google Shape;4023;p61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024;p61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4025;p61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52" name="Google Shape;4026;p61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027;p61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4028;p61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50" name="Google Shape;4029;p61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030;p61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" name="Google Shape;4031;p61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48" name="Google Shape;4032;p61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033;p61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" name="Google Shape;4034;p61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46" name="Google Shape;4035;p61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036;p61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4037;p61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44" name="Google Shape;4038;p61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039;p61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4040;p61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42" name="Google Shape;4041;p61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042;p61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4043;p61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40" name="Google Shape;4044;p61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045;p61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4046;p61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38" name="Google Shape;4047;p61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048;p61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4049;p61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36" name="Google Shape;4050;p61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051;p61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4052;p61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34" name="Google Shape;4053;p61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054;p61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4055;p61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32" name="Google Shape;4056;p61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057;p61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4058;p61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30" name="Google Shape;4059;p61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060;p61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4061;p61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28" name="Google Shape;4062;p61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063;p61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4064;p61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065;p61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4066;p61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26" name="Google Shape;4067;p61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068;p61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" name="Google Shape;4069;p61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24" name="Google Shape;4070;p61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071;p61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" name="Google Shape;4072;p61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073;p61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3" name="Google Shape;4074;p61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22" name="Google Shape;4075;p61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076;p61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4077;p61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20" name="Google Shape;4078;p61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079;p61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4080;p61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18" name="Google Shape;4081;p61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082;p61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4083;p61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16" name="Google Shape;4084;p61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085;p61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4086;p61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14" name="Google Shape;4087;p61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088;p61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" name="Google Shape;4089;p61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12" name="Google Shape;4090;p61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091;p61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4092;p61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410" name="Google Shape;4093;p61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094;p61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4095;p61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408" name="Google Shape;4096;p61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7;p61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4098;p61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406" name="Google Shape;4099;p61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100;p61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4101;p61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404" name="Google Shape;4102;p61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103;p61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" name="Google Shape;4104;p61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402" name="Google Shape;4105;p61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106;p61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4107;p61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400" name="Google Shape;4108;p61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109;p61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" name="Google Shape;4110;p61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111;p61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7" name="Google Shape;4112;p61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98" name="Google Shape;4113;p61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4114;p61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4115;p61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96" name="Google Shape;4116;p61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4117;p61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4118;p61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94" name="Google Shape;4119;p61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4120;p61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4121;p61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92" name="Google Shape;4122;p61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4123;p61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4124;p61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90" name="Google Shape;4125;p61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4126;p61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4127;p61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88" name="Google Shape;4128;p61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4129;p61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4130;p61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86" name="Google Shape;4131;p61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4132;p61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4133;p61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84" name="Google Shape;4134;p61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4135;p61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4136;p61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82" name="Google Shape;4137;p61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4138;p61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4139;p61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80" name="Google Shape;4140;p61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4141;p61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4142;p61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78" name="Google Shape;4143;p61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4144;p61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4145;p61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76" name="Google Shape;4146;p61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4147;p61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4148;p61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74" name="Google Shape;4149;p61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4150;p61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4151;p61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72" name="Google Shape;4152;p61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4153;p61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4154;p61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70" name="Google Shape;4155;p61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4156;p61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4157;p61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68" name="Google Shape;4158;p61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4159;p61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" name="Google Shape;4160;p61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66" name="Google Shape;4161;p61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4162;p61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4163;p61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64" name="Google Shape;4164;p61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4165;p61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4166;p61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62" name="Google Shape;4167;p61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4168;p61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4169;p61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60" name="Google Shape;4170;p61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4171;p61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4172;p61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58" name="Google Shape;4173;p61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4174;p61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" name="Google Shape;4175;p61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56" name="Google Shape;4176;p61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177;p61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4178;p61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54" name="Google Shape;4179;p61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4180;p61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4181;p61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52" name="Google Shape;4182;p61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4183;p61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1" name="Google Shape;4184;p61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185;p61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4186;p61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50" name="Google Shape;4187;p61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4188;p61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4189;p61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48" name="Google Shape;4190;p61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4191;p61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" name="Google Shape;4192;p61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46" name="Google Shape;4193;p61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4194;p61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4195;p61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28" name="Google Shape;4196;p61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77" name="Google Shape;4197;p61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198;p61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199;p61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00;p61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01;p61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202;p61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203;p61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204;p61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205;p61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206;p61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207;p61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208;p61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209;p61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210;p61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211;p61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212;p61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213;p61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214;p61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215;p61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216;p61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217;p61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218;p61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219;p61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220;p61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221;p61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222;p61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223;p61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224;p61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225;p61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226;p61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227;p61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228;p61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229;p61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230;p61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231;p61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232;p61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233;p61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234;p61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4235;p61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4236;p61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4237;p61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4238;p61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4239;p61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4240;p61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4241;p61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242;p61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4243;p61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4244;p61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4245;p61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4246;p61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4247;p61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4248;p61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4249;p61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4250;p61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251;p61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252;p61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4253;p61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75" name="Google Shape;4254;p61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55;p61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4256;p61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73" name="Google Shape;4257;p61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258;p61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4259;p61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71" name="Google Shape;4260;p61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261;p61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4262;p61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69" name="Google Shape;4263;p61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264;p61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4265;p61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67" name="Google Shape;4266;p61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267;p61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4268;p61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65" name="Google Shape;4269;p61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270;p61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4271;p61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63" name="Google Shape;4272;p61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273;p61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" name="Google Shape;4274;p61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61" name="Google Shape;4275;p61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276;p61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4277;p61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59" name="Google Shape;4278;p61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279;p61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4280;p61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57" name="Google Shape;4281;p61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282;p61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4283;p61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55" name="Google Shape;4284;p61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285;p61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" name="Google Shape;4286;p61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87;p61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88;p61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53" name="Google Shape;4289;p61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290;p61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4291;p61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51" name="Google Shape;4292;p61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293;p61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4294;p61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48" name="Google Shape;4295;p61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296;p61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297;p61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45" name="Google Shape;4298;p61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299;p61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4300;p61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4" name="Google Shape;4301;p61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302;p61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303;p61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32" name="Google Shape;4304;p61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305;p61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306;p61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30" name="Google Shape;4307;p61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308;p61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4309;p61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8" name="Google Shape;4310;p61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311;p61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4312;p61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6" name="Google Shape;4313;p61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314;p61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4315;p61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24" name="Google Shape;4316;p61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317;p61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4318;p61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22" name="Google Shape;4319;p61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320;p61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4321;p61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20" name="Google Shape;4322;p61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323;p61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4324;p61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8" name="Google Shape;4325;p61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326;p61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4327;p61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6" name="Google Shape;4328;p61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329;p61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4330;p61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14" name="Google Shape;4331;p61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332;p61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4333;p61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12" name="Google Shape;4334;p61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335;p61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4336;p61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10" name="Google Shape;4337;p61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338;p61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4339;p61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8" name="Google Shape;4340;p61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341;p61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4342;p61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6" name="Google Shape;4343;p61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344;p61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4345;p61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4" name="Google Shape;4346;p61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347;p61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4348;p61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02" name="Google Shape;4349;p61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350;p61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4351;p61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00" name="Google Shape;4352;p61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353;p61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4354;p61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8" name="Google Shape;4355;p61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356;p61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4357;p61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6" name="Google Shape;4358;p61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359;p61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4360;p61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94" name="Google Shape;4361;p61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362;p61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4363;p61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92" name="Google Shape;4364;p61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365;p61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4366;p61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90" name="Google Shape;4367;p61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368;p61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4369;p61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8" name="Google Shape;4370;p61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371;p61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4372;p61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6" name="Google Shape;4373;p61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74;p61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4375;p61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84" name="Google Shape;4376;p61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77;p61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4378;p61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82" name="Google Shape;4379;p61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80;p61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4381;p61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80" name="Google Shape;4382;p61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83;p61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4384;p61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8" name="Google Shape;4385;p61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86;p61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4387;p61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6" name="Google Shape;4388;p61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389;p61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40" name="Google Shape;3567;p61"/>
          <p:cNvSpPr/>
          <p:nvPr/>
        </p:nvSpPr>
        <p:spPr>
          <a:xfrm flipH="1">
            <a:off x="2766565" y="1797072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260EA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9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907822" y="386426"/>
            <a:ext cx="7808581" cy="45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LSB Algorithm and Methods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En anlamsız bit üzerinde gerçekleştirilen yöntemler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Two Set Methods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İki paralel damga şeması vasıtasıyla yapılan yöntemler</a:t>
            </a:r>
          </a:p>
          <a:p>
            <a:pPr marL="0" indent="0"/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Spread Spectrum Methods</a:t>
            </a:r>
          </a:p>
          <a:p>
            <a:pPr marL="0" indent="0">
              <a:spcBef>
                <a:spcPts val="500"/>
              </a:spcBef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Güçlü sinyaller üzerindeki yöntemler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>
                <a:latin typeface="Microsoft PhagsPa" panose="020B0502040204020203" pitchFamily="34" charset="0"/>
              </a:rPr>
              <a:t> </a:t>
            </a:r>
            <a:r>
              <a:rPr lang="tr-TR" sz="2800" smtClean="0">
                <a:latin typeface="Microsoft PhagsPa" panose="020B0502040204020203" pitchFamily="34" charset="0"/>
              </a:rPr>
              <a:t>  Replica </a:t>
            </a:r>
            <a:r>
              <a:rPr lang="tr-TR" sz="2800">
                <a:latin typeface="Microsoft PhagsPa" panose="020B0502040204020203" pitchFamily="34" charset="0"/>
              </a:rPr>
              <a:t>Methods</a:t>
            </a:r>
          </a:p>
          <a:p>
            <a:pPr marL="0" indent="0"/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Aynı sesi damgalamaya yönelik yöntemler</a:t>
            </a:r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sz="3400" smtClean="0">
              <a:latin typeface="Microsoft PhagsPa" panose="020B0502040204020203" pitchFamily="34" charset="0"/>
            </a:endParaRPr>
          </a:p>
        </p:txBody>
      </p:sp>
      <p:grpSp>
        <p:nvGrpSpPr>
          <p:cNvPr id="7" name="Google Shape;1342;p60"/>
          <p:cNvGrpSpPr/>
          <p:nvPr/>
        </p:nvGrpSpPr>
        <p:grpSpPr>
          <a:xfrm>
            <a:off x="1019740" y="170740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8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9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0" name="Google Shape;1342;p60"/>
          <p:cNvGrpSpPr/>
          <p:nvPr/>
        </p:nvGrpSpPr>
        <p:grpSpPr>
          <a:xfrm>
            <a:off x="1026847" y="3806281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1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12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8" name="Google Shape;1342;p60"/>
          <p:cNvGrpSpPr/>
          <p:nvPr/>
        </p:nvGrpSpPr>
        <p:grpSpPr>
          <a:xfrm>
            <a:off x="1031199" y="59594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9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0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21" name="Google Shape;1342;p60"/>
          <p:cNvGrpSpPr/>
          <p:nvPr/>
        </p:nvGrpSpPr>
        <p:grpSpPr>
          <a:xfrm>
            <a:off x="1019740" y="2844544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22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3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</p:spTree>
    <p:extLst>
      <p:ext uri="{BB962C8B-B14F-4D97-AF65-F5344CB8AC3E}">
        <p14:creationId xmlns:p14="http://schemas.microsoft.com/office/powerpoint/2010/main" val="10171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22097" y="356202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Veri setinden bağımsızlığın önemi ve yeri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</a:t>
            </a:r>
            <a:r>
              <a:rPr lang="tr-TR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5</a:t>
            </a:r>
            <a:endParaRPr lang="en" sz="4800" b="1">
              <a:solidFill>
                <a:schemeClr val="lt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49"/>
            <a:ext cx="7067100" cy="11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INDEPENDENT OF THE DATASET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2629860" y="379814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4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907822" y="386426"/>
            <a:ext cx="7808581" cy="45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Sinyal Bazlı Veriler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Sesin sinyalize karakterini kullanmak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Bit Bazlı Veriler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Sesi dijital verilere çevirmek</a:t>
            </a:r>
          </a:p>
          <a:p>
            <a:pPr marL="0" indent="0"/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Bit Dizisine Dönüşebilen Veriler</a:t>
            </a:r>
          </a:p>
          <a:p>
            <a:pPr marL="0" indent="0">
              <a:spcBef>
                <a:spcPts val="500"/>
              </a:spcBef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Sesin matematikselleştirilmesi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>
                <a:latin typeface="Microsoft PhagsPa" panose="020B0502040204020203" pitchFamily="34" charset="0"/>
              </a:rPr>
              <a:t> </a:t>
            </a:r>
            <a:r>
              <a:rPr lang="tr-TR" sz="2800" smtClean="0">
                <a:latin typeface="Microsoft PhagsPa" panose="020B0502040204020203" pitchFamily="34" charset="0"/>
              </a:rPr>
              <a:t>  Nümerik olmayan veriler</a:t>
            </a:r>
            <a:endParaRPr lang="tr-TR" sz="2800">
              <a:latin typeface="Microsoft PhagsPa" panose="020B0502040204020203" pitchFamily="34" charset="0"/>
            </a:endParaRPr>
          </a:p>
          <a:p>
            <a:pPr marL="0" indent="0"/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Kripte edilmiş veya içeriği bozuk ses verileri</a:t>
            </a:r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sz="3400" smtClean="0">
              <a:latin typeface="Microsoft PhagsPa" panose="020B0502040204020203" pitchFamily="34" charset="0"/>
            </a:endParaRPr>
          </a:p>
        </p:txBody>
      </p:sp>
      <p:grpSp>
        <p:nvGrpSpPr>
          <p:cNvPr id="7" name="Google Shape;1342;p60"/>
          <p:cNvGrpSpPr/>
          <p:nvPr/>
        </p:nvGrpSpPr>
        <p:grpSpPr>
          <a:xfrm>
            <a:off x="1019740" y="170740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8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9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0" name="Google Shape;1342;p60"/>
          <p:cNvGrpSpPr/>
          <p:nvPr/>
        </p:nvGrpSpPr>
        <p:grpSpPr>
          <a:xfrm>
            <a:off x="1026847" y="3806281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1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12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8" name="Google Shape;1342;p60"/>
          <p:cNvGrpSpPr/>
          <p:nvPr/>
        </p:nvGrpSpPr>
        <p:grpSpPr>
          <a:xfrm>
            <a:off x="1031199" y="59594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9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0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21" name="Google Shape;1342;p60"/>
          <p:cNvGrpSpPr/>
          <p:nvPr/>
        </p:nvGrpSpPr>
        <p:grpSpPr>
          <a:xfrm>
            <a:off x="1019740" y="2844544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22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3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</p:spTree>
    <p:extLst>
      <p:ext uri="{BB962C8B-B14F-4D97-AF65-F5344CB8AC3E}">
        <p14:creationId xmlns:p14="http://schemas.microsoft.com/office/powerpoint/2010/main" val="686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22097" y="356202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Projeden çıkarımlar, elde edilen sonuçlar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</a:t>
            </a:r>
            <a:r>
              <a:rPr lang="tr-TR" sz="4800" b="1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6</a:t>
            </a:r>
            <a:endParaRPr lang="en" sz="4800" b="1">
              <a:solidFill>
                <a:schemeClr val="lt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49"/>
            <a:ext cx="7067100" cy="11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CONCLUSION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2629860" y="379814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87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907822" y="386426"/>
            <a:ext cx="7808581" cy="45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En iyi yöntem yoktur!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Performans ne kadar önemli?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marL="0" indent="0"/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Veri seti nasıldır?</a:t>
            </a:r>
          </a:p>
          <a:p>
            <a:pPr marL="0" indent="0">
              <a:spcBef>
                <a:spcPts val="500"/>
              </a:spcBef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 </a:t>
            </a: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>
                <a:latin typeface="Microsoft PhagsPa" panose="020B0502040204020203" pitchFamily="34" charset="0"/>
              </a:rPr>
              <a:t> </a:t>
            </a:r>
            <a:r>
              <a:rPr lang="tr-TR" sz="2800" smtClean="0">
                <a:latin typeface="Microsoft PhagsPa" panose="020B0502040204020203" pitchFamily="34" charset="0"/>
              </a:rPr>
              <a:t>  Algoritmanın çalışacağı ortam nedir?</a:t>
            </a:r>
            <a:endParaRPr lang="tr-TR" sz="2800">
              <a:latin typeface="Microsoft PhagsPa" panose="020B0502040204020203" pitchFamily="34" charset="0"/>
            </a:endParaRPr>
          </a:p>
          <a:p>
            <a:pPr marL="0" indent="0"/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 </a:t>
            </a:r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sz="3400" smtClean="0">
              <a:latin typeface="Microsoft PhagsPa" panose="020B0502040204020203" pitchFamily="34" charset="0"/>
            </a:endParaRPr>
          </a:p>
        </p:txBody>
      </p:sp>
      <p:grpSp>
        <p:nvGrpSpPr>
          <p:cNvPr id="7" name="Google Shape;1342;p60"/>
          <p:cNvGrpSpPr/>
          <p:nvPr/>
        </p:nvGrpSpPr>
        <p:grpSpPr>
          <a:xfrm>
            <a:off x="1019740" y="170740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8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9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0" name="Google Shape;1342;p60"/>
          <p:cNvGrpSpPr/>
          <p:nvPr/>
        </p:nvGrpSpPr>
        <p:grpSpPr>
          <a:xfrm>
            <a:off x="1026847" y="3806281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1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12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8" name="Google Shape;1342;p60"/>
          <p:cNvGrpSpPr/>
          <p:nvPr/>
        </p:nvGrpSpPr>
        <p:grpSpPr>
          <a:xfrm>
            <a:off x="1031199" y="59594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9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0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21" name="Google Shape;1342;p60"/>
          <p:cNvGrpSpPr/>
          <p:nvPr/>
        </p:nvGrpSpPr>
        <p:grpSpPr>
          <a:xfrm>
            <a:off x="1019740" y="2844544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22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3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</p:spTree>
    <p:extLst>
      <p:ext uri="{BB962C8B-B14F-4D97-AF65-F5344CB8AC3E}">
        <p14:creationId xmlns:p14="http://schemas.microsoft.com/office/powerpoint/2010/main" val="27830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39;p45"/>
          <p:cNvSpPr txBox="1">
            <a:spLocks/>
          </p:cNvSpPr>
          <p:nvPr/>
        </p:nvSpPr>
        <p:spPr>
          <a:xfrm>
            <a:off x="1215153" y="398248"/>
            <a:ext cx="707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tr-TR" sz="2800" smtClean="0">
                <a:latin typeface="Microsoft PhagsPa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DAMGALAMA TÜRLERİ DAĞILIMLARI</a:t>
            </a:r>
            <a:endParaRPr lang="tr-TR" sz="2800">
              <a:latin typeface="Microsoft PhagsPa" panose="020B0502040204020203" pitchFamily="34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6" name="Google Shape;546;p45"/>
          <p:cNvSpPr txBox="1"/>
          <p:nvPr/>
        </p:nvSpPr>
        <p:spPr>
          <a:xfrm>
            <a:off x="1571147" y="3629670"/>
            <a:ext cx="1323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REPLICA</a:t>
            </a:r>
            <a:endParaRPr sz="2500" b="1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" name="Google Shape;548;p45"/>
          <p:cNvSpPr txBox="1"/>
          <p:nvPr/>
        </p:nvSpPr>
        <p:spPr>
          <a:xfrm>
            <a:off x="5907420" y="3365820"/>
            <a:ext cx="292081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rgbClr val="8F91E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SPREAD SPECTRUM</a:t>
            </a:r>
            <a:endParaRPr sz="2500" b="1">
              <a:solidFill>
                <a:srgbClr val="8F91E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" name="Google Shape;549;p45"/>
          <p:cNvSpPr txBox="1"/>
          <p:nvPr/>
        </p:nvSpPr>
        <p:spPr>
          <a:xfrm>
            <a:off x="1571147" y="3204174"/>
            <a:ext cx="8236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tr-TR" sz="2500" b="1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500" b="1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sz="2500" b="1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550;p45"/>
          <p:cNvSpPr txBox="1"/>
          <p:nvPr/>
        </p:nvSpPr>
        <p:spPr>
          <a:xfrm>
            <a:off x="5997982" y="2980480"/>
            <a:ext cx="90986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smtClean="0">
                <a:solidFill>
                  <a:srgbClr val="8F91E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tr-TR" sz="2500" b="1" smtClean="0">
                <a:solidFill>
                  <a:srgbClr val="8F91E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lang="en" sz="2500" b="1" smtClean="0">
                <a:solidFill>
                  <a:srgbClr val="8F91E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sz="2500" b="1">
              <a:solidFill>
                <a:srgbClr val="8F91E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" name="Google Shape;558;p45"/>
          <p:cNvSpPr txBox="1"/>
          <p:nvPr/>
        </p:nvSpPr>
        <p:spPr>
          <a:xfrm>
            <a:off x="6103158" y="1649629"/>
            <a:ext cx="136378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SET</a:t>
            </a:r>
            <a:endParaRPr sz="2500" b="1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" name="Google Shape;559;p45"/>
          <p:cNvSpPr txBox="1"/>
          <p:nvPr/>
        </p:nvSpPr>
        <p:spPr>
          <a:xfrm>
            <a:off x="6105640" y="1218444"/>
            <a:ext cx="75805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smtClean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tr-TR" sz="25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" sz="2500" b="1" smtClean="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sz="2500" b="1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" name="Google Shape;561;p45"/>
          <p:cNvSpPr txBox="1"/>
          <p:nvPr/>
        </p:nvSpPr>
        <p:spPr>
          <a:xfrm>
            <a:off x="2064529" y="1811275"/>
            <a:ext cx="8301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LSB</a:t>
            </a:r>
            <a:endParaRPr sz="25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Google Shape;562;p45"/>
          <p:cNvSpPr txBox="1"/>
          <p:nvPr/>
        </p:nvSpPr>
        <p:spPr>
          <a:xfrm>
            <a:off x="2064529" y="1385779"/>
            <a:ext cx="8301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tr-TR" sz="2500" b="1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r>
              <a:rPr lang="en" sz="2500" b="1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sz="25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8" name="Google Shape;563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552" y="1093925"/>
            <a:ext cx="3197088" cy="3214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9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2184035" y="1814266"/>
            <a:ext cx="5196949" cy="20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tr-TR" sz="2800" smtClean="0">
                <a:latin typeface="Microsoft PhagsPa" panose="020B0502040204020203" pitchFamily="34" charset="0"/>
              </a:rPr>
              <a:t>Dinlediğiniz için teşekkürler!</a:t>
            </a:r>
          </a:p>
          <a:p>
            <a:pPr marL="0" indent="0" algn="ctr"/>
            <a:endParaRPr lang="tr-TR" sz="2800">
              <a:latin typeface="Microsoft PhagsPa" panose="020B0502040204020203" pitchFamily="34" charset="0"/>
            </a:endParaRPr>
          </a:p>
          <a:p>
            <a:pPr marL="0" indent="0" algn="ctr"/>
            <a:r>
              <a:rPr lang="tr-TR" sz="2800" smtClean="0">
                <a:solidFill>
                  <a:schemeClr val="accent2"/>
                </a:solidFill>
                <a:latin typeface="Microsoft PhagsPa" panose="020B0502040204020203" pitchFamily="34" charset="0"/>
              </a:rPr>
              <a:t>Thanks for listening!</a:t>
            </a:r>
            <a:endParaRPr lang="tr-TR" sz="3400" smtClean="0">
              <a:solidFill>
                <a:schemeClr val="accent2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Projenin literatür araştırması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01</a:t>
            </a: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50"/>
            <a:ext cx="7067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LITERATURE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3194640" y="356202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826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Tersine mühendislik kavramı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</a:t>
            </a:r>
            <a:r>
              <a:rPr lang="tr-TR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2</a:t>
            </a:r>
            <a:endParaRPr lang="en" sz="4800" b="1">
              <a:solidFill>
                <a:schemeClr val="lt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50"/>
            <a:ext cx="7067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REVERSE ENGINEERING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3194640" y="356202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7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907822" y="386426"/>
            <a:ext cx="7808581" cy="45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</a:t>
            </a:r>
            <a:r>
              <a:rPr lang="tr-TR" sz="2800" smtClean="0">
                <a:latin typeface="Microsoft PhagsPa" panose="020B0502040204020203" pitchFamily="34" charset="0"/>
              </a:rPr>
              <a:t>LEGO Modeli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Yüzlerce parçadan oluşan LEGO’yu parçalayıp klavuzsuz tekrar yapma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</a:t>
            </a:r>
            <a:r>
              <a:rPr lang="tr-TR" sz="2800" smtClean="0">
                <a:latin typeface="Microsoft PhagsPa" panose="020B0502040204020203" pitchFamily="34" charset="0"/>
              </a:rPr>
              <a:t>First Generate Last Define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Programlamada kullanılan etkin ve hız kazandıran bir yöntem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</a:t>
            </a:r>
            <a:r>
              <a:rPr lang="tr-TR" sz="2800" smtClean="0">
                <a:latin typeface="Microsoft PhagsPa" panose="020B0502040204020203" pitchFamily="34" charset="0"/>
              </a:rPr>
              <a:t>Sağlık Çözümleri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Genellikle insan beyni üzerinde geriye dönülebilir alanlar yaratılması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>
                <a:latin typeface="Microsoft PhagsPa" panose="020B0502040204020203" pitchFamily="34" charset="0"/>
              </a:rPr>
              <a:t> </a:t>
            </a:r>
            <a:r>
              <a:rPr lang="tr-TR" sz="2800" smtClean="0">
                <a:latin typeface="Microsoft PhagsPa" panose="020B0502040204020203" pitchFamily="34" charset="0"/>
              </a:rPr>
              <a:t>  </a:t>
            </a:r>
            <a:r>
              <a:rPr lang="tr-TR" sz="2800" smtClean="0">
                <a:latin typeface="Microsoft PhagsPa" panose="020B0502040204020203" pitchFamily="34" charset="0"/>
              </a:rPr>
              <a:t>Reverse Analysis ve Reverseble States</a:t>
            </a:r>
            <a:endParaRPr lang="tr-TR" sz="2800">
              <a:latin typeface="Microsoft PhagsPa" panose="020B0502040204020203" pitchFamily="34" charset="0"/>
            </a:endParaRPr>
          </a:p>
          <a:p>
            <a:pPr marL="0" indent="0"/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Tersine analiz olarak ve tersine durum belirleme olarak anlamlandırılması</a:t>
            </a:r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sz="3400" smtClean="0">
              <a:latin typeface="Microsoft PhagsPa" panose="020B0502040204020203" pitchFamily="34" charset="0"/>
            </a:endParaRPr>
          </a:p>
        </p:txBody>
      </p:sp>
      <p:grpSp>
        <p:nvGrpSpPr>
          <p:cNvPr id="7" name="Google Shape;1342;p60"/>
          <p:cNvGrpSpPr/>
          <p:nvPr/>
        </p:nvGrpSpPr>
        <p:grpSpPr>
          <a:xfrm>
            <a:off x="1019740" y="170740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8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9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0" name="Google Shape;1342;p60"/>
          <p:cNvGrpSpPr/>
          <p:nvPr/>
        </p:nvGrpSpPr>
        <p:grpSpPr>
          <a:xfrm>
            <a:off x="1026847" y="3806281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1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12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8" name="Google Shape;1342;p60"/>
          <p:cNvGrpSpPr/>
          <p:nvPr/>
        </p:nvGrpSpPr>
        <p:grpSpPr>
          <a:xfrm>
            <a:off x="1031199" y="59594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9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0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21" name="Google Shape;1342;p60"/>
          <p:cNvGrpSpPr/>
          <p:nvPr/>
        </p:nvGrpSpPr>
        <p:grpSpPr>
          <a:xfrm>
            <a:off x="1019740" y="2844544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22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3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</p:spTree>
    <p:extLst>
      <p:ext uri="{BB962C8B-B14F-4D97-AF65-F5344CB8AC3E}">
        <p14:creationId xmlns:p14="http://schemas.microsoft.com/office/powerpoint/2010/main" val="14610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6;p30"/>
          <p:cNvSpPr txBox="1">
            <a:spLocks/>
          </p:cNvSpPr>
          <p:nvPr/>
        </p:nvSpPr>
        <p:spPr>
          <a:xfrm>
            <a:off x="907822" y="386426"/>
            <a:ext cx="7808581" cy="456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</a:t>
            </a:r>
            <a:r>
              <a:rPr lang="tr-TR" sz="2800" smtClean="0">
                <a:latin typeface="Microsoft PhagsPa" panose="020B0502040204020203" pitchFamily="34" charset="0"/>
              </a:rPr>
              <a:t>Anti-Engineering İle Örtüşmez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Mühendislik uygulamasından uzak durulması istenen durumlardan farklı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Biyoloji ve Fizik Gibi Beşeri Bilimler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Özellikle biyoloji ve fiziğin çıkış noktası tersine mühendislik ile ilgili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 smtClean="0">
                <a:latin typeface="Microsoft PhagsPa" panose="020B0502040204020203" pitchFamily="34" charset="0"/>
              </a:rPr>
              <a:t>   </a:t>
            </a:r>
            <a:r>
              <a:rPr lang="tr-TR" sz="2800" smtClean="0">
                <a:latin typeface="Microsoft PhagsPa" panose="020B0502040204020203" pitchFamily="34" charset="0"/>
              </a:rPr>
              <a:t>Kopyalama ve 3D Modellemeler</a:t>
            </a:r>
            <a:endParaRPr lang="tr-TR" sz="2800" smtClean="0">
              <a:latin typeface="Microsoft PhagsPa" panose="020B0502040204020203" pitchFamily="34" charset="0"/>
            </a:endParaRPr>
          </a:p>
          <a:p>
            <a:pPr marL="0" indent="0">
              <a:spcBef>
                <a:spcPts val="500"/>
              </a:spcBef>
            </a:pPr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Doğru ve tarifi olmayan ürün ve yapıların mantığının keşfi</a:t>
            </a:r>
            <a:endParaRPr lang="tr-TR" b="1" smtClean="0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r>
              <a:rPr lang="tr-TR" sz="2800">
                <a:latin typeface="Microsoft PhagsPa" panose="020B0502040204020203" pitchFamily="34" charset="0"/>
              </a:rPr>
              <a:t> </a:t>
            </a:r>
            <a:r>
              <a:rPr lang="tr-TR" sz="2800" smtClean="0">
                <a:latin typeface="Microsoft PhagsPa" panose="020B0502040204020203" pitchFamily="34" charset="0"/>
              </a:rPr>
              <a:t>  </a:t>
            </a:r>
            <a:r>
              <a:rPr lang="tr-TR" sz="2800" smtClean="0">
                <a:latin typeface="Microsoft PhagsPa" panose="020B0502040204020203" pitchFamily="34" charset="0"/>
              </a:rPr>
              <a:t>Reverseble Statistics</a:t>
            </a:r>
            <a:endParaRPr lang="tr-TR" sz="2800">
              <a:latin typeface="Microsoft PhagsPa" panose="020B0502040204020203" pitchFamily="34" charset="0"/>
            </a:endParaRPr>
          </a:p>
          <a:p>
            <a:pPr marL="0" indent="0"/>
            <a:r>
              <a:rPr lang="tr-TR" b="1" smtClean="0">
                <a:solidFill>
                  <a:schemeClr val="bg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İstatistiğe dayanan formül, grafik ve skor değerlerinin geri dönülebilirliği</a:t>
            </a:r>
            <a:endParaRPr lang="tr-TR" b="1">
              <a:solidFill>
                <a:schemeClr val="bg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  <a:p>
            <a:pPr marL="0" indent="0"/>
            <a:endParaRPr lang="tr-TR" sz="3400" smtClean="0">
              <a:latin typeface="Microsoft PhagsPa" panose="020B0502040204020203" pitchFamily="34" charset="0"/>
            </a:endParaRPr>
          </a:p>
        </p:txBody>
      </p:sp>
      <p:grpSp>
        <p:nvGrpSpPr>
          <p:cNvPr id="7" name="Google Shape;1342;p60"/>
          <p:cNvGrpSpPr/>
          <p:nvPr/>
        </p:nvGrpSpPr>
        <p:grpSpPr>
          <a:xfrm>
            <a:off x="1019740" y="170740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8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9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0" name="Google Shape;1342;p60"/>
          <p:cNvGrpSpPr/>
          <p:nvPr/>
        </p:nvGrpSpPr>
        <p:grpSpPr>
          <a:xfrm>
            <a:off x="1026847" y="3806281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1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12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18" name="Google Shape;1342;p60"/>
          <p:cNvGrpSpPr/>
          <p:nvPr/>
        </p:nvGrpSpPr>
        <p:grpSpPr>
          <a:xfrm>
            <a:off x="1031199" y="595945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19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0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  <p:grpSp>
        <p:nvGrpSpPr>
          <p:cNvPr id="21" name="Google Shape;1342;p60"/>
          <p:cNvGrpSpPr/>
          <p:nvPr/>
        </p:nvGrpSpPr>
        <p:grpSpPr>
          <a:xfrm>
            <a:off x="1019740" y="2844544"/>
            <a:ext cx="200682" cy="213722"/>
            <a:chOff x="4811425" y="2065025"/>
            <a:chExt cx="41500" cy="44200"/>
          </a:xfrm>
          <a:solidFill>
            <a:schemeClr val="bg1"/>
          </a:solidFill>
        </p:grpSpPr>
        <p:sp>
          <p:nvSpPr>
            <p:cNvPr id="22" name="Google Shape;1343;p60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  <p:sp>
          <p:nvSpPr>
            <p:cNvPr id="23" name="Google Shape;1344;p60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/>
            </a:p>
          </p:txBody>
        </p:sp>
      </p:grpSp>
    </p:spTree>
    <p:extLst>
      <p:ext uri="{BB962C8B-B14F-4D97-AF65-F5344CB8AC3E}">
        <p14:creationId xmlns:p14="http://schemas.microsoft.com/office/powerpoint/2010/main" val="11319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9" y="1478698"/>
            <a:ext cx="7591494" cy="21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Tarihteki ilk veri gizleme uygulamaları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</a:t>
            </a:r>
            <a:r>
              <a:rPr lang="tr-TR" sz="4800" b="1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3</a:t>
            </a:r>
            <a:endParaRPr lang="en" sz="4800" b="1">
              <a:solidFill>
                <a:schemeClr val="lt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50"/>
            <a:ext cx="7067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STEGANOGRAPHY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2715375" y="356202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76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56;p30"/>
          <p:cNvSpPr txBox="1">
            <a:spLocks/>
          </p:cNvSpPr>
          <p:nvPr/>
        </p:nvSpPr>
        <p:spPr>
          <a:xfrm>
            <a:off x="1061022" y="529601"/>
            <a:ext cx="7808581" cy="408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tr-TR" sz="2000">
                <a:latin typeface="Microsoft PhagsPa" panose="020B0502040204020203" pitchFamily="34" charset="0"/>
              </a:rPr>
              <a:t>Benim için futbolda önemli olan centilmenlik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ve </a:t>
            </a:r>
            <a:r>
              <a:rPr lang="tr-TR" sz="2000">
                <a:latin typeface="Microsoft PhagsPa" panose="020B0502040204020203" pitchFamily="34" charset="0"/>
              </a:rPr>
              <a:t>dostluktur. Hedefim illa ki kazanmak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falan </a:t>
            </a:r>
            <a:r>
              <a:rPr lang="tr-TR" sz="2000">
                <a:latin typeface="Microsoft PhagsPa" panose="020B0502040204020203" pitchFamily="34" charset="0"/>
              </a:rPr>
              <a:t>değildir. Ben sadece kendi reklamını </a:t>
            </a:r>
            <a:r>
              <a:rPr lang="tr-TR" sz="2000" smtClean="0">
                <a:latin typeface="Microsoft PhagsPa" panose="020B0502040204020203" pitchFamily="34" charset="0"/>
              </a:rPr>
              <a:t>düşünen</a:t>
            </a: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kişiliğe </a:t>
            </a:r>
            <a:r>
              <a:rPr lang="tr-TR" sz="2000">
                <a:latin typeface="Microsoft PhagsPa" panose="020B0502040204020203" pitchFamily="34" charset="0"/>
              </a:rPr>
              <a:t>sahip olsam başka olurdu. Ben net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birisiyim </a:t>
            </a:r>
            <a:r>
              <a:rPr lang="tr-TR" sz="2000">
                <a:latin typeface="Microsoft PhagsPa" panose="020B0502040204020203" pitchFamily="34" charset="0"/>
              </a:rPr>
              <a:t>arkadaş. Takımım kazanırsa </a:t>
            </a:r>
            <a:r>
              <a:rPr lang="tr-TR" sz="2000" smtClean="0">
                <a:latin typeface="Microsoft PhagsPa" panose="020B0502040204020203" pitchFamily="34" charset="0"/>
              </a:rPr>
              <a:t>mal-</a:t>
            </a: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zemecisine </a:t>
            </a:r>
            <a:r>
              <a:rPr lang="tr-TR" sz="2000">
                <a:latin typeface="Microsoft PhagsPa" panose="020B0502040204020203" pitchFamily="34" charset="0"/>
              </a:rPr>
              <a:t>kadar mutlu oluruz. Ben de sporcu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varlığımı </a:t>
            </a:r>
            <a:r>
              <a:rPr lang="tr-TR" sz="2000">
                <a:latin typeface="Microsoft PhagsPa" panose="020B0502040204020203" pitchFamily="34" charset="0"/>
              </a:rPr>
              <a:t>geliştiririm. Hakemlere baskı uygulamak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sportmenliğe </a:t>
            </a:r>
            <a:r>
              <a:rPr lang="tr-TR" sz="2000">
                <a:latin typeface="Microsoft PhagsPa" panose="020B0502040204020203" pitchFamily="34" charset="0"/>
              </a:rPr>
              <a:t>yakışmaz. Fair-play için mücadele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gerekirse </a:t>
            </a:r>
            <a:r>
              <a:rPr lang="tr-TR" sz="2000">
                <a:latin typeface="Microsoft PhagsPa" panose="020B0502040204020203" pitchFamily="34" charset="0"/>
              </a:rPr>
              <a:t>onu da yaparım. Medyayı da </a:t>
            </a:r>
            <a:r>
              <a:rPr lang="tr-TR" sz="2000" smtClean="0">
                <a:latin typeface="Microsoft PhagsPa" panose="020B0502040204020203" pitchFamily="34" charset="0"/>
              </a:rPr>
              <a:t>bağ-</a:t>
            </a: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rıma </a:t>
            </a:r>
            <a:r>
              <a:rPr lang="tr-TR" sz="2000">
                <a:latin typeface="Microsoft PhagsPa" panose="020B0502040204020203" pitchFamily="34" charset="0"/>
              </a:rPr>
              <a:t>basmışım, spor uğruna gülmüşüm ve </a:t>
            </a:r>
            <a:endParaRPr lang="tr-TR" sz="2000" smtClean="0">
              <a:latin typeface="Microsoft PhagsPa" panose="020B0502040204020203" pitchFamily="34" charset="0"/>
            </a:endParaRPr>
          </a:p>
          <a:p>
            <a:pPr marL="0" indent="0"/>
            <a:r>
              <a:rPr lang="tr-TR" sz="2000" smtClean="0">
                <a:latin typeface="Microsoft PhagsPa" panose="020B0502040204020203" pitchFamily="34" charset="0"/>
              </a:rPr>
              <a:t>lağlamışım</a:t>
            </a:r>
            <a:r>
              <a:rPr lang="tr-TR" sz="2000">
                <a:latin typeface="Microsoft PhagsPa" panose="020B0502040204020203" pitchFamily="34" charset="0"/>
              </a:rPr>
              <a:t>, kafam rahat! </a:t>
            </a:r>
            <a:endParaRPr lang="tr-TR" sz="2000" smtClean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0" y="4501800"/>
            <a:ext cx="641700" cy="641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 txBox="1"/>
          <p:nvPr/>
        </p:nvSpPr>
        <p:spPr>
          <a:xfrm rot="-5400000">
            <a:off x="-2241150" y="2246250"/>
            <a:ext cx="5134200" cy="651900"/>
          </a:xfrm>
          <a:prstGeom prst="rect">
            <a:avLst/>
          </a:prstGeom>
          <a:gradFill flip="none" rotWithShape="1">
            <a:gsLst>
              <a:gs pos="0">
                <a:srgbClr val="260BA8"/>
              </a:gs>
              <a:gs pos="100000">
                <a:srgbClr val="262444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smtClean="0">
                <a:solidFill>
                  <a:srgbClr val="FFFFFF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Kırıkkale Üniversitesi Bilgisayar Mühendisliği</a:t>
            </a:r>
            <a:endParaRPr sz="1800" b="1">
              <a:solidFill>
                <a:srgbClr val="FFFFFF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" name="Düz Bağlayıcı 14"/>
          <p:cNvCxnSpPr/>
          <p:nvPr/>
        </p:nvCxnSpPr>
        <p:spPr>
          <a:xfrm>
            <a:off x="638067" y="9300"/>
            <a:ext cx="0" cy="5134200"/>
          </a:xfrm>
          <a:prstGeom prst="line">
            <a:avLst/>
          </a:prstGeom>
          <a:ln>
            <a:solidFill>
              <a:srgbClr val="260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63;p34"/>
          <p:cNvSpPr/>
          <p:nvPr/>
        </p:nvSpPr>
        <p:spPr>
          <a:xfrm>
            <a:off x="3924525" y="1159715"/>
            <a:ext cx="1941900" cy="867900"/>
          </a:xfrm>
          <a:prstGeom prst="parallelogram">
            <a:avLst>
              <a:gd name="adj" fmla="val 3461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4;p34"/>
          <p:cNvSpPr/>
          <p:nvPr/>
        </p:nvSpPr>
        <p:spPr>
          <a:xfrm>
            <a:off x="4141097" y="949725"/>
            <a:ext cx="1522200" cy="1288200"/>
          </a:xfrm>
          <a:prstGeom prst="parallelogram">
            <a:avLst>
              <a:gd name="adj" fmla="val 34619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2715375" y="3325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mtClean="0">
                <a:latin typeface="Microsoft PhagsPa" panose="020B0502040204020203" pitchFamily="34" charset="0"/>
              </a:rPr>
              <a:t>Ses damgalama için kullanılan yöntemler</a:t>
            </a:r>
            <a:endParaRPr>
              <a:latin typeface="Microsoft PhagsPa" panose="020B0502040204020203" pitchFamily="34" charset="0"/>
            </a:endParaRPr>
          </a:p>
        </p:txBody>
      </p:sp>
      <p:sp>
        <p:nvSpPr>
          <p:cNvPr id="22" name="Google Shape;267;p34"/>
          <p:cNvSpPr txBox="1">
            <a:spLocks/>
          </p:cNvSpPr>
          <p:nvPr/>
        </p:nvSpPr>
        <p:spPr>
          <a:xfrm>
            <a:off x="3320000" y="1324625"/>
            <a:ext cx="3150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smtClean="0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0</a:t>
            </a:r>
            <a:r>
              <a:rPr lang="tr-TR" sz="4800" b="1">
                <a:solidFill>
                  <a:schemeClr val="lt1"/>
                </a:solidFill>
                <a:latin typeface="Microsoft PhagsPa" panose="020B0502040204020203" pitchFamily="34" charset="0"/>
                <a:ea typeface="Roboto Condensed"/>
                <a:cs typeface="Roboto Condensed"/>
                <a:sym typeface="Roboto Condensed"/>
              </a:rPr>
              <a:t>4</a:t>
            </a:r>
            <a:endParaRPr lang="en" sz="4800" b="1">
              <a:solidFill>
                <a:schemeClr val="lt1"/>
              </a:solidFill>
              <a:latin typeface="Microsoft PhagsPa" panose="020B0502040204020203" pitchFamily="34" charset="0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265;p34"/>
          <p:cNvSpPr txBox="1">
            <a:spLocks/>
          </p:cNvSpPr>
          <p:nvPr/>
        </p:nvSpPr>
        <p:spPr>
          <a:xfrm>
            <a:off x="1361900" y="2449550"/>
            <a:ext cx="7067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tr-TR" smtClean="0">
                <a:latin typeface="Microsoft PhagsPa" panose="020B0502040204020203" pitchFamily="34" charset="0"/>
              </a:rPr>
              <a:t>METHODS</a:t>
            </a:r>
            <a:endParaRPr lang="tr-TR">
              <a:latin typeface="Microsoft PhagsPa" panose="020B0502040204020203" pitchFamily="34" charset="0"/>
            </a:endParaRPr>
          </a:p>
        </p:txBody>
      </p:sp>
      <p:grpSp>
        <p:nvGrpSpPr>
          <p:cNvPr id="24" name="Google Shape;1336;p60"/>
          <p:cNvGrpSpPr/>
          <p:nvPr/>
        </p:nvGrpSpPr>
        <p:grpSpPr>
          <a:xfrm>
            <a:off x="2649595" y="3562021"/>
            <a:ext cx="388264" cy="241158"/>
            <a:chOff x="4923925" y="1877500"/>
            <a:chExt cx="59525" cy="36975"/>
          </a:xfrm>
          <a:solidFill>
            <a:schemeClr val="accent2"/>
          </a:solidFill>
        </p:grpSpPr>
        <p:sp>
          <p:nvSpPr>
            <p:cNvPr id="25" name="Google Shape;1337;p60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8;p60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5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deo Games Designer &amp; Developer CV by Slidesgo">
  <a:themeElements>
    <a:clrScheme name="Simple Light">
      <a:dk1>
        <a:srgbClr val="10162F"/>
      </a:dk1>
      <a:lt1>
        <a:srgbClr val="FFFFFF"/>
      </a:lt1>
      <a:dk2>
        <a:srgbClr val="262444"/>
      </a:dk2>
      <a:lt2>
        <a:srgbClr val="931E9B"/>
      </a:lt2>
      <a:accent1>
        <a:srgbClr val="070BB3"/>
      </a:accent1>
      <a:accent2>
        <a:srgbClr val="EE3FA2"/>
      </a:accent2>
      <a:accent3>
        <a:srgbClr val="38087C"/>
      </a:accent3>
      <a:accent4>
        <a:srgbClr val="8F91E2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428</Words>
  <Application>Microsoft Office PowerPoint</Application>
  <PresentationFormat>Ekran Gösterisi (16:9)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Microsoft PhagsPa</vt:lpstr>
      <vt:lpstr>Leelawadee UI</vt:lpstr>
      <vt:lpstr>Microsoft Himalaya</vt:lpstr>
      <vt:lpstr>Roboto Condensed</vt:lpstr>
      <vt:lpstr>Arial</vt:lpstr>
      <vt:lpstr>Mulish</vt:lpstr>
      <vt:lpstr>Fira Sans Extra Condensed</vt:lpstr>
      <vt:lpstr>Video Games Designer &amp; Developer CV by Slidesgo</vt:lpstr>
      <vt:lpstr>AUDIO WATERMARKING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DESIGNER &amp; DEVELOPER CV</dc:title>
  <cp:lastModifiedBy>Microsoft hesabı</cp:lastModifiedBy>
  <cp:revision>55</cp:revision>
  <dcterms:modified xsi:type="dcterms:W3CDTF">2021-12-29T12:31:16Z</dcterms:modified>
</cp:coreProperties>
</file>