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9" r:id="rId4"/>
    <p:sldId id="259" r:id="rId5"/>
    <p:sldId id="263" r:id="rId6"/>
    <p:sldId id="265" r:id="rId7"/>
    <p:sldId id="264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3EBC"/>
    <a:srgbClr val="FA0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13" autoAdjust="0"/>
  </p:normalViewPr>
  <p:slideViewPr>
    <p:cSldViewPr snapToGrid="0">
      <p:cViewPr varScale="1">
        <p:scale>
          <a:sx n="104" d="100"/>
          <a:sy n="104" d="100"/>
        </p:scale>
        <p:origin x="8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69BD6-12DF-4C5D-B3E6-C5E26241FCDC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0CDDB-9C0F-400D-9A80-6803F76BFB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4815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0CDDB-9C0F-400D-9A80-6803F76BFBA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9881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tr-TR" baseline="0" smtClean="0"/>
              <a:t>A’dan Z’ye indeksleme</a:t>
            </a:r>
          </a:p>
          <a:p>
            <a:pPr marL="171450" indent="-171450">
              <a:buFontTx/>
              <a:buChar char="-"/>
            </a:pPr>
            <a:r>
              <a:rPr lang="tr-TR" baseline="0" smtClean="0"/>
              <a:t>Sadece kontrol içindir anlam yok</a:t>
            </a: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0CDDB-9C0F-400D-9A80-6803F76BFBA9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4445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tr-TR" baseline="0" smtClean="0"/>
              <a:t>Local ve global ağırlık için gerekli</a:t>
            </a:r>
          </a:p>
          <a:p>
            <a:pPr marL="171450" indent="-171450">
              <a:buFontTx/>
              <a:buChar char="-"/>
            </a:pPr>
            <a:r>
              <a:rPr lang="tr-TR" baseline="0" smtClean="0"/>
              <a:t>Kelimeler bulunurken dökümanlar kaybedilmemelidir.</a:t>
            </a:r>
          </a:p>
          <a:p>
            <a:pPr marL="171450" indent="-171450">
              <a:buFontTx/>
              <a:buChar char="-"/>
            </a:pPr>
            <a:r>
              <a:rPr lang="tr-TR" baseline="0" smtClean="0"/>
              <a:t>Her yorum bir dokümandır.</a:t>
            </a:r>
          </a:p>
          <a:p>
            <a:pPr marL="171450" indent="-171450">
              <a:buFontTx/>
              <a:buChar char="-"/>
            </a:pPr>
            <a:endParaRPr lang="tr-TR" baseline="0" smtClean="0"/>
          </a:p>
          <a:p>
            <a:pPr marL="171450" indent="-171450">
              <a:buFontTx/>
              <a:buChar char="-"/>
            </a:pP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0CDDB-9C0F-400D-9A80-6803F76BFBA9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9966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tr-TR" baseline="0" smtClean="0"/>
              <a:t>Logaritma ile yerel ağırlık hazır kütüphanelerde yok</a:t>
            </a:r>
          </a:p>
          <a:p>
            <a:pPr marL="171450" indent="-171450">
              <a:buFontTx/>
              <a:buChar char="-"/>
            </a:pPr>
            <a:r>
              <a:rPr lang="tr-TR" baseline="0" smtClean="0"/>
              <a:t>Genelde TF*IDF kullanılıyor</a:t>
            </a:r>
          </a:p>
          <a:p>
            <a:pPr marL="171450" indent="-171450">
              <a:buFontTx/>
              <a:buChar char="-"/>
            </a:pPr>
            <a:r>
              <a:rPr lang="tr-TR" baseline="0" smtClean="0"/>
              <a:t>Logaritma seçilmesnin nedeni doküman sayısı belirsiz ve dolayısıyla kelime sayısı da belirsiz, ÖLÇEKLEME</a:t>
            </a:r>
          </a:p>
          <a:p>
            <a:pPr marL="171450" indent="-171450">
              <a:buFontTx/>
              <a:buChar char="-"/>
            </a:pPr>
            <a:endParaRPr lang="tr-TR" baseline="0" smtClean="0"/>
          </a:p>
          <a:p>
            <a:pPr marL="171450" indent="-171450">
              <a:buFontTx/>
              <a:buChar char="-"/>
            </a:pP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0CDDB-9C0F-400D-9A80-6803F76BFBA9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8847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tr-TR" baseline="0" smtClean="0"/>
              <a:t>Entropi çok gerekli değildi fakat diğerleri ÖLÇEKSİZ</a:t>
            </a:r>
          </a:p>
          <a:p>
            <a:pPr marL="171450" indent="-171450">
              <a:buFontTx/>
              <a:buChar char="-"/>
            </a:pPr>
            <a:r>
              <a:rPr lang="tr-TR" baseline="0" smtClean="0"/>
              <a:t>Aij ayırt edicilik katsayısı</a:t>
            </a:r>
          </a:p>
          <a:p>
            <a:pPr marL="171450" indent="-171450">
              <a:buFontTx/>
              <a:buChar char="-"/>
            </a:pPr>
            <a:r>
              <a:rPr lang="tr-TR" baseline="0" smtClean="0"/>
              <a:t>Projede dökümanın ayırt ediciliği standart ortalamaya göre belirlenmiştir.</a:t>
            </a:r>
          </a:p>
          <a:p>
            <a:pPr marL="171450" indent="-171450">
              <a:buFontTx/>
              <a:buChar char="-"/>
            </a:pPr>
            <a:endParaRPr lang="tr-TR" baseline="0" smtClean="0"/>
          </a:p>
          <a:p>
            <a:pPr marL="171450" indent="-171450">
              <a:buFontTx/>
              <a:buChar char="-"/>
            </a:pP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0CDDB-9C0F-400D-9A80-6803F76BFBA9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5801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tr-TR" baseline="0" smtClean="0"/>
              <a:t>Yazılımın maliyeti</a:t>
            </a:r>
          </a:p>
          <a:p>
            <a:pPr marL="171450" indent="-171450">
              <a:buFontTx/>
              <a:buChar char="-"/>
            </a:pPr>
            <a:r>
              <a:rPr lang="tr-TR" baseline="0" smtClean="0"/>
              <a:t>Tutulması gereken matrisler, veri setleri, kopyalar</a:t>
            </a:r>
          </a:p>
          <a:p>
            <a:pPr marL="171450" indent="-171450">
              <a:buFontTx/>
              <a:buChar char="-"/>
            </a:pPr>
            <a:r>
              <a:rPr lang="tr-TR" baseline="0" smtClean="0"/>
              <a:t>Yeni katsayılar ile tekrardan matris oluşturma</a:t>
            </a:r>
          </a:p>
          <a:p>
            <a:pPr marL="171450" indent="-171450">
              <a:buFontTx/>
              <a:buChar char="-"/>
            </a:pPr>
            <a:r>
              <a:rPr lang="tr-TR" baseline="0" smtClean="0"/>
              <a:t>Hazır kütüphanelerden daha avantajlı olabilir</a:t>
            </a:r>
          </a:p>
          <a:p>
            <a:pPr marL="171450" indent="-171450">
              <a:buFontTx/>
              <a:buChar char="-"/>
            </a:pPr>
            <a:endParaRPr lang="tr-TR" baseline="0" smtClean="0"/>
          </a:p>
          <a:p>
            <a:pPr marL="171450" indent="-171450">
              <a:buFontTx/>
              <a:buChar char="-"/>
            </a:pP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0CDDB-9C0F-400D-9A80-6803F76BFBA9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744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tr-TR" baseline="0" smtClean="0"/>
              <a:t>Maliyet düşük</a:t>
            </a:r>
          </a:p>
          <a:p>
            <a:pPr marL="171450" indent="-171450">
              <a:buFontTx/>
              <a:buChar char="-"/>
            </a:pPr>
            <a:r>
              <a:rPr lang="tr-TR" baseline="0" smtClean="0"/>
              <a:t>Matris ayrışımı yok, ayırt edicilik var</a:t>
            </a:r>
          </a:p>
          <a:p>
            <a:pPr marL="171450" indent="-171450">
              <a:buFontTx/>
              <a:buChar char="-"/>
            </a:pPr>
            <a:r>
              <a:rPr lang="tr-TR" baseline="0" smtClean="0"/>
              <a:t>Olasılık temelli olduğu için Matris içeriği 0-1 aralığında</a:t>
            </a:r>
          </a:p>
          <a:p>
            <a:pPr marL="171450" indent="-171450">
              <a:buFontTx/>
              <a:buChar char="-"/>
            </a:pP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0CDDB-9C0F-400D-9A80-6803F76BFBA9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3099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tr-TR" baseline="0" smtClean="0"/>
              <a:t>PCA -&gt; Temel bileşen analizi boyut indirgeme</a:t>
            </a:r>
          </a:p>
          <a:p>
            <a:pPr marL="171450" indent="-171450">
              <a:buFontTx/>
              <a:buChar char="-"/>
            </a:pPr>
            <a:r>
              <a:rPr lang="tr-TR" baseline="0" smtClean="0"/>
              <a:t>Kümeleme algoritmalarındaki fark uzaklık ölçümü farklılığı</a:t>
            </a:r>
          </a:p>
          <a:p>
            <a:pPr marL="171450" indent="-171450">
              <a:buFontTx/>
              <a:buChar char="-"/>
            </a:pPr>
            <a:r>
              <a:rPr lang="tr-TR" baseline="0" smtClean="0"/>
              <a:t>K – Means Öklid uzaklığını kullanıyor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baseline="0" smtClean="0"/>
              <a:t>K sayısının seçimi için projede elbow yöntemi var. Hazır kütüphane nasıl çalışıyor anlatayım</a:t>
            </a:r>
          </a:p>
          <a:p>
            <a:pPr marL="171450" indent="-171450">
              <a:buFontTx/>
              <a:buChar char="-"/>
            </a:pPr>
            <a:endParaRPr lang="tr-TR" baseline="0" smtClean="0"/>
          </a:p>
          <a:p>
            <a:pPr marL="171450" indent="-171450">
              <a:buFontTx/>
              <a:buChar char="-"/>
            </a:pP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0CDDB-9C0F-400D-9A80-6803F76BFBA9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0101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tr-TR" baseline="0" smtClean="0"/>
              <a:t>Burada anlaşılıyor</a:t>
            </a:r>
          </a:p>
          <a:p>
            <a:pPr marL="171450" indent="-171450">
              <a:buFontTx/>
              <a:buChar char="-"/>
            </a:pPr>
            <a:r>
              <a:rPr lang="tr-TR" baseline="0" smtClean="0"/>
              <a:t>K sayısı arttıkça bir süre sonra uzaklık artmıyor</a:t>
            </a: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0CDDB-9C0F-400D-9A80-6803F76BFBA9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9085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tr-TR" baseline="0" smtClean="0"/>
              <a:t>Burada anlaşılması zor, dirsek belirgin değil</a:t>
            </a:r>
          </a:p>
          <a:p>
            <a:pPr marL="171450" indent="-171450">
              <a:buFontTx/>
              <a:buChar char="-"/>
            </a:pPr>
            <a:r>
              <a:rPr lang="tr-TR" baseline="0" smtClean="0"/>
              <a:t>Hazır kütüphane distortion</a:t>
            </a: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0CDDB-9C0F-400D-9A80-6803F76BFBA9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9448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tr-TR" baseline="0" smtClean="0"/>
              <a:t>Verilerin dağınık ve gerçeğe yakın olduğu görülebilir</a:t>
            </a:r>
          </a:p>
          <a:p>
            <a:pPr marL="171450" indent="-171450">
              <a:buFontTx/>
              <a:buChar char="-"/>
            </a:pPr>
            <a:r>
              <a:rPr lang="tr-TR" baseline="0" smtClean="0"/>
              <a:t>Distortion ile k=4 kararı verilmiş veriye göre</a:t>
            </a:r>
          </a:p>
          <a:p>
            <a:pPr marL="171450" indent="-171450">
              <a:buFontTx/>
              <a:buChar char="-"/>
            </a:pPr>
            <a:r>
              <a:rPr lang="tr-TR" baseline="0" smtClean="0"/>
              <a:t>Ayırt edicilik katsayısı olduğundan, ağırlıklar çarpıldığı için diyagonel –x doğrusu boyunca diziliyor.</a:t>
            </a:r>
          </a:p>
          <a:p>
            <a:pPr marL="171450" indent="-171450">
              <a:buFontTx/>
              <a:buChar char="-"/>
            </a:pPr>
            <a:r>
              <a:rPr lang="tr-TR" baseline="0" smtClean="0"/>
              <a:t>Bu dizilim kümelemenin performans ölçütlerini düşürüyor. Çünkü yukarı bomboş ve aykırı değere hazırlıklı değil gibi</a:t>
            </a:r>
          </a:p>
          <a:p>
            <a:pPr marL="171450" indent="-171450">
              <a:buFontTx/>
              <a:buChar char="-"/>
            </a:pPr>
            <a:r>
              <a:rPr lang="tr-TR" baseline="0" smtClean="0"/>
              <a:t>Aslında aykırı değere hazırlıklı çünkü daha yukarısına veri gelemez.</a:t>
            </a: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0CDDB-9C0F-400D-9A80-6803F76BFBA9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453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tr-TR" smtClean="0"/>
              <a:t>Site değişti</a:t>
            </a:r>
          </a:p>
          <a:p>
            <a:pPr marL="171450" indent="-171450">
              <a:buFontTx/>
              <a:buChar char="-"/>
            </a:pPr>
            <a:r>
              <a:rPr lang="tr-TR" smtClean="0"/>
              <a:t>30 yorum izni</a:t>
            </a:r>
          </a:p>
          <a:p>
            <a:pPr marL="171450" indent="-171450">
              <a:buFontTx/>
              <a:buChar char="-"/>
            </a:pPr>
            <a:r>
              <a:rPr lang="tr-TR" smtClean="0"/>
              <a:t>Normal şartlarda sadece yemeksepeti ile çalışılacaktı</a:t>
            </a: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0CDDB-9C0F-400D-9A80-6803F76BFBA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7841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tr-TR" smtClean="0"/>
              <a:t>Dunn</a:t>
            </a:r>
            <a:r>
              <a:rPr lang="tr-TR" baseline="0" smtClean="0"/>
              <a:t> endeksi benzer kümelerin uzaklıklarına bakılarak benzerliğinin ölçüsüdür. 0-1</a:t>
            </a:r>
          </a:p>
          <a:p>
            <a:pPr marL="171450" indent="-171450">
              <a:buFontTx/>
              <a:buChar char="-"/>
            </a:pPr>
            <a:r>
              <a:rPr lang="tr-TR" smtClean="0"/>
              <a:t>Silüet skoru: Küme merkezlerinin</a:t>
            </a:r>
            <a:r>
              <a:rPr lang="tr-TR" baseline="0" smtClean="0"/>
              <a:t> birbirine olan uzaklığının skorudur. -1, 1</a:t>
            </a:r>
          </a:p>
          <a:p>
            <a:pPr marL="171450" indent="-171450">
              <a:buFontTx/>
              <a:buChar char="-"/>
            </a:pPr>
            <a:r>
              <a:rPr lang="tr-TR" smtClean="0"/>
              <a:t>Kesitler ise her bir örneğin birbirine göre olan uzaklığının</a:t>
            </a:r>
            <a:r>
              <a:rPr lang="tr-TR" baseline="0" smtClean="0"/>
              <a:t> harmonik ortalamalar dizisidir</a:t>
            </a:r>
            <a:r>
              <a:rPr lang="tr-TR" smtClean="0"/>
              <a:t>. -1, 1</a:t>
            </a: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0CDDB-9C0F-400D-9A80-6803F76BFBA9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53181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tr-TR" smtClean="0"/>
              <a:t>Özet farklı kümelerden</a:t>
            </a:r>
            <a:r>
              <a:rPr lang="tr-TR" baseline="0" smtClean="0"/>
              <a:t> seçilmelidir. </a:t>
            </a:r>
          </a:p>
          <a:p>
            <a:pPr marL="171450" indent="-171450">
              <a:buFontTx/>
              <a:buChar char="-"/>
            </a:pPr>
            <a:r>
              <a:rPr lang="tr-TR" smtClean="0"/>
              <a:t>Farklı kümelerin ortak özelliklerini de barındırmalıdır.</a:t>
            </a:r>
            <a:endParaRPr lang="tr-TR" baseline="0" smtClean="0"/>
          </a:p>
          <a:p>
            <a:pPr marL="171450" indent="-171450">
              <a:buFontTx/>
              <a:buChar char="-"/>
            </a:pPr>
            <a:r>
              <a:rPr lang="tr-TR" smtClean="0"/>
              <a:t>En ayırt edici dökümanlara sahip olmalı, aynı zamanda en ortak özelliklere sahip olmalıdır.</a:t>
            </a: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0CDDB-9C0F-400D-9A80-6803F76BFBA9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3797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tr-TR" smtClean="0"/>
              <a:t>Elde edilen kümelerin kaç adetse merkez noktasına olan yakınlıklarına göre elde edilen dökümanlar</a:t>
            </a:r>
            <a:endParaRPr lang="tr-TR" baseline="0" smtClean="0"/>
          </a:p>
          <a:p>
            <a:pPr marL="171450" indent="-171450">
              <a:buFontTx/>
              <a:buChar char="-"/>
            </a:pPr>
            <a:r>
              <a:rPr lang="tr-TR" smtClean="0"/>
              <a:t>Yerel global</a:t>
            </a:r>
            <a:r>
              <a:rPr lang="tr-TR" baseline="0" smtClean="0"/>
              <a:t> ağırlıkların çarpımıyla elde edilenlerin sırası</a:t>
            </a:r>
          </a:p>
          <a:p>
            <a:pPr marL="171450" indent="-171450">
              <a:buFontTx/>
              <a:buChar char="-"/>
            </a:pPr>
            <a:r>
              <a:rPr lang="tr-TR" smtClean="0"/>
              <a:t>Bu sıranın tam ortasından seçim</a:t>
            </a: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0CDDB-9C0F-400D-9A80-6803F76BFBA9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5958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tr-TR" baseline="0" smtClean="0"/>
              <a:t>Getiryemek yüksek miktarda yorum</a:t>
            </a:r>
          </a:p>
          <a:p>
            <a:pPr marL="171450" indent="-171450">
              <a:buFontTx/>
              <a:buChar char="-"/>
            </a:pPr>
            <a:r>
              <a:rPr lang="tr-TR" baseline="0" smtClean="0"/>
              <a:t>Puanlar ve ek veriler yok</a:t>
            </a:r>
          </a:p>
          <a:p>
            <a:pPr marL="171450" indent="-171450">
              <a:buFontTx/>
              <a:buChar char="-"/>
            </a:pPr>
            <a:r>
              <a:rPr lang="tr-TR" smtClean="0"/>
              <a:t>Kayıtlı bir veri seti yok</a:t>
            </a: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0CDDB-9C0F-400D-9A80-6803F76BFBA9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7613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tr-TR" smtClean="0"/>
              <a:t>İlk aşama web madenciliği</a:t>
            </a:r>
          </a:p>
          <a:p>
            <a:pPr marL="171450" indent="-171450">
              <a:buFontTx/>
              <a:buChar char="-"/>
            </a:pPr>
            <a:r>
              <a:rPr lang="tr-TR" smtClean="0"/>
              <a:t>Selenium ile otomatik restorana giriliyor</a:t>
            </a:r>
          </a:p>
          <a:p>
            <a:pPr marL="171450" indent="-171450">
              <a:buFontTx/>
              <a:buChar char="-"/>
            </a:pPr>
            <a:r>
              <a:rPr lang="tr-TR" smtClean="0"/>
              <a:t>Beautifulsoup ile sayfa</a:t>
            </a:r>
            <a:r>
              <a:rPr lang="tr-TR" baseline="0" smtClean="0"/>
              <a:t> kaynağı çekiliyor</a:t>
            </a: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0CDDB-9C0F-400D-9A80-6803F76BFBA9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248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tr-TR" smtClean="0"/>
              <a:t>Türkçe veri setinde ön</a:t>
            </a:r>
            <a:r>
              <a:rPr lang="tr-TR" baseline="0" smtClean="0"/>
              <a:t> işleme sürecinin önemi</a:t>
            </a:r>
          </a:p>
          <a:p>
            <a:pPr marL="171450" indent="-171450">
              <a:buFontTx/>
              <a:buChar char="-"/>
            </a:pPr>
            <a:r>
              <a:rPr lang="tr-TR" baseline="0" smtClean="0"/>
              <a:t>Türkçe için ön işleme hazır kütüphaneler yetersiz</a:t>
            </a:r>
            <a:endParaRPr lang="tr-TR" smtClean="0"/>
          </a:p>
          <a:p>
            <a:pPr marL="171450" indent="-171450">
              <a:buFontTx/>
              <a:buChar char="-"/>
            </a:pPr>
            <a:r>
              <a:rPr lang="tr-TR" smtClean="0"/>
              <a:t>Parçalama (tokenization) işleminin sırası önemli</a:t>
            </a:r>
            <a:r>
              <a:rPr lang="tr-TR" baseline="0" smtClean="0"/>
              <a:t> (maliyeti)</a:t>
            </a:r>
          </a:p>
          <a:p>
            <a:pPr marL="171450" indent="-171450">
              <a:buFontTx/>
              <a:buChar char="-"/>
            </a:pPr>
            <a:r>
              <a:rPr lang="tr-TR" baseline="0" smtClean="0"/>
              <a:t>Emojiler silindi</a:t>
            </a:r>
          </a:p>
          <a:p>
            <a:pPr marL="171450" indent="-171450">
              <a:buFontTx/>
              <a:buChar char="-"/>
            </a:pPr>
            <a:r>
              <a:rPr lang="tr-TR" baseline="0" smtClean="0"/>
              <a:t>Ne geleceği (veri seti) belirsiz olduğu için ön işleme önemli</a:t>
            </a:r>
          </a:p>
          <a:p>
            <a:pPr marL="171450" indent="-171450">
              <a:buFontTx/>
              <a:buChar char="-"/>
            </a:pP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0CDDB-9C0F-400D-9A80-6803F76BFBA9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1056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aseline="0" smtClean="0"/>
              <a:t>- 53 adet NLTK kütüphanesinde ve yetersiz</a:t>
            </a:r>
          </a:p>
          <a:p>
            <a:r>
              <a:rPr lang="tr-TR" baseline="0" smtClean="0"/>
              <a:t>- Projede eklenen sw’ler</a:t>
            </a: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0CDDB-9C0F-400D-9A80-6803F76BFBA9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7613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tr-TR" baseline="0" smtClean="0"/>
              <a:t>Veri madenciliği örüntü ve anlamlı ilişki yakalamaktır</a:t>
            </a:r>
          </a:p>
          <a:p>
            <a:pPr marL="171450" indent="-171450">
              <a:buFontTx/>
              <a:buChar char="-"/>
            </a:pPr>
            <a:r>
              <a:rPr lang="tr-TR" baseline="0" smtClean="0"/>
              <a:t>Doğal dilde benzer ilişkiler ve örüntüler var</a:t>
            </a:r>
          </a:p>
          <a:p>
            <a:pPr marL="171450" indent="-171450">
              <a:buFontTx/>
              <a:buChar char="-"/>
            </a:pPr>
            <a:r>
              <a:rPr lang="tr-TR" smtClean="0"/>
              <a:t>Doğal dil işleme değil, sadece dil bilgisi ile örüntü</a:t>
            </a:r>
            <a:r>
              <a:rPr lang="tr-TR" baseline="0" smtClean="0"/>
              <a:t> çıkarmak</a:t>
            </a: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0CDDB-9C0F-400D-9A80-6803F76BFBA9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9834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tr-TR" baseline="0" smtClean="0"/>
              <a:t>Benzer şekilde diğer ekler</a:t>
            </a:r>
          </a:p>
          <a:p>
            <a:pPr marL="171450" indent="-171450">
              <a:buFontTx/>
              <a:buChar char="-"/>
            </a:pPr>
            <a:r>
              <a:rPr lang="tr-TR" baseline="0" smtClean="0"/>
              <a:t>Bazı ekler anlamı büyük oranda değiştirebiliyor</a:t>
            </a:r>
            <a:r>
              <a:rPr lang="tr-TR" baseline="0"/>
              <a:t> </a:t>
            </a:r>
            <a:r>
              <a:rPr lang="tr-TR" baseline="0" smtClean="0"/>
              <a:t>örnek ce ca</a:t>
            </a:r>
          </a:p>
          <a:p>
            <a:pPr marL="171450" indent="-171450">
              <a:buFontTx/>
              <a:buChar char="-"/>
            </a:pPr>
            <a:endParaRPr lang="tr-TR" baseline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0CDDB-9C0F-400D-9A80-6803F76BFBA9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9899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tr-TR" baseline="0" smtClean="0"/>
              <a:t>Ortak kelimeler sözlüğü Necmettin Çarkıcı hoca</a:t>
            </a:r>
          </a:p>
          <a:p>
            <a:pPr marL="171450" indent="-171450">
              <a:buFontTx/>
              <a:buChar char="-"/>
            </a:pPr>
            <a:r>
              <a:rPr lang="tr-TR" smtClean="0"/>
              <a:t>Çok geniş kapsamlı olmasa da kontrol için iş görür</a:t>
            </a:r>
          </a:p>
          <a:p>
            <a:pPr marL="171450" indent="-171450">
              <a:buFontTx/>
              <a:buChar char="-"/>
            </a:pPr>
            <a:r>
              <a:rPr lang="tr-TR" smtClean="0"/>
              <a:t>Zemberek sık kullanımları da dikkate aldığı için bazı kelimelerde hatalar çıkabilmektedir</a:t>
            </a:r>
          </a:p>
          <a:p>
            <a:pPr marL="171450" indent="-171450">
              <a:buFontTx/>
              <a:buChar char="-"/>
            </a:pP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0CDDB-9C0F-400D-9A80-6803F76BFBA9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303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13E7-5322-4955-B884-F7D75760A63E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527A-72AA-461E-92BD-AE7D04E77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416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13E7-5322-4955-B884-F7D75760A63E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527A-72AA-461E-92BD-AE7D04E77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951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13E7-5322-4955-B884-F7D75760A63E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527A-72AA-461E-92BD-AE7D04E77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754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13E7-5322-4955-B884-F7D75760A63E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527A-72AA-461E-92BD-AE7D04E77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226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13E7-5322-4955-B884-F7D75760A63E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527A-72AA-461E-92BD-AE7D04E77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31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13E7-5322-4955-B884-F7D75760A63E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527A-72AA-461E-92BD-AE7D04E77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637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13E7-5322-4955-B884-F7D75760A63E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527A-72AA-461E-92BD-AE7D04E77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688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13E7-5322-4955-B884-F7D75760A63E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527A-72AA-461E-92BD-AE7D04E77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872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13E7-5322-4955-B884-F7D75760A63E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527A-72AA-461E-92BD-AE7D04E77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27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13E7-5322-4955-B884-F7D75760A63E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527A-72AA-461E-92BD-AE7D04E77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775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13E7-5322-4955-B884-F7D75760A63E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527A-72AA-461E-92BD-AE7D04E77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221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E13E7-5322-4955-B884-F7D75760A63E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D527A-72AA-461E-92BD-AE7D04E77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355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2763203"/>
            <a:ext cx="9144000" cy="1193800"/>
          </a:xfrm>
        </p:spPr>
        <p:txBody>
          <a:bodyPr>
            <a:normAutofit/>
          </a:bodyPr>
          <a:lstStyle/>
          <a:p>
            <a:r>
              <a:rPr lang="tr-TR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METİN ÖZETİ PROJESİ</a:t>
            </a:r>
            <a:endParaRPr lang="tr-TR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957003"/>
            <a:ext cx="9144000" cy="1355226"/>
          </a:xfrm>
        </p:spPr>
        <p:txBody>
          <a:bodyPr/>
          <a:lstStyle/>
          <a:p>
            <a:r>
              <a:rPr lang="tr-TR" smtClean="0">
                <a:latin typeface="Chaparral Pro" panose="02060503040505020203" pitchFamily="18" charset="-94"/>
              </a:rPr>
              <a:t>Ahmet MUNGAN</a:t>
            </a:r>
          </a:p>
          <a:p>
            <a:r>
              <a:rPr lang="tr-TR" smtClean="0">
                <a:latin typeface="Chaparral Pro" panose="02060503040505020203" pitchFamily="18" charset="-94"/>
              </a:rPr>
              <a:t>Kırıkkale Üniversitesi Bilgisayar Mühendisliği</a:t>
            </a:r>
          </a:p>
          <a:p>
            <a:r>
              <a:rPr lang="tr-TR" smtClean="0">
                <a:latin typeface="Chaparral Pro" panose="02060503040505020203" pitchFamily="18" charset="-94"/>
              </a:rPr>
              <a:t>160255081</a:t>
            </a:r>
            <a:endParaRPr lang="tr-TR">
              <a:latin typeface="Chaparral Pro" panose="02060503040505020203" pitchFamily="18" charset="-94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891" y="-211747"/>
            <a:ext cx="6114472" cy="3668683"/>
          </a:xfrm>
          <a:prstGeom prst="rect">
            <a:avLst/>
          </a:prstGeom>
        </p:spPr>
      </p:pic>
      <p:sp>
        <p:nvSpPr>
          <p:cNvPr id="21" name="Unvan 1"/>
          <p:cNvSpPr txBox="1">
            <a:spLocks/>
          </p:cNvSpPr>
          <p:nvPr/>
        </p:nvSpPr>
        <p:spPr>
          <a:xfrm>
            <a:off x="4715164" y="898056"/>
            <a:ext cx="1380836" cy="119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&amp;</a:t>
            </a:r>
            <a:endParaRPr lang="tr-TR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960" y="966023"/>
            <a:ext cx="2915985" cy="140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5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/>
          <p:cNvSpPr/>
          <p:nvPr/>
        </p:nvSpPr>
        <p:spPr>
          <a:xfrm rot="2433181">
            <a:off x="10974102" y="162244"/>
            <a:ext cx="1671166" cy="383177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/>
          <p:cNvSpPr/>
          <p:nvPr/>
        </p:nvSpPr>
        <p:spPr>
          <a:xfrm rot="2433181">
            <a:off x="10008213" y="518897"/>
            <a:ext cx="2832347" cy="383177"/>
          </a:xfrm>
          <a:prstGeom prst="rect">
            <a:avLst/>
          </a:prstGeom>
          <a:solidFill>
            <a:schemeClr val="bg1"/>
          </a:solidFill>
          <a:ln>
            <a:solidFill>
              <a:srgbClr val="FA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/>
          <p:cNvSpPr/>
          <p:nvPr/>
        </p:nvSpPr>
        <p:spPr>
          <a:xfrm rot="2433181">
            <a:off x="9056261" y="894560"/>
            <a:ext cx="3987963" cy="383177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347900"/>
            <a:ext cx="9144000" cy="1193800"/>
          </a:xfrm>
        </p:spPr>
        <p:txBody>
          <a:bodyPr>
            <a:normAutofit/>
          </a:bodyPr>
          <a:lstStyle/>
          <a:p>
            <a:r>
              <a:rPr lang="tr-TR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Sözlük İndeksleme</a:t>
            </a:r>
            <a:endParaRPr lang="tr-TR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1" name="Unvan 1"/>
          <p:cNvSpPr txBox="1">
            <a:spLocks/>
          </p:cNvSpPr>
          <p:nvPr/>
        </p:nvSpPr>
        <p:spPr>
          <a:xfrm>
            <a:off x="1524000" y="2254608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Sözlüğü Harf Sıralamasına Göre Düzenleme</a:t>
            </a:r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3" name="Unvan 1"/>
          <p:cNvSpPr txBox="1">
            <a:spLocks/>
          </p:cNvSpPr>
          <p:nvPr/>
        </p:nvSpPr>
        <p:spPr>
          <a:xfrm>
            <a:off x="1524000" y="2944943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Harflere Göre Ayırma</a:t>
            </a:r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4" name="Unvan 1"/>
          <p:cNvSpPr txBox="1">
            <a:spLocks/>
          </p:cNvSpPr>
          <p:nvPr/>
        </p:nvSpPr>
        <p:spPr>
          <a:xfrm>
            <a:off x="1104312" y="2888482"/>
            <a:ext cx="419688" cy="653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>
                <a:solidFill>
                  <a:srgbClr val="FA0050"/>
                </a:solidFill>
              </a:rPr>
              <a:t>ɤ</a:t>
            </a:r>
            <a:endParaRPr lang="tr-TR" sz="3600">
              <a:solidFill>
                <a:srgbClr val="FA0050"/>
              </a:solidFill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28" name="Unvan 1"/>
          <p:cNvSpPr txBox="1">
            <a:spLocks/>
          </p:cNvSpPr>
          <p:nvPr/>
        </p:nvSpPr>
        <p:spPr>
          <a:xfrm>
            <a:off x="1524000" y="3705697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Anlam Barındırmaz!</a:t>
            </a:r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30" name="Unvan 1"/>
          <p:cNvSpPr txBox="1">
            <a:spLocks/>
          </p:cNvSpPr>
          <p:nvPr/>
        </p:nvSpPr>
        <p:spPr>
          <a:xfrm>
            <a:off x="1133096" y="2225733"/>
            <a:ext cx="419688" cy="653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>
                <a:solidFill>
                  <a:srgbClr val="FA0050"/>
                </a:solidFill>
              </a:rPr>
              <a:t>ɤ</a:t>
            </a:r>
            <a:endParaRPr lang="tr-TR" sz="3600">
              <a:solidFill>
                <a:srgbClr val="FA0050"/>
              </a:solidFill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31" name="Unvan 1"/>
          <p:cNvSpPr txBox="1">
            <a:spLocks/>
          </p:cNvSpPr>
          <p:nvPr/>
        </p:nvSpPr>
        <p:spPr>
          <a:xfrm>
            <a:off x="1077348" y="3627379"/>
            <a:ext cx="419688" cy="653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>
                <a:solidFill>
                  <a:srgbClr val="FA0050"/>
                </a:solidFill>
              </a:rPr>
              <a:t>ɤ</a:t>
            </a:r>
            <a:endParaRPr lang="tr-TR" sz="3600">
              <a:solidFill>
                <a:srgbClr val="FA0050"/>
              </a:solidFill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8" name="Dikdörtgen 17"/>
          <p:cNvSpPr/>
          <p:nvPr/>
        </p:nvSpPr>
        <p:spPr>
          <a:xfrm rot="2433181">
            <a:off x="-428548" y="6353377"/>
            <a:ext cx="1671166" cy="383177"/>
          </a:xfrm>
          <a:prstGeom prst="rect">
            <a:avLst/>
          </a:prstGeom>
          <a:solidFill>
            <a:srgbClr val="5D3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ikdörtgen 18"/>
          <p:cNvSpPr/>
          <p:nvPr/>
        </p:nvSpPr>
        <p:spPr>
          <a:xfrm rot="2433181">
            <a:off x="-654619" y="5975904"/>
            <a:ext cx="2832347" cy="383177"/>
          </a:xfrm>
          <a:prstGeom prst="rect">
            <a:avLst/>
          </a:prstGeom>
          <a:solidFill>
            <a:schemeClr val="bg1"/>
          </a:solidFill>
          <a:ln>
            <a:solidFill>
              <a:srgbClr val="5D3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D3EBC"/>
              </a:solidFill>
            </a:endParaRPr>
          </a:p>
        </p:txBody>
      </p:sp>
      <p:sp>
        <p:nvSpPr>
          <p:cNvPr id="21" name="Dikdörtgen 20"/>
          <p:cNvSpPr/>
          <p:nvPr/>
        </p:nvSpPr>
        <p:spPr>
          <a:xfrm rot="2433181">
            <a:off x="-706789" y="5723426"/>
            <a:ext cx="3987963" cy="383177"/>
          </a:xfrm>
          <a:prstGeom prst="rect">
            <a:avLst/>
          </a:prstGeom>
          <a:solidFill>
            <a:srgbClr val="5D3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807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/>
          <p:cNvSpPr/>
          <p:nvPr/>
        </p:nvSpPr>
        <p:spPr>
          <a:xfrm rot="2433181">
            <a:off x="10974102" y="162244"/>
            <a:ext cx="1671166" cy="383177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/>
          <p:cNvSpPr/>
          <p:nvPr/>
        </p:nvSpPr>
        <p:spPr>
          <a:xfrm rot="2433181">
            <a:off x="10008213" y="518897"/>
            <a:ext cx="2832347" cy="383177"/>
          </a:xfrm>
          <a:prstGeom prst="rect">
            <a:avLst/>
          </a:prstGeom>
          <a:solidFill>
            <a:schemeClr val="bg1"/>
          </a:solidFill>
          <a:ln>
            <a:solidFill>
              <a:srgbClr val="FA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/>
          <p:cNvSpPr/>
          <p:nvPr/>
        </p:nvSpPr>
        <p:spPr>
          <a:xfrm rot="2433181">
            <a:off x="9056261" y="894560"/>
            <a:ext cx="3987963" cy="383177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347900"/>
            <a:ext cx="9144000" cy="1193800"/>
          </a:xfrm>
        </p:spPr>
        <p:txBody>
          <a:bodyPr>
            <a:normAutofit/>
          </a:bodyPr>
          <a:lstStyle/>
          <a:p>
            <a:r>
              <a:rPr lang="tr-TR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Benzersiz Kelimeler</a:t>
            </a:r>
            <a:endParaRPr lang="tr-TR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1" name="Unvan 1"/>
          <p:cNvSpPr txBox="1">
            <a:spLocks/>
          </p:cNvSpPr>
          <p:nvPr/>
        </p:nvSpPr>
        <p:spPr>
          <a:xfrm>
            <a:off x="1524000" y="2254608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Ağırlık Hesabı</a:t>
            </a:r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3" name="Unvan 1"/>
          <p:cNvSpPr txBox="1">
            <a:spLocks/>
          </p:cNvSpPr>
          <p:nvPr/>
        </p:nvSpPr>
        <p:spPr>
          <a:xfrm>
            <a:off x="1524000" y="2944943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Kelime Frekansı</a:t>
            </a:r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4" name="Unvan 1"/>
          <p:cNvSpPr txBox="1">
            <a:spLocks/>
          </p:cNvSpPr>
          <p:nvPr/>
        </p:nvSpPr>
        <p:spPr>
          <a:xfrm>
            <a:off x="1104312" y="2888482"/>
            <a:ext cx="419688" cy="653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>
                <a:solidFill>
                  <a:srgbClr val="FA0050"/>
                </a:solidFill>
              </a:rPr>
              <a:t>ɤ</a:t>
            </a:r>
            <a:endParaRPr lang="tr-TR" sz="3600">
              <a:solidFill>
                <a:srgbClr val="FA0050"/>
              </a:solidFill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28" name="Unvan 1"/>
          <p:cNvSpPr txBox="1">
            <a:spLocks/>
          </p:cNvSpPr>
          <p:nvPr/>
        </p:nvSpPr>
        <p:spPr>
          <a:xfrm>
            <a:off x="1524000" y="3705697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Genel Frekanslar</a:t>
            </a:r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30" name="Unvan 1"/>
          <p:cNvSpPr txBox="1">
            <a:spLocks/>
          </p:cNvSpPr>
          <p:nvPr/>
        </p:nvSpPr>
        <p:spPr>
          <a:xfrm>
            <a:off x="1133096" y="2225733"/>
            <a:ext cx="419688" cy="653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>
                <a:solidFill>
                  <a:srgbClr val="FA0050"/>
                </a:solidFill>
              </a:rPr>
              <a:t>ɤ</a:t>
            </a:r>
            <a:endParaRPr lang="tr-TR" sz="3600">
              <a:solidFill>
                <a:srgbClr val="FA0050"/>
              </a:solidFill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31" name="Unvan 1"/>
          <p:cNvSpPr txBox="1">
            <a:spLocks/>
          </p:cNvSpPr>
          <p:nvPr/>
        </p:nvSpPr>
        <p:spPr>
          <a:xfrm>
            <a:off x="1077348" y="3627379"/>
            <a:ext cx="419688" cy="653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>
                <a:solidFill>
                  <a:srgbClr val="FA0050"/>
                </a:solidFill>
              </a:rPr>
              <a:t>ɤ</a:t>
            </a:r>
            <a:endParaRPr lang="tr-TR" sz="3600">
              <a:solidFill>
                <a:srgbClr val="FA0050"/>
              </a:solidFill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8" name="Dikdörtgen 17"/>
          <p:cNvSpPr/>
          <p:nvPr/>
        </p:nvSpPr>
        <p:spPr>
          <a:xfrm rot="2433181">
            <a:off x="-428548" y="6353377"/>
            <a:ext cx="1671166" cy="383177"/>
          </a:xfrm>
          <a:prstGeom prst="rect">
            <a:avLst/>
          </a:prstGeom>
          <a:solidFill>
            <a:srgbClr val="5D3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ikdörtgen 18"/>
          <p:cNvSpPr/>
          <p:nvPr/>
        </p:nvSpPr>
        <p:spPr>
          <a:xfrm rot="2433181">
            <a:off x="-654619" y="5975904"/>
            <a:ext cx="2832347" cy="383177"/>
          </a:xfrm>
          <a:prstGeom prst="rect">
            <a:avLst/>
          </a:prstGeom>
          <a:solidFill>
            <a:schemeClr val="bg1"/>
          </a:solidFill>
          <a:ln>
            <a:solidFill>
              <a:srgbClr val="5D3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D3EBC"/>
              </a:solidFill>
            </a:endParaRPr>
          </a:p>
        </p:txBody>
      </p:sp>
      <p:sp>
        <p:nvSpPr>
          <p:cNvPr id="21" name="Dikdörtgen 20"/>
          <p:cNvSpPr/>
          <p:nvPr/>
        </p:nvSpPr>
        <p:spPr>
          <a:xfrm rot="2433181">
            <a:off x="-706789" y="5723426"/>
            <a:ext cx="3987963" cy="383177"/>
          </a:xfrm>
          <a:prstGeom prst="rect">
            <a:avLst/>
          </a:prstGeom>
          <a:solidFill>
            <a:srgbClr val="5D3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794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/>
          <p:cNvSpPr/>
          <p:nvPr/>
        </p:nvSpPr>
        <p:spPr>
          <a:xfrm rot="2433181">
            <a:off x="10974102" y="162244"/>
            <a:ext cx="1671166" cy="383177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/>
          <p:cNvSpPr/>
          <p:nvPr/>
        </p:nvSpPr>
        <p:spPr>
          <a:xfrm rot="2433181">
            <a:off x="10008213" y="518897"/>
            <a:ext cx="2832347" cy="383177"/>
          </a:xfrm>
          <a:prstGeom prst="rect">
            <a:avLst/>
          </a:prstGeom>
          <a:solidFill>
            <a:schemeClr val="bg1"/>
          </a:solidFill>
          <a:ln>
            <a:solidFill>
              <a:srgbClr val="FA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/>
          <p:cNvSpPr/>
          <p:nvPr/>
        </p:nvSpPr>
        <p:spPr>
          <a:xfrm rot="2433181">
            <a:off x="9056261" y="894560"/>
            <a:ext cx="3987963" cy="383177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347900"/>
            <a:ext cx="9144000" cy="1193800"/>
          </a:xfrm>
        </p:spPr>
        <p:txBody>
          <a:bodyPr>
            <a:normAutofit/>
          </a:bodyPr>
          <a:lstStyle/>
          <a:p>
            <a:r>
              <a:rPr lang="tr-TR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Ağırlıklandırma</a:t>
            </a:r>
            <a:endParaRPr lang="tr-TR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1" name="Unvan 1"/>
          <p:cNvSpPr txBox="1">
            <a:spLocks/>
          </p:cNvSpPr>
          <p:nvPr/>
        </p:nvSpPr>
        <p:spPr>
          <a:xfrm>
            <a:off x="1524000" y="2254608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30" name="Unvan 1"/>
          <p:cNvSpPr txBox="1">
            <a:spLocks/>
          </p:cNvSpPr>
          <p:nvPr/>
        </p:nvSpPr>
        <p:spPr>
          <a:xfrm>
            <a:off x="1133096" y="2225733"/>
            <a:ext cx="419688" cy="653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>
                <a:solidFill>
                  <a:srgbClr val="FA0050"/>
                </a:solidFill>
              </a:rPr>
              <a:t>ɤ</a:t>
            </a:r>
            <a:endParaRPr lang="tr-TR" sz="3600">
              <a:solidFill>
                <a:srgbClr val="FA0050"/>
              </a:solidFill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8" name="Dikdörtgen 17"/>
          <p:cNvSpPr/>
          <p:nvPr/>
        </p:nvSpPr>
        <p:spPr>
          <a:xfrm rot="2433181">
            <a:off x="-428548" y="6353377"/>
            <a:ext cx="1671166" cy="383177"/>
          </a:xfrm>
          <a:prstGeom prst="rect">
            <a:avLst/>
          </a:prstGeom>
          <a:solidFill>
            <a:srgbClr val="5D3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ikdörtgen 18"/>
          <p:cNvSpPr/>
          <p:nvPr/>
        </p:nvSpPr>
        <p:spPr>
          <a:xfrm rot="2433181">
            <a:off x="-654619" y="5975904"/>
            <a:ext cx="2832347" cy="383177"/>
          </a:xfrm>
          <a:prstGeom prst="rect">
            <a:avLst/>
          </a:prstGeom>
          <a:solidFill>
            <a:schemeClr val="bg1"/>
          </a:solidFill>
          <a:ln>
            <a:solidFill>
              <a:srgbClr val="5D3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D3EBC"/>
              </a:solidFill>
            </a:endParaRPr>
          </a:p>
        </p:txBody>
      </p:sp>
      <p:sp>
        <p:nvSpPr>
          <p:cNvPr id="21" name="Dikdörtgen 20"/>
          <p:cNvSpPr/>
          <p:nvPr/>
        </p:nvSpPr>
        <p:spPr>
          <a:xfrm rot="2433181">
            <a:off x="-706789" y="5723426"/>
            <a:ext cx="3987963" cy="383177"/>
          </a:xfrm>
          <a:prstGeom prst="rect">
            <a:avLst/>
          </a:prstGeom>
          <a:solidFill>
            <a:srgbClr val="5D3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Unvan 1"/>
          <p:cNvSpPr txBox="1">
            <a:spLocks/>
          </p:cNvSpPr>
          <p:nvPr/>
        </p:nvSpPr>
        <p:spPr>
          <a:xfrm>
            <a:off x="1552784" y="2273214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Logaritma İle Yerel Ağırlıklandırma</a:t>
            </a:r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Unvan 1"/>
              <p:cNvSpPr txBox="1">
                <a:spLocks/>
              </p:cNvSpPr>
              <p:nvPr/>
            </p:nvSpPr>
            <p:spPr>
              <a:xfrm>
                <a:off x="1552784" y="3241017"/>
                <a:ext cx="9144000" cy="127951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36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tr-TR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3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tr-TR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tr-TR" sz="3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tr-TR" sz="36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tr-TR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tr-TR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3600" i="1">
                                              <a:latin typeface="Cambria Math" panose="02040503050406030204" pitchFamily="18" charset="0"/>
                                            </a:rPr>
                                            <m:t>𝑡𝑓</m:t>
                                          </m:r>
                                        </m:e>
                                        <m:sub>
                                          <m:r>
                                            <a:rPr lang="tr-TR" sz="36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tr-TR" sz="3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tr-TR" sz="3600" i="1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a:rPr lang="tr-TR" sz="36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tr-TR" sz="3600" i="1">
                                  <a:latin typeface="Cambria Math" panose="02040503050406030204" pitchFamily="18" charset="0"/>
                                </a:rPr>
                                <m:t>             </m:t>
                              </m:r>
                              <m:sSub>
                                <m:sSubPr>
                                  <m:ctrlPr>
                                    <a:rPr lang="tr-T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3600" i="1">
                                      <a:latin typeface="Cambria Math" panose="02040503050406030204" pitchFamily="18" charset="0"/>
                                    </a:rPr>
                                    <m:t>𝑡𝑓</m:t>
                                  </m:r>
                                </m:e>
                                <m:sub>
                                  <m:r>
                                    <a:rPr lang="tr-TR" sz="36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tr-TR" sz="3600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tr-TR" sz="3600" i="1">
                                  <a:latin typeface="Cambria Math" panose="02040503050406030204" pitchFamily="18" charset="0"/>
                                </a:rPr>
                                <m:t>              0                     </m:t>
                              </m:r>
                              <m:r>
                                <a:rPr lang="tr-TR" sz="36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tr-TR" sz="3600" i="1">
                                  <a:latin typeface="Cambria Math" panose="02040503050406030204" pitchFamily="18" charset="0"/>
                                </a:rPr>
                                <m:t>             </m:t>
                              </m:r>
                              <m:sSub>
                                <m:sSubPr>
                                  <m:ctrlPr>
                                    <a:rPr lang="tr-T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3600" i="1">
                                      <a:latin typeface="Cambria Math" panose="02040503050406030204" pitchFamily="18" charset="0"/>
                                    </a:rPr>
                                    <m:t>𝑡𝑓</m:t>
                                  </m:r>
                                </m:e>
                                <m:sub>
                                  <m:r>
                                    <a:rPr lang="tr-TR" sz="36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tr-TR" sz="36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3600">
                  <a:latin typeface="Chaparral Pro" panose="02060503040505020203" pitchFamily="18" charset="-94"/>
                  <a:ea typeface="PMingLiU-ExtB" panose="02020500000000000000" pitchFamily="18" charset="-120"/>
                </a:endParaRPr>
              </a:p>
            </p:txBody>
          </p:sp>
        </mc:Choice>
        <mc:Fallback>
          <p:sp>
            <p:nvSpPr>
              <p:cNvPr id="22" name="Unvan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784" y="3241017"/>
                <a:ext cx="9144000" cy="12795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7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/>
          <p:cNvSpPr/>
          <p:nvPr/>
        </p:nvSpPr>
        <p:spPr>
          <a:xfrm rot="2433181">
            <a:off x="10974102" y="162244"/>
            <a:ext cx="1671166" cy="383177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/>
          <p:cNvSpPr/>
          <p:nvPr/>
        </p:nvSpPr>
        <p:spPr>
          <a:xfrm rot="2433181">
            <a:off x="10008213" y="518897"/>
            <a:ext cx="2832347" cy="383177"/>
          </a:xfrm>
          <a:prstGeom prst="rect">
            <a:avLst/>
          </a:prstGeom>
          <a:solidFill>
            <a:schemeClr val="bg1"/>
          </a:solidFill>
          <a:ln>
            <a:solidFill>
              <a:srgbClr val="FA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/>
          <p:cNvSpPr/>
          <p:nvPr/>
        </p:nvSpPr>
        <p:spPr>
          <a:xfrm rot="2433181">
            <a:off x="9056261" y="894560"/>
            <a:ext cx="3987963" cy="383177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347900"/>
            <a:ext cx="9144000" cy="1193800"/>
          </a:xfrm>
        </p:spPr>
        <p:txBody>
          <a:bodyPr>
            <a:normAutofit/>
          </a:bodyPr>
          <a:lstStyle/>
          <a:p>
            <a:r>
              <a:rPr lang="tr-TR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Ağırlıklandırma</a:t>
            </a:r>
            <a:endParaRPr lang="tr-TR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1" name="Unvan 1"/>
          <p:cNvSpPr txBox="1">
            <a:spLocks/>
          </p:cNvSpPr>
          <p:nvPr/>
        </p:nvSpPr>
        <p:spPr>
          <a:xfrm>
            <a:off x="1524000" y="2254608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30" name="Unvan 1"/>
          <p:cNvSpPr txBox="1">
            <a:spLocks/>
          </p:cNvSpPr>
          <p:nvPr/>
        </p:nvSpPr>
        <p:spPr>
          <a:xfrm>
            <a:off x="1133096" y="2225733"/>
            <a:ext cx="419688" cy="653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>
                <a:solidFill>
                  <a:srgbClr val="FA0050"/>
                </a:solidFill>
              </a:rPr>
              <a:t>ɤ</a:t>
            </a:r>
            <a:endParaRPr lang="tr-TR" sz="3600">
              <a:solidFill>
                <a:srgbClr val="FA0050"/>
              </a:solidFill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8" name="Dikdörtgen 17"/>
          <p:cNvSpPr/>
          <p:nvPr/>
        </p:nvSpPr>
        <p:spPr>
          <a:xfrm rot="2433181">
            <a:off x="-428548" y="6353377"/>
            <a:ext cx="1671166" cy="383177"/>
          </a:xfrm>
          <a:prstGeom prst="rect">
            <a:avLst/>
          </a:prstGeom>
          <a:solidFill>
            <a:srgbClr val="5D3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ikdörtgen 18"/>
          <p:cNvSpPr/>
          <p:nvPr/>
        </p:nvSpPr>
        <p:spPr>
          <a:xfrm rot="2433181">
            <a:off x="-654619" y="5975904"/>
            <a:ext cx="2832347" cy="383177"/>
          </a:xfrm>
          <a:prstGeom prst="rect">
            <a:avLst/>
          </a:prstGeom>
          <a:solidFill>
            <a:schemeClr val="bg1"/>
          </a:solidFill>
          <a:ln>
            <a:solidFill>
              <a:srgbClr val="5D3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D3EBC"/>
              </a:solidFill>
            </a:endParaRPr>
          </a:p>
        </p:txBody>
      </p:sp>
      <p:sp>
        <p:nvSpPr>
          <p:cNvPr id="21" name="Dikdörtgen 20"/>
          <p:cNvSpPr/>
          <p:nvPr/>
        </p:nvSpPr>
        <p:spPr>
          <a:xfrm rot="2433181">
            <a:off x="-706789" y="5723426"/>
            <a:ext cx="3987963" cy="383177"/>
          </a:xfrm>
          <a:prstGeom prst="rect">
            <a:avLst/>
          </a:prstGeom>
          <a:solidFill>
            <a:srgbClr val="5D3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Unvan 1"/>
          <p:cNvSpPr txBox="1">
            <a:spLocks/>
          </p:cNvSpPr>
          <p:nvPr/>
        </p:nvSpPr>
        <p:spPr>
          <a:xfrm>
            <a:off x="1552784" y="2273214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Entropi İle Global Ağırlıklandırma</a:t>
            </a:r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Unvan 1"/>
              <p:cNvSpPr txBox="1">
                <a:spLocks/>
              </p:cNvSpPr>
              <p:nvPr/>
            </p:nvSpPr>
            <p:spPr>
              <a:xfrm>
                <a:off x="1552784" y="3241017"/>
                <a:ext cx="9144000" cy="127951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tr-T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𝑔𝑓</m:t>
                              </m:r>
                            </m:e>
                            <m:sub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tr-TR" sz="2400" i="1">
                          <a:latin typeface="Cambria Math" panose="02040503050406030204" pitchFamily="18" charset="0"/>
                        </a:rPr>
                        <m:t>     ,     </m:t>
                      </m:r>
                      <m:r>
                        <a:rPr lang="tr-TR" sz="2400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tr-TR" sz="2400" i="1">
                          <a:latin typeface="Cambria Math" panose="02040503050406030204" pitchFamily="18" charset="0"/>
                        </a:rPr>
                        <m:t>=1+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tr-T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tr-TR" sz="2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tr-T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tr-T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tr-TR" sz="24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tr-T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tr-TR" sz="2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tr-T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den>
                          </m:f>
                        </m:e>
                      </m:nary>
                    </m:oMath>
                  </m:oMathPara>
                </a14:m>
                <a:endParaRPr lang="tr-TR" sz="3600">
                  <a:latin typeface="Chaparral Pro" panose="02060503040505020203" pitchFamily="18" charset="-94"/>
                  <a:ea typeface="PMingLiU-ExtB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2" name="Unvan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784" y="3241017"/>
                <a:ext cx="9144000" cy="12795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43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/>
          <p:cNvSpPr/>
          <p:nvPr/>
        </p:nvSpPr>
        <p:spPr>
          <a:xfrm rot="2433181">
            <a:off x="10974102" y="162244"/>
            <a:ext cx="1671166" cy="383177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/>
          <p:cNvSpPr/>
          <p:nvPr/>
        </p:nvSpPr>
        <p:spPr>
          <a:xfrm rot="2433181">
            <a:off x="10008213" y="518897"/>
            <a:ext cx="2832347" cy="383177"/>
          </a:xfrm>
          <a:prstGeom prst="rect">
            <a:avLst/>
          </a:prstGeom>
          <a:solidFill>
            <a:schemeClr val="bg1"/>
          </a:solidFill>
          <a:ln>
            <a:solidFill>
              <a:srgbClr val="FA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/>
          <p:cNvSpPr/>
          <p:nvPr/>
        </p:nvSpPr>
        <p:spPr>
          <a:xfrm rot="2433181">
            <a:off x="9056261" y="894560"/>
            <a:ext cx="3987963" cy="383177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347900"/>
            <a:ext cx="9144000" cy="1193800"/>
          </a:xfrm>
        </p:spPr>
        <p:txBody>
          <a:bodyPr>
            <a:normAutofit/>
          </a:bodyPr>
          <a:lstStyle/>
          <a:p>
            <a:r>
              <a:rPr lang="tr-TR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Matris Maliyetleri</a:t>
            </a:r>
            <a:endParaRPr lang="tr-TR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1" name="Unvan 1"/>
          <p:cNvSpPr txBox="1">
            <a:spLocks/>
          </p:cNvSpPr>
          <p:nvPr/>
        </p:nvSpPr>
        <p:spPr>
          <a:xfrm>
            <a:off x="1524000" y="2254608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30" name="Unvan 1"/>
          <p:cNvSpPr txBox="1">
            <a:spLocks/>
          </p:cNvSpPr>
          <p:nvPr/>
        </p:nvSpPr>
        <p:spPr>
          <a:xfrm>
            <a:off x="1133096" y="2225733"/>
            <a:ext cx="419688" cy="653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>
                <a:solidFill>
                  <a:srgbClr val="FA0050"/>
                </a:solidFill>
              </a:rPr>
              <a:t>ɤ</a:t>
            </a:r>
            <a:endParaRPr lang="tr-TR" sz="3600">
              <a:solidFill>
                <a:srgbClr val="FA0050"/>
              </a:solidFill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8" name="Dikdörtgen 17"/>
          <p:cNvSpPr/>
          <p:nvPr/>
        </p:nvSpPr>
        <p:spPr>
          <a:xfrm rot="2433181">
            <a:off x="-428548" y="6353377"/>
            <a:ext cx="1671166" cy="383177"/>
          </a:xfrm>
          <a:prstGeom prst="rect">
            <a:avLst/>
          </a:prstGeom>
          <a:solidFill>
            <a:srgbClr val="5D3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ikdörtgen 18"/>
          <p:cNvSpPr/>
          <p:nvPr/>
        </p:nvSpPr>
        <p:spPr>
          <a:xfrm rot="2433181">
            <a:off x="-654619" y="5975904"/>
            <a:ext cx="2832347" cy="383177"/>
          </a:xfrm>
          <a:prstGeom prst="rect">
            <a:avLst/>
          </a:prstGeom>
          <a:solidFill>
            <a:schemeClr val="bg1"/>
          </a:solidFill>
          <a:ln>
            <a:solidFill>
              <a:srgbClr val="5D3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D3EBC"/>
              </a:solidFill>
            </a:endParaRPr>
          </a:p>
        </p:txBody>
      </p:sp>
      <p:sp>
        <p:nvSpPr>
          <p:cNvPr id="21" name="Dikdörtgen 20"/>
          <p:cNvSpPr/>
          <p:nvPr/>
        </p:nvSpPr>
        <p:spPr>
          <a:xfrm rot="2433181">
            <a:off x="-706789" y="5723426"/>
            <a:ext cx="3987963" cy="383177"/>
          </a:xfrm>
          <a:prstGeom prst="rect">
            <a:avLst/>
          </a:prstGeom>
          <a:solidFill>
            <a:srgbClr val="5D3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Unvan 1"/>
          <p:cNvSpPr txBox="1">
            <a:spLocks/>
          </p:cNvSpPr>
          <p:nvPr/>
        </p:nvSpPr>
        <p:spPr>
          <a:xfrm>
            <a:off x="1552784" y="2273214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Dökümanların ve Terimlerin Sayısına Göre;</a:t>
            </a:r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Unvan 1"/>
              <p:cNvSpPr txBox="1">
                <a:spLocks/>
              </p:cNvSpPr>
              <p:nvPr/>
            </p:nvSpPr>
            <p:spPr>
              <a:xfrm>
                <a:off x="1552784" y="3241016"/>
                <a:ext cx="9144000" cy="186017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𝑑𝑜𝑘𝑢𝑚𝑎</m:t>
                      </m:r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𝑠𝑎𝑦𝑖𝑠𝑖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𝑡𝑒𝑟𝑖</m:t>
                      </m:r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𝑠𝑎𝑦𝑖𝑠𝑖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tr-TR" sz="2400" b="0" i="1" smtClean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𝐼𝐷𝐹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tr-TR" sz="2400" b="0" i="1" smtClean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𝑑𝑜𝑘𝑢𝑚𝑎</m:t>
                          </m:r>
                          <m:sSub>
                            <m:sSubPr>
                              <m:ctrlP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𝑠𝑎𝑦𝑖𝑠𝑖</m:t>
                              </m:r>
                            </m:sub>
                          </m:s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𝑡𝑒𝑟𝑖</m:t>
                          </m:r>
                          <m:sSub>
                            <m:sSubPr>
                              <m:ctrlP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𝑠𝑎𝑦𝑖𝑠𝑖</m:t>
                              </m:r>
                            </m:sub>
                          </m:sSub>
                        </m:e>
                      </m:d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tr-TR" sz="2400" b="0" smtClean="0">
                  <a:latin typeface="Chaparral Pro" panose="02060503040505020203" pitchFamily="18" charset="-94"/>
                </a:endParaRPr>
              </a:p>
              <a:p>
                <a:r>
                  <a:rPr lang="tr-TR" sz="3600" smtClean="0">
                    <a:latin typeface="Chaparral Pro" panose="02060503040505020203" pitchFamily="18" charset="-94"/>
                    <a:ea typeface="PMingLiU-ExtB" panose="02020500000000000000" pitchFamily="18" charset="-120"/>
                  </a:rPr>
                  <a:t>…</a:t>
                </a:r>
                <a:endParaRPr lang="tr-TR" sz="3600">
                  <a:latin typeface="Chaparral Pro" panose="02060503040505020203" pitchFamily="18" charset="-94"/>
                  <a:ea typeface="PMingLiU-ExtB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2" name="Unvan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784" y="3241016"/>
                <a:ext cx="9144000" cy="1860177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98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/>
          <p:cNvSpPr/>
          <p:nvPr/>
        </p:nvSpPr>
        <p:spPr>
          <a:xfrm rot="2433181">
            <a:off x="10974102" y="162244"/>
            <a:ext cx="1671166" cy="383177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/>
          <p:cNvSpPr/>
          <p:nvPr/>
        </p:nvSpPr>
        <p:spPr>
          <a:xfrm rot="2433181">
            <a:off x="10008213" y="518897"/>
            <a:ext cx="2832347" cy="383177"/>
          </a:xfrm>
          <a:prstGeom prst="rect">
            <a:avLst/>
          </a:prstGeom>
          <a:solidFill>
            <a:schemeClr val="bg1"/>
          </a:solidFill>
          <a:ln>
            <a:solidFill>
              <a:srgbClr val="FA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/>
          <p:cNvSpPr/>
          <p:nvPr/>
        </p:nvSpPr>
        <p:spPr>
          <a:xfrm rot="2433181">
            <a:off x="9056261" y="894560"/>
            <a:ext cx="3987963" cy="383177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347900"/>
            <a:ext cx="9144000" cy="1193800"/>
          </a:xfrm>
        </p:spPr>
        <p:txBody>
          <a:bodyPr>
            <a:normAutofit/>
          </a:bodyPr>
          <a:lstStyle/>
          <a:p>
            <a:r>
              <a:rPr lang="tr-TR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Ayırt Edicilik Matrisi</a:t>
            </a:r>
            <a:endParaRPr lang="tr-TR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1" name="Unvan 1"/>
          <p:cNvSpPr txBox="1">
            <a:spLocks/>
          </p:cNvSpPr>
          <p:nvPr/>
        </p:nvSpPr>
        <p:spPr>
          <a:xfrm>
            <a:off x="1524000" y="2254608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30" name="Unvan 1"/>
          <p:cNvSpPr txBox="1">
            <a:spLocks/>
          </p:cNvSpPr>
          <p:nvPr/>
        </p:nvSpPr>
        <p:spPr>
          <a:xfrm>
            <a:off x="1133096" y="2225733"/>
            <a:ext cx="419688" cy="653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>
                <a:solidFill>
                  <a:srgbClr val="FA0050"/>
                </a:solidFill>
              </a:rPr>
              <a:t>ɤ</a:t>
            </a:r>
            <a:endParaRPr lang="tr-TR" sz="3600">
              <a:solidFill>
                <a:srgbClr val="FA0050"/>
              </a:solidFill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8" name="Dikdörtgen 17"/>
          <p:cNvSpPr/>
          <p:nvPr/>
        </p:nvSpPr>
        <p:spPr>
          <a:xfrm rot="2433181">
            <a:off x="-428548" y="6353377"/>
            <a:ext cx="1671166" cy="383177"/>
          </a:xfrm>
          <a:prstGeom prst="rect">
            <a:avLst/>
          </a:prstGeom>
          <a:solidFill>
            <a:srgbClr val="5D3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ikdörtgen 18"/>
          <p:cNvSpPr/>
          <p:nvPr/>
        </p:nvSpPr>
        <p:spPr>
          <a:xfrm rot="2433181">
            <a:off x="-654619" y="5975904"/>
            <a:ext cx="2832347" cy="383177"/>
          </a:xfrm>
          <a:prstGeom prst="rect">
            <a:avLst/>
          </a:prstGeom>
          <a:solidFill>
            <a:schemeClr val="bg1"/>
          </a:solidFill>
          <a:ln>
            <a:solidFill>
              <a:srgbClr val="5D3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D3EBC"/>
              </a:solidFill>
            </a:endParaRPr>
          </a:p>
        </p:txBody>
      </p:sp>
      <p:sp>
        <p:nvSpPr>
          <p:cNvPr id="21" name="Dikdörtgen 20"/>
          <p:cNvSpPr/>
          <p:nvPr/>
        </p:nvSpPr>
        <p:spPr>
          <a:xfrm rot="2433181">
            <a:off x="-706789" y="5723426"/>
            <a:ext cx="3987963" cy="383177"/>
          </a:xfrm>
          <a:prstGeom prst="rect">
            <a:avLst/>
          </a:prstGeom>
          <a:solidFill>
            <a:srgbClr val="5D3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Unvan 1"/>
          <p:cNvSpPr txBox="1">
            <a:spLocks/>
          </p:cNvSpPr>
          <p:nvPr/>
        </p:nvSpPr>
        <p:spPr>
          <a:xfrm>
            <a:off x="1552784" y="2273214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Basitçe Maliyet;</a:t>
            </a:r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Unvan 1"/>
              <p:cNvSpPr txBox="1">
                <a:spLocks/>
              </p:cNvSpPr>
              <p:nvPr/>
            </p:nvSpPr>
            <p:spPr>
              <a:xfrm>
                <a:off x="1552784" y="3241016"/>
                <a:ext cx="9144000" cy="85241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3200" b="0" i="1" smtClean="0">
                          <a:latin typeface="Cambria Math" panose="02040503050406030204" pitchFamily="18" charset="0"/>
                        </a:rPr>
                        <m:t>𝑢𝑛𝑖𝑞𝑢𝑒𝑇𝑒𝑟𝑖</m:t>
                      </m:r>
                      <m:sSub>
                        <m:sSubPr>
                          <m:ctrlPr>
                            <a:rPr lang="tr-T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tr-TR" sz="3200" b="0" i="1" smtClean="0">
                              <a:latin typeface="Cambria Math" panose="02040503050406030204" pitchFamily="18" charset="0"/>
                            </a:rPr>
                            <m:t>𝑠𝑎𝑦𝑖𝑠𝑖</m:t>
                          </m:r>
                        </m:sub>
                      </m:sSub>
                      <m:r>
                        <a:rPr lang="tr-TR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tr-T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tr-T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tr-TR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tr-TR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tr-T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sz="4400">
                  <a:latin typeface="Chaparral Pro" panose="02060503040505020203" pitchFamily="18" charset="-94"/>
                  <a:ea typeface="PMingLiU-ExtB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2" name="Unvan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784" y="3241016"/>
                <a:ext cx="9144000" cy="8524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00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/>
          <p:cNvSpPr/>
          <p:nvPr/>
        </p:nvSpPr>
        <p:spPr>
          <a:xfrm rot="2433181">
            <a:off x="10974102" y="162244"/>
            <a:ext cx="1671166" cy="383177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/>
          <p:cNvSpPr/>
          <p:nvPr/>
        </p:nvSpPr>
        <p:spPr>
          <a:xfrm rot="2433181">
            <a:off x="10008213" y="518897"/>
            <a:ext cx="2832347" cy="383177"/>
          </a:xfrm>
          <a:prstGeom prst="rect">
            <a:avLst/>
          </a:prstGeom>
          <a:solidFill>
            <a:schemeClr val="bg1"/>
          </a:solidFill>
          <a:ln>
            <a:solidFill>
              <a:srgbClr val="FA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/>
          <p:cNvSpPr/>
          <p:nvPr/>
        </p:nvSpPr>
        <p:spPr>
          <a:xfrm rot="2433181">
            <a:off x="9056261" y="894560"/>
            <a:ext cx="3987963" cy="383177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347900"/>
            <a:ext cx="9144000" cy="1193800"/>
          </a:xfrm>
        </p:spPr>
        <p:txBody>
          <a:bodyPr>
            <a:normAutofit/>
          </a:bodyPr>
          <a:lstStyle/>
          <a:p>
            <a:r>
              <a:rPr lang="tr-TR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Makine Öğrenmesi Modeli</a:t>
            </a:r>
            <a:endParaRPr lang="tr-TR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1" name="Unvan 1"/>
          <p:cNvSpPr txBox="1">
            <a:spLocks/>
          </p:cNvSpPr>
          <p:nvPr/>
        </p:nvSpPr>
        <p:spPr>
          <a:xfrm>
            <a:off x="1524000" y="2254608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30" name="Unvan 1"/>
          <p:cNvSpPr txBox="1">
            <a:spLocks/>
          </p:cNvSpPr>
          <p:nvPr/>
        </p:nvSpPr>
        <p:spPr>
          <a:xfrm>
            <a:off x="1133096" y="2225733"/>
            <a:ext cx="419688" cy="653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>
                <a:solidFill>
                  <a:srgbClr val="FA0050"/>
                </a:solidFill>
              </a:rPr>
              <a:t>ɤ</a:t>
            </a:r>
            <a:endParaRPr lang="tr-TR" sz="3600">
              <a:solidFill>
                <a:srgbClr val="FA0050"/>
              </a:solidFill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8" name="Dikdörtgen 17"/>
          <p:cNvSpPr/>
          <p:nvPr/>
        </p:nvSpPr>
        <p:spPr>
          <a:xfrm rot="2433181">
            <a:off x="-428548" y="6353377"/>
            <a:ext cx="1671166" cy="383177"/>
          </a:xfrm>
          <a:prstGeom prst="rect">
            <a:avLst/>
          </a:prstGeom>
          <a:solidFill>
            <a:srgbClr val="5D3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ikdörtgen 18"/>
          <p:cNvSpPr/>
          <p:nvPr/>
        </p:nvSpPr>
        <p:spPr>
          <a:xfrm rot="2433181">
            <a:off x="-654619" y="5975904"/>
            <a:ext cx="2832347" cy="383177"/>
          </a:xfrm>
          <a:prstGeom prst="rect">
            <a:avLst/>
          </a:prstGeom>
          <a:solidFill>
            <a:schemeClr val="bg1"/>
          </a:solidFill>
          <a:ln>
            <a:solidFill>
              <a:srgbClr val="5D3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D3EBC"/>
              </a:solidFill>
            </a:endParaRPr>
          </a:p>
        </p:txBody>
      </p:sp>
      <p:sp>
        <p:nvSpPr>
          <p:cNvPr id="21" name="Dikdörtgen 20"/>
          <p:cNvSpPr/>
          <p:nvPr/>
        </p:nvSpPr>
        <p:spPr>
          <a:xfrm rot="2433181">
            <a:off x="-706789" y="5723426"/>
            <a:ext cx="3987963" cy="383177"/>
          </a:xfrm>
          <a:prstGeom prst="rect">
            <a:avLst/>
          </a:prstGeom>
          <a:solidFill>
            <a:srgbClr val="5D3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Unvan 1"/>
          <p:cNvSpPr txBox="1">
            <a:spLocks/>
          </p:cNvSpPr>
          <p:nvPr/>
        </p:nvSpPr>
        <p:spPr>
          <a:xfrm>
            <a:off x="1552784" y="2273214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Denetimsiz Öğrenme Algoritmaları</a:t>
            </a:r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3" name="Unvan 1"/>
          <p:cNvSpPr txBox="1">
            <a:spLocks/>
          </p:cNvSpPr>
          <p:nvPr/>
        </p:nvSpPr>
        <p:spPr>
          <a:xfrm>
            <a:off x="1495216" y="2886653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4" name="Unvan 1"/>
          <p:cNvSpPr txBox="1">
            <a:spLocks/>
          </p:cNvSpPr>
          <p:nvPr/>
        </p:nvSpPr>
        <p:spPr>
          <a:xfrm>
            <a:off x="1104312" y="2857778"/>
            <a:ext cx="419688" cy="653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>
                <a:solidFill>
                  <a:srgbClr val="FA0050"/>
                </a:solidFill>
              </a:rPr>
              <a:t>ɤ</a:t>
            </a:r>
            <a:endParaRPr lang="tr-TR" sz="3600">
              <a:solidFill>
                <a:srgbClr val="FA0050"/>
              </a:solidFill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23" name="Unvan 1"/>
          <p:cNvSpPr txBox="1">
            <a:spLocks/>
          </p:cNvSpPr>
          <p:nvPr/>
        </p:nvSpPr>
        <p:spPr>
          <a:xfrm>
            <a:off x="1524000" y="2905259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PCA</a:t>
            </a:r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24" name="Unvan 1"/>
          <p:cNvSpPr txBox="1">
            <a:spLocks/>
          </p:cNvSpPr>
          <p:nvPr/>
        </p:nvSpPr>
        <p:spPr>
          <a:xfrm>
            <a:off x="1495216" y="3510902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25" name="Unvan 1"/>
          <p:cNvSpPr txBox="1">
            <a:spLocks/>
          </p:cNvSpPr>
          <p:nvPr/>
        </p:nvSpPr>
        <p:spPr>
          <a:xfrm>
            <a:off x="1104312" y="3482027"/>
            <a:ext cx="419688" cy="653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>
                <a:solidFill>
                  <a:srgbClr val="FA0050"/>
                </a:solidFill>
              </a:rPr>
              <a:t>ɤ</a:t>
            </a:r>
            <a:endParaRPr lang="tr-TR" sz="3600">
              <a:solidFill>
                <a:srgbClr val="FA0050"/>
              </a:solidFill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26" name="Unvan 1"/>
          <p:cNvSpPr txBox="1">
            <a:spLocks/>
          </p:cNvSpPr>
          <p:nvPr/>
        </p:nvSpPr>
        <p:spPr>
          <a:xfrm>
            <a:off x="1524000" y="3529508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Kümeleme (K - Means)</a:t>
            </a:r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748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/>
          <p:cNvSpPr/>
          <p:nvPr/>
        </p:nvSpPr>
        <p:spPr>
          <a:xfrm rot="2433181">
            <a:off x="10974102" y="162244"/>
            <a:ext cx="1671166" cy="383177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/>
          <p:cNvSpPr/>
          <p:nvPr/>
        </p:nvSpPr>
        <p:spPr>
          <a:xfrm rot="2433181">
            <a:off x="10008213" y="518897"/>
            <a:ext cx="2832347" cy="383177"/>
          </a:xfrm>
          <a:prstGeom prst="rect">
            <a:avLst/>
          </a:prstGeom>
          <a:solidFill>
            <a:schemeClr val="bg1"/>
          </a:solidFill>
          <a:ln>
            <a:solidFill>
              <a:srgbClr val="FA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/>
          <p:cNvSpPr/>
          <p:nvPr/>
        </p:nvSpPr>
        <p:spPr>
          <a:xfrm rot="2433181">
            <a:off x="9056261" y="894560"/>
            <a:ext cx="3987963" cy="383177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347900"/>
            <a:ext cx="9144000" cy="1193800"/>
          </a:xfrm>
        </p:spPr>
        <p:txBody>
          <a:bodyPr>
            <a:normAutofit/>
          </a:bodyPr>
          <a:lstStyle/>
          <a:p>
            <a:r>
              <a:rPr lang="tr-TR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Elbow Yöntemi</a:t>
            </a:r>
            <a:endParaRPr lang="tr-TR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8" name="Dikdörtgen 17"/>
          <p:cNvSpPr/>
          <p:nvPr/>
        </p:nvSpPr>
        <p:spPr>
          <a:xfrm rot="2433181">
            <a:off x="-428548" y="6353377"/>
            <a:ext cx="1671166" cy="383177"/>
          </a:xfrm>
          <a:prstGeom prst="rect">
            <a:avLst/>
          </a:prstGeom>
          <a:solidFill>
            <a:srgbClr val="5D3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ikdörtgen 18"/>
          <p:cNvSpPr/>
          <p:nvPr/>
        </p:nvSpPr>
        <p:spPr>
          <a:xfrm rot="2433181">
            <a:off x="-654619" y="5975904"/>
            <a:ext cx="2832347" cy="383177"/>
          </a:xfrm>
          <a:prstGeom prst="rect">
            <a:avLst/>
          </a:prstGeom>
          <a:solidFill>
            <a:schemeClr val="bg1"/>
          </a:solidFill>
          <a:ln>
            <a:solidFill>
              <a:srgbClr val="5D3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D3EBC"/>
              </a:solidFill>
            </a:endParaRPr>
          </a:p>
        </p:txBody>
      </p:sp>
      <p:sp>
        <p:nvSpPr>
          <p:cNvPr id="21" name="Dikdörtgen 20"/>
          <p:cNvSpPr/>
          <p:nvPr/>
        </p:nvSpPr>
        <p:spPr>
          <a:xfrm rot="2433181">
            <a:off x="-706789" y="5723426"/>
            <a:ext cx="3987963" cy="383177"/>
          </a:xfrm>
          <a:prstGeom prst="rect">
            <a:avLst/>
          </a:prstGeom>
          <a:solidFill>
            <a:srgbClr val="5D3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613" y="1965981"/>
            <a:ext cx="5006774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/>
          <p:cNvSpPr/>
          <p:nvPr/>
        </p:nvSpPr>
        <p:spPr>
          <a:xfrm rot="2433181">
            <a:off x="10974102" y="162244"/>
            <a:ext cx="1671166" cy="383177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/>
          <p:cNvSpPr/>
          <p:nvPr/>
        </p:nvSpPr>
        <p:spPr>
          <a:xfrm rot="2433181">
            <a:off x="10008213" y="518897"/>
            <a:ext cx="2832347" cy="383177"/>
          </a:xfrm>
          <a:prstGeom prst="rect">
            <a:avLst/>
          </a:prstGeom>
          <a:solidFill>
            <a:schemeClr val="bg1"/>
          </a:solidFill>
          <a:ln>
            <a:solidFill>
              <a:srgbClr val="FA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/>
          <p:cNvSpPr/>
          <p:nvPr/>
        </p:nvSpPr>
        <p:spPr>
          <a:xfrm rot="2433181">
            <a:off x="9056261" y="894560"/>
            <a:ext cx="3987963" cy="383177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347900"/>
            <a:ext cx="9144000" cy="1193800"/>
          </a:xfrm>
        </p:spPr>
        <p:txBody>
          <a:bodyPr>
            <a:normAutofit/>
          </a:bodyPr>
          <a:lstStyle/>
          <a:p>
            <a:r>
              <a:rPr lang="tr-TR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Elbow Yöntemi</a:t>
            </a:r>
            <a:endParaRPr lang="tr-TR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8" name="Dikdörtgen 17"/>
          <p:cNvSpPr/>
          <p:nvPr/>
        </p:nvSpPr>
        <p:spPr>
          <a:xfrm rot="2433181">
            <a:off x="-428548" y="6353377"/>
            <a:ext cx="1671166" cy="383177"/>
          </a:xfrm>
          <a:prstGeom prst="rect">
            <a:avLst/>
          </a:prstGeom>
          <a:solidFill>
            <a:srgbClr val="5D3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ikdörtgen 18"/>
          <p:cNvSpPr/>
          <p:nvPr/>
        </p:nvSpPr>
        <p:spPr>
          <a:xfrm rot="2433181">
            <a:off x="-654619" y="5975904"/>
            <a:ext cx="2832347" cy="383177"/>
          </a:xfrm>
          <a:prstGeom prst="rect">
            <a:avLst/>
          </a:prstGeom>
          <a:solidFill>
            <a:schemeClr val="bg1"/>
          </a:solidFill>
          <a:ln>
            <a:solidFill>
              <a:srgbClr val="5D3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D3EBC"/>
              </a:solidFill>
            </a:endParaRPr>
          </a:p>
        </p:txBody>
      </p:sp>
      <p:sp>
        <p:nvSpPr>
          <p:cNvPr id="21" name="Dikdörtgen 20"/>
          <p:cNvSpPr/>
          <p:nvPr/>
        </p:nvSpPr>
        <p:spPr>
          <a:xfrm rot="2433181">
            <a:off x="-706789" y="5723426"/>
            <a:ext cx="3987963" cy="383177"/>
          </a:xfrm>
          <a:prstGeom prst="rect">
            <a:avLst/>
          </a:prstGeom>
          <a:solidFill>
            <a:srgbClr val="5D3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408" y="1541700"/>
            <a:ext cx="6807975" cy="468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1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/>
          <p:cNvSpPr/>
          <p:nvPr/>
        </p:nvSpPr>
        <p:spPr>
          <a:xfrm rot="2433181">
            <a:off x="10974102" y="162244"/>
            <a:ext cx="1671166" cy="383177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/>
          <p:cNvSpPr/>
          <p:nvPr/>
        </p:nvSpPr>
        <p:spPr>
          <a:xfrm rot="2433181">
            <a:off x="10008213" y="518897"/>
            <a:ext cx="2832347" cy="383177"/>
          </a:xfrm>
          <a:prstGeom prst="rect">
            <a:avLst/>
          </a:prstGeom>
          <a:solidFill>
            <a:schemeClr val="bg1"/>
          </a:solidFill>
          <a:ln>
            <a:solidFill>
              <a:srgbClr val="FA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/>
          <p:cNvSpPr/>
          <p:nvPr/>
        </p:nvSpPr>
        <p:spPr>
          <a:xfrm rot="2433181">
            <a:off x="9056261" y="894560"/>
            <a:ext cx="3987963" cy="383177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347900"/>
            <a:ext cx="9144000" cy="1193800"/>
          </a:xfrm>
        </p:spPr>
        <p:txBody>
          <a:bodyPr>
            <a:normAutofit/>
          </a:bodyPr>
          <a:lstStyle/>
          <a:p>
            <a:r>
              <a:rPr lang="tr-TR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K – Means Çıktıları</a:t>
            </a:r>
            <a:endParaRPr lang="tr-TR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8" name="Dikdörtgen 17"/>
          <p:cNvSpPr/>
          <p:nvPr/>
        </p:nvSpPr>
        <p:spPr>
          <a:xfrm rot="2433181">
            <a:off x="-428548" y="6353377"/>
            <a:ext cx="1671166" cy="383177"/>
          </a:xfrm>
          <a:prstGeom prst="rect">
            <a:avLst/>
          </a:prstGeom>
          <a:solidFill>
            <a:srgbClr val="5D3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ikdörtgen 18"/>
          <p:cNvSpPr/>
          <p:nvPr/>
        </p:nvSpPr>
        <p:spPr>
          <a:xfrm rot="2433181">
            <a:off x="-654619" y="5975904"/>
            <a:ext cx="2832347" cy="383177"/>
          </a:xfrm>
          <a:prstGeom prst="rect">
            <a:avLst/>
          </a:prstGeom>
          <a:solidFill>
            <a:schemeClr val="bg1"/>
          </a:solidFill>
          <a:ln>
            <a:solidFill>
              <a:srgbClr val="5D3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D3EBC"/>
              </a:solidFill>
            </a:endParaRPr>
          </a:p>
        </p:txBody>
      </p:sp>
      <p:sp>
        <p:nvSpPr>
          <p:cNvPr id="21" name="Dikdörtgen 20"/>
          <p:cNvSpPr/>
          <p:nvPr/>
        </p:nvSpPr>
        <p:spPr>
          <a:xfrm rot="2433181">
            <a:off x="-706789" y="5723426"/>
            <a:ext cx="3987963" cy="383177"/>
          </a:xfrm>
          <a:prstGeom prst="rect">
            <a:avLst/>
          </a:prstGeom>
          <a:solidFill>
            <a:srgbClr val="5D3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32" y="1654837"/>
            <a:ext cx="9289435" cy="442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4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/>
          <p:cNvSpPr/>
          <p:nvPr/>
        </p:nvSpPr>
        <p:spPr>
          <a:xfrm rot="2433181">
            <a:off x="-428548" y="6353377"/>
            <a:ext cx="1671166" cy="383177"/>
          </a:xfrm>
          <a:prstGeom prst="rect">
            <a:avLst/>
          </a:prstGeom>
          <a:solidFill>
            <a:srgbClr val="5D3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/>
          <p:cNvSpPr/>
          <p:nvPr/>
        </p:nvSpPr>
        <p:spPr>
          <a:xfrm rot="2433181">
            <a:off x="-654619" y="5975904"/>
            <a:ext cx="2832347" cy="383177"/>
          </a:xfrm>
          <a:prstGeom prst="rect">
            <a:avLst/>
          </a:prstGeom>
          <a:solidFill>
            <a:schemeClr val="bg1"/>
          </a:solidFill>
          <a:ln>
            <a:solidFill>
              <a:srgbClr val="5D3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D3EBC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 rot="2433181">
            <a:off x="-706789" y="5723426"/>
            <a:ext cx="3987963" cy="383177"/>
          </a:xfrm>
          <a:prstGeom prst="rect">
            <a:avLst/>
          </a:prstGeom>
          <a:solidFill>
            <a:srgbClr val="5D3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Dikdörtgen 14"/>
          <p:cNvSpPr/>
          <p:nvPr/>
        </p:nvSpPr>
        <p:spPr>
          <a:xfrm rot="2433181">
            <a:off x="10974102" y="162244"/>
            <a:ext cx="1671166" cy="383177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/>
          <p:cNvSpPr/>
          <p:nvPr/>
        </p:nvSpPr>
        <p:spPr>
          <a:xfrm rot="2433181">
            <a:off x="10008213" y="518897"/>
            <a:ext cx="2832347" cy="383177"/>
          </a:xfrm>
          <a:prstGeom prst="rect">
            <a:avLst/>
          </a:prstGeom>
          <a:solidFill>
            <a:schemeClr val="bg1"/>
          </a:solidFill>
          <a:ln>
            <a:solidFill>
              <a:srgbClr val="FA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/>
          <p:cNvSpPr/>
          <p:nvPr/>
        </p:nvSpPr>
        <p:spPr>
          <a:xfrm rot="2433181">
            <a:off x="9056261" y="894560"/>
            <a:ext cx="3987963" cy="383177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-133350"/>
            <a:ext cx="9144000" cy="1193800"/>
          </a:xfrm>
        </p:spPr>
        <p:txBody>
          <a:bodyPr>
            <a:normAutofit/>
          </a:bodyPr>
          <a:lstStyle/>
          <a:p>
            <a:r>
              <a:rPr lang="tr-TR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Veri Seti</a:t>
            </a:r>
            <a:endParaRPr lang="tr-TR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5405438" y="1826419"/>
            <a:ext cx="1612106" cy="169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/>
          <p:cNvSpPr/>
          <p:nvPr/>
        </p:nvSpPr>
        <p:spPr>
          <a:xfrm>
            <a:off x="4796196" y="1793450"/>
            <a:ext cx="49648" cy="594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91" y="1588655"/>
            <a:ext cx="9115662" cy="40220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0949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/>
          <p:cNvSpPr/>
          <p:nvPr/>
        </p:nvSpPr>
        <p:spPr>
          <a:xfrm rot="2433181">
            <a:off x="10974102" y="162244"/>
            <a:ext cx="1671166" cy="383177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/>
          <p:cNvSpPr/>
          <p:nvPr/>
        </p:nvSpPr>
        <p:spPr>
          <a:xfrm rot="2433181">
            <a:off x="10008213" y="518897"/>
            <a:ext cx="2832347" cy="383177"/>
          </a:xfrm>
          <a:prstGeom prst="rect">
            <a:avLst/>
          </a:prstGeom>
          <a:solidFill>
            <a:schemeClr val="bg1"/>
          </a:solidFill>
          <a:ln>
            <a:solidFill>
              <a:srgbClr val="FA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/>
          <p:cNvSpPr/>
          <p:nvPr/>
        </p:nvSpPr>
        <p:spPr>
          <a:xfrm rot="2433181">
            <a:off x="9056261" y="894560"/>
            <a:ext cx="3987963" cy="383177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347900"/>
            <a:ext cx="9144000" cy="1193800"/>
          </a:xfrm>
        </p:spPr>
        <p:txBody>
          <a:bodyPr>
            <a:normAutofit/>
          </a:bodyPr>
          <a:lstStyle/>
          <a:p>
            <a:r>
              <a:rPr lang="tr-TR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K – Means </a:t>
            </a:r>
            <a:r>
              <a:rPr lang="tr-TR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Metrikleri</a:t>
            </a:r>
            <a:endParaRPr lang="tr-TR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8" name="Dikdörtgen 17"/>
          <p:cNvSpPr/>
          <p:nvPr/>
        </p:nvSpPr>
        <p:spPr>
          <a:xfrm rot="2433181">
            <a:off x="-428548" y="6353377"/>
            <a:ext cx="1671166" cy="383177"/>
          </a:xfrm>
          <a:prstGeom prst="rect">
            <a:avLst/>
          </a:prstGeom>
          <a:solidFill>
            <a:srgbClr val="5D3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ikdörtgen 18"/>
          <p:cNvSpPr/>
          <p:nvPr/>
        </p:nvSpPr>
        <p:spPr>
          <a:xfrm rot="2433181">
            <a:off x="-654619" y="5975904"/>
            <a:ext cx="2832347" cy="383177"/>
          </a:xfrm>
          <a:prstGeom prst="rect">
            <a:avLst/>
          </a:prstGeom>
          <a:solidFill>
            <a:schemeClr val="bg1"/>
          </a:solidFill>
          <a:ln>
            <a:solidFill>
              <a:srgbClr val="5D3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D3EBC"/>
              </a:solidFill>
            </a:endParaRPr>
          </a:p>
        </p:txBody>
      </p:sp>
      <p:sp>
        <p:nvSpPr>
          <p:cNvPr id="21" name="Dikdörtgen 20"/>
          <p:cNvSpPr/>
          <p:nvPr/>
        </p:nvSpPr>
        <p:spPr>
          <a:xfrm rot="2433181">
            <a:off x="-706789" y="5723426"/>
            <a:ext cx="3987963" cy="383177"/>
          </a:xfrm>
          <a:prstGeom prst="rect">
            <a:avLst/>
          </a:prstGeom>
          <a:solidFill>
            <a:srgbClr val="5D3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Unvan 1"/>
          <p:cNvSpPr txBox="1">
            <a:spLocks/>
          </p:cNvSpPr>
          <p:nvPr/>
        </p:nvSpPr>
        <p:spPr>
          <a:xfrm>
            <a:off x="1524000" y="2254608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1" name="Unvan 1"/>
          <p:cNvSpPr txBox="1">
            <a:spLocks/>
          </p:cNvSpPr>
          <p:nvPr/>
        </p:nvSpPr>
        <p:spPr>
          <a:xfrm>
            <a:off x="1133096" y="2225733"/>
            <a:ext cx="419688" cy="653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>
                <a:solidFill>
                  <a:srgbClr val="FA0050"/>
                </a:solidFill>
              </a:rPr>
              <a:t>ɤ</a:t>
            </a:r>
            <a:endParaRPr lang="tr-TR" sz="3600">
              <a:solidFill>
                <a:srgbClr val="FA0050"/>
              </a:solidFill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2" name="Unvan 1"/>
          <p:cNvSpPr txBox="1">
            <a:spLocks/>
          </p:cNvSpPr>
          <p:nvPr/>
        </p:nvSpPr>
        <p:spPr>
          <a:xfrm>
            <a:off x="1552784" y="2273214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Silüet (Silhouette) Skoru</a:t>
            </a:r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3" name="Unvan 1"/>
          <p:cNvSpPr txBox="1">
            <a:spLocks/>
          </p:cNvSpPr>
          <p:nvPr/>
        </p:nvSpPr>
        <p:spPr>
          <a:xfrm>
            <a:off x="1495216" y="2886653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4" name="Unvan 1"/>
          <p:cNvSpPr txBox="1">
            <a:spLocks/>
          </p:cNvSpPr>
          <p:nvPr/>
        </p:nvSpPr>
        <p:spPr>
          <a:xfrm>
            <a:off x="1104312" y="2857778"/>
            <a:ext cx="419688" cy="653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>
                <a:solidFill>
                  <a:srgbClr val="FA0050"/>
                </a:solidFill>
              </a:rPr>
              <a:t>ɤ</a:t>
            </a:r>
            <a:endParaRPr lang="tr-TR" sz="3600">
              <a:solidFill>
                <a:srgbClr val="FA0050"/>
              </a:solidFill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20" name="Unvan 1"/>
          <p:cNvSpPr txBox="1">
            <a:spLocks/>
          </p:cNvSpPr>
          <p:nvPr/>
        </p:nvSpPr>
        <p:spPr>
          <a:xfrm>
            <a:off x="1524000" y="2905259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Dunn Endeksi</a:t>
            </a:r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22" name="Unvan 1"/>
          <p:cNvSpPr txBox="1">
            <a:spLocks/>
          </p:cNvSpPr>
          <p:nvPr/>
        </p:nvSpPr>
        <p:spPr>
          <a:xfrm>
            <a:off x="1495216" y="3510902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23" name="Unvan 1"/>
          <p:cNvSpPr txBox="1">
            <a:spLocks/>
          </p:cNvSpPr>
          <p:nvPr/>
        </p:nvSpPr>
        <p:spPr>
          <a:xfrm>
            <a:off x="1104312" y="3482027"/>
            <a:ext cx="419688" cy="653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>
                <a:solidFill>
                  <a:srgbClr val="FA0050"/>
                </a:solidFill>
              </a:rPr>
              <a:t>ɤ</a:t>
            </a:r>
            <a:endParaRPr lang="tr-TR" sz="3600">
              <a:solidFill>
                <a:srgbClr val="FA0050"/>
              </a:solidFill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24" name="Unvan 1"/>
          <p:cNvSpPr txBox="1">
            <a:spLocks/>
          </p:cNvSpPr>
          <p:nvPr/>
        </p:nvSpPr>
        <p:spPr>
          <a:xfrm>
            <a:off x="1524000" y="3529508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Silüet</a:t>
            </a:r>
            <a:r>
              <a:rPr lang="tr-TR" sz="3600">
                <a:latin typeface="Chaparral Pro" panose="02060503040505020203" pitchFamily="18" charset="-94"/>
                <a:ea typeface="PMingLiU-ExtB" panose="02020500000000000000" pitchFamily="18" charset="-120"/>
              </a:rPr>
              <a:t> (Silhouette)</a:t>
            </a:r>
            <a:r>
              <a:rPr lang="tr-TR" sz="3600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 Kesitleri</a:t>
            </a:r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328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/>
          <p:cNvSpPr/>
          <p:nvPr/>
        </p:nvSpPr>
        <p:spPr>
          <a:xfrm rot="2433181">
            <a:off x="10974102" y="162244"/>
            <a:ext cx="1671166" cy="383177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/>
          <p:cNvSpPr/>
          <p:nvPr/>
        </p:nvSpPr>
        <p:spPr>
          <a:xfrm rot="2433181">
            <a:off x="10008213" y="518897"/>
            <a:ext cx="2832347" cy="383177"/>
          </a:xfrm>
          <a:prstGeom prst="rect">
            <a:avLst/>
          </a:prstGeom>
          <a:solidFill>
            <a:schemeClr val="bg1"/>
          </a:solidFill>
          <a:ln>
            <a:solidFill>
              <a:srgbClr val="FA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/>
          <p:cNvSpPr/>
          <p:nvPr/>
        </p:nvSpPr>
        <p:spPr>
          <a:xfrm rot="2433181">
            <a:off x="9056261" y="894560"/>
            <a:ext cx="3987963" cy="383177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347900"/>
            <a:ext cx="9144000" cy="1193800"/>
          </a:xfrm>
        </p:spPr>
        <p:txBody>
          <a:bodyPr>
            <a:normAutofit/>
          </a:bodyPr>
          <a:lstStyle/>
          <a:p>
            <a:r>
              <a:rPr lang="tr-TR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Özet Çıkarımı</a:t>
            </a:r>
            <a:endParaRPr lang="tr-TR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8" name="Dikdörtgen 17"/>
          <p:cNvSpPr/>
          <p:nvPr/>
        </p:nvSpPr>
        <p:spPr>
          <a:xfrm rot="2433181">
            <a:off x="-428548" y="6353377"/>
            <a:ext cx="1671166" cy="383177"/>
          </a:xfrm>
          <a:prstGeom prst="rect">
            <a:avLst/>
          </a:prstGeom>
          <a:solidFill>
            <a:srgbClr val="5D3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ikdörtgen 18"/>
          <p:cNvSpPr/>
          <p:nvPr/>
        </p:nvSpPr>
        <p:spPr>
          <a:xfrm rot="2433181">
            <a:off x="-654619" y="5975904"/>
            <a:ext cx="2832347" cy="383177"/>
          </a:xfrm>
          <a:prstGeom prst="rect">
            <a:avLst/>
          </a:prstGeom>
          <a:solidFill>
            <a:schemeClr val="bg1"/>
          </a:solidFill>
          <a:ln>
            <a:solidFill>
              <a:srgbClr val="5D3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D3EBC"/>
              </a:solidFill>
            </a:endParaRPr>
          </a:p>
        </p:txBody>
      </p:sp>
      <p:sp>
        <p:nvSpPr>
          <p:cNvPr id="21" name="Dikdörtgen 20"/>
          <p:cNvSpPr/>
          <p:nvPr/>
        </p:nvSpPr>
        <p:spPr>
          <a:xfrm rot="2433181">
            <a:off x="-706789" y="5723426"/>
            <a:ext cx="3987963" cy="383177"/>
          </a:xfrm>
          <a:prstGeom prst="rect">
            <a:avLst/>
          </a:prstGeom>
          <a:solidFill>
            <a:srgbClr val="5D3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Unvan 1"/>
          <p:cNvSpPr txBox="1">
            <a:spLocks/>
          </p:cNvSpPr>
          <p:nvPr/>
        </p:nvSpPr>
        <p:spPr>
          <a:xfrm>
            <a:off x="1524000" y="2254608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1" name="Unvan 1"/>
          <p:cNvSpPr txBox="1">
            <a:spLocks/>
          </p:cNvSpPr>
          <p:nvPr/>
        </p:nvSpPr>
        <p:spPr>
          <a:xfrm>
            <a:off x="1133096" y="2225733"/>
            <a:ext cx="419688" cy="653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>
                <a:solidFill>
                  <a:srgbClr val="FA0050"/>
                </a:solidFill>
              </a:rPr>
              <a:t>ɤ</a:t>
            </a:r>
            <a:endParaRPr lang="tr-TR" sz="3600">
              <a:solidFill>
                <a:srgbClr val="FA0050"/>
              </a:solidFill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2" name="Unvan 1"/>
          <p:cNvSpPr txBox="1">
            <a:spLocks/>
          </p:cNvSpPr>
          <p:nvPr/>
        </p:nvSpPr>
        <p:spPr>
          <a:xfrm>
            <a:off x="1552784" y="2273214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Birbirinden farklı,</a:t>
            </a:r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3" name="Unvan 1"/>
          <p:cNvSpPr txBox="1">
            <a:spLocks/>
          </p:cNvSpPr>
          <p:nvPr/>
        </p:nvSpPr>
        <p:spPr>
          <a:xfrm>
            <a:off x="1495216" y="2886653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4" name="Unvan 1"/>
          <p:cNvSpPr txBox="1">
            <a:spLocks/>
          </p:cNvSpPr>
          <p:nvPr/>
        </p:nvSpPr>
        <p:spPr>
          <a:xfrm>
            <a:off x="1104312" y="2857778"/>
            <a:ext cx="419688" cy="653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>
                <a:solidFill>
                  <a:srgbClr val="FA0050"/>
                </a:solidFill>
              </a:rPr>
              <a:t>ɤ</a:t>
            </a:r>
            <a:endParaRPr lang="tr-TR" sz="3600">
              <a:solidFill>
                <a:srgbClr val="FA0050"/>
              </a:solidFill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20" name="Unvan 1"/>
          <p:cNvSpPr txBox="1">
            <a:spLocks/>
          </p:cNvSpPr>
          <p:nvPr/>
        </p:nvSpPr>
        <p:spPr>
          <a:xfrm>
            <a:off x="1524000" y="2905259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Kendine özgün,</a:t>
            </a:r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22" name="Unvan 1"/>
          <p:cNvSpPr txBox="1">
            <a:spLocks/>
          </p:cNvSpPr>
          <p:nvPr/>
        </p:nvSpPr>
        <p:spPr>
          <a:xfrm>
            <a:off x="1495216" y="3510902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23" name="Unvan 1"/>
          <p:cNvSpPr txBox="1">
            <a:spLocks/>
          </p:cNvSpPr>
          <p:nvPr/>
        </p:nvSpPr>
        <p:spPr>
          <a:xfrm>
            <a:off x="1104312" y="3482027"/>
            <a:ext cx="419688" cy="653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>
                <a:solidFill>
                  <a:srgbClr val="FA0050"/>
                </a:solidFill>
              </a:rPr>
              <a:t>ɤ</a:t>
            </a:r>
            <a:endParaRPr lang="tr-TR" sz="3600">
              <a:solidFill>
                <a:srgbClr val="FA0050"/>
              </a:solidFill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24" name="Unvan 1"/>
          <p:cNvSpPr txBox="1">
            <a:spLocks/>
          </p:cNvSpPr>
          <p:nvPr/>
        </p:nvSpPr>
        <p:spPr>
          <a:xfrm>
            <a:off x="1524000" y="3529508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En iyi temsilci olmalıdır.</a:t>
            </a:r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346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/>
          <p:cNvSpPr/>
          <p:nvPr/>
        </p:nvSpPr>
        <p:spPr>
          <a:xfrm rot="2433181">
            <a:off x="10974102" y="162244"/>
            <a:ext cx="1671166" cy="383177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/>
          <p:cNvSpPr/>
          <p:nvPr/>
        </p:nvSpPr>
        <p:spPr>
          <a:xfrm rot="2433181">
            <a:off x="10008213" y="518897"/>
            <a:ext cx="2832347" cy="383177"/>
          </a:xfrm>
          <a:prstGeom prst="rect">
            <a:avLst/>
          </a:prstGeom>
          <a:solidFill>
            <a:schemeClr val="bg1"/>
          </a:solidFill>
          <a:ln>
            <a:solidFill>
              <a:srgbClr val="FA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/>
          <p:cNvSpPr/>
          <p:nvPr/>
        </p:nvSpPr>
        <p:spPr>
          <a:xfrm rot="2433181">
            <a:off x="9056261" y="894560"/>
            <a:ext cx="3987963" cy="383177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347900"/>
            <a:ext cx="9144000" cy="1193800"/>
          </a:xfrm>
        </p:spPr>
        <p:txBody>
          <a:bodyPr>
            <a:normAutofit/>
          </a:bodyPr>
          <a:lstStyle/>
          <a:p>
            <a:r>
              <a:rPr lang="tr-TR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Özetin Eldesi</a:t>
            </a:r>
            <a:endParaRPr lang="tr-TR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8" name="Dikdörtgen 17"/>
          <p:cNvSpPr/>
          <p:nvPr/>
        </p:nvSpPr>
        <p:spPr>
          <a:xfrm rot="2433181">
            <a:off x="-428548" y="6353377"/>
            <a:ext cx="1671166" cy="383177"/>
          </a:xfrm>
          <a:prstGeom prst="rect">
            <a:avLst/>
          </a:prstGeom>
          <a:solidFill>
            <a:srgbClr val="5D3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ikdörtgen 18"/>
          <p:cNvSpPr/>
          <p:nvPr/>
        </p:nvSpPr>
        <p:spPr>
          <a:xfrm rot="2433181">
            <a:off x="-654619" y="5975904"/>
            <a:ext cx="2832347" cy="383177"/>
          </a:xfrm>
          <a:prstGeom prst="rect">
            <a:avLst/>
          </a:prstGeom>
          <a:solidFill>
            <a:schemeClr val="bg1"/>
          </a:solidFill>
          <a:ln>
            <a:solidFill>
              <a:srgbClr val="5D3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D3EBC"/>
              </a:solidFill>
            </a:endParaRPr>
          </a:p>
        </p:txBody>
      </p:sp>
      <p:sp>
        <p:nvSpPr>
          <p:cNvPr id="21" name="Dikdörtgen 20"/>
          <p:cNvSpPr/>
          <p:nvPr/>
        </p:nvSpPr>
        <p:spPr>
          <a:xfrm rot="2433181">
            <a:off x="-706789" y="5723426"/>
            <a:ext cx="3987963" cy="383177"/>
          </a:xfrm>
          <a:prstGeom prst="rect">
            <a:avLst/>
          </a:prstGeom>
          <a:solidFill>
            <a:srgbClr val="5D3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Unvan 1"/>
          <p:cNvSpPr txBox="1">
            <a:spLocks/>
          </p:cNvSpPr>
          <p:nvPr/>
        </p:nvSpPr>
        <p:spPr>
          <a:xfrm>
            <a:off x="1524000" y="2254608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1" name="Unvan 1"/>
          <p:cNvSpPr txBox="1">
            <a:spLocks/>
          </p:cNvSpPr>
          <p:nvPr/>
        </p:nvSpPr>
        <p:spPr>
          <a:xfrm>
            <a:off x="1133096" y="2225733"/>
            <a:ext cx="419688" cy="653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>
                <a:solidFill>
                  <a:srgbClr val="FA0050"/>
                </a:solidFill>
              </a:rPr>
              <a:t>ɤ</a:t>
            </a:r>
            <a:endParaRPr lang="tr-TR" sz="3600">
              <a:solidFill>
                <a:srgbClr val="FA0050"/>
              </a:solidFill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2" name="Unvan 1"/>
          <p:cNvSpPr txBox="1">
            <a:spLocks/>
          </p:cNvSpPr>
          <p:nvPr/>
        </p:nvSpPr>
        <p:spPr>
          <a:xfrm>
            <a:off x="1552784" y="2273214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Küme merkez noktasına olan uzaklık</a:t>
            </a:r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3" name="Unvan 1"/>
          <p:cNvSpPr txBox="1">
            <a:spLocks/>
          </p:cNvSpPr>
          <p:nvPr/>
        </p:nvSpPr>
        <p:spPr>
          <a:xfrm>
            <a:off x="1495216" y="2886653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4" name="Unvan 1"/>
          <p:cNvSpPr txBox="1">
            <a:spLocks/>
          </p:cNvSpPr>
          <p:nvPr/>
        </p:nvSpPr>
        <p:spPr>
          <a:xfrm>
            <a:off x="1104312" y="2857778"/>
            <a:ext cx="419688" cy="653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>
                <a:solidFill>
                  <a:srgbClr val="FA0050"/>
                </a:solidFill>
              </a:rPr>
              <a:t>ɤ</a:t>
            </a:r>
            <a:endParaRPr lang="tr-TR" sz="3600">
              <a:solidFill>
                <a:srgbClr val="FA0050"/>
              </a:solidFill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20" name="Unvan 1"/>
          <p:cNvSpPr txBox="1">
            <a:spLocks/>
          </p:cNvSpPr>
          <p:nvPr/>
        </p:nvSpPr>
        <p:spPr>
          <a:xfrm>
            <a:off x="1524000" y="2905259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Ayırt edicilik katsayısına göre sıralama</a:t>
            </a:r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22" name="Unvan 1"/>
          <p:cNvSpPr txBox="1">
            <a:spLocks/>
          </p:cNvSpPr>
          <p:nvPr/>
        </p:nvSpPr>
        <p:spPr>
          <a:xfrm>
            <a:off x="1495216" y="3510902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23" name="Unvan 1"/>
          <p:cNvSpPr txBox="1">
            <a:spLocks/>
          </p:cNvSpPr>
          <p:nvPr/>
        </p:nvSpPr>
        <p:spPr>
          <a:xfrm>
            <a:off x="1104312" y="3482027"/>
            <a:ext cx="419688" cy="653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>
                <a:solidFill>
                  <a:srgbClr val="FA0050"/>
                </a:solidFill>
              </a:rPr>
              <a:t>ɤ</a:t>
            </a:r>
            <a:endParaRPr lang="tr-TR" sz="3600">
              <a:solidFill>
                <a:srgbClr val="FA0050"/>
              </a:solidFill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24" name="Unvan 1"/>
          <p:cNvSpPr txBox="1">
            <a:spLocks/>
          </p:cNvSpPr>
          <p:nvPr/>
        </p:nvSpPr>
        <p:spPr>
          <a:xfrm>
            <a:off x="1524000" y="3529508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Sıranın tam ortasından seçim sayısı</a:t>
            </a:r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317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/>
          <p:cNvSpPr/>
          <p:nvPr/>
        </p:nvSpPr>
        <p:spPr>
          <a:xfrm rot="2433181">
            <a:off x="-428548" y="6353377"/>
            <a:ext cx="1671166" cy="383177"/>
          </a:xfrm>
          <a:prstGeom prst="rect">
            <a:avLst/>
          </a:prstGeom>
          <a:solidFill>
            <a:srgbClr val="5D3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/>
          <p:cNvSpPr/>
          <p:nvPr/>
        </p:nvSpPr>
        <p:spPr>
          <a:xfrm rot="2433181">
            <a:off x="-654619" y="5975904"/>
            <a:ext cx="2832347" cy="383177"/>
          </a:xfrm>
          <a:prstGeom prst="rect">
            <a:avLst/>
          </a:prstGeom>
          <a:solidFill>
            <a:schemeClr val="bg1"/>
          </a:solidFill>
          <a:ln>
            <a:solidFill>
              <a:srgbClr val="5D3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D3EBC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 rot="2433181">
            <a:off x="-706789" y="5723426"/>
            <a:ext cx="3987963" cy="383177"/>
          </a:xfrm>
          <a:prstGeom prst="rect">
            <a:avLst/>
          </a:prstGeom>
          <a:solidFill>
            <a:srgbClr val="5D3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Dikdörtgen 14"/>
          <p:cNvSpPr/>
          <p:nvPr/>
        </p:nvSpPr>
        <p:spPr>
          <a:xfrm rot="2433181">
            <a:off x="10974102" y="162244"/>
            <a:ext cx="1671166" cy="383177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/>
          <p:cNvSpPr/>
          <p:nvPr/>
        </p:nvSpPr>
        <p:spPr>
          <a:xfrm rot="2433181">
            <a:off x="10008213" y="518897"/>
            <a:ext cx="2832347" cy="383177"/>
          </a:xfrm>
          <a:prstGeom prst="rect">
            <a:avLst/>
          </a:prstGeom>
          <a:solidFill>
            <a:schemeClr val="bg1"/>
          </a:solidFill>
          <a:ln>
            <a:solidFill>
              <a:srgbClr val="FA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/>
          <p:cNvSpPr/>
          <p:nvPr/>
        </p:nvSpPr>
        <p:spPr>
          <a:xfrm rot="2433181">
            <a:off x="9056261" y="894560"/>
            <a:ext cx="3987963" cy="383177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-133350"/>
            <a:ext cx="9144000" cy="1193800"/>
          </a:xfrm>
        </p:spPr>
        <p:txBody>
          <a:bodyPr>
            <a:normAutofit/>
          </a:bodyPr>
          <a:lstStyle/>
          <a:p>
            <a:r>
              <a:rPr lang="tr-TR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Veri Seti</a:t>
            </a:r>
            <a:endParaRPr lang="tr-TR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5405438" y="1826419"/>
            <a:ext cx="1612106" cy="169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/>
          <p:cNvSpPr/>
          <p:nvPr/>
        </p:nvSpPr>
        <p:spPr>
          <a:xfrm>
            <a:off x="4796196" y="1793450"/>
            <a:ext cx="49648" cy="594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187" y="1551360"/>
            <a:ext cx="8383622" cy="36479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8630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/>
          <p:cNvSpPr/>
          <p:nvPr/>
        </p:nvSpPr>
        <p:spPr>
          <a:xfrm rot="2433181">
            <a:off x="10974102" y="162244"/>
            <a:ext cx="1671166" cy="383177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/>
          <p:cNvSpPr/>
          <p:nvPr/>
        </p:nvSpPr>
        <p:spPr>
          <a:xfrm rot="2433181">
            <a:off x="10008213" y="518897"/>
            <a:ext cx="2832347" cy="383177"/>
          </a:xfrm>
          <a:prstGeom prst="rect">
            <a:avLst/>
          </a:prstGeom>
          <a:solidFill>
            <a:schemeClr val="bg1"/>
          </a:solidFill>
          <a:ln>
            <a:solidFill>
              <a:srgbClr val="FA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/>
          <p:cNvSpPr/>
          <p:nvPr/>
        </p:nvSpPr>
        <p:spPr>
          <a:xfrm rot="2433181">
            <a:off x="9056261" y="894560"/>
            <a:ext cx="3987963" cy="383177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251650"/>
            <a:ext cx="9144000" cy="1193800"/>
          </a:xfrm>
        </p:spPr>
        <p:txBody>
          <a:bodyPr>
            <a:normAutofit/>
          </a:bodyPr>
          <a:lstStyle/>
          <a:p>
            <a:r>
              <a:rPr lang="tr-TR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Web Madenciliği</a:t>
            </a:r>
            <a:endParaRPr lang="tr-TR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1" name="Unvan 1"/>
          <p:cNvSpPr txBox="1">
            <a:spLocks/>
          </p:cNvSpPr>
          <p:nvPr/>
        </p:nvSpPr>
        <p:spPr>
          <a:xfrm>
            <a:off x="1524000" y="2223436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BeautifulSoup</a:t>
            </a:r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3" name="Unvan 1"/>
          <p:cNvSpPr txBox="1">
            <a:spLocks/>
          </p:cNvSpPr>
          <p:nvPr/>
        </p:nvSpPr>
        <p:spPr>
          <a:xfrm>
            <a:off x="1577928" y="2906588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Requests</a:t>
            </a:r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4" name="Unvan 1"/>
          <p:cNvSpPr txBox="1">
            <a:spLocks/>
          </p:cNvSpPr>
          <p:nvPr/>
        </p:nvSpPr>
        <p:spPr>
          <a:xfrm>
            <a:off x="1104312" y="2193408"/>
            <a:ext cx="419688" cy="653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>
                <a:solidFill>
                  <a:srgbClr val="FA0050"/>
                </a:solidFill>
              </a:rPr>
              <a:t>ɤ</a:t>
            </a:r>
            <a:endParaRPr lang="tr-TR" sz="3600">
              <a:solidFill>
                <a:srgbClr val="FA0050"/>
              </a:solidFill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8" name="Unvan 1"/>
          <p:cNvSpPr txBox="1">
            <a:spLocks/>
          </p:cNvSpPr>
          <p:nvPr/>
        </p:nvSpPr>
        <p:spPr>
          <a:xfrm>
            <a:off x="1131276" y="2865297"/>
            <a:ext cx="419688" cy="653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>
                <a:solidFill>
                  <a:srgbClr val="FA0050"/>
                </a:solidFill>
              </a:rPr>
              <a:t>ɤ</a:t>
            </a:r>
            <a:endParaRPr lang="tr-TR" sz="3600">
              <a:solidFill>
                <a:srgbClr val="FA0050"/>
              </a:solidFill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22" name="Unvan 1"/>
          <p:cNvSpPr txBox="1">
            <a:spLocks/>
          </p:cNvSpPr>
          <p:nvPr/>
        </p:nvSpPr>
        <p:spPr>
          <a:xfrm>
            <a:off x="1550964" y="3636551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Selenium</a:t>
            </a:r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23" name="Unvan 1"/>
          <p:cNvSpPr txBox="1">
            <a:spLocks/>
          </p:cNvSpPr>
          <p:nvPr/>
        </p:nvSpPr>
        <p:spPr>
          <a:xfrm>
            <a:off x="1104312" y="3595260"/>
            <a:ext cx="419688" cy="653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>
                <a:solidFill>
                  <a:srgbClr val="FA0050"/>
                </a:solidFill>
              </a:rPr>
              <a:t>ɤ</a:t>
            </a:r>
            <a:endParaRPr lang="tr-TR" sz="3600">
              <a:solidFill>
                <a:srgbClr val="FA0050"/>
              </a:solidFill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24" name="Dikdörtgen 23"/>
          <p:cNvSpPr/>
          <p:nvPr/>
        </p:nvSpPr>
        <p:spPr>
          <a:xfrm rot="2433181">
            <a:off x="-428548" y="6353377"/>
            <a:ext cx="1671166" cy="383177"/>
          </a:xfrm>
          <a:prstGeom prst="rect">
            <a:avLst/>
          </a:prstGeom>
          <a:solidFill>
            <a:srgbClr val="5D3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Dikdörtgen 24"/>
          <p:cNvSpPr/>
          <p:nvPr/>
        </p:nvSpPr>
        <p:spPr>
          <a:xfrm rot="2433181">
            <a:off x="-654619" y="5975904"/>
            <a:ext cx="2832347" cy="383177"/>
          </a:xfrm>
          <a:prstGeom prst="rect">
            <a:avLst/>
          </a:prstGeom>
          <a:solidFill>
            <a:schemeClr val="bg1"/>
          </a:solidFill>
          <a:ln>
            <a:solidFill>
              <a:srgbClr val="5D3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D3EBC"/>
              </a:solidFill>
            </a:endParaRPr>
          </a:p>
        </p:txBody>
      </p:sp>
      <p:sp>
        <p:nvSpPr>
          <p:cNvPr id="26" name="Dikdörtgen 25"/>
          <p:cNvSpPr/>
          <p:nvPr/>
        </p:nvSpPr>
        <p:spPr>
          <a:xfrm rot="2433181">
            <a:off x="-706789" y="5723426"/>
            <a:ext cx="3987963" cy="383177"/>
          </a:xfrm>
          <a:prstGeom prst="rect">
            <a:avLst/>
          </a:prstGeom>
          <a:solidFill>
            <a:srgbClr val="5D3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048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/>
          <p:cNvSpPr/>
          <p:nvPr/>
        </p:nvSpPr>
        <p:spPr>
          <a:xfrm rot="2433181">
            <a:off x="10974102" y="162244"/>
            <a:ext cx="1671166" cy="383177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/>
          <p:cNvSpPr/>
          <p:nvPr/>
        </p:nvSpPr>
        <p:spPr>
          <a:xfrm rot="2433181">
            <a:off x="10008213" y="518897"/>
            <a:ext cx="2832347" cy="383177"/>
          </a:xfrm>
          <a:prstGeom prst="rect">
            <a:avLst/>
          </a:prstGeom>
          <a:solidFill>
            <a:schemeClr val="bg1"/>
          </a:solidFill>
          <a:ln>
            <a:solidFill>
              <a:srgbClr val="FA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/>
          <p:cNvSpPr/>
          <p:nvPr/>
        </p:nvSpPr>
        <p:spPr>
          <a:xfrm rot="2433181">
            <a:off x="9056261" y="894560"/>
            <a:ext cx="3987963" cy="383177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251650"/>
            <a:ext cx="9144000" cy="1193800"/>
          </a:xfrm>
        </p:spPr>
        <p:txBody>
          <a:bodyPr>
            <a:normAutofit/>
          </a:bodyPr>
          <a:lstStyle/>
          <a:p>
            <a:r>
              <a:rPr lang="tr-TR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Ön İşleme Aşamaları</a:t>
            </a:r>
            <a:endParaRPr lang="tr-TR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1" name="Unvan 1"/>
          <p:cNvSpPr txBox="1">
            <a:spLocks/>
          </p:cNvSpPr>
          <p:nvPr/>
        </p:nvSpPr>
        <p:spPr>
          <a:xfrm>
            <a:off x="1524000" y="1677084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Büyük-Küçük Harf Dönüşümü</a:t>
            </a:r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3" name="Unvan 1"/>
          <p:cNvSpPr txBox="1">
            <a:spLocks/>
          </p:cNvSpPr>
          <p:nvPr/>
        </p:nvSpPr>
        <p:spPr>
          <a:xfrm>
            <a:off x="1524000" y="2396481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Noktalama İşaretlerinin Silinmesi</a:t>
            </a:r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4" name="Unvan 1"/>
          <p:cNvSpPr txBox="1">
            <a:spLocks/>
          </p:cNvSpPr>
          <p:nvPr/>
        </p:nvSpPr>
        <p:spPr>
          <a:xfrm>
            <a:off x="1104312" y="2330208"/>
            <a:ext cx="419688" cy="653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>
                <a:solidFill>
                  <a:srgbClr val="FA0050"/>
                </a:solidFill>
              </a:rPr>
              <a:t>ɤ</a:t>
            </a:r>
            <a:endParaRPr lang="tr-TR" sz="3600">
              <a:solidFill>
                <a:srgbClr val="FA0050"/>
              </a:solidFill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8" name="Unvan 1"/>
          <p:cNvSpPr txBox="1">
            <a:spLocks/>
          </p:cNvSpPr>
          <p:nvPr/>
        </p:nvSpPr>
        <p:spPr>
          <a:xfrm>
            <a:off x="1077348" y="3781297"/>
            <a:ext cx="419688" cy="653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>
                <a:solidFill>
                  <a:srgbClr val="FA0050"/>
                </a:solidFill>
              </a:rPr>
              <a:t>ɤ</a:t>
            </a:r>
            <a:endParaRPr lang="tr-TR" sz="3600">
              <a:solidFill>
                <a:srgbClr val="FA0050"/>
              </a:solidFill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28" name="Unvan 1"/>
          <p:cNvSpPr txBox="1">
            <a:spLocks/>
          </p:cNvSpPr>
          <p:nvPr/>
        </p:nvSpPr>
        <p:spPr>
          <a:xfrm>
            <a:off x="1524000" y="3128173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Parçalama İşlemi</a:t>
            </a:r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29" name="Unvan 1"/>
          <p:cNvSpPr txBox="1">
            <a:spLocks/>
          </p:cNvSpPr>
          <p:nvPr/>
        </p:nvSpPr>
        <p:spPr>
          <a:xfrm>
            <a:off x="1497036" y="3830712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Durak Kelimelerin Silinmesi</a:t>
            </a:r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30" name="Unvan 1"/>
          <p:cNvSpPr txBox="1">
            <a:spLocks/>
          </p:cNvSpPr>
          <p:nvPr/>
        </p:nvSpPr>
        <p:spPr>
          <a:xfrm>
            <a:off x="1133096" y="1648209"/>
            <a:ext cx="419688" cy="653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>
                <a:solidFill>
                  <a:srgbClr val="FA0050"/>
                </a:solidFill>
              </a:rPr>
              <a:t>ɤ</a:t>
            </a:r>
            <a:endParaRPr lang="tr-TR" sz="3600">
              <a:solidFill>
                <a:srgbClr val="FA0050"/>
              </a:solidFill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31" name="Unvan 1"/>
          <p:cNvSpPr txBox="1">
            <a:spLocks/>
          </p:cNvSpPr>
          <p:nvPr/>
        </p:nvSpPr>
        <p:spPr>
          <a:xfrm>
            <a:off x="1077348" y="3049855"/>
            <a:ext cx="419688" cy="653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>
                <a:solidFill>
                  <a:srgbClr val="FA0050"/>
                </a:solidFill>
              </a:rPr>
              <a:t>ɤ</a:t>
            </a:r>
            <a:endParaRPr lang="tr-TR" sz="3600">
              <a:solidFill>
                <a:srgbClr val="FA0050"/>
              </a:solidFill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32" name="Unvan 1"/>
          <p:cNvSpPr txBox="1">
            <a:spLocks/>
          </p:cNvSpPr>
          <p:nvPr/>
        </p:nvSpPr>
        <p:spPr>
          <a:xfrm>
            <a:off x="1755314" y="4316223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800" smtClean="0">
                <a:solidFill>
                  <a:schemeClr val="bg1">
                    <a:lumMod val="50000"/>
                  </a:schemeClr>
                </a:solidFill>
                <a:latin typeface="Chaparral Pro" panose="02060503040505020203" pitchFamily="18" charset="-94"/>
                <a:ea typeface="PMingLiU-ExtB" panose="02020500000000000000" pitchFamily="18" charset="-120"/>
              </a:rPr>
              <a:t>NLTK’dan Türkçe Kelimeler</a:t>
            </a:r>
            <a:endParaRPr lang="tr-TR" sz="2800">
              <a:solidFill>
                <a:schemeClr val="bg1">
                  <a:lumMod val="50000"/>
                </a:schemeClr>
              </a:solidFill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33" name="Unvan 1"/>
          <p:cNvSpPr txBox="1">
            <a:spLocks/>
          </p:cNvSpPr>
          <p:nvPr/>
        </p:nvSpPr>
        <p:spPr>
          <a:xfrm>
            <a:off x="1397240" y="4460258"/>
            <a:ext cx="296461" cy="456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400">
                <a:solidFill>
                  <a:srgbClr val="FA0050"/>
                </a:solidFill>
              </a:rPr>
              <a:t>ɤ</a:t>
            </a:r>
            <a:endParaRPr lang="tr-TR" sz="2400">
              <a:solidFill>
                <a:srgbClr val="FA0050"/>
              </a:solidFill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34" name="Unvan 1"/>
          <p:cNvSpPr txBox="1">
            <a:spLocks/>
          </p:cNvSpPr>
          <p:nvPr/>
        </p:nvSpPr>
        <p:spPr>
          <a:xfrm>
            <a:off x="1755314" y="4760320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800" smtClean="0">
                <a:solidFill>
                  <a:schemeClr val="bg1">
                    <a:lumMod val="50000"/>
                  </a:schemeClr>
                </a:solidFill>
                <a:latin typeface="Chaparral Pro" panose="02060503040505020203" pitchFamily="18" charset="-94"/>
                <a:ea typeface="PMingLiU-ExtB" panose="02020500000000000000" pitchFamily="18" charset="-120"/>
              </a:rPr>
              <a:t>Sayılar</a:t>
            </a:r>
            <a:endParaRPr lang="tr-TR" sz="2800">
              <a:solidFill>
                <a:schemeClr val="bg1">
                  <a:lumMod val="50000"/>
                </a:schemeClr>
              </a:solidFill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35" name="Unvan 1"/>
          <p:cNvSpPr txBox="1">
            <a:spLocks/>
          </p:cNvSpPr>
          <p:nvPr/>
        </p:nvSpPr>
        <p:spPr>
          <a:xfrm>
            <a:off x="1395638" y="4901420"/>
            <a:ext cx="296461" cy="456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400">
                <a:solidFill>
                  <a:srgbClr val="FA0050"/>
                </a:solidFill>
              </a:rPr>
              <a:t>ɤ</a:t>
            </a:r>
            <a:endParaRPr lang="tr-TR" sz="2400">
              <a:solidFill>
                <a:srgbClr val="FA0050"/>
              </a:solidFill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36" name="Unvan 1"/>
          <p:cNvSpPr txBox="1">
            <a:spLocks/>
          </p:cNvSpPr>
          <p:nvPr/>
        </p:nvSpPr>
        <p:spPr>
          <a:xfrm>
            <a:off x="1755314" y="5237731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800" smtClean="0">
                <a:solidFill>
                  <a:schemeClr val="bg1">
                    <a:lumMod val="50000"/>
                  </a:schemeClr>
                </a:solidFill>
                <a:latin typeface="Chaparral Pro" panose="02060503040505020203" pitchFamily="18" charset="-94"/>
                <a:ea typeface="PMingLiU-ExtB" panose="02020500000000000000" pitchFamily="18" charset="-120"/>
              </a:rPr>
              <a:t>Alfabe</a:t>
            </a:r>
            <a:endParaRPr lang="tr-TR" sz="2800">
              <a:solidFill>
                <a:schemeClr val="bg1">
                  <a:lumMod val="50000"/>
                </a:schemeClr>
              </a:solidFill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37" name="Unvan 1"/>
          <p:cNvSpPr txBox="1">
            <a:spLocks/>
          </p:cNvSpPr>
          <p:nvPr/>
        </p:nvSpPr>
        <p:spPr>
          <a:xfrm>
            <a:off x="1395638" y="5378831"/>
            <a:ext cx="296461" cy="456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400">
                <a:solidFill>
                  <a:srgbClr val="FA0050"/>
                </a:solidFill>
              </a:rPr>
              <a:t>ɤ</a:t>
            </a:r>
            <a:endParaRPr lang="tr-TR" sz="2400">
              <a:solidFill>
                <a:srgbClr val="FA0050"/>
              </a:solidFill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24" name="Dikdörtgen 23"/>
          <p:cNvSpPr/>
          <p:nvPr/>
        </p:nvSpPr>
        <p:spPr>
          <a:xfrm rot="2433181">
            <a:off x="-428548" y="6353377"/>
            <a:ext cx="1671166" cy="383177"/>
          </a:xfrm>
          <a:prstGeom prst="rect">
            <a:avLst/>
          </a:prstGeom>
          <a:solidFill>
            <a:srgbClr val="5D3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Dikdörtgen 24"/>
          <p:cNvSpPr/>
          <p:nvPr/>
        </p:nvSpPr>
        <p:spPr>
          <a:xfrm rot="2433181">
            <a:off x="-654619" y="5975904"/>
            <a:ext cx="2832347" cy="383177"/>
          </a:xfrm>
          <a:prstGeom prst="rect">
            <a:avLst/>
          </a:prstGeom>
          <a:solidFill>
            <a:schemeClr val="bg1"/>
          </a:solidFill>
          <a:ln>
            <a:solidFill>
              <a:srgbClr val="5D3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D3EBC"/>
              </a:solidFill>
            </a:endParaRPr>
          </a:p>
        </p:txBody>
      </p:sp>
      <p:sp>
        <p:nvSpPr>
          <p:cNvPr id="26" name="Dikdörtgen 25"/>
          <p:cNvSpPr/>
          <p:nvPr/>
        </p:nvSpPr>
        <p:spPr>
          <a:xfrm rot="2433181">
            <a:off x="-706789" y="5723426"/>
            <a:ext cx="3987963" cy="383177"/>
          </a:xfrm>
          <a:prstGeom prst="rect">
            <a:avLst/>
          </a:prstGeom>
          <a:solidFill>
            <a:srgbClr val="5D3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12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/>
          <p:cNvSpPr/>
          <p:nvPr/>
        </p:nvSpPr>
        <p:spPr>
          <a:xfrm rot="2433181">
            <a:off x="10974102" y="162244"/>
            <a:ext cx="1671166" cy="383177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/>
          <p:cNvSpPr/>
          <p:nvPr/>
        </p:nvSpPr>
        <p:spPr>
          <a:xfrm rot="2433181">
            <a:off x="10008213" y="518897"/>
            <a:ext cx="2832347" cy="383177"/>
          </a:xfrm>
          <a:prstGeom prst="rect">
            <a:avLst/>
          </a:prstGeom>
          <a:solidFill>
            <a:schemeClr val="bg1"/>
          </a:solidFill>
          <a:ln>
            <a:solidFill>
              <a:srgbClr val="FA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/>
          <p:cNvSpPr/>
          <p:nvPr/>
        </p:nvSpPr>
        <p:spPr>
          <a:xfrm rot="2433181">
            <a:off x="9056261" y="894560"/>
            <a:ext cx="3987963" cy="383177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251650"/>
            <a:ext cx="9144000" cy="1193800"/>
          </a:xfrm>
        </p:spPr>
        <p:txBody>
          <a:bodyPr>
            <a:normAutofit/>
          </a:bodyPr>
          <a:lstStyle/>
          <a:p>
            <a:r>
              <a:rPr lang="tr-TR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Durak Kelimeler</a:t>
            </a:r>
            <a:endParaRPr lang="tr-TR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53021" y="1703065"/>
            <a:ext cx="3710888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2000" smtClean="0">
                <a:solidFill>
                  <a:schemeClr val="bg1">
                    <a:lumMod val="65000"/>
                  </a:schemeClr>
                </a:solidFill>
                <a:latin typeface="Chaparral Pro" panose="02060503040505020203" pitchFamily="18" charset="-94"/>
              </a:rPr>
              <a:t>[IN]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2000" smtClean="0">
                <a:latin typeface="Chaparral Pro" panose="02060503040505020203" pitchFamily="18" charset="-94"/>
              </a:rPr>
              <a:t>len(stopwords)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2000" smtClean="0">
                <a:solidFill>
                  <a:schemeClr val="bg1">
                    <a:lumMod val="65000"/>
                  </a:schemeClr>
                </a:solidFill>
                <a:latin typeface="Chaparral Pro" panose="02060503040505020203" pitchFamily="18" charset="-94"/>
              </a:rPr>
              <a:t>[OUT]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2000" smtClean="0">
                <a:latin typeface="Chaparral Pro" panose="02060503040505020203" pitchFamily="18" charset="-94"/>
              </a:rPr>
              <a:t>53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2000" smtClean="0">
                <a:solidFill>
                  <a:schemeClr val="bg1">
                    <a:lumMod val="65000"/>
                  </a:schemeClr>
                </a:solidFill>
                <a:latin typeface="Chaparral Pro" panose="02060503040505020203" pitchFamily="18" charset="-94"/>
              </a:rPr>
              <a:t>[IN]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2000" smtClean="0">
                <a:latin typeface="Chaparral Pro" panose="02060503040505020203" pitchFamily="18" charset="-94"/>
              </a:rPr>
              <a:t>stopwords += stopwords_eklenecek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2000" smtClean="0">
                <a:latin typeface="Chaparral Pro" panose="02060503040505020203" pitchFamily="18" charset="-94"/>
              </a:rPr>
              <a:t>len(stopwords)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2000" smtClean="0">
                <a:solidFill>
                  <a:schemeClr val="bg1">
                    <a:lumMod val="65000"/>
                  </a:schemeClr>
                </a:solidFill>
                <a:latin typeface="Chaparral Pro" panose="02060503040505020203" pitchFamily="18" charset="-94"/>
              </a:rPr>
              <a:t>[OUT]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2000" smtClean="0">
                <a:latin typeface="Chaparral Pro" panose="02060503040505020203" pitchFamily="18" charset="-94"/>
              </a:rPr>
              <a:t>433</a:t>
            </a:r>
          </a:p>
        </p:txBody>
      </p:sp>
      <p:sp>
        <p:nvSpPr>
          <p:cNvPr id="11" name="Dikdörtgen 10"/>
          <p:cNvSpPr/>
          <p:nvPr/>
        </p:nvSpPr>
        <p:spPr>
          <a:xfrm rot="2433181">
            <a:off x="-428548" y="6353377"/>
            <a:ext cx="1671166" cy="383177"/>
          </a:xfrm>
          <a:prstGeom prst="rect">
            <a:avLst/>
          </a:prstGeom>
          <a:solidFill>
            <a:srgbClr val="5D3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/>
          <p:cNvSpPr/>
          <p:nvPr/>
        </p:nvSpPr>
        <p:spPr>
          <a:xfrm rot="2433181">
            <a:off x="-654619" y="5975904"/>
            <a:ext cx="2832347" cy="383177"/>
          </a:xfrm>
          <a:prstGeom prst="rect">
            <a:avLst/>
          </a:prstGeom>
          <a:solidFill>
            <a:schemeClr val="bg1"/>
          </a:solidFill>
          <a:ln>
            <a:solidFill>
              <a:srgbClr val="5D3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D3EBC"/>
              </a:solidFill>
            </a:endParaRPr>
          </a:p>
        </p:txBody>
      </p:sp>
      <p:sp>
        <p:nvSpPr>
          <p:cNvPr id="13" name="Dikdörtgen 12"/>
          <p:cNvSpPr/>
          <p:nvPr/>
        </p:nvSpPr>
        <p:spPr>
          <a:xfrm rot="2433181">
            <a:off x="-706789" y="5723426"/>
            <a:ext cx="3987963" cy="383177"/>
          </a:xfrm>
          <a:prstGeom prst="rect">
            <a:avLst/>
          </a:prstGeom>
          <a:solidFill>
            <a:srgbClr val="5D3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57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/>
          <p:cNvSpPr/>
          <p:nvPr/>
        </p:nvSpPr>
        <p:spPr>
          <a:xfrm rot="2433181">
            <a:off x="10974102" y="162244"/>
            <a:ext cx="1671166" cy="383177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/>
          <p:cNvSpPr/>
          <p:nvPr/>
        </p:nvSpPr>
        <p:spPr>
          <a:xfrm rot="2433181">
            <a:off x="10008213" y="518897"/>
            <a:ext cx="2832347" cy="383177"/>
          </a:xfrm>
          <a:prstGeom prst="rect">
            <a:avLst/>
          </a:prstGeom>
          <a:solidFill>
            <a:schemeClr val="bg1"/>
          </a:solidFill>
          <a:ln>
            <a:solidFill>
              <a:srgbClr val="FA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/>
          <p:cNvSpPr/>
          <p:nvPr/>
        </p:nvSpPr>
        <p:spPr>
          <a:xfrm rot="2433181">
            <a:off x="9056261" y="894560"/>
            <a:ext cx="3987963" cy="383177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251650"/>
            <a:ext cx="9144000" cy="1193800"/>
          </a:xfrm>
        </p:spPr>
        <p:txBody>
          <a:bodyPr>
            <a:normAutofit/>
          </a:bodyPr>
          <a:lstStyle/>
          <a:p>
            <a:r>
              <a:rPr lang="tr-TR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Doğal Dil Örüntüleri</a:t>
            </a:r>
            <a:endParaRPr lang="tr-TR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1" name="Unvan 1"/>
          <p:cNvSpPr txBox="1">
            <a:spLocks/>
          </p:cNvSpPr>
          <p:nvPr/>
        </p:nvSpPr>
        <p:spPr>
          <a:xfrm>
            <a:off x="1524000" y="1850346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Çoğul Ekleri (–ler, –lar) ve Sonrasındaki Ekler</a:t>
            </a:r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3" name="Unvan 1"/>
          <p:cNvSpPr txBox="1">
            <a:spLocks/>
          </p:cNvSpPr>
          <p:nvPr/>
        </p:nvSpPr>
        <p:spPr>
          <a:xfrm>
            <a:off x="1524000" y="2569743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Duyulan Geçmiş Zaman Ekleri (miş, mişlik vb.)</a:t>
            </a:r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4" name="Unvan 1"/>
          <p:cNvSpPr txBox="1">
            <a:spLocks/>
          </p:cNvSpPr>
          <p:nvPr/>
        </p:nvSpPr>
        <p:spPr>
          <a:xfrm>
            <a:off x="1104312" y="2503470"/>
            <a:ext cx="419688" cy="653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>
                <a:solidFill>
                  <a:srgbClr val="FA0050"/>
                </a:solidFill>
              </a:rPr>
              <a:t>ɤ</a:t>
            </a:r>
            <a:endParaRPr lang="tr-TR" sz="3600">
              <a:solidFill>
                <a:srgbClr val="FA0050"/>
              </a:solidFill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8" name="Unvan 1"/>
          <p:cNvSpPr txBox="1">
            <a:spLocks/>
          </p:cNvSpPr>
          <p:nvPr/>
        </p:nvSpPr>
        <p:spPr>
          <a:xfrm>
            <a:off x="1077348" y="3954559"/>
            <a:ext cx="419688" cy="653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>
                <a:solidFill>
                  <a:srgbClr val="FA0050"/>
                </a:solidFill>
              </a:rPr>
              <a:t>ɤ</a:t>
            </a:r>
            <a:endParaRPr lang="tr-TR" sz="3600">
              <a:solidFill>
                <a:srgbClr val="FA0050"/>
              </a:solidFill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28" name="Unvan 1"/>
          <p:cNvSpPr txBox="1">
            <a:spLocks/>
          </p:cNvSpPr>
          <p:nvPr/>
        </p:nvSpPr>
        <p:spPr>
          <a:xfrm>
            <a:off x="1524000" y="3301435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Anlamsız –ki Ekleri</a:t>
            </a:r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29" name="Unvan 1"/>
          <p:cNvSpPr txBox="1">
            <a:spLocks/>
          </p:cNvSpPr>
          <p:nvPr/>
        </p:nvSpPr>
        <p:spPr>
          <a:xfrm>
            <a:off x="1497036" y="4003974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Anlamsız –sal Ekleri vb.</a:t>
            </a:r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30" name="Unvan 1"/>
          <p:cNvSpPr txBox="1">
            <a:spLocks/>
          </p:cNvSpPr>
          <p:nvPr/>
        </p:nvSpPr>
        <p:spPr>
          <a:xfrm>
            <a:off x="1133096" y="1821471"/>
            <a:ext cx="419688" cy="653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>
                <a:solidFill>
                  <a:srgbClr val="FA0050"/>
                </a:solidFill>
              </a:rPr>
              <a:t>ɤ</a:t>
            </a:r>
            <a:endParaRPr lang="tr-TR" sz="3600">
              <a:solidFill>
                <a:srgbClr val="FA0050"/>
              </a:solidFill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31" name="Unvan 1"/>
          <p:cNvSpPr txBox="1">
            <a:spLocks/>
          </p:cNvSpPr>
          <p:nvPr/>
        </p:nvSpPr>
        <p:spPr>
          <a:xfrm>
            <a:off x="1077348" y="3223117"/>
            <a:ext cx="419688" cy="653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>
                <a:solidFill>
                  <a:srgbClr val="FA0050"/>
                </a:solidFill>
              </a:rPr>
              <a:t>ɤ</a:t>
            </a:r>
            <a:endParaRPr lang="tr-TR" sz="3600">
              <a:solidFill>
                <a:srgbClr val="FA0050"/>
              </a:solidFill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9" name="Dikdörtgen 18"/>
          <p:cNvSpPr/>
          <p:nvPr/>
        </p:nvSpPr>
        <p:spPr>
          <a:xfrm rot="2433181">
            <a:off x="-428548" y="6353377"/>
            <a:ext cx="1671166" cy="383177"/>
          </a:xfrm>
          <a:prstGeom prst="rect">
            <a:avLst/>
          </a:prstGeom>
          <a:solidFill>
            <a:srgbClr val="5D3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Dikdörtgen 20"/>
          <p:cNvSpPr/>
          <p:nvPr/>
        </p:nvSpPr>
        <p:spPr>
          <a:xfrm rot="2433181">
            <a:off x="-654619" y="5975904"/>
            <a:ext cx="2832347" cy="383177"/>
          </a:xfrm>
          <a:prstGeom prst="rect">
            <a:avLst/>
          </a:prstGeom>
          <a:solidFill>
            <a:schemeClr val="bg1"/>
          </a:solidFill>
          <a:ln>
            <a:solidFill>
              <a:srgbClr val="5D3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D3EBC"/>
              </a:solidFill>
            </a:endParaRPr>
          </a:p>
        </p:txBody>
      </p:sp>
      <p:sp>
        <p:nvSpPr>
          <p:cNvPr id="22" name="Dikdörtgen 21"/>
          <p:cNvSpPr/>
          <p:nvPr/>
        </p:nvSpPr>
        <p:spPr>
          <a:xfrm rot="2433181">
            <a:off x="-706789" y="5723426"/>
            <a:ext cx="3987963" cy="383177"/>
          </a:xfrm>
          <a:prstGeom prst="rect">
            <a:avLst/>
          </a:prstGeom>
          <a:solidFill>
            <a:srgbClr val="5D3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2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/>
          <p:cNvSpPr/>
          <p:nvPr/>
        </p:nvSpPr>
        <p:spPr>
          <a:xfrm rot="2433181">
            <a:off x="10974102" y="162244"/>
            <a:ext cx="1671166" cy="383177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/>
          <p:cNvSpPr/>
          <p:nvPr/>
        </p:nvSpPr>
        <p:spPr>
          <a:xfrm rot="2433181">
            <a:off x="10008213" y="518897"/>
            <a:ext cx="2832347" cy="383177"/>
          </a:xfrm>
          <a:prstGeom prst="rect">
            <a:avLst/>
          </a:prstGeom>
          <a:solidFill>
            <a:schemeClr val="bg1"/>
          </a:solidFill>
          <a:ln>
            <a:solidFill>
              <a:srgbClr val="FA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/>
          <p:cNvSpPr/>
          <p:nvPr/>
        </p:nvSpPr>
        <p:spPr>
          <a:xfrm rot="2433181">
            <a:off x="9056261" y="894560"/>
            <a:ext cx="3987963" cy="383177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242025"/>
            <a:ext cx="9144000" cy="1193800"/>
          </a:xfrm>
        </p:spPr>
        <p:txBody>
          <a:bodyPr>
            <a:normAutofit/>
          </a:bodyPr>
          <a:lstStyle/>
          <a:p>
            <a:r>
              <a:rPr lang="tr-TR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Doğal Dil Örüntüleri</a:t>
            </a:r>
            <a:endParaRPr lang="tr-TR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1" name="Unvan 1"/>
          <p:cNvSpPr txBox="1">
            <a:spLocks/>
          </p:cNvSpPr>
          <p:nvPr/>
        </p:nvSpPr>
        <p:spPr>
          <a:xfrm>
            <a:off x="1524000" y="1850346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Bulunma Ekleri (–deki, –daki) ve Sonrasındaki Ekler</a:t>
            </a:r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3" name="Unvan 1"/>
          <p:cNvSpPr txBox="1">
            <a:spLocks/>
          </p:cNvSpPr>
          <p:nvPr/>
        </p:nvSpPr>
        <p:spPr>
          <a:xfrm>
            <a:off x="1524000" y="2454055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İkincil veya Üçüncül Tekil Şahıs Eki + Ayrılma Eki (–nden, –ndan)</a:t>
            </a:r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4" name="Unvan 1"/>
          <p:cNvSpPr txBox="1">
            <a:spLocks/>
          </p:cNvSpPr>
          <p:nvPr/>
        </p:nvSpPr>
        <p:spPr>
          <a:xfrm>
            <a:off x="1104312" y="2484220"/>
            <a:ext cx="419688" cy="653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>
                <a:solidFill>
                  <a:srgbClr val="FA0050"/>
                </a:solidFill>
              </a:rPr>
              <a:t>ɤ</a:t>
            </a:r>
            <a:endParaRPr lang="tr-TR" sz="3600">
              <a:solidFill>
                <a:srgbClr val="FA0050"/>
              </a:solidFill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8" name="Unvan 1"/>
          <p:cNvSpPr txBox="1">
            <a:spLocks/>
          </p:cNvSpPr>
          <p:nvPr/>
        </p:nvSpPr>
        <p:spPr>
          <a:xfrm>
            <a:off x="1077348" y="3954559"/>
            <a:ext cx="419688" cy="653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>
                <a:solidFill>
                  <a:srgbClr val="FA0050"/>
                </a:solidFill>
              </a:rPr>
              <a:t>ɤ</a:t>
            </a:r>
            <a:endParaRPr lang="tr-TR" sz="3600">
              <a:solidFill>
                <a:srgbClr val="FA0050"/>
              </a:solidFill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28" name="Unvan 1"/>
          <p:cNvSpPr txBox="1">
            <a:spLocks/>
          </p:cNvSpPr>
          <p:nvPr/>
        </p:nvSpPr>
        <p:spPr>
          <a:xfrm>
            <a:off x="1524000" y="3301435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Sertleşmiş Bulunma Hali Ekleri (–te, –ta)</a:t>
            </a:r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29" name="Unvan 1"/>
          <p:cNvSpPr txBox="1">
            <a:spLocks/>
          </p:cNvSpPr>
          <p:nvPr/>
        </p:nvSpPr>
        <p:spPr>
          <a:xfrm>
            <a:off x="1497036" y="4003974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Sertleşmiş Eşitlik Ekleri (–ça, –çe) vb.</a:t>
            </a:r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30" name="Unvan 1"/>
          <p:cNvSpPr txBox="1">
            <a:spLocks/>
          </p:cNvSpPr>
          <p:nvPr/>
        </p:nvSpPr>
        <p:spPr>
          <a:xfrm>
            <a:off x="1133096" y="1821471"/>
            <a:ext cx="419688" cy="653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>
                <a:solidFill>
                  <a:srgbClr val="FA0050"/>
                </a:solidFill>
              </a:rPr>
              <a:t>ɤ</a:t>
            </a:r>
            <a:endParaRPr lang="tr-TR" sz="3600">
              <a:solidFill>
                <a:srgbClr val="FA0050"/>
              </a:solidFill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31" name="Unvan 1"/>
          <p:cNvSpPr txBox="1">
            <a:spLocks/>
          </p:cNvSpPr>
          <p:nvPr/>
        </p:nvSpPr>
        <p:spPr>
          <a:xfrm>
            <a:off x="1077348" y="3223117"/>
            <a:ext cx="419688" cy="653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>
                <a:solidFill>
                  <a:srgbClr val="FA0050"/>
                </a:solidFill>
              </a:rPr>
              <a:t>ɤ</a:t>
            </a:r>
            <a:endParaRPr lang="tr-TR" sz="3600">
              <a:solidFill>
                <a:srgbClr val="FA0050"/>
              </a:solidFill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9" name="Dikdörtgen 18"/>
          <p:cNvSpPr/>
          <p:nvPr/>
        </p:nvSpPr>
        <p:spPr>
          <a:xfrm rot="2433181">
            <a:off x="-428548" y="6353377"/>
            <a:ext cx="1671166" cy="383177"/>
          </a:xfrm>
          <a:prstGeom prst="rect">
            <a:avLst/>
          </a:prstGeom>
          <a:solidFill>
            <a:srgbClr val="5D3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Dikdörtgen 20"/>
          <p:cNvSpPr/>
          <p:nvPr/>
        </p:nvSpPr>
        <p:spPr>
          <a:xfrm rot="2433181">
            <a:off x="-654619" y="5975904"/>
            <a:ext cx="2832347" cy="383177"/>
          </a:xfrm>
          <a:prstGeom prst="rect">
            <a:avLst/>
          </a:prstGeom>
          <a:solidFill>
            <a:schemeClr val="bg1"/>
          </a:solidFill>
          <a:ln>
            <a:solidFill>
              <a:srgbClr val="5D3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D3EBC"/>
              </a:solidFill>
            </a:endParaRPr>
          </a:p>
        </p:txBody>
      </p:sp>
      <p:sp>
        <p:nvSpPr>
          <p:cNvPr id="22" name="Dikdörtgen 21"/>
          <p:cNvSpPr/>
          <p:nvPr/>
        </p:nvSpPr>
        <p:spPr>
          <a:xfrm rot="2433181">
            <a:off x="-706789" y="5723426"/>
            <a:ext cx="3987963" cy="383177"/>
          </a:xfrm>
          <a:prstGeom prst="rect">
            <a:avLst/>
          </a:prstGeom>
          <a:solidFill>
            <a:srgbClr val="5D3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849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/>
          <p:cNvSpPr/>
          <p:nvPr/>
        </p:nvSpPr>
        <p:spPr>
          <a:xfrm rot="2433181">
            <a:off x="10974102" y="162244"/>
            <a:ext cx="1671166" cy="383177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/>
          <p:cNvSpPr/>
          <p:nvPr/>
        </p:nvSpPr>
        <p:spPr>
          <a:xfrm rot="2433181">
            <a:off x="10008213" y="518897"/>
            <a:ext cx="2832347" cy="383177"/>
          </a:xfrm>
          <a:prstGeom prst="rect">
            <a:avLst/>
          </a:prstGeom>
          <a:solidFill>
            <a:schemeClr val="bg1"/>
          </a:solidFill>
          <a:ln>
            <a:solidFill>
              <a:srgbClr val="FA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/>
          <p:cNvSpPr/>
          <p:nvPr/>
        </p:nvSpPr>
        <p:spPr>
          <a:xfrm rot="2433181">
            <a:off x="9056261" y="894560"/>
            <a:ext cx="3987963" cy="383177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222775"/>
            <a:ext cx="9144000" cy="1193800"/>
          </a:xfrm>
        </p:spPr>
        <p:txBody>
          <a:bodyPr>
            <a:normAutofit/>
          </a:bodyPr>
          <a:lstStyle/>
          <a:p>
            <a:r>
              <a:rPr lang="tr-TR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Sözlük Araştırmaları</a:t>
            </a:r>
            <a:endParaRPr lang="tr-TR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1" name="Unvan 1"/>
          <p:cNvSpPr txBox="1">
            <a:spLocks/>
          </p:cNvSpPr>
          <p:nvPr/>
        </p:nvSpPr>
        <p:spPr>
          <a:xfrm>
            <a:off x="1524000" y="2254608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Tek Kelimeli Sözlük TDK: 60.000</a:t>
            </a:r>
            <a:r>
              <a:rPr kumimoji="0" lang="tr-TR" altLang="tr-TR" sz="3600" b="0" i="1" u="none" strike="noStrike" cap="none" normalizeH="0" baseline="0" smtClean="0">
                <a:ln>
                  <a:noFill/>
                </a:ln>
                <a:solidFill>
                  <a:srgbClr val="212121"/>
                </a:solidFill>
                <a:effectLst/>
                <a:latin typeface="Chaparral Pro" panose="02060503040505020203" pitchFamily="18" charset="-94"/>
              </a:rPr>
              <a:t>~</a:t>
            </a:r>
            <a:r>
              <a:rPr kumimoji="0" lang="tr-TR" altLang="tr-TR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haparral Pro" panose="02060503040505020203" pitchFamily="18" charset="-94"/>
              </a:rPr>
              <a:t> </a:t>
            </a:r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3" name="Unvan 1"/>
          <p:cNvSpPr txBox="1">
            <a:spLocks/>
          </p:cNvSpPr>
          <p:nvPr/>
        </p:nvSpPr>
        <p:spPr>
          <a:xfrm>
            <a:off x="1524000" y="2944943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Tek Kelimeli Sözlük Zemberek: 5</a:t>
            </a:r>
            <a:r>
              <a:rPr lang="tr-TR" sz="3600">
                <a:latin typeface="Chaparral Pro" panose="02060503040505020203" pitchFamily="18" charset="-94"/>
                <a:ea typeface="PMingLiU-ExtB" panose="02020500000000000000" pitchFamily="18" charset="-120"/>
              </a:rPr>
              <a:t>2</a:t>
            </a:r>
            <a:r>
              <a:rPr lang="tr-TR" sz="3600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.000</a:t>
            </a:r>
            <a:r>
              <a:rPr kumimoji="0" lang="tr-TR" altLang="tr-TR" sz="3600" b="0" i="1" u="none" strike="noStrike" cap="none" normalizeH="0" baseline="0" smtClean="0">
                <a:ln>
                  <a:noFill/>
                </a:ln>
                <a:solidFill>
                  <a:srgbClr val="212121"/>
                </a:solidFill>
                <a:effectLst/>
                <a:latin typeface="Chaparral Pro" panose="02060503040505020203" pitchFamily="18" charset="-94"/>
              </a:rPr>
              <a:t>~</a:t>
            </a:r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4" name="Unvan 1"/>
          <p:cNvSpPr txBox="1">
            <a:spLocks/>
          </p:cNvSpPr>
          <p:nvPr/>
        </p:nvSpPr>
        <p:spPr>
          <a:xfrm>
            <a:off x="1104312" y="2888482"/>
            <a:ext cx="419688" cy="653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>
                <a:solidFill>
                  <a:srgbClr val="FA0050"/>
                </a:solidFill>
              </a:rPr>
              <a:t>ɤ</a:t>
            </a:r>
            <a:endParaRPr lang="tr-TR" sz="3600">
              <a:solidFill>
                <a:srgbClr val="FA0050"/>
              </a:solidFill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28" name="Unvan 1"/>
          <p:cNvSpPr txBox="1">
            <a:spLocks/>
          </p:cNvSpPr>
          <p:nvPr/>
        </p:nvSpPr>
        <p:spPr>
          <a:xfrm>
            <a:off x="1524000" y="3705697"/>
            <a:ext cx="9144000" cy="65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 smtClean="0">
                <a:latin typeface="Chaparral Pro" panose="02060503040505020203" pitchFamily="18" charset="-94"/>
                <a:ea typeface="PMingLiU-ExtB" panose="02020500000000000000" pitchFamily="18" charset="-120"/>
              </a:rPr>
              <a:t>Ortak Kelimeler Sözlüğü: 43.337</a:t>
            </a:r>
            <a:endParaRPr lang="tr-TR" sz="3600"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30" name="Unvan 1"/>
          <p:cNvSpPr txBox="1">
            <a:spLocks/>
          </p:cNvSpPr>
          <p:nvPr/>
        </p:nvSpPr>
        <p:spPr>
          <a:xfrm>
            <a:off x="1133096" y="2225733"/>
            <a:ext cx="419688" cy="653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>
                <a:solidFill>
                  <a:srgbClr val="FA0050"/>
                </a:solidFill>
              </a:rPr>
              <a:t>ɤ</a:t>
            </a:r>
            <a:endParaRPr lang="tr-TR" sz="3600">
              <a:solidFill>
                <a:srgbClr val="FA0050"/>
              </a:solidFill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31" name="Unvan 1"/>
          <p:cNvSpPr txBox="1">
            <a:spLocks/>
          </p:cNvSpPr>
          <p:nvPr/>
        </p:nvSpPr>
        <p:spPr>
          <a:xfrm>
            <a:off x="1077348" y="3627379"/>
            <a:ext cx="419688" cy="653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>
                <a:solidFill>
                  <a:srgbClr val="FA0050"/>
                </a:solidFill>
              </a:rPr>
              <a:t>ɤ</a:t>
            </a:r>
            <a:endParaRPr lang="tr-TR" sz="3600">
              <a:solidFill>
                <a:srgbClr val="FA0050"/>
              </a:solidFill>
              <a:latin typeface="Chaparral Pro" panose="02060503040505020203" pitchFamily="18" charset="-94"/>
              <a:ea typeface="PMingLiU-ExtB" panose="02020500000000000000" pitchFamily="18" charset="-120"/>
            </a:endParaRPr>
          </a:p>
        </p:txBody>
      </p:sp>
      <p:sp>
        <p:nvSpPr>
          <p:cNvPr id="18" name="Dikdörtgen 17"/>
          <p:cNvSpPr/>
          <p:nvPr/>
        </p:nvSpPr>
        <p:spPr>
          <a:xfrm rot="2433181">
            <a:off x="-428548" y="6353377"/>
            <a:ext cx="1671166" cy="383177"/>
          </a:xfrm>
          <a:prstGeom prst="rect">
            <a:avLst/>
          </a:prstGeom>
          <a:solidFill>
            <a:srgbClr val="5D3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ikdörtgen 18"/>
          <p:cNvSpPr/>
          <p:nvPr/>
        </p:nvSpPr>
        <p:spPr>
          <a:xfrm rot="2433181">
            <a:off x="-654619" y="5975904"/>
            <a:ext cx="2832347" cy="383177"/>
          </a:xfrm>
          <a:prstGeom prst="rect">
            <a:avLst/>
          </a:prstGeom>
          <a:solidFill>
            <a:schemeClr val="bg1"/>
          </a:solidFill>
          <a:ln>
            <a:solidFill>
              <a:srgbClr val="5D3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D3EBC"/>
              </a:solidFill>
            </a:endParaRPr>
          </a:p>
        </p:txBody>
      </p:sp>
      <p:sp>
        <p:nvSpPr>
          <p:cNvPr id="21" name="Dikdörtgen 20"/>
          <p:cNvSpPr/>
          <p:nvPr/>
        </p:nvSpPr>
        <p:spPr>
          <a:xfrm rot="2433181">
            <a:off x="-706789" y="5723426"/>
            <a:ext cx="3987963" cy="383177"/>
          </a:xfrm>
          <a:prstGeom prst="rect">
            <a:avLst/>
          </a:prstGeom>
          <a:solidFill>
            <a:srgbClr val="5D3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998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806</Words>
  <Application>Microsoft Office PowerPoint</Application>
  <PresentationFormat>Geniş ekran</PresentationFormat>
  <Paragraphs>214</Paragraphs>
  <Slides>22</Slides>
  <Notes>22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9" baseType="lpstr">
      <vt:lpstr>PMingLiU-ExtB</vt:lpstr>
      <vt:lpstr>Arial</vt:lpstr>
      <vt:lpstr>Calibri</vt:lpstr>
      <vt:lpstr>Calibri Light</vt:lpstr>
      <vt:lpstr>Cambria Math</vt:lpstr>
      <vt:lpstr>Chaparral Pro</vt:lpstr>
      <vt:lpstr>Office Teması</vt:lpstr>
      <vt:lpstr>METİN ÖZETİ PROJESİ</vt:lpstr>
      <vt:lpstr>Veri Seti</vt:lpstr>
      <vt:lpstr>Veri Seti</vt:lpstr>
      <vt:lpstr>Web Madenciliği</vt:lpstr>
      <vt:lpstr>Ön İşleme Aşamaları</vt:lpstr>
      <vt:lpstr>Durak Kelimeler</vt:lpstr>
      <vt:lpstr>Doğal Dil Örüntüleri</vt:lpstr>
      <vt:lpstr>Doğal Dil Örüntüleri</vt:lpstr>
      <vt:lpstr>Sözlük Araştırmaları</vt:lpstr>
      <vt:lpstr>Sözlük İndeksleme</vt:lpstr>
      <vt:lpstr>Benzersiz Kelimeler</vt:lpstr>
      <vt:lpstr>Ağırlıklandırma</vt:lpstr>
      <vt:lpstr>Ağırlıklandırma</vt:lpstr>
      <vt:lpstr>Matris Maliyetleri</vt:lpstr>
      <vt:lpstr>Ayırt Edicilik Matrisi</vt:lpstr>
      <vt:lpstr>Makine Öğrenmesi Modeli</vt:lpstr>
      <vt:lpstr>Elbow Yöntemi</vt:lpstr>
      <vt:lpstr>Elbow Yöntemi</vt:lpstr>
      <vt:lpstr>K – Means Çıktıları</vt:lpstr>
      <vt:lpstr>K – Means Metrikleri</vt:lpstr>
      <vt:lpstr>Özet Çıkarımı</vt:lpstr>
      <vt:lpstr>Özetin Eldesi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Metin Özeti Projesi Yemeksepeti</dc:title>
  <dc:creator>Microsoft hesabı</dc:creator>
  <cp:lastModifiedBy>Microsoft hesabı</cp:lastModifiedBy>
  <cp:revision>51</cp:revision>
  <dcterms:created xsi:type="dcterms:W3CDTF">2022-04-28T12:18:12Z</dcterms:created>
  <dcterms:modified xsi:type="dcterms:W3CDTF">2022-05-23T10:52:03Z</dcterms:modified>
</cp:coreProperties>
</file>