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521" r:id="rId4"/>
    <p:sldId id="524" r:id="rId5"/>
    <p:sldId id="525" r:id="rId6"/>
    <p:sldId id="526" r:id="rId7"/>
    <p:sldId id="527" r:id="rId8"/>
    <p:sldId id="534" r:id="rId9"/>
    <p:sldId id="535" r:id="rId10"/>
    <p:sldId id="539" r:id="rId11"/>
    <p:sldId id="536" r:id="rId12"/>
    <p:sldId id="528" r:id="rId13"/>
    <p:sldId id="529" r:id="rId14"/>
    <p:sldId id="530" r:id="rId15"/>
    <p:sldId id="531" r:id="rId16"/>
    <p:sldId id="537" r:id="rId17"/>
    <p:sldId id="532" r:id="rId18"/>
    <p:sldId id="533" r:id="rId19"/>
    <p:sldId id="540" r:id="rId20"/>
    <p:sldId id="541" r:id="rId21"/>
    <p:sldId id="543" r:id="rId22"/>
    <p:sldId id="544" r:id="rId23"/>
    <p:sldId id="265"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0"/>
    <p:restoredTop sz="85643" autoAdjust="0"/>
  </p:normalViewPr>
  <p:slideViewPr>
    <p:cSldViewPr snapToGrid="0" snapToObjects="1">
      <p:cViewPr varScale="1">
        <p:scale>
          <a:sx n="100" d="100"/>
          <a:sy n="100" d="100"/>
        </p:scale>
        <p:origin x="11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33916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98683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641745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296344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1176005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113638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3578829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426979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71805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b="0" i="0" u="none" strike="noStrike" cap="none" dirty="0" smtClean="0">
                <a:solidFill>
                  <a:schemeClr val="dk1"/>
                </a:solidFill>
                <a:latin typeface="Calibri"/>
                <a:ea typeface="Calibri"/>
                <a:cs typeface="Calibri"/>
                <a:sym typeface="Calibri"/>
              </a:rPr>
              <a:t>https://archive.ics.uci.edu/ml/machine-learning-databases/00242/ </a:t>
            </a:r>
            <a:endParaRPr lang="en-US" sz="1200" b="0" i="0" u="none" strike="noStrike" cap="none" dirty="0" smtClean="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tr-TR" sz="1200" b="0" i="0" u="none" strike="noStrike" cap="none" dirty="0" smtClean="0">
                <a:solidFill>
                  <a:schemeClr val="dk1"/>
                </a:solidFill>
                <a:latin typeface="Calibri"/>
                <a:ea typeface="Calibri"/>
                <a:cs typeface="Calibri"/>
                <a:sym typeface="Calibri"/>
              </a:rPr>
              <a:t>https://github.com/deneyapyz/lise/Hafta5/ENB2012_data.xlsx</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350774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b="0" i="0" u="none" strike="noStrike" cap="none" dirty="0" smtClean="0">
                <a:solidFill>
                  <a:schemeClr val="dk1"/>
                </a:solidFill>
                <a:effectLst/>
                <a:latin typeface="Calibri"/>
                <a:ea typeface="Calibri"/>
                <a:cs typeface="Calibri"/>
                <a:sym typeface="Calibri"/>
              </a:rPr>
              <a:t>Canlıların davranışlarını inceleyip, matematiksel olarak modelleyip, benzer yapay modellerin üretilmesine “</a:t>
            </a:r>
            <a:r>
              <a:rPr lang="tr-TR" sz="1200" b="1" i="0" u="none" strike="noStrike" cap="none" dirty="0" smtClean="0">
                <a:solidFill>
                  <a:schemeClr val="dk1"/>
                </a:solidFill>
                <a:effectLst/>
                <a:latin typeface="Calibri"/>
                <a:ea typeface="Calibri"/>
                <a:cs typeface="Calibri"/>
                <a:sym typeface="Calibri"/>
              </a:rPr>
              <a:t>sibernetik”</a:t>
            </a:r>
            <a:r>
              <a:rPr lang="tr-TR" sz="1200" b="0" i="0" u="none" strike="noStrike" cap="none" dirty="0" smtClean="0">
                <a:solidFill>
                  <a:schemeClr val="dk1"/>
                </a:solidFill>
                <a:effectLst/>
                <a:latin typeface="Calibri"/>
                <a:ea typeface="Calibri"/>
                <a:cs typeface="Calibri"/>
                <a:sym typeface="Calibri"/>
              </a:rPr>
              <a:t> denir. Eğitilebilir, </a:t>
            </a:r>
            <a:r>
              <a:rPr lang="tr-TR" sz="1200" b="0" i="0" u="none" strike="noStrike" cap="none" dirty="0" err="1" smtClean="0">
                <a:solidFill>
                  <a:schemeClr val="dk1"/>
                </a:solidFill>
                <a:effectLst/>
                <a:latin typeface="Calibri"/>
                <a:ea typeface="Calibri"/>
                <a:cs typeface="Calibri"/>
                <a:sym typeface="Calibri"/>
              </a:rPr>
              <a:t>adaptif</a:t>
            </a:r>
            <a:r>
              <a:rPr lang="tr-TR" sz="1200" b="0" i="0" u="none" strike="noStrike" cap="none" dirty="0" smtClean="0">
                <a:solidFill>
                  <a:schemeClr val="dk1"/>
                </a:solidFill>
                <a:effectLst/>
                <a:latin typeface="Calibri"/>
                <a:ea typeface="Calibri"/>
                <a:cs typeface="Calibri"/>
                <a:sym typeface="Calibri"/>
              </a:rPr>
              <a:t> ve kendi kendine organize olup öğrenebilen ve değerlendirme yapabilen yapay sinir ağları ile insan beyninin öğrenme yapısının modellenmesi amaçlanmıştır. Bu bakımdan Yapay Sinir Ağları tekniği, içerisindeki esnek matematiksel yapı sayesinde, Yapay </a:t>
            </a:r>
            <a:r>
              <a:rPr lang="tr-TR" sz="1200" b="0" i="0" u="none" strike="noStrike" cap="none" dirty="0" err="1" smtClean="0">
                <a:solidFill>
                  <a:schemeClr val="dk1"/>
                </a:solidFill>
                <a:effectLst/>
                <a:latin typeface="Calibri"/>
                <a:ea typeface="Calibri"/>
                <a:cs typeface="Calibri"/>
                <a:sym typeface="Calibri"/>
              </a:rPr>
              <a:t>Zeka’nın</a:t>
            </a:r>
            <a:r>
              <a:rPr lang="tr-TR" sz="1200" b="0" i="0" u="none" strike="noStrike" cap="none" dirty="0" smtClean="0">
                <a:solidFill>
                  <a:schemeClr val="dk1"/>
                </a:solidFill>
                <a:effectLst/>
                <a:latin typeface="Calibri"/>
                <a:ea typeface="Calibri"/>
                <a:cs typeface="Calibri"/>
                <a:sym typeface="Calibri"/>
              </a:rPr>
              <a:t> en güçlü tekniği olma unvanını elinde tutmaktadır. Yapay sinir ağları vasıtasıyla tıpkı insanoğlunda olduğu gibi makinelerin eğitilmesi, öğrenmesi ve karar vermesi amaçlanmaktadır</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extLst>
      <p:ext uri="{BB962C8B-B14F-4D97-AF65-F5344CB8AC3E}">
        <p14:creationId xmlns:p14="http://schemas.microsoft.com/office/powerpoint/2010/main" val="361741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921712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342318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tr-TR" sz="1200" b="0" i="0" u="none" strike="noStrike" cap="none" dirty="0" smtClean="0">
                <a:solidFill>
                  <a:schemeClr val="dk1"/>
                </a:solidFill>
                <a:latin typeface="Calibri"/>
                <a:ea typeface="Calibri"/>
                <a:cs typeface="Calibri"/>
                <a:sym typeface="Calibri"/>
              </a:rPr>
              <a:t>Yapay Sinir Ağları tekniğindeki temel mantığı, üzerinde çok çalıştığımız bir konuyu pekiştirme yaptıkça hatırlamamızı sağlayan, beyin hücreleri arasındaki artan elektriksel yüke</a:t>
            </a:r>
            <a:r>
              <a:rPr lang="en-US" sz="1200" b="0" i="0" u="none" strike="noStrike" cap="none" dirty="0" smtClean="0">
                <a:solidFill>
                  <a:schemeClr val="dk1"/>
                </a:solidFill>
                <a:latin typeface="Calibri"/>
                <a:ea typeface="Calibri"/>
                <a:cs typeface="Calibri"/>
                <a:sym typeface="Calibri"/>
              </a:rPr>
              <a:t> </a:t>
            </a:r>
            <a:r>
              <a:rPr lang="tr-TR" sz="1200" b="0" i="0" u="none" strike="noStrike" cap="none" dirty="0" smtClean="0">
                <a:solidFill>
                  <a:schemeClr val="dk1"/>
                </a:solidFill>
                <a:latin typeface="Calibri"/>
                <a:ea typeface="Calibri"/>
                <a:cs typeface="Calibri"/>
                <a:sym typeface="Calibri"/>
              </a:rPr>
              <a:t>benzer. Bu noktada üzerinde çok düşünülmeyen konuların</a:t>
            </a:r>
            <a:r>
              <a:rPr lang="en-US" sz="1200" b="0" i="0" u="none" strike="noStrike" cap="none" dirty="0" smtClean="0">
                <a:solidFill>
                  <a:schemeClr val="dk1"/>
                </a:solidFill>
                <a:latin typeface="Calibri"/>
                <a:ea typeface="Calibri"/>
                <a:cs typeface="Calibri"/>
                <a:sym typeface="Calibri"/>
              </a:rPr>
              <a:t> </a:t>
            </a:r>
            <a:r>
              <a:rPr lang="tr-TR" sz="1200" b="0" i="0" u="none" strike="noStrike" cap="none" dirty="0" smtClean="0">
                <a:solidFill>
                  <a:schemeClr val="dk1"/>
                </a:solidFill>
                <a:latin typeface="Calibri"/>
                <a:ea typeface="Calibri"/>
                <a:cs typeface="Calibri"/>
                <a:sym typeface="Calibri"/>
              </a:rPr>
              <a:t>hücreler arası elektriksel yüklerin azalması nedeniyle </a:t>
            </a:r>
            <a:r>
              <a:rPr lang="tr-TR" sz="1200" b="0" i="0" u="none" strike="noStrike" cap="none" dirty="0" err="1" smtClean="0">
                <a:solidFill>
                  <a:schemeClr val="dk1"/>
                </a:solidFill>
                <a:latin typeface="Calibri"/>
                <a:ea typeface="Calibri"/>
                <a:cs typeface="Calibri"/>
                <a:sym typeface="Calibri"/>
              </a:rPr>
              <a:t>unutululması</a:t>
            </a:r>
            <a:r>
              <a:rPr lang="tr-TR" sz="1200" b="0" i="0" u="none" strike="noStrike" cap="none" dirty="0" smtClean="0">
                <a:solidFill>
                  <a:schemeClr val="dk1"/>
                </a:solidFill>
                <a:latin typeface="Calibri"/>
                <a:ea typeface="Calibri"/>
                <a:cs typeface="Calibri"/>
                <a:sym typeface="Calibri"/>
              </a:rPr>
              <a:t> söz konusu olur. Yine beyin</a:t>
            </a:r>
            <a:r>
              <a:rPr lang="en-US" sz="1200" b="0" i="0" u="none" strike="noStrike" cap="none" dirty="0" smtClean="0">
                <a:solidFill>
                  <a:schemeClr val="dk1"/>
                </a:solidFill>
                <a:latin typeface="Calibri"/>
                <a:ea typeface="Calibri"/>
                <a:cs typeface="Calibri"/>
                <a:sym typeface="Calibri"/>
              </a:rPr>
              <a:t> </a:t>
            </a:r>
            <a:r>
              <a:rPr lang="tr-TR" sz="1200" b="0" i="0" u="none" strike="noStrike" cap="none" dirty="0" smtClean="0">
                <a:solidFill>
                  <a:schemeClr val="dk1"/>
                </a:solidFill>
                <a:latin typeface="Calibri"/>
                <a:ea typeface="Calibri"/>
                <a:cs typeface="Calibri"/>
                <a:sym typeface="Calibri"/>
              </a:rPr>
              <a:t>hücreleri arasındaki elektriksel bağların, Yapay Sinir Ağları içerisindeki hücrede ağırlık</a:t>
            </a:r>
            <a:r>
              <a:rPr lang="en-US" sz="1200" b="0" i="0" u="none" strike="noStrike" cap="none" dirty="0" smtClean="0">
                <a:solidFill>
                  <a:schemeClr val="dk1"/>
                </a:solidFill>
                <a:latin typeface="Calibri"/>
                <a:ea typeface="Calibri"/>
                <a:cs typeface="Calibri"/>
                <a:sym typeface="Calibri"/>
              </a:rPr>
              <a:t> </a:t>
            </a:r>
            <a:r>
              <a:rPr lang="tr-TR" sz="1200" b="0" i="0" u="none" strike="noStrike" cap="none" dirty="0" smtClean="0">
                <a:solidFill>
                  <a:schemeClr val="dk1"/>
                </a:solidFill>
                <a:latin typeface="Calibri"/>
                <a:ea typeface="Calibri"/>
                <a:cs typeface="Calibri"/>
                <a:sym typeface="Calibri"/>
              </a:rPr>
              <a:t>değerleriyle karşılanır ve doğal ve yapay sinir hücresi arası esin kaynaklarını</a:t>
            </a:r>
            <a:r>
              <a:rPr lang="en-US" sz="1200" b="0" i="0" u="none" strike="noStrike" cap="none" dirty="0" smtClean="0">
                <a:solidFill>
                  <a:schemeClr val="dk1"/>
                </a:solidFill>
                <a:latin typeface="Calibri"/>
                <a:ea typeface="Calibri"/>
                <a:cs typeface="Calibri"/>
                <a:sym typeface="Calibri"/>
              </a:rPr>
              <a:t> </a:t>
            </a:r>
            <a:r>
              <a:rPr lang="tr-TR" sz="1200" b="0" i="0" u="none" strike="noStrike" cap="none" dirty="0" smtClean="0">
                <a:solidFill>
                  <a:schemeClr val="dk1"/>
                </a:solidFill>
                <a:latin typeface="Calibri"/>
                <a:ea typeface="Calibri"/>
                <a:cs typeface="Calibri"/>
                <a:sym typeface="Calibri"/>
              </a:rPr>
              <a:t>irdeler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074860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208347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1260123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1824045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29283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279457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cbddo.gov.tr/uyz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830956"/>
          </a:xfrm>
          <a:prstGeom prst="rect">
            <a:avLst/>
          </a:prstGeom>
          <a:noFill/>
          <a:ln>
            <a:noFill/>
          </a:ln>
        </p:spPr>
        <p:txBody>
          <a:bodyPr spcFirstLastPara="1" wrap="square" lIns="91425" tIns="45700" rIns="91425" bIns="45700" anchor="t" anchorCtr="0">
            <a:spAutoFit/>
          </a:bodyPr>
          <a:lstStyle/>
          <a:p>
            <a:pPr lvl="0" algn="ctr"/>
            <a:r>
              <a:rPr lang="en-US" sz="2400" b="1" i="0" u="none" strike="noStrike" cap="none" dirty="0" smtClean="0">
                <a:solidFill>
                  <a:schemeClr val="dk1"/>
                </a:solidFill>
                <a:latin typeface="Trebuchet MS"/>
                <a:ea typeface="Trebuchet MS"/>
                <a:cs typeface="Trebuchet MS"/>
                <a:sym typeface="Trebuchet MS"/>
              </a:rPr>
              <a:t>YAPAY ZEKA</a:t>
            </a:r>
            <a:r>
              <a:rPr lang="tr-TR" sz="2400" b="1" i="0" u="none" strike="noStrike" cap="none" dirty="0" smtClean="0">
                <a:solidFill>
                  <a:schemeClr val="dk1"/>
                </a:solidFill>
                <a:latin typeface="Trebuchet MS"/>
                <a:ea typeface="Trebuchet MS"/>
                <a:cs typeface="Trebuchet MS"/>
                <a:sym typeface="Trebuchet MS"/>
              </a:rPr>
              <a:t>: </a:t>
            </a:r>
            <a:r>
              <a:rPr lang="tr-TR" sz="2400" dirty="0"/>
              <a:t>Yapay Sinir Hücresi ve Yapay Sinir Ağları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167" y="291252"/>
            <a:ext cx="11244486" cy="6325024"/>
          </a:xfrm>
          <a:prstGeom prst="rect">
            <a:avLst/>
          </a:prstGeom>
        </p:spPr>
      </p:pic>
    </p:spTree>
    <p:extLst>
      <p:ext uri="{BB962C8B-B14F-4D97-AF65-F5344CB8AC3E}">
        <p14:creationId xmlns:p14="http://schemas.microsoft.com/office/powerpoint/2010/main" val="3112996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Tek ve Çok Katmanlı Yapay Sinir Ağı Modelleri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grpSp>
        <p:nvGrpSpPr>
          <p:cNvPr id="9" name="Grup 8"/>
          <p:cNvGrpSpPr/>
          <p:nvPr/>
        </p:nvGrpSpPr>
        <p:grpSpPr>
          <a:xfrm>
            <a:off x="2099733" y="1659467"/>
            <a:ext cx="7484534" cy="3447626"/>
            <a:chOff x="0" y="0"/>
            <a:chExt cx="5224780" cy="1783080"/>
          </a:xfrm>
        </p:grpSpPr>
        <p:sp>
          <p:nvSpPr>
            <p:cNvPr id="10" name="Dikdörtgen: Köşeleri Yuvarlatılmış 90"/>
            <p:cNvSpPr/>
            <p:nvPr/>
          </p:nvSpPr>
          <p:spPr>
            <a:xfrm>
              <a:off x="327660" y="312420"/>
              <a:ext cx="4897120" cy="1470660"/>
            </a:xfrm>
            <a:prstGeom prst="roundRect">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etin Kutusu 2"/>
            <p:cNvSpPr txBox="1">
              <a:spLocks noChangeArrowheads="1"/>
            </p:cNvSpPr>
            <p:nvPr/>
          </p:nvSpPr>
          <p:spPr bwMode="auto">
            <a:xfrm>
              <a:off x="708660" y="342900"/>
              <a:ext cx="4495165" cy="137922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2400" b="1" i="1" dirty="0">
                  <a:effectLst/>
                  <a:latin typeface="Calibri" panose="020F0502020204030204" pitchFamily="34" charset="0"/>
                  <a:ea typeface="Calibri" panose="020F0502020204030204" pitchFamily="34" charset="0"/>
                  <a:cs typeface="Arial" panose="020B0604020202020204" pitchFamily="34" charset="0"/>
                </a:rPr>
                <a:t>Biliyor musunuz?</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600" dirty="0">
                  <a:effectLst/>
                  <a:latin typeface="Calibri" panose="020F0502020204030204" pitchFamily="34" charset="0"/>
                  <a:ea typeface="Calibri" panose="020F0502020204030204" pitchFamily="34" charset="0"/>
                  <a:cs typeface="Arial" panose="020B0604020202020204" pitchFamily="34" charset="0"/>
                </a:rPr>
                <a:t>Yapay Sinir Ağları tekniğinin oluşmasına sebep olan önemli gelişmelerden biri de ilk aşamada katmansız kullanılan nöron yapılarının XOR adı verilen bir mantık kapısı problemine (giriş değerleri farklıysa sonuç 1: Doğru, aksi halde 0: </a:t>
              </a:r>
              <a:r>
                <a:rPr lang="tr-TR" sz="1600" dirty="0" err="1">
                  <a:effectLst/>
                  <a:latin typeface="Calibri" panose="020F0502020204030204" pitchFamily="34" charset="0"/>
                  <a:ea typeface="Calibri" panose="020F0502020204030204" pitchFamily="34" charset="0"/>
                  <a:cs typeface="Arial" panose="020B0604020202020204" pitchFamily="34" charset="0"/>
                </a:rPr>
                <a:t>Yanlış’tır</a:t>
              </a:r>
              <a:r>
                <a:rPr lang="tr-TR" sz="1600" dirty="0">
                  <a:effectLst/>
                  <a:latin typeface="Calibri" panose="020F0502020204030204" pitchFamily="34" charset="0"/>
                  <a:ea typeface="Calibri" panose="020F0502020204030204" pitchFamily="34" charset="0"/>
                  <a:cs typeface="Arial" panose="020B0604020202020204" pitchFamily="34" charset="0"/>
                </a:rPr>
                <a:t>) iyi sonuç üretememesidir. Yapılan çalışmalar katmanlar altında tasarlanan ağ yapısı halindeki nöronların bu problemi çözebildiğini (‘birlikten kuvvet doğar.’) göstermiş ve dolayısıyla Yapay Sinir Ağları çağı başlamıştır…</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descr="Hel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9145" cy="789305"/>
            </a:xfrm>
            <a:prstGeom prst="rect">
              <a:avLst/>
            </a:prstGeom>
            <a:noFill/>
            <a:ln>
              <a:noFill/>
            </a:ln>
          </p:spPr>
        </p:pic>
      </p:grpSp>
    </p:spTree>
    <p:extLst>
      <p:ext uri="{BB962C8B-B14F-4D97-AF65-F5344CB8AC3E}">
        <p14:creationId xmlns:p14="http://schemas.microsoft.com/office/powerpoint/2010/main" val="357105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Ağlarında Nöronların Kullanımı</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856941" y="1384712"/>
            <a:ext cx="4680374" cy="5078313"/>
          </a:xfrm>
          <a:prstGeom prst="rect">
            <a:avLst/>
          </a:prstGeom>
          <a:noFill/>
        </p:spPr>
        <p:txBody>
          <a:bodyPr wrap="square" rtlCol="0">
            <a:spAutoFit/>
          </a:bodyPr>
          <a:lstStyle/>
          <a:p>
            <a:pPr marL="285750" indent="-285750" algn="just">
              <a:buFont typeface="Arial" panose="020B0604020202020204" pitchFamily="34" charset="0"/>
              <a:buChar char="•"/>
            </a:pPr>
            <a:r>
              <a:rPr lang="tr-TR" sz="1800" dirty="0"/>
              <a:t>Yapay sinir ağında katmanlar içinde kullanılan nöronların birbirleri ile ilişkisi yoktur. </a:t>
            </a:r>
            <a:endParaRPr lang="en-US" sz="1800" dirty="0" smtClean="0"/>
          </a:p>
          <a:p>
            <a:pPr marL="285750" indent="-285750" algn="just">
              <a:buFont typeface="Arial" panose="020B0604020202020204" pitchFamily="34" charset="0"/>
              <a:buChar char="•"/>
            </a:pPr>
            <a:r>
              <a:rPr lang="tr-TR" sz="1800" dirty="0" smtClean="0"/>
              <a:t>En </a:t>
            </a:r>
            <a:r>
              <a:rPr lang="tr-TR" sz="1800" dirty="0"/>
              <a:t>önemli görevleri sistemde olan bilgiyi bir sonraki katmana ya da çıkış katmanına aktarma görevini üstlenirler. </a:t>
            </a:r>
            <a:endParaRPr lang="en-US" sz="1800" dirty="0" smtClean="0"/>
          </a:p>
          <a:p>
            <a:pPr marL="285750" indent="-285750" algn="just">
              <a:buFont typeface="Arial" panose="020B0604020202020204" pitchFamily="34" charset="0"/>
              <a:buChar char="•"/>
            </a:pPr>
            <a:r>
              <a:rPr lang="tr-TR" sz="1800" dirty="0" err="1" smtClean="0"/>
              <a:t>Ard</a:t>
            </a:r>
            <a:r>
              <a:rPr lang="tr-TR" sz="1800" dirty="0" smtClean="0"/>
              <a:t> </a:t>
            </a:r>
            <a:r>
              <a:rPr lang="tr-TR" sz="1800" dirty="0"/>
              <a:t>arda gelen iki katmandaki nöronlar farklı aktivasyon değerlerine göre YSA modelin öğrenme seviyesini belirleyip aktarım işlemi gerçekleştirilir. </a:t>
            </a:r>
            <a:endParaRPr lang="en-US" sz="1800" dirty="0" smtClean="0"/>
          </a:p>
          <a:p>
            <a:pPr marL="285750" indent="-285750" algn="just">
              <a:buFont typeface="Arial" panose="020B0604020202020204" pitchFamily="34" charset="0"/>
              <a:buChar char="•"/>
            </a:pPr>
            <a:r>
              <a:rPr lang="tr-TR" sz="1800" dirty="0" smtClean="0"/>
              <a:t>Yapay </a:t>
            </a:r>
            <a:r>
              <a:rPr lang="tr-TR" sz="1800" dirty="0"/>
              <a:t>sinir ağlarında nöron sayısı, giriş parametresi ve katman sayısı modelin önemli parametrelerindendir. </a:t>
            </a:r>
            <a:endParaRPr lang="en-US" sz="1800" dirty="0" smtClean="0"/>
          </a:p>
          <a:p>
            <a:pPr marL="285750" indent="-285750" algn="just">
              <a:buFont typeface="Arial" panose="020B0604020202020204" pitchFamily="34" charset="0"/>
              <a:buChar char="•"/>
            </a:pPr>
            <a:r>
              <a:rPr lang="tr-TR" sz="1800" dirty="0" smtClean="0"/>
              <a:t>Pek </a:t>
            </a:r>
            <a:r>
              <a:rPr lang="tr-TR" sz="1800" dirty="0"/>
              <a:t>çok </a:t>
            </a:r>
            <a:r>
              <a:rPr lang="tr-TR" sz="1800" dirty="0" err="1"/>
              <a:t>hiper</a:t>
            </a:r>
            <a:r>
              <a:rPr lang="tr-TR" sz="1800" dirty="0"/>
              <a:t> parametre kullanılarak çıkış performansı arttırılabilir. W ağırlık vektörü ise düğüm/nöron sayısı (hücre), </a:t>
            </a:r>
            <a:r>
              <a:rPr lang="tr-TR" sz="1800" dirty="0" err="1"/>
              <a:t>bias</a:t>
            </a:r>
            <a:r>
              <a:rPr lang="tr-TR" sz="1800" dirty="0"/>
              <a:t> (b) değerleri de gelecek katmandaki düğüm sayısı kadar olmalıdır.</a:t>
            </a:r>
            <a:endParaRPr lang="en-US" sz="1800" dirty="0"/>
          </a:p>
        </p:txBody>
      </p:sp>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40" y="1930400"/>
            <a:ext cx="6130249" cy="3102504"/>
          </a:xfrm>
          <a:prstGeom prst="rect">
            <a:avLst/>
          </a:prstGeom>
        </p:spPr>
      </p:pic>
    </p:spTree>
    <p:extLst>
      <p:ext uri="{BB962C8B-B14F-4D97-AF65-F5344CB8AC3E}">
        <p14:creationId xmlns:p14="http://schemas.microsoft.com/office/powerpoint/2010/main" val="16372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24" y="1181687"/>
            <a:ext cx="5486976" cy="3651333"/>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Ağlarında Aktivasyon Fonksiyonları</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2" name="Metin kutusu 1"/>
          <p:cNvSpPr txBox="1"/>
          <p:nvPr/>
        </p:nvSpPr>
        <p:spPr>
          <a:xfrm>
            <a:off x="1022772" y="3518522"/>
            <a:ext cx="3874347" cy="1754326"/>
          </a:xfrm>
          <a:prstGeom prst="rect">
            <a:avLst/>
          </a:prstGeom>
          <a:noFill/>
        </p:spPr>
        <p:txBody>
          <a:bodyPr wrap="square" rtlCol="0">
            <a:spAutoFit/>
          </a:bodyPr>
          <a:lstStyle/>
          <a:p>
            <a:pPr marL="285750" indent="-285750" algn="just">
              <a:buFont typeface="Arial" panose="020B0604020202020204" pitchFamily="34" charset="0"/>
              <a:buChar char="•"/>
            </a:pPr>
            <a:r>
              <a:rPr lang="tr-TR" sz="1800" dirty="0"/>
              <a:t>Yapay sinir ağı modelinde regresyon veya sınıflandırma probleminin çözümü için kurulan modelde farklı aktivasyon fonksiyonları </a:t>
            </a:r>
            <a:r>
              <a:rPr lang="tr-TR" sz="1800" dirty="0" smtClean="0"/>
              <a:t>kullanılabilir</a:t>
            </a:r>
            <a:endParaRPr lang="en-US" sz="1800" dirty="0" smtClean="0"/>
          </a:p>
          <a:p>
            <a:pPr marL="285750" indent="-285750">
              <a:buFont typeface="Arial" panose="020B0604020202020204" pitchFamily="34" charset="0"/>
              <a:buChar char="•"/>
            </a:pPr>
            <a:endParaRPr lang="tr-TR" sz="1800" dirty="0"/>
          </a:p>
        </p:txBody>
      </p:sp>
      <p:pic>
        <p:nvPicPr>
          <p:cNvPr id="8" name="Resim 7" descr="https://miro.medium.com/max/1004/0*YRATUnV4mK23I1pM.png"/>
          <p:cNvPicPr/>
          <p:nvPr/>
        </p:nvPicPr>
        <p:blipFill rotWithShape="1">
          <a:blip r:embed="rId5">
            <a:extLst>
              <a:ext uri="{28A0092B-C50C-407E-A947-70E740481C1C}">
                <a14:useLocalDpi xmlns:a14="http://schemas.microsoft.com/office/drawing/2010/main" val="0"/>
              </a:ext>
            </a:extLst>
          </a:blip>
          <a:srcRect b="1724"/>
          <a:stretch/>
        </p:blipFill>
        <p:spPr bwMode="auto">
          <a:xfrm>
            <a:off x="6791214" y="1650918"/>
            <a:ext cx="4982210" cy="216471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1333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Ağlarında Aktivasyon Fonksiyonları</a:t>
            </a:r>
            <a:endParaRPr lang="tr-T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1036320" y="1378067"/>
            <a:ext cx="3434080" cy="2246769"/>
          </a:xfrm>
          <a:prstGeom prst="rect">
            <a:avLst/>
          </a:prstGeom>
          <a:noFill/>
        </p:spPr>
        <p:txBody>
          <a:bodyPr wrap="square" rtlCol="0">
            <a:spAutoFit/>
          </a:bodyPr>
          <a:lstStyle/>
          <a:p>
            <a:r>
              <a:rPr lang="tr-TR" b="1" dirty="0"/>
              <a:t>Sigmoid Fonksiyonu</a:t>
            </a:r>
            <a:endParaRPr lang="en-US" b="1" dirty="0"/>
          </a:p>
          <a:p>
            <a:r>
              <a:rPr lang="tr-TR" dirty="0"/>
              <a:t>YSA modellerinde sıklıkla kullanılan aktivasyon fonksiyonlarından birisi de Sigmoid fonksiyonudur. Sigmoid fonksiyonu [0,1] arasında değerler alabilen ve sınıflandırma problemlerinde kullanılan bir fonksiyondur. Bu fonksiyon modelden elde edilen sonucun hangi sınıfa ait öğrenen </a:t>
            </a:r>
            <a:r>
              <a:rPr lang="tr-TR" dirty="0" err="1"/>
              <a:t>olasılıksal</a:t>
            </a:r>
            <a:r>
              <a:rPr lang="tr-TR" dirty="0"/>
              <a:t> bir değer üretir. </a:t>
            </a:r>
            <a:endParaRPr lang="en-US" dirty="0"/>
          </a:p>
        </p:txBody>
      </p:sp>
      <p:sp>
        <p:nvSpPr>
          <p:cNvPr id="8" name="Metin kutusu 7"/>
          <p:cNvSpPr txBox="1"/>
          <p:nvPr/>
        </p:nvSpPr>
        <p:spPr>
          <a:xfrm>
            <a:off x="938107" y="3927877"/>
            <a:ext cx="3434080" cy="1815882"/>
          </a:xfrm>
          <a:prstGeom prst="rect">
            <a:avLst/>
          </a:prstGeom>
          <a:noFill/>
        </p:spPr>
        <p:txBody>
          <a:bodyPr wrap="square" rtlCol="0">
            <a:spAutoFit/>
          </a:bodyPr>
          <a:lstStyle/>
          <a:p>
            <a:r>
              <a:rPr lang="tr-TR" b="1"/>
              <a:t>Hiperbolik Tanjant (tanh) Fonksiyonu</a:t>
            </a:r>
            <a:endParaRPr lang="en-US" b="1"/>
          </a:p>
          <a:p>
            <a:r>
              <a:rPr lang="tr-TR"/>
              <a:t>YSA modellerinde kullanılan hiperbolik tanjant (tanh) fonksiyonu sigmoid fonksiyonuna oldukça benzeyen ve sınıflandırma için kullanılan fonksiyondur. </a:t>
            </a:r>
            <a:r>
              <a:rPr lang="tr-TR" dirty="0"/>
              <a:t>Aktivasyon fonksiyon çıkış değeri [-1,1] aralığında doğrusal olmayan bir fonksiyondur. </a:t>
            </a:r>
            <a:endParaRPr lang="en-US"/>
          </a:p>
        </p:txBody>
      </p:sp>
      <p:pic>
        <p:nvPicPr>
          <p:cNvPr id="10" name="Resim 9" descr="https://miro.medium.com/max/1004/0*YRATUnV4mK23I1pM.png"/>
          <p:cNvPicPr/>
          <p:nvPr/>
        </p:nvPicPr>
        <p:blipFill rotWithShape="1">
          <a:blip r:embed="rId4">
            <a:extLst>
              <a:ext uri="{28A0092B-C50C-407E-A947-70E740481C1C}">
                <a14:useLocalDpi xmlns:a14="http://schemas.microsoft.com/office/drawing/2010/main" val="0"/>
              </a:ext>
            </a:extLst>
          </a:blip>
          <a:srcRect r="50136" b="1724"/>
          <a:stretch/>
        </p:blipFill>
        <p:spPr bwMode="auto">
          <a:xfrm>
            <a:off x="5108576" y="2227567"/>
            <a:ext cx="2484331" cy="2164715"/>
          </a:xfrm>
          <a:prstGeom prst="rect">
            <a:avLst/>
          </a:prstGeom>
          <a:noFill/>
          <a:ln>
            <a:noFill/>
          </a:ln>
          <a:extLst>
            <a:ext uri="{53640926-AAD7-44D8-BBD7-CCE9431645EC}">
              <a14:shadowObscured xmlns:a14="http://schemas.microsoft.com/office/drawing/2010/main"/>
            </a:ext>
          </a:extLst>
        </p:spPr>
      </p:pic>
      <p:sp>
        <p:nvSpPr>
          <p:cNvPr id="11" name="Metin kutusu 10"/>
          <p:cNvSpPr txBox="1"/>
          <p:nvPr/>
        </p:nvSpPr>
        <p:spPr>
          <a:xfrm>
            <a:off x="8107678" y="1808954"/>
            <a:ext cx="3691467" cy="2462213"/>
          </a:xfrm>
          <a:prstGeom prst="rect">
            <a:avLst/>
          </a:prstGeom>
          <a:noFill/>
        </p:spPr>
        <p:txBody>
          <a:bodyPr wrap="square" rtlCol="0">
            <a:spAutoFit/>
          </a:bodyPr>
          <a:lstStyle/>
          <a:p>
            <a:r>
              <a:rPr lang="tr-TR" b="1"/>
              <a:t>Rectified Linear Unit / Rektifiye Doğrusal Birim (ReLu) Fonksiyonu</a:t>
            </a:r>
            <a:endParaRPr lang="en-US" b="1"/>
          </a:p>
          <a:p>
            <a:r>
              <a:rPr lang="tr-TR"/>
              <a:t>YSA modellerinde ReLU aktivasyon fonksiyonu çok gizli katmanlarda sıklıkla kullanılıp aynı anda tüm nöronları aktive etmez. </a:t>
            </a:r>
            <a:endParaRPr lang="en-US" smtClean="0"/>
          </a:p>
          <a:p>
            <a:r>
              <a:rPr lang="tr-TR" smtClean="0"/>
              <a:t>ReLU </a:t>
            </a:r>
            <a:r>
              <a:rPr lang="tr-TR" dirty="0"/>
              <a:t>aktivasyon fonksiyonunda negatif değerler üreten nöronlar sıfır değeri kabul edilir</a:t>
            </a:r>
            <a:r>
              <a:rPr lang="tr-TR"/>
              <a:t>. </a:t>
            </a:r>
            <a:endParaRPr lang="en-US" smtClean="0"/>
          </a:p>
          <a:p>
            <a:r>
              <a:rPr lang="tr-TR" smtClean="0"/>
              <a:t>Böylece </a:t>
            </a:r>
            <a:r>
              <a:rPr lang="tr-TR" dirty="0" err="1"/>
              <a:t>ReLU</a:t>
            </a:r>
            <a:r>
              <a:rPr lang="tr-TR" dirty="0"/>
              <a:t> aktivasyon fonksiyonu modeli daha verimli ve hızlı modeli eğitir. </a:t>
            </a:r>
            <a:endParaRPr lang="en-US"/>
          </a:p>
        </p:txBody>
      </p:sp>
      <p:pic>
        <p:nvPicPr>
          <p:cNvPr id="12" name="Resim 11" descr="https://miro.medium.com/max/1004/0*YRATUnV4mK23I1pM.png"/>
          <p:cNvPicPr/>
          <p:nvPr/>
        </p:nvPicPr>
        <p:blipFill rotWithShape="1">
          <a:blip r:embed="rId4">
            <a:extLst>
              <a:ext uri="{28A0092B-C50C-407E-A947-70E740481C1C}">
                <a14:useLocalDpi xmlns:a14="http://schemas.microsoft.com/office/drawing/2010/main" val="0"/>
              </a:ext>
            </a:extLst>
          </a:blip>
          <a:srcRect l="50000" b="63858"/>
          <a:stretch/>
        </p:blipFill>
        <p:spPr bwMode="auto">
          <a:xfrm>
            <a:off x="4944426" y="4609030"/>
            <a:ext cx="2491105" cy="7960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5089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Temelleri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914399" y="1682513"/>
            <a:ext cx="3108961" cy="1815882"/>
          </a:xfrm>
          <a:prstGeom prst="rect">
            <a:avLst/>
          </a:prstGeom>
          <a:noFill/>
        </p:spPr>
        <p:txBody>
          <a:bodyPr wrap="square" rtlCol="0">
            <a:spAutoFit/>
          </a:bodyPr>
          <a:lstStyle/>
          <a:p>
            <a:pPr algn="just"/>
            <a:r>
              <a:rPr lang="tr-TR" b="1" dirty="0" err="1"/>
              <a:t>Maxout</a:t>
            </a:r>
            <a:r>
              <a:rPr lang="tr-TR" b="1" dirty="0"/>
              <a:t> Fonksiyonu</a:t>
            </a:r>
            <a:endParaRPr lang="en-US" b="1" dirty="0"/>
          </a:p>
          <a:p>
            <a:pPr algn="just"/>
            <a:r>
              <a:rPr lang="tr-TR"/>
              <a:t>Maxout fonksiyonu öğrenilebilen, hesaplamalı olarak ucuz ve yalnızca etken giriş parametresini dikkate alan YSA modellerinde kullanılan bir aktivasyon fonksiyonudur. </a:t>
            </a:r>
            <a:r>
              <a:rPr lang="tr-TR" dirty="0"/>
              <a:t>Böylece en etkili giriş parametresi seçilerek elde edilen sonuçlar çıkışa gönderir. </a:t>
            </a:r>
            <a:endParaRPr lang="en-US"/>
          </a:p>
        </p:txBody>
      </p:sp>
      <p:pic>
        <p:nvPicPr>
          <p:cNvPr id="8" name="Resim 7" descr="https://miro.medium.com/max/1004/0*YRATUnV4mK23I1pM.png"/>
          <p:cNvPicPr/>
          <p:nvPr/>
        </p:nvPicPr>
        <p:blipFill rotWithShape="1">
          <a:blip r:embed="rId4">
            <a:extLst>
              <a:ext uri="{28A0092B-C50C-407E-A947-70E740481C1C}">
                <a14:useLocalDpi xmlns:a14="http://schemas.microsoft.com/office/drawing/2010/main" val="0"/>
              </a:ext>
            </a:extLst>
          </a:blip>
          <a:srcRect l="49728" t="32828" b="1724"/>
          <a:stretch/>
        </p:blipFill>
        <p:spPr bwMode="auto">
          <a:xfrm>
            <a:off x="4768097" y="1695000"/>
            <a:ext cx="2504652" cy="1441635"/>
          </a:xfrm>
          <a:prstGeom prst="rect">
            <a:avLst/>
          </a:prstGeom>
          <a:noFill/>
          <a:ln>
            <a:noFill/>
          </a:ln>
          <a:extLst>
            <a:ext uri="{53640926-AAD7-44D8-BBD7-CCE9431645EC}">
              <a14:shadowObscured xmlns:a14="http://schemas.microsoft.com/office/drawing/2010/main"/>
            </a:ext>
          </a:extLst>
        </p:spPr>
      </p:pic>
      <p:sp>
        <p:nvSpPr>
          <p:cNvPr id="10" name="Metin kutusu 9"/>
          <p:cNvSpPr txBox="1"/>
          <p:nvPr/>
        </p:nvSpPr>
        <p:spPr>
          <a:xfrm>
            <a:off x="8139407" y="1458293"/>
            <a:ext cx="3315548" cy="2031325"/>
          </a:xfrm>
          <a:prstGeom prst="rect">
            <a:avLst/>
          </a:prstGeom>
          <a:noFill/>
        </p:spPr>
        <p:txBody>
          <a:bodyPr wrap="square" rtlCol="0">
            <a:spAutoFit/>
          </a:bodyPr>
          <a:lstStyle/>
          <a:p>
            <a:r>
              <a:rPr lang="tr-TR" b="1"/>
              <a:t>Üst Lineer Birim (Exponential Linear Unit)-ELU Fonksiyonu</a:t>
            </a:r>
            <a:endParaRPr lang="en-US" b="1"/>
          </a:p>
          <a:p>
            <a:r>
              <a:rPr lang="tr-TR"/>
              <a:t>YSA modellerinde kullanılan ELU fonksiyonu negatif girdiler hariç ReLU fonksiyonuna oldukça benzerdir. </a:t>
            </a:r>
            <a:r>
              <a:rPr lang="tr-TR" dirty="0"/>
              <a:t>ELU fonksiyonunda orta nokta “0” sıfırdır. Böylece ölü nöronların önüne geçerek modelin daha hızlı yakınsaması sağlanabilir.</a:t>
            </a:r>
            <a:endParaRPr lang="en-US"/>
          </a:p>
        </p:txBody>
      </p:sp>
    </p:spTree>
    <p:extLst>
      <p:ext uri="{BB962C8B-B14F-4D97-AF65-F5344CB8AC3E}">
        <p14:creationId xmlns:p14="http://schemas.microsoft.com/office/powerpoint/2010/main" val="59473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706" y="278924"/>
            <a:ext cx="5757333" cy="6184101"/>
          </a:xfrm>
          <a:prstGeom prst="rect">
            <a:avLst/>
          </a:prstGeom>
        </p:spPr>
      </p:pic>
    </p:spTree>
    <p:extLst>
      <p:ext uri="{BB962C8B-B14F-4D97-AF65-F5344CB8AC3E}">
        <p14:creationId xmlns:p14="http://schemas.microsoft.com/office/powerpoint/2010/main" val="117711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Kullanım Alanları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1015999" y="1937173"/>
            <a:ext cx="4863254" cy="2677656"/>
          </a:xfrm>
          <a:prstGeom prst="rect">
            <a:avLst/>
          </a:prstGeom>
          <a:noFill/>
        </p:spPr>
        <p:txBody>
          <a:bodyPr wrap="square" rtlCol="0">
            <a:spAutoFit/>
          </a:bodyPr>
          <a:lstStyle/>
          <a:p>
            <a:pPr marL="285750" indent="-285750">
              <a:buFont typeface="Arial" panose="020B0604020202020204" pitchFamily="34" charset="0"/>
              <a:buChar char="•"/>
            </a:pPr>
            <a:r>
              <a:rPr lang="tr-TR" dirty="0"/>
              <a:t>Günümüzde bilgisayarlar ve bilgisayar sistemleri yaşamımızın vazgeçilmez bir parçası haline gelmiştir</a:t>
            </a:r>
            <a:r>
              <a:rPr lang="tr-TR" dirty="0" smtClean="0"/>
              <a:t>. </a:t>
            </a:r>
            <a:endParaRPr lang="en-US" dirty="0" smtClean="0"/>
          </a:p>
          <a:p>
            <a:pPr marL="285750" indent="-285750">
              <a:buFont typeface="Arial" panose="020B0604020202020204" pitchFamily="34" charset="0"/>
              <a:buChar char="•"/>
            </a:pPr>
            <a:r>
              <a:rPr lang="tr-TR" dirty="0" smtClean="0"/>
              <a:t>Yapay </a:t>
            </a:r>
            <a:r>
              <a:rPr lang="tr-TR" dirty="0"/>
              <a:t>zekanın alt dallarından birisi olan YSA, bilgisayarların derin öğrenme yöntemlerinde sıklıkla kullanılan bir yapısıdır. </a:t>
            </a:r>
            <a:endParaRPr lang="en-US" dirty="0" smtClean="0"/>
          </a:p>
          <a:p>
            <a:pPr marL="285750" indent="-285750">
              <a:buFont typeface="Arial" panose="020B0604020202020204" pitchFamily="34" charset="0"/>
              <a:buChar char="•"/>
            </a:pPr>
            <a:r>
              <a:rPr lang="tr-TR" dirty="0" smtClean="0"/>
              <a:t>YSA </a:t>
            </a:r>
            <a:r>
              <a:rPr lang="tr-TR" dirty="0"/>
              <a:t>temel alınarak farklı bir çok derin öğrenme mimarisi tasarlanmıştır. </a:t>
            </a:r>
            <a:endParaRPr lang="en-US" dirty="0" smtClean="0"/>
          </a:p>
          <a:p>
            <a:pPr marL="285750" indent="-285750" algn="just">
              <a:buFont typeface="Arial" panose="020B0604020202020204" pitchFamily="34" charset="0"/>
              <a:buChar char="•"/>
            </a:pPr>
            <a:r>
              <a:rPr lang="tr-TR" dirty="0" smtClean="0"/>
              <a:t>YSA </a:t>
            </a:r>
            <a:r>
              <a:rPr lang="tr-TR" dirty="0"/>
              <a:t>modelleri sağlık, medikal ve tıp sektörleri başta olmak üzere makine imalat sanayisi, otomotiv, elektronik, havacılık ve uzay sanayisi, bankacılık ve askeri alanlarda etkili biçimde kullanılmaktadır. </a:t>
            </a:r>
            <a:endParaRPr lang="en-US" dirty="0" smtClean="0"/>
          </a:p>
          <a:p>
            <a:pPr marL="285750" indent="-285750">
              <a:buFont typeface="Arial" panose="020B0604020202020204" pitchFamily="34" charset="0"/>
              <a:buChar char="•"/>
            </a:pPr>
            <a:r>
              <a:rPr lang="tr-TR" dirty="0" smtClean="0"/>
              <a:t>Ayrıca </a:t>
            </a:r>
            <a:r>
              <a:rPr lang="tr-TR" dirty="0"/>
              <a:t>insansı robotlarda sıklıkla kullanılmaktadır </a:t>
            </a:r>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587" y="1598505"/>
            <a:ext cx="5253777" cy="3866515"/>
          </a:xfrm>
          <a:prstGeom prst="rect">
            <a:avLst/>
          </a:prstGeom>
        </p:spPr>
      </p:pic>
    </p:spTree>
    <p:extLst>
      <p:ext uri="{BB962C8B-B14F-4D97-AF65-F5344CB8AC3E}">
        <p14:creationId xmlns:p14="http://schemas.microsoft.com/office/powerpoint/2010/main" val="33368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TASARLA</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987481" y="1304758"/>
            <a:ext cx="5389256" cy="4524315"/>
          </a:xfrm>
          <a:prstGeom prst="rect">
            <a:avLst/>
          </a:prstGeom>
          <a:noFill/>
        </p:spPr>
        <p:txBody>
          <a:bodyPr wrap="square" rtlCol="0">
            <a:spAutoFit/>
          </a:bodyPr>
          <a:lstStyle/>
          <a:p>
            <a:pPr algn="just"/>
            <a:r>
              <a:rPr lang="tr-TR" sz="1600" dirty="0"/>
              <a:t>Binayı, ısıtma, havalandırma ve iklimlendirme (HVAC) sistemleri ve etkin dış ortam koşullarını kapsayan bir sistemler bütünü olarak ele almak ve çevresel etkenler/gereklilikler, binaların gittikçe karmaşıklaşması, geleceğe yönelik esneklik arayışları, kalite anlayışının yükselmesi, inşaat sektörünün gittikçe daha büyük bir oranda endüstriyel ve uluslararası bir konuma oturması gibi bir çok bir biriyle ilişkili ekonomik, teknik, politik ve sosyal gelişmelere bağlı olarak gittikçe önem kazanmaktadır.</a:t>
            </a:r>
          </a:p>
          <a:p>
            <a:pPr algn="just"/>
            <a:endParaRPr lang="tr-TR" sz="1600" dirty="0"/>
          </a:p>
          <a:p>
            <a:pPr algn="just"/>
            <a:r>
              <a:rPr lang="tr-TR" sz="1600" dirty="0"/>
              <a:t>İnşaat sektöründe Yapay sinir ağları ile oluşturulan yapay zekâ modeli sayesinde en </a:t>
            </a:r>
            <a:r>
              <a:rPr lang="tr-TR" sz="1600" dirty="0" smtClean="0"/>
              <a:t>yüksek</a:t>
            </a:r>
            <a:r>
              <a:rPr lang="en-US" sz="1600" dirty="0" smtClean="0"/>
              <a:t> </a:t>
            </a:r>
            <a:r>
              <a:rPr lang="tr-TR" sz="1600" dirty="0" smtClean="0"/>
              <a:t>seviyede </a:t>
            </a:r>
            <a:r>
              <a:rPr lang="tr-TR" sz="1600" dirty="0"/>
              <a:t>enerji verimliliği analizi yapabilmek mümkün olmaktadır. Bu durum binanın ısıtma ve soğutma açısından daha yüksek verimliliğe ulaşmasını sağlamaktadır. YSA ile bina enerji</a:t>
            </a:r>
          </a:p>
          <a:p>
            <a:pPr algn="just"/>
            <a:r>
              <a:rPr lang="tr-TR" sz="1600" dirty="0"/>
              <a:t>verimliliği analizi sayesinde binaların enerji tüketim israfı önlenmektedir</a:t>
            </a:r>
          </a:p>
        </p:txBody>
      </p:sp>
      <p:pic>
        <p:nvPicPr>
          <p:cNvPr id="3" name="Resim 2"/>
          <p:cNvPicPr>
            <a:picLocks noChangeAspect="1"/>
          </p:cNvPicPr>
          <p:nvPr/>
        </p:nvPicPr>
        <p:blipFill>
          <a:blip r:embed="rId4"/>
          <a:stretch>
            <a:fillRect/>
          </a:stretch>
        </p:blipFill>
        <p:spPr>
          <a:xfrm>
            <a:off x="6770375" y="1395663"/>
            <a:ext cx="5023894" cy="3229646"/>
          </a:xfrm>
          <a:prstGeom prst="rect">
            <a:avLst/>
          </a:prstGeom>
        </p:spPr>
      </p:pic>
    </p:spTree>
    <p:extLst>
      <p:ext uri="{BB962C8B-B14F-4D97-AF65-F5344CB8AC3E}">
        <p14:creationId xmlns:p14="http://schemas.microsoft.com/office/powerpoint/2010/main" val="785442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TASARLA</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70021" y="1528011"/>
            <a:ext cx="5799221" cy="3416320"/>
          </a:xfrm>
          <a:prstGeom prst="rect">
            <a:avLst/>
          </a:prstGeom>
          <a:noFill/>
        </p:spPr>
        <p:txBody>
          <a:bodyPr wrap="square" rtlCol="0">
            <a:spAutoFit/>
          </a:bodyPr>
          <a:lstStyle/>
          <a:p>
            <a:pPr algn="just"/>
            <a:r>
              <a:rPr lang="tr-TR" sz="2400" dirty="0"/>
              <a:t>Bu çalışmada yapay sinir ağları ile farklı binalara ait rölatif sıkılık, binanın yüzey, duvar ve  çatı alanı, binanın yüksekliği, bina yerleşimi (oryantasyon), cam alanı ve camın alan dağılımı giriş parametrelerine göre ısıtma ve soğutma yükü değerlerini hesaplayıp </a:t>
            </a:r>
            <a:r>
              <a:rPr lang="tr-TR" sz="2400" dirty="0" smtClean="0"/>
              <a:t>değerlendirilmesi</a:t>
            </a:r>
            <a:r>
              <a:rPr lang="en-US" sz="2400" dirty="0" smtClean="0"/>
              <a:t> </a:t>
            </a:r>
            <a:r>
              <a:rPr lang="tr-TR" sz="2400" dirty="0" smtClean="0"/>
              <a:t>problemi </a:t>
            </a:r>
            <a:r>
              <a:rPr lang="tr-TR" sz="2400" dirty="0"/>
              <a:t>incelenmektedir. </a:t>
            </a:r>
          </a:p>
        </p:txBody>
      </p:sp>
      <p:pic>
        <p:nvPicPr>
          <p:cNvPr id="9" name="Resim 8"/>
          <p:cNvPicPr>
            <a:picLocks noChangeAspect="1"/>
          </p:cNvPicPr>
          <p:nvPr/>
        </p:nvPicPr>
        <p:blipFill>
          <a:blip r:embed="rId4"/>
          <a:stretch>
            <a:fillRect/>
          </a:stretch>
        </p:blipFill>
        <p:spPr>
          <a:xfrm>
            <a:off x="6770375" y="1245823"/>
            <a:ext cx="5023894" cy="3229646"/>
          </a:xfrm>
          <a:prstGeom prst="rect">
            <a:avLst/>
          </a:prstGeom>
        </p:spPr>
      </p:pic>
    </p:spTree>
    <p:extLst>
      <p:ext uri="{BB962C8B-B14F-4D97-AF65-F5344CB8AC3E}">
        <p14:creationId xmlns:p14="http://schemas.microsoft.com/office/powerpoint/2010/main" val="29561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76647" y="1446491"/>
            <a:ext cx="3905699" cy="1754286"/>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tr-TR" sz="1800" b="1" dirty="0" smtClean="0"/>
              <a:t>Sibernetik</a:t>
            </a:r>
            <a:endParaRPr lang="en-US" sz="1800" dirty="0" smtClean="0"/>
          </a:p>
          <a:p>
            <a:pPr marL="285750" indent="-285750" algn="just">
              <a:buFont typeface="Arial" panose="020B0604020202020204" pitchFamily="34" charset="0"/>
              <a:buChar char="•"/>
            </a:pPr>
            <a:r>
              <a:rPr lang="en-US" sz="1800" b="1" dirty="0"/>
              <a:t>Y</a:t>
            </a:r>
            <a:r>
              <a:rPr lang="tr-TR" sz="1800" b="1" dirty="0" err="1" smtClean="0"/>
              <a:t>apay</a:t>
            </a:r>
            <a:r>
              <a:rPr lang="tr-TR" sz="1800" b="1" dirty="0" smtClean="0"/>
              <a:t> </a:t>
            </a:r>
            <a:r>
              <a:rPr lang="tr-TR" sz="1800" b="1" dirty="0"/>
              <a:t>sinir </a:t>
            </a:r>
            <a:r>
              <a:rPr lang="tr-TR" sz="1800" b="1" dirty="0" smtClean="0"/>
              <a:t>ağları</a:t>
            </a:r>
            <a:endParaRPr lang="en-US" sz="1800" b="1" dirty="0" smtClean="0"/>
          </a:p>
          <a:p>
            <a:pPr marL="285750" indent="-285750" algn="just">
              <a:buFont typeface="Arial" panose="020B0604020202020204" pitchFamily="34" charset="0"/>
              <a:buChar char="•"/>
            </a:pPr>
            <a:r>
              <a:rPr lang="tr-TR" sz="1800" b="1" dirty="0" smtClean="0"/>
              <a:t>Modelleme</a:t>
            </a:r>
            <a:endParaRPr lang="en-US" sz="1800" b="1" smtClean="0"/>
          </a:p>
          <a:p>
            <a:pPr marL="285750" indent="-285750" algn="just">
              <a:buFont typeface="Arial" panose="020B0604020202020204" pitchFamily="34" charset="0"/>
              <a:buChar char="•"/>
            </a:pPr>
            <a:r>
              <a:rPr lang="en-US" sz="1800" b="1" dirty="0"/>
              <a:t>A</a:t>
            </a:r>
            <a:r>
              <a:rPr lang="tr-TR" sz="1800" b="1" smtClean="0"/>
              <a:t>ktivasyon fonksiyonu</a:t>
            </a:r>
            <a:endParaRPr lang="en-US" sz="1800" b="1" smtClean="0"/>
          </a:p>
          <a:p>
            <a:pPr marL="285750" indent="-285750" algn="just">
              <a:buFont typeface="Arial" panose="020B0604020202020204" pitchFamily="34" charset="0"/>
              <a:buChar char="•"/>
            </a:pPr>
            <a:r>
              <a:rPr lang="en-US" sz="1800" b="1" dirty="0"/>
              <a:t>Y</a:t>
            </a:r>
            <a:r>
              <a:rPr lang="tr-TR" sz="1800" b="1" smtClean="0"/>
              <a:t>apay </a:t>
            </a:r>
            <a:r>
              <a:rPr lang="tr-TR" sz="1800" b="1" dirty="0"/>
              <a:t>sinir </a:t>
            </a:r>
            <a:r>
              <a:rPr lang="tr-TR" sz="1800" b="1"/>
              <a:t>ağları </a:t>
            </a:r>
            <a:r>
              <a:rPr lang="tr-TR" sz="1800" b="1" smtClean="0"/>
              <a:t>katmanları</a:t>
            </a:r>
            <a:endParaRPr lang="en-US" sz="1800" b="1" smtClean="0"/>
          </a:p>
          <a:p>
            <a:pPr marL="285750" indent="-285750" algn="just">
              <a:buFont typeface="Arial" panose="020B0604020202020204" pitchFamily="34" charset="0"/>
              <a:buChar char="•"/>
            </a:pPr>
            <a:r>
              <a:rPr lang="en-US" sz="1800" b="1" dirty="0" smtClean="0"/>
              <a:t>N</a:t>
            </a:r>
            <a:r>
              <a:rPr lang="tr-TR" sz="1800" b="1" smtClean="0"/>
              <a:t>öron</a:t>
            </a:r>
            <a:endParaRPr lang="tr-TR" sz="1800" dirty="0">
              <a:latin typeface="Calibri" panose="020F0502020204030204" pitchFamily="34" charset="0"/>
              <a:cs typeface="Calibri" panose="020F0502020204030204" pitchFamily="34" charset="0"/>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en-US" sz="3200" dirty="0" err="1" smtClean="0"/>
              <a:t>Nedir</a:t>
            </a:r>
            <a:r>
              <a:rPr lang="en-US" sz="3200" dirty="0" smtClean="0"/>
              <a:t>?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188" y="1358901"/>
            <a:ext cx="6496050" cy="39433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TASARLA</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3" name="Resim 2"/>
          <p:cNvPicPr>
            <a:picLocks noChangeAspect="1"/>
          </p:cNvPicPr>
          <p:nvPr/>
        </p:nvPicPr>
        <p:blipFill>
          <a:blip r:embed="rId4"/>
          <a:stretch>
            <a:fillRect/>
          </a:stretch>
        </p:blipFill>
        <p:spPr>
          <a:xfrm>
            <a:off x="546945" y="1649829"/>
            <a:ext cx="11464550" cy="3932823"/>
          </a:xfrm>
          <a:prstGeom prst="rect">
            <a:avLst/>
          </a:prstGeom>
        </p:spPr>
      </p:pic>
    </p:spTree>
    <p:extLst>
      <p:ext uri="{BB962C8B-B14F-4D97-AF65-F5344CB8AC3E}">
        <p14:creationId xmlns:p14="http://schemas.microsoft.com/office/powerpoint/2010/main" val="366929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TASARLA</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7243022" y="1736302"/>
            <a:ext cx="4032250" cy="2016125"/>
          </a:xfrm>
          <a:prstGeom prst="rect">
            <a:avLst/>
          </a:prstGeom>
          <a:noFill/>
          <a:ln>
            <a:noFill/>
          </a:ln>
        </p:spPr>
      </p:pic>
      <p:grpSp>
        <p:nvGrpSpPr>
          <p:cNvPr id="9" name="Grup 8"/>
          <p:cNvGrpSpPr/>
          <p:nvPr/>
        </p:nvGrpSpPr>
        <p:grpSpPr>
          <a:xfrm>
            <a:off x="1031557" y="1917065"/>
            <a:ext cx="5558896" cy="1835362"/>
            <a:chOff x="0" y="0"/>
            <a:chExt cx="4793673" cy="1048269"/>
          </a:xfrm>
        </p:grpSpPr>
        <p:sp>
          <p:nvSpPr>
            <p:cNvPr id="10" name="Dikdörtgen: Köşeleri Yuvarlatılmış 79"/>
            <p:cNvSpPr/>
            <p:nvPr/>
          </p:nvSpPr>
          <p:spPr>
            <a:xfrm>
              <a:off x="311727" y="214745"/>
              <a:ext cx="4481715" cy="811530"/>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Metin Kutusu 2"/>
            <p:cNvSpPr txBox="1">
              <a:spLocks noChangeArrowheads="1"/>
            </p:cNvSpPr>
            <p:nvPr/>
          </p:nvSpPr>
          <p:spPr bwMode="auto">
            <a:xfrm>
              <a:off x="706582" y="242454"/>
              <a:ext cx="4087091" cy="8058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b="1" i="1" dirty="0">
                  <a:effectLst/>
                  <a:latin typeface="Calibri" panose="020F0502020204030204" pitchFamily="34" charset="0"/>
                  <a:ea typeface="Calibri" panose="020F0502020204030204" pitchFamily="34" charset="0"/>
                  <a:cs typeface="Arial" panose="020B0604020202020204" pitchFamily="34" charset="0"/>
                </a:rPr>
                <a:t>Düşün, tartış…</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dirty="0">
                  <a:effectLst/>
                  <a:latin typeface="Calibri" panose="020F0502020204030204" pitchFamily="34" charset="0"/>
                  <a:ea typeface="Calibri" panose="020F0502020204030204" pitchFamily="34" charset="0"/>
                  <a:cs typeface="Arial" panose="020B0604020202020204" pitchFamily="34" charset="0"/>
                </a:rPr>
                <a:t>Problem çözümünde yapay sinir ağları kullanmanın avantajları neler olabilir? Diğer makine öğrenme algoritmaları tercih edilse sonuçlar daha iyi olabilir mi? Tartışalım…</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Resim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01980" cy="601980"/>
            </a:xfrm>
            <a:prstGeom prst="rect">
              <a:avLst/>
            </a:prstGeom>
            <a:noFill/>
            <a:ln>
              <a:noFill/>
            </a:ln>
          </p:spPr>
        </p:pic>
      </p:grpSp>
    </p:spTree>
    <p:extLst>
      <p:ext uri="{BB962C8B-B14F-4D97-AF65-F5344CB8AC3E}">
        <p14:creationId xmlns:p14="http://schemas.microsoft.com/office/powerpoint/2010/main" val="389285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1733551" y="0"/>
            <a:ext cx="6839902" cy="5853113"/>
            <a:chOff x="0" y="0"/>
            <a:chExt cx="4923155" cy="4102341"/>
          </a:xfrm>
        </p:grpSpPr>
        <p:grpSp>
          <p:nvGrpSpPr>
            <p:cNvPr id="5" name="Grup 4"/>
            <p:cNvGrpSpPr/>
            <p:nvPr/>
          </p:nvGrpSpPr>
          <p:grpSpPr>
            <a:xfrm>
              <a:off x="441960" y="213360"/>
              <a:ext cx="4481195" cy="3888981"/>
              <a:chOff x="408709" y="290946"/>
              <a:chExt cx="4481715" cy="3668726"/>
            </a:xfrm>
          </p:grpSpPr>
          <p:sp>
            <p:nvSpPr>
              <p:cNvPr id="7" name="Dikdörtgen: Köşeleri Yuvarlatılmış 97"/>
              <p:cNvSpPr/>
              <p:nvPr/>
            </p:nvSpPr>
            <p:spPr>
              <a:xfrm>
                <a:off x="408709" y="290946"/>
                <a:ext cx="4481715" cy="3668726"/>
              </a:xfrm>
              <a:prstGeom prst="roundRect">
                <a:avLst>
                  <a:gd name="adj" fmla="val 7464"/>
                </a:avLst>
              </a:prstGeom>
              <a:solidFill>
                <a:schemeClr val="accent4">
                  <a:lumMod val="20000"/>
                  <a:lumOff val="8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Metin Kutusu 2"/>
              <p:cNvSpPr txBox="1">
                <a:spLocks noChangeArrowheads="1"/>
              </p:cNvSpPr>
              <p:nvPr/>
            </p:nvSpPr>
            <p:spPr bwMode="auto">
              <a:xfrm>
                <a:off x="512554" y="375637"/>
                <a:ext cx="4281109" cy="3538658"/>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1200" b="1" i="1" dirty="0">
                    <a:effectLst/>
                    <a:latin typeface="Calibri" panose="020F0502020204030204" pitchFamily="34" charset="0"/>
                    <a:ea typeface="Calibri" panose="020F0502020204030204" pitchFamily="34" charset="0"/>
                    <a:cs typeface="Arial" panose="020B0604020202020204" pitchFamily="34" charset="0"/>
                  </a:rPr>
                  <a:t>      Dünya’dan Haberler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b="1" i="1" dirty="0">
                    <a:effectLst/>
                    <a:latin typeface="Calibri" panose="020F0502020204030204" pitchFamily="34"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b="1" i="1" dirty="0">
                    <a:effectLst/>
                    <a:latin typeface="Calibri" panose="020F0502020204030204" pitchFamily="34" charset="0"/>
                    <a:ea typeface="Calibri" panose="020F0502020204030204" pitchFamily="34" charset="0"/>
                    <a:cs typeface="Arial" panose="020B0604020202020204" pitchFamily="34" charset="0"/>
                  </a:rPr>
                  <a:t>Türkiye’nin Ulusal Yapay Zeka Stratejisi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Cumhurbaşkanlığı Dijital Dönüşüm Ofisi Başkanlığı ile Sanayi ve Teknoloji Bakanlığı iş birliğinde ve ilgili tüm paydaşların etkin katılımıyla hazırlanan "Ulusal Yapay Zekâ Stratejisi 2021-2025"’e ilişkin 2021/18 sayılı Cumhurbaşkanlığı Genelgesi 20/08/2021 tarihli ve 31574 sayılı Resmî </a:t>
                </a:r>
                <a:r>
                  <a:rPr lang="tr-TR" sz="1200" dirty="0" err="1">
                    <a:effectLst/>
                    <a:latin typeface="Calibri" panose="020F0502020204030204" pitchFamily="34" charset="0"/>
                    <a:ea typeface="Calibri" panose="020F0502020204030204" pitchFamily="34" charset="0"/>
                    <a:cs typeface="Arial" panose="020B0604020202020204" pitchFamily="34" charset="0"/>
                  </a:rPr>
                  <a:t>Gazete'de</a:t>
                </a:r>
                <a:r>
                  <a:rPr lang="tr-TR" sz="1200" dirty="0">
                    <a:effectLst/>
                    <a:latin typeface="Calibri" panose="020F0502020204030204" pitchFamily="34" charset="0"/>
                    <a:ea typeface="Calibri" panose="020F0502020204030204" pitchFamily="34" charset="0"/>
                    <a:cs typeface="Arial" panose="020B0604020202020204" pitchFamily="34" charset="0"/>
                  </a:rPr>
                  <a:t> yayımlanarak yürürlüğe girmiştir.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Yapay zekâ alanında ülkemizin ilk ulusal strateji belgesi olma özelliğini taşıyan Ulusal Yapay Zekâ Stratejisi (UYZS) ile Türkiye, yapay zekâ (YZ) stratejisini yayımlayan ülkeler arasında yerini almıştır. UYZS, On Birinci Kalkınma Planı ile Cumhurbaşkanlığı Yıllık Programları doğrultusunda, "Dijital Türkiye" vizyonu ve "Milli Teknoloji Hamlesi" ile uyumlu olarak hazırlanmıştır. Vizyonu "müreffeh bir Türkiye için çevik ve sürdürülebilir yapay zekâ ekosistemiyle küresel ölçekte değer üretmek" olan Strateji, 6 stratejik öncelik etrafında tasarlanmıştır: (1) YZ Uzmanlarını Yetiştirmek ve Alanda İstihdamı Artırmak, (2) Araştırma, Girişimcilik ve Yenilikçiliği Desteklemek, (3) Kaliteli Veriye ve Teknik Altyapıya Erişim İmkânlarını Genişletmek, (4) Sosyoekonomik Uyumu Hızlandıracak Düzenlemeleri Yapmak, (5) Uluslararası İş Birliklerini Güçlendirmek, (6) Yapısal ve İşgücü Dönüşümünü Hızlandırmak.</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tr-TR" sz="1200" dirty="0">
                    <a:effectLst/>
                    <a:latin typeface="Calibri" panose="020F0502020204030204" pitchFamily="34" charset="0"/>
                    <a:ea typeface="Calibri" panose="020F0502020204030204" pitchFamily="34" charset="0"/>
                    <a:cs typeface="Arial" panose="020B0604020202020204" pitchFamily="34" charset="0"/>
                  </a:rPr>
                  <a:t>UYZS ile 2021-2025 yılları arasında ülkemizde yürütülen YZ alanındaki çalışmaları ortak bir zemine oturtacak tedbirler ve bu tedbirleri hayata geçirmek üzere oluşturulacak yönetişim mekanizması ortaya konulmaktadır.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200" b="1" dirty="0">
                    <a:effectLst/>
                    <a:latin typeface="Calibri" panose="020F0502020204030204" pitchFamily="34" charset="0"/>
                    <a:ea typeface="Calibri" panose="020F0502020204030204" pitchFamily="34" charset="0"/>
                    <a:cs typeface="Arial" panose="020B0604020202020204" pitchFamily="34" charset="0"/>
                  </a:rPr>
                  <a:t>Kaynak ve Daha Fazla Bilgi İçin: </a:t>
                </a:r>
                <a:r>
                  <a:rPr lang="tr-TR" sz="12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2"/>
                  </a:rPr>
                  <a:t>https://cbddo.gov.tr/uyzs</a:t>
                </a:r>
                <a:r>
                  <a:rPr lang="tr-TR" sz="1200" b="1" dirty="0">
                    <a:effectLst/>
                    <a:latin typeface="Calibri" panose="020F0502020204030204" pitchFamily="34" charset="0"/>
                    <a:ea typeface="Calibri" panose="020F0502020204030204" pitchFamily="34"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tr-TR" sz="950" b="1" dirty="0">
                    <a:effectLst/>
                    <a:latin typeface="Calibri" panose="020F0502020204030204" pitchFamily="34" charset="0"/>
                    <a:ea typeface="Calibri" panose="020F0502020204030204" pitchFamily="34" charset="0"/>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pSp>
        <p:pic>
          <p:nvPicPr>
            <p:cNvPr id="6" name="Resi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88670" cy="788670"/>
            </a:xfrm>
            <a:prstGeom prst="rect">
              <a:avLst/>
            </a:prstGeom>
            <a:noFill/>
            <a:ln>
              <a:noFill/>
            </a:ln>
          </p:spPr>
        </p:pic>
      </p:grpSp>
    </p:spTree>
    <p:extLst>
      <p:ext uri="{BB962C8B-B14F-4D97-AF65-F5344CB8AC3E}">
        <p14:creationId xmlns:p14="http://schemas.microsoft.com/office/powerpoint/2010/main" val="277130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 xmlns:a16="http://schemas.microsoft.com/office/drawing/2014/main"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 xmlns:a16="http://schemas.microsoft.com/office/drawing/2014/main"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 xmlns:a16="http://schemas.microsoft.com/office/drawing/2014/main"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 xmlns:a16="http://schemas.microsoft.com/office/drawing/2014/main"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Temelleri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9" name="Resim 8"/>
          <p:cNvPicPr/>
          <p:nvPr/>
        </p:nvPicPr>
        <p:blipFill>
          <a:blip r:embed="rId4">
            <a:extLst>
              <a:ext uri="{28A0092B-C50C-407E-A947-70E740481C1C}">
                <a14:useLocalDpi xmlns:a14="http://schemas.microsoft.com/office/drawing/2010/main" val="0"/>
              </a:ext>
            </a:extLst>
          </a:blip>
          <a:srcRect/>
          <a:stretch>
            <a:fillRect/>
          </a:stretch>
        </p:blipFill>
        <p:spPr bwMode="auto">
          <a:xfrm>
            <a:off x="2093495" y="1521371"/>
            <a:ext cx="7832558" cy="3652208"/>
          </a:xfrm>
          <a:prstGeom prst="rect">
            <a:avLst/>
          </a:prstGeom>
          <a:noFill/>
          <a:ln>
            <a:noFill/>
          </a:ln>
        </p:spPr>
      </p:pic>
    </p:spTree>
    <p:extLst>
      <p:ext uri="{BB962C8B-B14F-4D97-AF65-F5344CB8AC3E}">
        <p14:creationId xmlns:p14="http://schemas.microsoft.com/office/powerpoint/2010/main" val="33949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Temelleri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6" name="Resim 5"/>
          <p:cNvPicPr/>
          <p:nvPr/>
        </p:nvPicPr>
        <p:blipFill rotWithShape="1">
          <a:blip r:embed="rId4">
            <a:extLst>
              <a:ext uri="{28A0092B-C50C-407E-A947-70E740481C1C}">
                <a14:useLocalDpi xmlns:a14="http://schemas.microsoft.com/office/drawing/2010/main" val="0"/>
              </a:ext>
            </a:extLst>
          </a:blip>
          <a:srcRect t="2263"/>
          <a:stretch/>
        </p:blipFill>
        <p:spPr bwMode="auto">
          <a:xfrm>
            <a:off x="2540570" y="1203158"/>
            <a:ext cx="6045900" cy="2894921"/>
          </a:xfrm>
          <a:prstGeom prst="rect">
            <a:avLst/>
          </a:prstGeom>
          <a:noFill/>
          <a:ln>
            <a:noFill/>
          </a:ln>
          <a:extLst>
            <a:ext uri="{53640926-AAD7-44D8-BBD7-CCE9431645EC}">
              <a14:shadowObscured xmlns:a14="http://schemas.microsoft.com/office/drawing/2010/main"/>
            </a:ext>
          </a:extLst>
        </p:spPr>
      </p:pic>
      <p:sp>
        <p:nvSpPr>
          <p:cNvPr id="2" name="Metin kutusu 1"/>
          <p:cNvSpPr txBox="1"/>
          <p:nvPr/>
        </p:nvSpPr>
        <p:spPr>
          <a:xfrm>
            <a:off x="1000527" y="4706006"/>
            <a:ext cx="9286473" cy="1754326"/>
          </a:xfrm>
          <a:prstGeom prst="rect">
            <a:avLst/>
          </a:prstGeom>
          <a:noFill/>
        </p:spPr>
        <p:txBody>
          <a:bodyPr wrap="square" rtlCol="0">
            <a:spAutoFit/>
          </a:bodyPr>
          <a:lstStyle/>
          <a:p>
            <a:pPr algn="just"/>
            <a:r>
              <a:rPr lang="tr-TR" sz="1800" dirty="0"/>
              <a:t>Yapay sinir ağları insan sinir hücrelerine benzer bir yapıda giriş değerlerine göre (x0, x1, x2 vs.) ağırlıkları belirlenip (w0, w1, w2,…</a:t>
            </a:r>
            <a:r>
              <a:rPr lang="tr-TR" sz="1800" dirty="0" err="1"/>
              <a:t>vs</a:t>
            </a:r>
            <a:r>
              <a:rPr lang="tr-TR" sz="1800" dirty="0"/>
              <a:t>) </a:t>
            </a:r>
            <a:r>
              <a:rPr lang="en-US" sz="1800" dirty="0" smtClean="0"/>
              <a:t> </a:t>
            </a:r>
            <a:r>
              <a:rPr lang="tr-TR" sz="1800" dirty="0" smtClean="0"/>
              <a:t>çarpılarak </a:t>
            </a:r>
            <a:r>
              <a:rPr lang="tr-TR" sz="1800" dirty="0"/>
              <a:t>elde edilen sonuçların toplanması ilkesine dayanmaktadır. Yapay sinir ağlarında istenilirse sabit bir </a:t>
            </a:r>
            <a:r>
              <a:rPr lang="tr-TR" sz="1800" dirty="0" err="1"/>
              <a:t>bias</a:t>
            </a:r>
            <a:r>
              <a:rPr lang="tr-TR" sz="1800" dirty="0"/>
              <a:t> değeri eklenerek belirlenen aktivasyon fonksiyonuna göre hem sınıflandırmada hem de regresyon problemlerinde sıklıkla kullanılmaktadır. </a:t>
            </a:r>
            <a:endParaRPr lang="en-US" sz="1800" dirty="0"/>
          </a:p>
          <a:p>
            <a:pPr algn="just"/>
            <a:endParaRPr lang="tr-TR" sz="1800" dirty="0"/>
          </a:p>
        </p:txBody>
      </p:sp>
    </p:spTree>
    <p:extLst>
      <p:ext uri="{BB962C8B-B14F-4D97-AF65-F5344CB8AC3E}">
        <p14:creationId xmlns:p14="http://schemas.microsoft.com/office/powerpoint/2010/main" val="200640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Temelleri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9" name="Resim 8"/>
          <p:cNvPicPr/>
          <p:nvPr/>
        </p:nvPicPr>
        <p:blipFill>
          <a:blip r:embed="rId4">
            <a:extLst>
              <a:ext uri="{28A0092B-C50C-407E-A947-70E740481C1C}">
                <a14:useLocalDpi xmlns:a14="http://schemas.microsoft.com/office/drawing/2010/main" val="0"/>
              </a:ext>
            </a:extLst>
          </a:blip>
          <a:srcRect/>
          <a:stretch>
            <a:fillRect/>
          </a:stretch>
        </p:blipFill>
        <p:spPr bwMode="auto">
          <a:xfrm>
            <a:off x="6233160" y="1253914"/>
            <a:ext cx="5029200" cy="2222500"/>
          </a:xfrm>
          <a:prstGeom prst="rect">
            <a:avLst/>
          </a:prstGeom>
          <a:noFill/>
          <a:ln>
            <a:noFill/>
          </a:ln>
        </p:spPr>
      </p:pic>
      <p:sp>
        <p:nvSpPr>
          <p:cNvPr id="2" name="Metin kutusu 1"/>
          <p:cNvSpPr txBox="1"/>
          <p:nvPr/>
        </p:nvSpPr>
        <p:spPr>
          <a:xfrm>
            <a:off x="785707" y="3777738"/>
            <a:ext cx="4951306" cy="1815882"/>
          </a:xfrm>
          <a:prstGeom prst="rect">
            <a:avLst/>
          </a:prstGeom>
          <a:noFill/>
        </p:spPr>
        <p:txBody>
          <a:bodyPr wrap="square" rtlCol="0">
            <a:spAutoFit/>
          </a:bodyPr>
          <a:lstStyle/>
          <a:p>
            <a:pPr marL="285750" indent="-285750" algn="just">
              <a:buFont typeface="Arial" panose="020B0604020202020204" pitchFamily="34" charset="0"/>
              <a:buChar char="•"/>
            </a:pPr>
            <a:r>
              <a:rPr lang="tr-TR" dirty="0"/>
              <a:t>Yapay Sinir Ağları tekniğindeki temel mantığı, üzerinde çok çalıştığımız bir konuyu pekiştirme yaptıkça hatırlamamızı sağlayan, beyin hücreleri arasındaki artan elektriksel yüke </a:t>
            </a:r>
            <a:r>
              <a:rPr lang="tr-TR" dirty="0" smtClean="0"/>
              <a:t>benzet</a:t>
            </a:r>
            <a:r>
              <a:rPr lang="en-US" dirty="0" err="1" smtClean="0"/>
              <a:t>ilebilir</a:t>
            </a:r>
            <a:r>
              <a:rPr lang="tr-TR" dirty="0" smtClean="0"/>
              <a:t>. </a:t>
            </a:r>
            <a:endParaRPr lang="en-US" dirty="0" smtClean="0"/>
          </a:p>
          <a:p>
            <a:pPr marL="285750" indent="-285750" algn="just">
              <a:buFont typeface="Arial" panose="020B0604020202020204" pitchFamily="34" charset="0"/>
              <a:buChar char="•"/>
            </a:pPr>
            <a:r>
              <a:rPr lang="en-US" dirty="0" smtClean="0"/>
              <a:t>Ü</a:t>
            </a:r>
            <a:r>
              <a:rPr lang="tr-TR" smtClean="0"/>
              <a:t>zerinde </a:t>
            </a:r>
            <a:r>
              <a:rPr lang="tr-TR" dirty="0"/>
              <a:t>çok düşünülmeyen konuların hücreler arası elektriksel yüklerin azalması nedeniyle </a:t>
            </a:r>
            <a:r>
              <a:rPr lang="en-US" smtClean="0"/>
              <a:t>unutulur</a:t>
            </a:r>
            <a:r>
              <a:rPr lang="tr-TR" smtClean="0"/>
              <a:t>. </a:t>
            </a:r>
            <a:endParaRPr lang="en-US" smtClean="0"/>
          </a:p>
          <a:p>
            <a:pPr marL="285750" indent="-285750" algn="just">
              <a:buFont typeface="Arial" panose="020B0604020202020204" pitchFamily="34" charset="0"/>
              <a:buChar char="•"/>
            </a:pPr>
            <a:r>
              <a:rPr lang="en-US" dirty="0" smtClean="0"/>
              <a:t>B</a:t>
            </a:r>
            <a:r>
              <a:rPr lang="tr-TR" smtClean="0"/>
              <a:t>eyin </a:t>
            </a:r>
            <a:r>
              <a:rPr lang="tr-TR" dirty="0"/>
              <a:t>hücreleri arasındaki </a:t>
            </a:r>
            <a:r>
              <a:rPr lang="tr-TR"/>
              <a:t>elektriksel </a:t>
            </a:r>
            <a:r>
              <a:rPr lang="tr-TR" smtClean="0"/>
              <a:t>bağlar, </a:t>
            </a:r>
            <a:r>
              <a:rPr lang="tr-TR" dirty="0"/>
              <a:t>Yapay Sinir Ağları içerisindeki hücrede ağırlık </a:t>
            </a:r>
            <a:r>
              <a:rPr lang="tr-TR"/>
              <a:t>değerleriyle </a:t>
            </a:r>
            <a:r>
              <a:rPr lang="en-US" smtClean="0"/>
              <a:t>karşılanır.</a:t>
            </a:r>
          </a:p>
        </p:txBody>
      </p:sp>
      <p:pic>
        <p:nvPicPr>
          <p:cNvPr id="8" name="Resim 7"/>
          <p:cNvPicPr/>
          <p:nvPr/>
        </p:nvPicPr>
        <p:blipFill rotWithShape="1">
          <a:blip r:embed="rId5">
            <a:extLst>
              <a:ext uri="{28A0092B-C50C-407E-A947-70E740481C1C}">
                <a14:useLocalDpi xmlns:a14="http://schemas.microsoft.com/office/drawing/2010/main" val="0"/>
              </a:ext>
            </a:extLst>
          </a:blip>
          <a:srcRect t="2263"/>
          <a:stretch/>
        </p:blipFill>
        <p:spPr bwMode="auto">
          <a:xfrm>
            <a:off x="6474015" y="3664686"/>
            <a:ext cx="4980940" cy="2747010"/>
          </a:xfrm>
          <a:prstGeom prst="rect">
            <a:avLst/>
          </a:prstGeom>
          <a:noFill/>
          <a:ln>
            <a:noFill/>
          </a:ln>
          <a:extLst>
            <a:ext uri="{53640926-AAD7-44D8-BBD7-CCE9431645EC}">
              <a14:shadowObscured xmlns:a14="http://schemas.microsoft.com/office/drawing/2010/main"/>
            </a:ext>
          </a:extLst>
        </p:spPr>
      </p:pic>
      <p:sp>
        <p:nvSpPr>
          <p:cNvPr id="4" name="Dikdörtgen 3"/>
          <p:cNvSpPr/>
          <p:nvPr/>
        </p:nvSpPr>
        <p:spPr>
          <a:xfrm>
            <a:off x="1021933" y="1800497"/>
            <a:ext cx="4478853" cy="1384995"/>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D</a:t>
            </a:r>
            <a:r>
              <a:rPr lang="tr-TR" sz="2800" b="0" cap="none" spc="0" dirty="0" err="1">
                <a:ln w="0"/>
                <a:solidFill>
                  <a:schemeClr val="accent1"/>
                </a:solidFill>
                <a:effectLst>
                  <a:outerShdw blurRad="38100" dist="25400" dir="5400000" algn="ctr" rotWithShape="0">
                    <a:srgbClr val="6E747A">
                      <a:alpha val="43000"/>
                    </a:srgbClr>
                  </a:outerShdw>
                </a:effectLst>
              </a:rPr>
              <a:t>oğal</a:t>
            </a:r>
            <a:r>
              <a:rPr lang="tr-TR" sz="2800" b="0" cap="none" spc="0" dirty="0">
                <a:ln w="0"/>
                <a:solidFill>
                  <a:schemeClr val="accent1"/>
                </a:solidFill>
                <a:effectLst>
                  <a:outerShdw blurRad="38100" dist="25400" dir="5400000" algn="ctr" rotWithShape="0">
                    <a:srgbClr val="6E747A">
                      <a:alpha val="43000"/>
                    </a:srgbClr>
                  </a:outerShdw>
                </a:effectLst>
              </a:rPr>
              <a:t> ve yapay sinir hücresi </a:t>
            </a:r>
            <a:r>
              <a:rPr lang="tr-TR" sz="2800" b="0" cap="none" spc="0" dirty="0" smtClean="0">
                <a:ln w="0"/>
                <a:solidFill>
                  <a:schemeClr val="accent1"/>
                </a:solidFill>
                <a:effectLst>
                  <a:outerShdw blurRad="38100" dist="25400" dir="5400000" algn="ctr" rotWithShape="0">
                    <a:srgbClr val="6E747A">
                      <a:alpha val="43000"/>
                    </a:srgbClr>
                  </a:outerShdw>
                </a:effectLst>
              </a:rPr>
              <a:t>arası</a:t>
            </a:r>
            <a:r>
              <a:rPr lang="en-US" sz="2800" b="0" cap="none" spc="0" dirty="0" err="1" smtClean="0">
                <a:ln w="0"/>
                <a:solidFill>
                  <a:schemeClr val="accent1"/>
                </a:solidFill>
                <a:effectLst>
                  <a:outerShdw blurRad="38100" dist="25400" dir="5400000" algn="ctr" rotWithShape="0">
                    <a:srgbClr val="6E747A">
                      <a:alpha val="43000"/>
                    </a:srgbClr>
                  </a:outerShdw>
                </a:effectLst>
              </a:rPr>
              <a:t>ndaki</a:t>
            </a:r>
            <a:r>
              <a:rPr lang="tr-TR" sz="2800" b="0" cap="none" spc="0" dirty="0" smtClean="0">
                <a:ln w="0"/>
                <a:solidFill>
                  <a:schemeClr val="accent1"/>
                </a:solidFill>
                <a:effectLst>
                  <a:outerShdw blurRad="38100" dist="25400" dir="5400000" algn="ctr" rotWithShape="0">
                    <a:srgbClr val="6E747A">
                      <a:alpha val="43000"/>
                    </a:srgbClr>
                  </a:outerShdw>
                </a:effectLst>
              </a:rPr>
              <a:t> </a:t>
            </a:r>
            <a:r>
              <a:rPr lang="tr-TR" sz="2800" b="0" cap="none" spc="0" dirty="0">
                <a:ln w="0"/>
                <a:solidFill>
                  <a:schemeClr val="accent1"/>
                </a:solidFill>
                <a:effectLst>
                  <a:outerShdw blurRad="38100" dist="25400" dir="5400000" algn="ctr" rotWithShape="0">
                    <a:srgbClr val="6E747A">
                      <a:alpha val="43000"/>
                    </a:srgbClr>
                  </a:outerShdw>
                </a:effectLst>
              </a:rPr>
              <a:t>esin </a:t>
            </a:r>
            <a:r>
              <a:rPr lang="tr-TR" sz="2800" b="0" cap="none" spc="0" dirty="0" smtClean="0">
                <a:ln w="0"/>
                <a:solidFill>
                  <a:schemeClr val="accent1"/>
                </a:solidFill>
                <a:effectLst>
                  <a:outerShdw blurRad="38100" dist="25400" dir="5400000" algn="ctr" rotWithShape="0">
                    <a:srgbClr val="6E747A">
                      <a:alpha val="43000"/>
                    </a:srgbClr>
                  </a:outerShdw>
                </a:effectLst>
              </a:rPr>
              <a:t>kaynakları</a:t>
            </a:r>
            <a:r>
              <a:rPr lang="en-US" sz="2800" b="0" cap="none" spc="0" dirty="0" smtClean="0">
                <a:ln w="0"/>
                <a:solidFill>
                  <a:schemeClr val="accent1"/>
                </a:solidFill>
                <a:effectLst>
                  <a:outerShdw blurRad="38100" dist="25400" dir="5400000" algn="ctr" rotWithShape="0">
                    <a:srgbClr val="6E747A">
                      <a:alpha val="43000"/>
                    </a:srgbClr>
                  </a:outerShdw>
                </a:effectLst>
              </a:rPr>
              <a:t> </a:t>
            </a:r>
            <a:r>
              <a:rPr lang="en-US" sz="2800" b="0" cap="none" spc="0" dirty="0" err="1" smtClean="0">
                <a:ln w="0"/>
                <a:solidFill>
                  <a:schemeClr val="accent1"/>
                </a:solidFill>
                <a:effectLst>
                  <a:outerShdw blurRad="38100" dist="25400" dir="5400000" algn="ctr" rotWithShape="0">
                    <a:srgbClr val="6E747A">
                      <a:alpha val="43000"/>
                    </a:srgbClr>
                  </a:outerShdw>
                </a:effectLst>
              </a:rPr>
              <a:t>neler</a:t>
            </a:r>
            <a:r>
              <a:rPr lang="en-US" sz="2800" b="0" cap="none" spc="0" dirty="0" smtClean="0">
                <a:ln w="0"/>
                <a:solidFill>
                  <a:schemeClr val="accent1"/>
                </a:solidFill>
                <a:effectLst>
                  <a:outerShdw blurRad="38100" dist="25400" dir="5400000" algn="ctr" rotWithShape="0">
                    <a:srgbClr val="6E747A">
                      <a:alpha val="43000"/>
                    </a:srgbClr>
                  </a:outerShdw>
                </a:effectLst>
              </a:rPr>
              <a:t> </a:t>
            </a:r>
            <a:r>
              <a:rPr lang="en-US" sz="2800" b="0" cap="none" spc="0" dirty="0" err="1" smtClean="0">
                <a:ln w="0"/>
                <a:solidFill>
                  <a:schemeClr val="accent1"/>
                </a:solidFill>
                <a:effectLst>
                  <a:outerShdw blurRad="38100" dist="25400" dir="5400000" algn="ctr" rotWithShape="0">
                    <a:srgbClr val="6E747A">
                      <a:alpha val="43000"/>
                    </a:srgbClr>
                  </a:outerShdw>
                </a:effectLst>
              </a:rPr>
              <a:t>olabilir</a:t>
            </a:r>
            <a:r>
              <a:rPr lang="en-US" sz="2800" b="0" cap="none" spc="0" dirty="0" smtClean="0">
                <a:ln w="0"/>
                <a:solidFill>
                  <a:schemeClr val="accent1"/>
                </a:solidFill>
                <a:effectLst>
                  <a:outerShdw blurRad="38100" dist="25400" dir="5400000" algn="ctr" rotWithShape="0">
                    <a:srgbClr val="6E747A">
                      <a:alpha val="43000"/>
                    </a:srgbClr>
                  </a:outerShdw>
                </a:effectLst>
              </a:rPr>
              <a:t>?</a:t>
            </a:r>
            <a:endParaRPr lang="tr-TR" sz="2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566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Yapay Sinir Ağları Temelleri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6" name="Resim 5" descr="https://miro.medium.com/max/659/0*wfPInfEw8tIn9at5.png"/>
          <p:cNvPicPr/>
          <p:nvPr/>
        </p:nvPicPr>
        <p:blipFill>
          <a:blip r:embed="rId4">
            <a:extLst>
              <a:ext uri="{28A0092B-C50C-407E-A947-70E740481C1C}">
                <a14:useLocalDpi xmlns:a14="http://schemas.microsoft.com/office/drawing/2010/main" val="0"/>
              </a:ext>
            </a:extLst>
          </a:blip>
          <a:srcRect/>
          <a:stretch>
            <a:fillRect/>
          </a:stretch>
        </p:blipFill>
        <p:spPr bwMode="auto">
          <a:xfrm>
            <a:off x="3642040" y="1564107"/>
            <a:ext cx="4550410" cy="814705"/>
          </a:xfrm>
          <a:prstGeom prst="rect">
            <a:avLst/>
          </a:prstGeom>
          <a:noFill/>
          <a:ln>
            <a:noFill/>
          </a:ln>
        </p:spPr>
      </p:pic>
      <p:sp>
        <p:nvSpPr>
          <p:cNvPr id="2" name="Metin kutusu 1"/>
          <p:cNvSpPr txBox="1"/>
          <p:nvPr/>
        </p:nvSpPr>
        <p:spPr>
          <a:xfrm>
            <a:off x="1505665" y="3070842"/>
            <a:ext cx="9776518" cy="2585323"/>
          </a:xfrm>
          <a:prstGeom prst="rect">
            <a:avLst/>
          </a:prstGeom>
          <a:noFill/>
        </p:spPr>
        <p:txBody>
          <a:bodyPr wrap="square" rtlCol="0">
            <a:spAutoFit/>
          </a:bodyPr>
          <a:lstStyle/>
          <a:p>
            <a:r>
              <a:rPr lang="tr-TR" sz="1800" dirty="0"/>
              <a:t>Temel bir yapay sinir ağı modelinin </a:t>
            </a:r>
            <a:r>
              <a:rPr lang="tr-TR" sz="1800" dirty="0" smtClean="0"/>
              <a:t>matematiksel</a:t>
            </a:r>
            <a:r>
              <a:rPr lang="en-US" sz="1800" dirty="0" smtClean="0"/>
              <a:t> </a:t>
            </a:r>
            <a:r>
              <a:rPr lang="en-US" sz="1800" dirty="0" err="1" smtClean="0"/>
              <a:t>resimdeki</a:t>
            </a:r>
            <a:r>
              <a:rPr lang="en-US" sz="1800" dirty="0" smtClean="0"/>
              <a:t> </a:t>
            </a:r>
            <a:r>
              <a:rPr lang="en-US" sz="1800" dirty="0" err="1" smtClean="0"/>
              <a:t>gibidir</a:t>
            </a:r>
            <a:r>
              <a:rPr lang="tr-TR" sz="1800" dirty="0" smtClean="0"/>
              <a:t>. </a:t>
            </a:r>
            <a:r>
              <a:rPr lang="tr-TR" sz="1800" dirty="0"/>
              <a:t>Burada;</a:t>
            </a:r>
            <a:endParaRPr lang="en-US" sz="1800" dirty="0"/>
          </a:p>
          <a:p>
            <a:pPr lvl="0"/>
            <a:r>
              <a:rPr lang="tr-TR" sz="1800" dirty="0"/>
              <a:t>y: </a:t>
            </a:r>
            <a:r>
              <a:rPr lang="tr-TR" sz="1800" dirty="0" err="1"/>
              <a:t>x’e</a:t>
            </a:r>
            <a:r>
              <a:rPr lang="tr-TR" sz="1800" dirty="0"/>
              <a:t> bağlı bağımlı değişken olup, giriş parametrelerine göre modelden elde edilen doğruluk sonucu verir. </a:t>
            </a:r>
            <a:endParaRPr lang="en-US" sz="1800" dirty="0"/>
          </a:p>
          <a:p>
            <a:pPr lvl="0"/>
            <a:r>
              <a:rPr lang="tr-TR" sz="1800" dirty="0"/>
              <a:t>x: Bağımsız giriş parametresidir. </a:t>
            </a:r>
            <a:endParaRPr lang="en-US" sz="1800" dirty="0"/>
          </a:p>
          <a:p>
            <a:pPr lvl="0"/>
            <a:r>
              <a:rPr lang="tr-TR" sz="1800" dirty="0"/>
              <a:t>w: Her bir giriş parametresinin ağırlık değeridir.</a:t>
            </a:r>
            <a:endParaRPr lang="en-US" sz="1800" dirty="0"/>
          </a:p>
          <a:p>
            <a:pPr lvl="0"/>
            <a:r>
              <a:rPr lang="tr-TR" sz="1800" dirty="0"/>
              <a:t>b: Sabit bir </a:t>
            </a:r>
            <a:r>
              <a:rPr lang="tr-TR" sz="1800" dirty="0" err="1"/>
              <a:t>bias</a:t>
            </a:r>
            <a:r>
              <a:rPr lang="tr-TR" sz="1800" dirty="0"/>
              <a:t> değeridir.</a:t>
            </a:r>
            <a:endParaRPr lang="en-US" sz="1800" dirty="0"/>
          </a:p>
          <a:p>
            <a:r>
              <a:rPr lang="tr-TR" sz="1800" dirty="0"/>
              <a:t>Yapay sinir ağı modellerinde w ve b parametreleri değiştirilerek en iyi doğruluk sonucunu elde edilinceye kadar model eğitilir.</a:t>
            </a:r>
            <a:endParaRPr lang="en-US" sz="1800" dirty="0"/>
          </a:p>
          <a:p>
            <a:endParaRPr lang="tr-TR" sz="1800" dirty="0"/>
          </a:p>
        </p:txBody>
      </p:sp>
    </p:spTree>
    <p:extLst>
      <p:ext uri="{BB962C8B-B14F-4D97-AF65-F5344CB8AC3E}">
        <p14:creationId xmlns:p14="http://schemas.microsoft.com/office/powerpoint/2010/main" val="290542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Tek ve Çok Katmanlı Yapay Sinir Ağı Modelleri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765386" y="1645919"/>
            <a:ext cx="4592320" cy="4247317"/>
          </a:xfrm>
          <a:prstGeom prst="rect">
            <a:avLst/>
          </a:prstGeom>
          <a:noFill/>
        </p:spPr>
        <p:txBody>
          <a:bodyPr wrap="square" rtlCol="0">
            <a:spAutoFit/>
          </a:bodyPr>
          <a:lstStyle/>
          <a:p>
            <a:pPr marL="285750" indent="-285750" algn="just">
              <a:buFont typeface="Arial" panose="020B0604020202020204" pitchFamily="34" charset="0"/>
              <a:buChar char="•"/>
            </a:pPr>
            <a:r>
              <a:rPr lang="tr-TR" sz="1800" dirty="0"/>
              <a:t>YSA tek ve çok katmanlı olmak üzere iki farklı model olarak tasarlanabilir.  </a:t>
            </a:r>
            <a:endParaRPr lang="en-US" sz="1800" dirty="0" smtClean="0"/>
          </a:p>
          <a:p>
            <a:pPr marL="285750" indent="-285750" algn="just">
              <a:buFont typeface="Arial" panose="020B0604020202020204" pitchFamily="34" charset="0"/>
              <a:buChar char="•"/>
            </a:pPr>
            <a:r>
              <a:rPr lang="tr-TR" sz="1800" dirty="0" smtClean="0"/>
              <a:t>İlk </a:t>
            </a:r>
            <a:r>
              <a:rPr lang="tr-TR" sz="1800" dirty="0"/>
              <a:t>olarak yapay sinir ağı modelleri tek katmanlı yapıya sahip olarak tasarlanmıştır. </a:t>
            </a:r>
            <a:endParaRPr lang="en-US" sz="1800" dirty="0" smtClean="0"/>
          </a:p>
          <a:p>
            <a:pPr marL="285750" indent="-285750" algn="just">
              <a:buFont typeface="Arial" panose="020B0604020202020204" pitchFamily="34" charset="0"/>
              <a:buChar char="•"/>
            </a:pPr>
            <a:r>
              <a:rPr lang="tr-TR" sz="1800" dirty="0" smtClean="0"/>
              <a:t>1960 </a:t>
            </a:r>
            <a:r>
              <a:rPr lang="tr-TR" sz="1800" dirty="0"/>
              <a:t>yılında </a:t>
            </a:r>
            <a:r>
              <a:rPr lang="tr-TR" sz="1800" dirty="0" err="1"/>
              <a:t>Widrow</a:t>
            </a:r>
            <a:r>
              <a:rPr lang="tr-TR" sz="1800" dirty="0"/>
              <a:t> ve </a:t>
            </a:r>
            <a:r>
              <a:rPr lang="tr-TR" sz="1800" dirty="0" err="1"/>
              <a:t>Hoff</a:t>
            </a:r>
            <a:r>
              <a:rPr lang="tr-TR" sz="1800" dirty="0"/>
              <a:t> çok gizli katmanlı yapıya geçen ilk çalışmayı yapmışlardır. </a:t>
            </a:r>
            <a:endParaRPr lang="en-US" sz="1800" dirty="0" smtClean="0"/>
          </a:p>
          <a:p>
            <a:pPr marL="285750" indent="-285750" algn="just">
              <a:buFont typeface="Arial" panose="020B0604020202020204" pitchFamily="34" charset="0"/>
              <a:buChar char="•"/>
            </a:pPr>
            <a:r>
              <a:rPr lang="en-US" sz="1800" dirty="0" err="1" smtClean="0"/>
              <a:t>Görselde</a:t>
            </a:r>
            <a:r>
              <a:rPr lang="tr-TR" sz="1800" dirty="0" smtClean="0"/>
              <a:t> </a:t>
            </a:r>
            <a:r>
              <a:rPr lang="tr-TR" sz="1800" dirty="0"/>
              <a:t>tek ve çok katmanlı yapay sinir ağları </a:t>
            </a:r>
            <a:r>
              <a:rPr lang="tr-TR" sz="1800" dirty="0" smtClean="0"/>
              <a:t>modelleri </a:t>
            </a:r>
            <a:r>
              <a:rPr lang="en-US" sz="1800" dirty="0" err="1" smtClean="0"/>
              <a:t>gösterilmiştir</a:t>
            </a:r>
            <a:r>
              <a:rPr lang="tr-TR" sz="1800" dirty="0" smtClean="0"/>
              <a:t>. </a:t>
            </a:r>
            <a:endParaRPr lang="en-US" sz="1800" dirty="0" smtClean="0"/>
          </a:p>
          <a:p>
            <a:pPr marL="285750" indent="-285750" algn="just">
              <a:buFont typeface="Arial" panose="020B0604020202020204" pitchFamily="34" charset="0"/>
              <a:buChar char="•"/>
            </a:pPr>
            <a:r>
              <a:rPr lang="tr-TR" sz="1800" dirty="0" smtClean="0"/>
              <a:t>Tek </a:t>
            </a:r>
            <a:r>
              <a:rPr lang="tr-TR" sz="1800" dirty="0"/>
              <a:t>gizli katmanlı YSA modelinde giriş katmanlarından sonra oluşturulan gizli katmandaki nöron sayısına göre modeller eğitilerek çıkış katmanına gönderilir. </a:t>
            </a:r>
            <a:endParaRPr lang="en-US" sz="1800" dirty="0"/>
          </a:p>
        </p:txBody>
      </p:sp>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5872692" y="1930400"/>
            <a:ext cx="5756910" cy="2238375"/>
          </a:xfrm>
          <a:prstGeom prst="rect">
            <a:avLst/>
          </a:prstGeom>
          <a:noFill/>
          <a:ln>
            <a:noFill/>
          </a:ln>
        </p:spPr>
      </p:pic>
    </p:spTree>
    <p:extLst>
      <p:ext uri="{BB962C8B-B14F-4D97-AF65-F5344CB8AC3E}">
        <p14:creationId xmlns:p14="http://schemas.microsoft.com/office/powerpoint/2010/main" val="342763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Tek ve Çok Katmanlı Yapay Sinir Ağı Modelleri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629921" y="1650504"/>
            <a:ext cx="4876800" cy="5355312"/>
          </a:xfrm>
          <a:prstGeom prst="rect">
            <a:avLst/>
          </a:prstGeom>
          <a:noFill/>
        </p:spPr>
        <p:txBody>
          <a:bodyPr wrap="square" rtlCol="0">
            <a:spAutoFit/>
          </a:bodyPr>
          <a:lstStyle/>
          <a:p>
            <a:pPr algn="just"/>
            <a:r>
              <a:rPr lang="tr-TR" sz="1800" dirty="0" smtClean="0"/>
              <a:t>Tek </a:t>
            </a:r>
            <a:r>
              <a:rPr lang="tr-TR" sz="1800" dirty="0"/>
              <a:t>gizli katmanlı YSA modelinde 4+2=6 nöron (çıkış ve gizli katmandaki nöron sayısı) bulunmaktadır. </a:t>
            </a:r>
            <a:endParaRPr lang="en-US" sz="1800" dirty="0" smtClean="0"/>
          </a:p>
          <a:p>
            <a:pPr algn="just"/>
            <a:endParaRPr lang="en-US" sz="1800" dirty="0" smtClean="0"/>
          </a:p>
          <a:p>
            <a:pPr algn="just"/>
            <a:r>
              <a:rPr lang="tr-TR" sz="1800" b="1" dirty="0" smtClean="0"/>
              <a:t>Öğrenilecek </a:t>
            </a:r>
            <a:r>
              <a:rPr lang="tr-TR" sz="1800" b="1" dirty="0"/>
              <a:t>olan parametre sayısı;</a:t>
            </a:r>
            <a:endParaRPr lang="en-US" sz="1800" b="1" dirty="0"/>
          </a:p>
          <a:p>
            <a:pPr algn="just"/>
            <a:r>
              <a:rPr lang="tr-TR" sz="1800" dirty="0"/>
              <a:t>Giriş katmandaki nöron sayısı (3) X gizli katmandaki nöron sayısı (4) + gizli katmandaki nöron sayısı (4) x çıkış katmanındaki nöron sayısı (2) = 20 ağırlık değeri elde edilir. </a:t>
            </a:r>
            <a:endParaRPr lang="en-US" sz="1800" dirty="0" smtClean="0"/>
          </a:p>
          <a:p>
            <a:pPr algn="just"/>
            <a:endParaRPr lang="en-US" sz="1800" dirty="0"/>
          </a:p>
          <a:p>
            <a:pPr algn="just"/>
            <a:r>
              <a:rPr lang="tr-TR" sz="1800" dirty="0"/>
              <a:t>Elde edilen ağırlık değeri gizli katmandaki nöron sayısı (4) + çıkış katmandaki nöron sayısının (2) toplamı ile elde edilen değer 6 (altı) değeri </a:t>
            </a:r>
            <a:r>
              <a:rPr lang="tr-TR" sz="1800" dirty="0" err="1"/>
              <a:t>bias</a:t>
            </a:r>
            <a:r>
              <a:rPr lang="tr-TR" sz="1800" dirty="0"/>
              <a:t> değeri olup eklenerek toplam 26 adet öğrenilmesi gereken parametresi hesaplanır</a:t>
            </a:r>
            <a:r>
              <a:rPr lang="tr-TR" sz="1800" dirty="0" smtClean="0"/>
              <a:t>.</a:t>
            </a:r>
            <a:endParaRPr lang="en-US" sz="1800" dirty="0" smtClean="0"/>
          </a:p>
          <a:p>
            <a:pPr algn="just"/>
            <a:endParaRPr lang="en-US" sz="1800" dirty="0"/>
          </a:p>
          <a:p>
            <a:pPr algn="just"/>
            <a:endParaRPr lang="en-US" sz="1800" dirty="0"/>
          </a:p>
        </p:txBody>
      </p:sp>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5703357" y="1930400"/>
            <a:ext cx="5885815" cy="2397760"/>
          </a:xfrm>
          <a:prstGeom prst="rect">
            <a:avLst/>
          </a:prstGeom>
          <a:noFill/>
          <a:ln>
            <a:noFill/>
          </a:ln>
        </p:spPr>
      </p:pic>
    </p:spTree>
    <p:extLst>
      <p:ext uri="{BB962C8B-B14F-4D97-AF65-F5344CB8AC3E}">
        <p14:creationId xmlns:p14="http://schemas.microsoft.com/office/powerpoint/2010/main" val="21671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1904999" y="287342"/>
            <a:ext cx="8382002" cy="1077178"/>
          </a:xfrm>
          <a:prstGeom prst="rect">
            <a:avLst/>
          </a:prstGeom>
          <a:noFill/>
          <a:ln>
            <a:noFill/>
          </a:ln>
        </p:spPr>
        <p:txBody>
          <a:bodyPr spcFirstLastPara="1" wrap="square" lIns="91425" tIns="45700" rIns="91425" bIns="45700" anchor="t" anchorCtr="0">
            <a:spAutoFit/>
          </a:bodyPr>
          <a:lstStyle/>
          <a:p>
            <a:pPr lvl="0" algn="ctr"/>
            <a:r>
              <a:rPr lang="tr-TR" sz="3200" dirty="0"/>
              <a:t>Tek ve Çok Katmanlı Yapay Sinir Ağı Modelleri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2" name="Metin kutusu 1"/>
          <p:cNvSpPr txBox="1"/>
          <p:nvPr/>
        </p:nvSpPr>
        <p:spPr>
          <a:xfrm>
            <a:off x="668421" y="1661711"/>
            <a:ext cx="5113867" cy="5078313"/>
          </a:xfrm>
          <a:prstGeom prst="rect">
            <a:avLst/>
          </a:prstGeom>
          <a:noFill/>
        </p:spPr>
        <p:txBody>
          <a:bodyPr wrap="square" rtlCol="0">
            <a:spAutoFit/>
          </a:bodyPr>
          <a:lstStyle/>
          <a:p>
            <a:pPr algn="just"/>
            <a:r>
              <a:rPr lang="tr-TR" sz="1800" dirty="0"/>
              <a:t>Çok gizli katmanlı YSA modelinde gizli katmandaki nöron sayısı-1 (4) + gizli katmandaki nöron sayısı-2 (4) + çıkış katmanındaki nöron sayısı (1) olmak üzere 9 nörondan (çıkış ve gizli katmanlardaki nöron sayısı) oluşmaktadır. </a:t>
            </a:r>
            <a:endParaRPr lang="en-US" sz="1800" dirty="0" smtClean="0"/>
          </a:p>
          <a:p>
            <a:pPr algn="just"/>
            <a:endParaRPr lang="en-US" sz="1800" dirty="0"/>
          </a:p>
          <a:p>
            <a:pPr algn="just"/>
            <a:r>
              <a:rPr lang="tr-TR" sz="1800" dirty="0"/>
              <a:t>Giriş katmandaki nöron sayısı (3) X gizli katman-1 nöron sayısı (4) + gizli katman-1 nöron sayısı (4) x gizli katman-2 nöron sayısı (4) + gizli katman-2 nöron sayısı (4) x çıkış katmanındaki nöron sayısı (1) = 32 ağırlık değeri elde edilir. </a:t>
            </a:r>
            <a:endParaRPr lang="en-US" sz="1800" dirty="0" smtClean="0"/>
          </a:p>
          <a:p>
            <a:pPr algn="just"/>
            <a:endParaRPr lang="en-US" sz="1800" dirty="0"/>
          </a:p>
          <a:p>
            <a:pPr algn="just"/>
            <a:r>
              <a:rPr lang="tr-TR" sz="1800" dirty="0"/>
              <a:t>Elde edilen ağırlık değeri gizli katman-1 nöron sayısı (4) + gizli katman-2 nöron sayısı (4) + çıkış katmandaki nöron sayısının (1) toplamı ile elde edilen değer 9 (dokuz) değeri </a:t>
            </a:r>
            <a:r>
              <a:rPr lang="tr-TR" sz="1800" dirty="0" err="1"/>
              <a:t>bias</a:t>
            </a:r>
            <a:r>
              <a:rPr lang="tr-TR" sz="1800" dirty="0"/>
              <a:t> değeri olup eklenerek toplam 41 adet öğrenilmesi gereken parametresi hesaplanır.</a:t>
            </a:r>
            <a:endParaRPr lang="en-US" sz="1800" dirty="0"/>
          </a:p>
        </p:txBody>
      </p:sp>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5926667" y="1930400"/>
            <a:ext cx="5756910" cy="2238375"/>
          </a:xfrm>
          <a:prstGeom prst="rect">
            <a:avLst/>
          </a:prstGeom>
          <a:noFill/>
          <a:ln>
            <a:noFill/>
          </a:ln>
        </p:spPr>
      </p:pic>
    </p:spTree>
    <p:extLst>
      <p:ext uri="{BB962C8B-B14F-4D97-AF65-F5344CB8AC3E}">
        <p14:creationId xmlns:p14="http://schemas.microsoft.com/office/powerpoint/2010/main" val="31686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1911</TotalTime>
  <Words>1462</Words>
  <Application>Microsoft Office PowerPoint</Application>
  <PresentationFormat>Geniş ekran</PresentationFormat>
  <Paragraphs>117</Paragraphs>
  <Slides>23</Slides>
  <Notes>21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23</vt:i4>
      </vt:variant>
    </vt:vector>
  </HeadingPairs>
  <TitlesOfParts>
    <vt:vector size="27" baseType="lpstr">
      <vt:lpstr>Arial</vt:lpstr>
      <vt:lpstr>Calibri</vt:lpstr>
      <vt:lpstr>Trebuchet MS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139</cp:revision>
  <dcterms:created xsi:type="dcterms:W3CDTF">2020-02-01T14:56:41Z</dcterms:created>
  <dcterms:modified xsi:type="dcterms:W3CDTF">2024-05-20T18:44:05Z</dcterms:modified>
</cp:coreProperties>
</file>