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521" r:id="rId4"/>
    <p:sldId id="524" r:id="rId5"/>
    <p:sldId id="545" r:id="rId6"/>
    <p:sldId id="525" r:id="rId7"/>
    <p:sldId id="526" r:id="rId8"/>
    <p:sldId id="534" r:id="rId9"/>
    <p:sldId id="527" r:id="rId10"/>
    <p:sldId id="535" r:id="rId11"/>
    <p:sldId id="539" r:id="rId12"/>
    <p:sldId id="546" r:id="rId13"/>
    <p:sldId id="547" r:id="rId14"/>
    <p:sldId id="554" r:id="rId15"/>
    <p:sldId id="548" r:id="rId16"/>
    <p:sldId id="549" r:id="rId17"/>
    <p:sldId id="551" r:id="rId18"/>
    <p:sldId id="552" r:id="rId19"/>
    <p:sldId id="553" r:id="rId20"/>
    <p:sldId id="550" r:id="rId21"/>
    <p:sldId id="555" r:id="rId22"/>
    <p:sldId id="26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0"/>
    <p:restoredTop sz="78941" autoAdjust="0"/>
  </p:normalViewPr>
  <p:slideViewPr>
    <p:cSldViewPr snapToGrid="0" snapToObjects="1">
      <p:cViewPr varScale="1">
        <p:scale>
          <a:sx n="80" d="100"/>
          <a:sy n="80" d="100"/>
        </p:scale>
        <p:origin x="10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79457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2209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smtClean="0">
                <a:solidFill>
                  <a:schemeClr val="dk1"/>
                </a:solidFill>
                <a:effectLst/>
                <a:latin typeface="Calibri"/>
                <a:ea typeface="Calibri"/>
                <a:cs typeface="Calibri"/>
                <a:sym typeface="Calibri"/>
              </a:rPr>
              <a:t>formülün parantezlerle gösterilen kısımlarını yaşayarak öğrenmeyi düşünerek (‘bu eylemi yapmak her zaman için iyidir, ama ben de şimdiye kadar bu eylemi yaparak olumlu dönütler aldım, bu eylemi yaptıktan sonra da gelecekteki hangi eylemlerle daha fazla olumlu dönüt alırım?’) </a:t>
            </a:r>
            <a:endParaRPr lang="en-US" sz="1200" b="0" i="0" u="none" strike="noStrike" cap="none" dirty="0" smtClean="0">
              <a:solidFill>
                <a:schemeClr val="dk1"/>
              </a:solidFill>
              <a:effectLst/>
              <a:latin typeface="Calibri"/>
              <a:ea typeface="Calibri"/>
              <a:cs typeface="Calibri"/>
              <a:sym typeface="Calibri"/>
            </a:endParaRPr>
          </a:p>
          <a:p>
            <a:r>
              <a:rPr lang="en-US" dirty="0" smtClean="0"/>
              <a:t/>
            </a:r>
            <a:br>
              <a:rPr lang="en-US" dirty="0" smtClean="0"/>
            </a:br>
            <a:r>
              <a:rPr lang="en-US" dirty="0" smtClean="0"/>
              <a:t/>
            </a:r>
            <a:br>
              <a:rPr lang="en-US" dirty="0" smtClean="0"/>
            </a:br>
            <a:r>
              <a:rPr lang="en-US" dirty="0" smtClean="0"/>
              <a:t/>
            </a:r>
            <a:br>
              <a:rPr lang="en-US" dirty="0" smtClean="0"/>
            </a:br>
            <a:r>
              <a:rPr lang="tr-TR" sz="1200" b="0" i="0" u="none" strike="noStrike" cap="none" dirty="0" smtClean="0">
                <a:solidFill>
                  <a:schemeClr val="dk1"/>
                </a:solidFill>
                <a:latin typeface="Calibri"/>
                <a:ea typeface="Calibri"/>
                <a:cs typeface="Calibri"/>
                <a:sym typeface="Calibri"/>
              </a:rPr>
              <a:t>1. Q-</a:t>
            </a:r>
            <a:r>
              <a:rPr lang="tr-TR" sz="1200" b="0" i="0" u="none" strike="noStrike" cap="none" dirty="0" err="1" smtClean="0">
                <a:solidFill>
                  <a:schemeClr val="dk1"/>
                </a:solidFill>
                <a:latin typeface="Calibri"/>
                <a:ea typeface="Calibri"/>
                <a:cs typeface="Calibri"/>
                <a:sym typeface="Calibri"/>
              </a:rPr>
              <a:t>Ögrenme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teknigi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çalismadan</a:t>
            </a:r>
            <a:r>
              <a:rPr lang="tr-TR" sz="1200" b="0" i="0" u="none" strike="noStrike" cap="none" dirty="0" smtClean="0">
                <a:solidFill>
                  <a:schemeClr val="dk1"/>
                </a:solidFill>
                <a:latin typeface="Calibri"/>
                <a:ea typeface="Calibri"/>
                <a:cs typeface="Calibri"/>
                <a:sym typeface="Calibri"/>
              </a:rPr>
              <a:t> önce elimizde eylemlerin </a:t>
            </a:r>
            <a:r>
              <a:rPr lang="tr-TR" sz="1200" b="0" i="0" u="none" strike="noStrike" cap="none" dirty="0" err="1" smtClean="0">
                <a:solidFill>
                  <a:schemeClr val="dk1"/>
                </a:solidFill>
                <a:latin typeface="Calibri"/>
                <a:ea typeface="Calibri"/>
                <a:cs typeface="Calibri"/>
                <a:sym typeface="Calibri"/>
              </a:rPr>
              <a:t>puanlarini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tasiyan</a:t>
            </a:r>
            <a:r>
              <a:rPr lang="tr-TR" sz="1200" b="0" i="0" u="none" strike="noStrike" cap="none" dirty="0" smtClean="0">
                <a:solidFill>
                  <a:schemeClr val="dk1"/>
                </a:solidFill>
                <a:latin typeface="Calibri"/>
                <a:ea typeface="Calibri"/>
                <a:cs typeface="Calibri"/>
                <a:sym typeface="Calibri"/>
              </a:rPr>
              <a:t> bir </a:t>
            </a:r>
            <a:r>
              <a:rPr lang="tr-TR" sz="1200" b="0" i="0" u="none" strike="noStrike" cap="none" dirty="0" err="1" smtClean="0">
                <a:solidFill>
                  <a:schemeClr val="dk1"/>
                </a:solidFill>
                <a:latin typeface="Calibri"/>
                <a:ea typeface="Calibri"/>
                <a:cs typeface="Calibri"/>
                <a:sym typeface="Calibri"/>
              </a:rPr>
              <a:t>tablomuzolur</a:t>
            </a:r>
            <a:r>
              <a:rPr lang="tr-TR" sz="1200" b="0" i="0" u="none" strike="noStrike" cap="none" dirty="0" smtClean="0">
                <a:solidFill>
                  <a:schemeClr val="dk1"/>
                </a:solidFill>
                <a:latin typeface="Calibri"/>
                <a:ea typeface="Calibri"/>
                <a:cs typeface="Calibri"/>
                <a:sym typeface="Calibri"/>
              </a:rPr>
              <a:t>. Bununla birlikte içi bos </a:t>
            </a:r>
            <a:r>
              <a:rPr lang="tr-TR" sz="1200" b="0" i="0" u="none" strike="noStrike" cap="none" dirty="0" err="1" smtClean="0">
                <a:solidFill>
                  <a:schemeClr val="dk1"/>
                </a:solidFill>
                <a:latin typeface="Calibri"/>
                <a:ea typeface="Calibri"/>
                <a:cs typeface="Calibri"/>
                <a:sym typeface="Calibri"/>
              </a:rPr>
              <a:t>degerlerden</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sifir</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olusan</a:t>
            </a:r>
            <a:r>
              <a:rPr lang="tr-TR" sz="1200" b="0" i="0" u="none" strike="noStrike" cap="none" dirty="0" smtClean="0">
                <a:solidFill>
                  <a:schemeClr val="dk1"/>
                </a:solidFill>
                <a:latin typeface="Calibri"/>
                <a:ea typeface="Calibri"/>
                <a:cs typeface="Calibri"/>
                <a:sym typeface="Calibri"/>
              </a:rPr>
              <a:t> puan tablosuyla ayni satir-</a:t>
            </a:r>
            <a:r>
              <a:rPr lang="tr-TR" sz="1200" b="0" i="0" u="none" strike="noStrike" cap="none" dirty="0" err="1" smtClean="0">
                <a:solidFill>
                  <a:schemeClr val="dk1"/>
                </a:solidFill>
                <a:latin typeface="Calibri"/>
                <a:ea typeface="Calibri"/>
                <a:cs typeface="Calibri"/>
                <a:sym typeface="Calibri"/>
              </a:rPr>
              <a:t>sütundanolusan</a:t>
            </a:r>
            <a:r>
              <a:rPr lang="tr-TR" sz="1200" b="0" i="0" u="none" strike="noStrike" cap="none" dirty="0" smtClean="0">
                <a:solidFill>
                  <a:schemeClr val="dk1"/>
                </a:solidFill>
                <a:latin typeface="Calibri"/>
                <a:ea typeface="Calibri"/>
                <a:cs typeface="Calibri"/>
                <a:sym typeface="Calibri"/>
              </a:rPr>
              <a:t> bir Q tablosu </a:t>
            </a:r>
            <a:r>
              <a:rPr lang="tr-TR" sz="1200" b="0" i="0" u="none" strike="noStrike" cap="none" dirty="0" err="1" smtClean="0">
                <a:solidFill>
                  <a:schemeClr val="dk1"/>
                </a:solidFill>
                <a:latin typeface="Calibri"/>
                <a:ea typeface="Calibri"/>
                <a:cs typeface="Calibri"/>
                <a:sym typeface="Calibri"/>
              </a:rPr>
              <a:t>tasarlariz</a:t>
            </a:r>
            <a:r>
              <a:rPr lang="tr-TR" sz="1200" b="0" i="0" u="none" strike="noStrike" cap="none" dirty="0" smtClean="0">
                <a:solidFill>
                  <a:schemeClr val="dk1"/>
                </a:solidFill>
                <a:latin typeface="Calibri"/>
                <a:ea typeface="Calibri"/>
                <a:cs typeface="Calibri"/>
                <a:sym typeface="Calibri"/>
              </a:rPr>
              <a:t>. </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2. Q-</a:t>
            </a:r>
            <a:r>
              <a:rPr lang="tr-TR" sz="1200" b="0" i="0" u="none" strike="noStrike" cap="none" dirty="0" err="1" smtClean="0">
                <a:solidFill>
                  <a:schemeClr val="dk1"/>
                </a:solidFill>
                <a:latin typeface="Calibri"/>
                <a:ea typeface="Calibri"/>
                <a:cs typeface="Calibri"/>
                <a:sym typeface="Calibri"/>
              </a:rPr>
              <a:t>Ögrenme</a:t>
            </a:r>
            <a:r>
              <a:rPr lang="tr-TR" sz="1200" b="0" i="0" u="none" strike="noStrike" cap="none" dirty="0" smtClean="0">
                <a:solidFill>
                  <a:schemeClr val="dk1"/>
                </a:solidFill>
                <a:latin typeface="Calibri"/>
                <a:ea typeface="Calibri"/>
                <a:cs typeface="Calibri"/>
                <a:sym typeface="Calibri"/>
              </a:rPr>
              <a:t> için </a:t>
            </a:r>
            <a:r>
              <a:rPr lang="tr-TR" sz="1200" b="0" i="0" u="none" strike="noStrike" cap="none" dirty="0" err="1" smtClean="0">
                <a:solidFill>
                  <a:schemeClr val="dk1"/>
                </a:solidFill>
                <a:latin typeface="Calibri"/>
                <a:ea typeface="Calibri"/>
                <a:cs typeface="Calibri"/>
                <a:sym typeface="Calibri"/>
              </a:rPr>
              <a:t>ögrenme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orani</a:t>
            </a:r>
            <a:r>
              <a:rPr lang="tr-TR" sz="1200" b="0" i="0" u="none" strike="noStrike" cap="none" dirty="0" smtClean="0">
                <a:solidFill>
                  <a:schemeClr val="dk1"/>
                </a:solidFill>
                <a:latin typeface="Calibri"/>
                <a:ea typeface="Calibri"/>
                <a:cs typeface="Calibri"/>
                <a:sym typeface="Calibri"/>
              </a:rPr>
              <a:t> ve azalma </a:t>
            </a:r>
            <a:r>
              <a:rPr lang="tr-TR" sz="1200" b="0" i="0" u="none" strike="noStrike" cap="none" dirty="0" err="1" smtClean="0">
                <a:solidFill>
                  <a:schemeClr val="dk1"/>
                </a:solidFill>
                <a:latin typeface="Calibri"/>
                <a:ea typeface="Calibri"/>
                <a:cs typeface="Calibri"/>
                <a:sym typeface="Calibri"/>
              </a:rPr>
              <a:t>degeri</a:t>
            </a:r>
            <a:r>
              <a:rPr lang="tr-TR" sz="1200" b="0" i="0" u="none" strike="noStrike" cap="none" dirty="0" smtClean="0">
                <a:solidFill>
                  <a:schemeClr val="dk1"/>
                </a:solidFill>
                <a:latin typeface="Calibri"/>
                <a:ea typeface="Calibri"/>
                <a:cs typeface="Calibri"/>
                <a:sym typeface="Calibri"/>
              </a:rPr>
              <a:t> olarak iki reel </a:t>
            </a:r>
            <a:r>
              <a:rPr lang="tr-TR" sz="1200" b="0" i="0" u="none" strike="noStrike" cap="none" dirty="0" err="1" smtClean="0">
                <a:solidFill>
                  <a:schemeClr val="dk1"/>
                </a:solidFill>
                <a:latin typeface="Calibri"/>
                <a:ea typeface="Calibri"/>
                <a:cs typeface="Calibri"/>
                <a:sym typeface="Calibri"/>
              </a:rPr>
              <a:t>sayi</a:t>
            </a:r>
            <a:r>
              <a:rPr lang="tr-TR" sz="1200" b="0" i="0" u="none" strike="noStrike" cap="none" dirty="0" smtClean="0">
                <a:solidFill>
                  <a:schemeClr val="dk1"/>
                </a:solidFill>
                <a:latin typeface="Calibri"/>
                <a:ea typeface="Calibri"/>
                <a:cs typeface="Calibri"/>
                <a:sym typeface="Calibri"/>
              </a:rPr>
              <a:t> belirleriz. Bu </a:t>
            </a:r>
            <a:r>
              <a:rPr lang="tr-TR" sz="1200" b="0" i="0" u="none" strike="noStrike" cap="none" dirty="0" err="1" smtClean="0">
                <a:solidFill>
                  <a:schemeClr val="dk1"/>
                </a:solidFill>
                <a:latin typeface="Calibri"/>
                <a:ea typeface="Calibri"/>
                <a:cs typeface="Calibri"/>
                <a:sym typeface="Calibri"/>
              </a:rPr>
              <a:t>sayilarögrenme</a:t>
            </a:r>
            <a:r>
              <a:rPr lang="tr-TR" sz="1200" b="0" i="0" u="none" strike="noStrike" cap="none" dirty="0" smtClean="0">
                <a:solidFill>
                  <a:schemeClr val="dk1"/>
                </a:solidFill>
                <a:latin typeface="Calibri"/>
                <a:ea typeface="Calibri"/>
                <a:cs typeface="Calibri"/>
                <a:sym typeface="Calibri"/>
              </a:rPr>
              <a:t> gücünü ve </a:t>
            </a:r>
            <a:r>
              <a:rPr lang="tr-TR" sz="1200" b="0" i="0" u="none" strike="noStrike" cap="none" dirty="0" err="1" smtClean="0">
                <a:solidFill>
                  <a:schemeClr val="dk1"/>
                </a:solidFill>
                <a:latin typeface="Calibri"/>
                <a:ea typeface="Calibri"/>
                <a:cs typeface="Calibri"/>
                <a:sym typeface="Calibri"/>
              </a:rPr>
              <a:t>sans</a:t>
            </a:r>
            <a:r>
              <a:rPr lang="tr-TR" sz="1200" b="0" i="0" u="none" strike="noStrike" cap="none" dirty="0" smtClean="0">
                <a:solidFill>
                  <a:schemeClr val="dk1"/>
                </a:solidFill>
                <a:latin typeface="Calibri"/>
                <a:ea typeface="Calibri"/>
                <a:cs typeface="Calibri"/>
                <a:sym typeface="Calibri"/>
              </a:rPr>
              <a:t> faktörünü etkiler.</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3. Etmenimiz probleme göre ilk </a:t>
            </a:r>
            <a:r>
              <a:rPr lang="tr-TR" sz="1200" b="0" i="0" u="none" strike="noStrike" cap="none" dirty="0" err="1" smtClean="0">
                <a:solidFill>
                  <a:schemeClr val="dk1"/>
                </a:solidFill>
                <a:latin typeface="Calibri"/>
                <a:ea typeface="Calibri"/>
                <a:cs typeface="Calibri"/>
                <a:sym typeface="Calibri"/>
              </a:rPr>
              <a:t>adimini</a:t>
            </a:r>
            <a:r>
              <a:rPr lang="tr-TR" sz="1200" b="0" i="0" u="none" strike="noStrike" cap="none" dirty="0" smtClean="0">
                <a:solidFill>
                  <a:schemeClr val="dk1"/>
                </a:solidFill>
                <a:latin typeface="Calibri"/>
                <a:ea typeface="Calibri"/>
                <a:cs typeface="Calibri"/>
                <a:sym typeface="Calibri"/>
              </a:rPr>
              <a:t> atar. </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4. Formülde eylem sonucunda </a:t>
            </a:r>
            <a:r>
              <a:rPr lang="tr-TR" sz="1200" b="0" i="0" u="none" strike="noStrike" cap="none" dirty="0" err="1" smtClean="0">
                <a:solidFill>
                  <a:schemeClr val="dk1"/>
                </a:solidFill>
                <a:latin typeface="Calibri"/>
                <a:ea typeface="Calibri"/>
                <a:cs typeface="Calibri"/>
                <a:sym typeface="Calibri"/>
              </a:rPr>
              <a:t>ögrenilen</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deger</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kismini</a:t>
            </a:r>
            <a:r>
              <a:rPr lang="tr-TR" sz="1200" b="0" i="0" u="none" strike="noStrike" cap="none" dirty="0" smtClean="0">
                <a:solidFill>
                  <a:schemeClr val="dk1"/>
                </a:solidFill>
                <a:latin typeface="Calibri"/>
                <a:ea typeface="Calibri"/>
                <a:cs typeface="Calibri"/>
                <a:sym typeface="Calibri"/>
              </a:rPr>
              <a:t> hesaplamak için etmenin </a:t>
            </a:r>
            <a:r>
              <a:rPr lang="tr-TR" sz="1200" b="0" i="0" u="none" strike="noStrike" cap="none" dirty="0" err="1" smtClean="0">
                <a:solidFill>
                  <a:schemeClr val="dk1"/>
                </a:solidFill>
                <a:latin typeface="Calibri"/>
                <a:ea typeface="Calibri"/>
                <a:cs typeface="Calibri"/>
                <a:sym typeface="Calibri"/>
              </a:rPr>
              <a:t>gelecekolasi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adimlarinin</a:t>
            </a:r>
            <a:r>
              <a:rPr lang="tr-TR" sz="1200" b="0" i="0" u="none" strike="noStrike" cap="none" dirty="0" smtClean="0">
                <a:solidFill>
                  <a:schemeClr val="dk1"/>
                </a:solidFill>
                <a:latin typeface="Calibri"/>
                <a:ea typeface="Calibri"/>
                <a:cs typeface="Calibri"/>
                <a:sym typeface="Calibri"/>
              </a:rPr>
              <a:t> bütün </a:t>
            </a:r>
            <a:r>
              <a:rPr lang="tr-TR" sz="1200" b="0" i="0" u="none" strike="noStrike" cap="none" dirty="0" err="1" smtClean="0">
                <a:solidFill>
                  <a:schemeClr val="dk1"/>
                </a:solidFill>
                <a:latin typeface="Calibri"/>
                <a:ea typeface="Calibri"/>
                <a:cs typeface="Calibri"/>
                <a:sym typeface="Calibri"/>
              </a:rPr>
              <a:t>kombinasyonlarindan</a:t>
            </a:r>
            <a:r>
              <a:rPr lang="tr-TR" sz="1200" b="0" i="0" u="none" strike="noStrike" cap="none" dirty="0" smtClean="0">
                <a:solidFill>
                  <a:schemeClr val="dk1"/>
                </a:solidFill>
                <a:latin typeface="Calibri"/>
                <a:ea typeface="Calibri"/>
                <a:cs typeface="Calibri"/>
                <a:sym typeface="Calibri"/>
              </a:rPr>
              <a:t> (ilk basta bos </a:t>
            </a:r>
            <a:r>
              <a:rPr lang="tr-TR" sz="1200" b="0" i="0" u="none" strike="noStrike" cap="none" dirty="0" err="1" smtClean="0">
                <a:solidFill>
                  <a:schemeClr val="dk1"/>
                </a:solidFill>
                <a:latin typeface="Calibri"/>
                <a:ea typeface="Calibri"/>
                <a:cs typeface="Calibri"/>
                <a:sym typeface="Calibri"/>
              </a:rPr>
              <a:t>tasarladigimiz</a:t>
            </a:r>
            <a:r>
              <a:rPr lang="tr-TR" sz="1200" b="0" i="0" u="none" strike="noStrike" cap="none" dirty="0" smtClean="0">
                <a:solidFill>
                  <a:schemeClr val="dk1"/>
                </a:solidFill>
                <a:latin typeface="Calibri"/>
                <a:ea typeface="Calibri"/>
                <a:cs typeface="Calibri"/>
                <a:sym typeface="Calibri"/>
              </a:rPr>
              <a:t> ama </a:t>
            </a:r>
            <a:r>
              <a:rPr lang="tr-TR" sz="1200" b="0" i="0" u="none" strike="noStrike" cap="none" dirty="0" err="1" smtClean="0">
                <a:solidFill>
                  <a:schemeClr val="dk1"/>
                </a:solidFill>
                <a:latin typeface="Calibri"/>
                <a:ea typeface="Calibri"/>
                <a:cs typeface="Calibri"/>
                <a:sym typeface="Calibri"/>
              </a:rPr>
              <a:t>zamanladolacak</a:t>
            </a:r>
            <a:r>
              <a:rPr lang="tr-TR" sz="1200" b="0" i="0" u="none" strike="noStrike" cap="none" dirty="0" smtClean="0">
                <a:solidFill>
                  <a:schemeClr val="dk1"/>
                </a:solidFill>
                <a:latin typeface="Calibri"/>
                <a:ea typeface="Calibri"/>
                <a:cs typeface="Calibri"/>
                <a:sym typeface="Calibri"/>
              </a:rPr>
              <a:t> Q tablosundan) gelecek en büyük </a:t>
            </a:r>
            <a:r>
              <a:rPr lang="tr-TR" sz="1200" b="0" i="0" u="none" strike="noStrike" cap="none" dirty="0" err="1" smtClean="0">
                <a:solidFill>
                  <a:schemeClr val="dk1"/>
                </a:solidFill>
                <a:latin typeface="Calibri"/>
                <a:ea typeface="Calibri"/>
                <a:cs typeface="Calibri"/>
                <a:sym typeface="Calibri"/>
              </a:rPr>
              <a:t>puani</a:t>
            </a:r>
            <a:r>
              <a:rPr lang="tr-TR" sz="1200" b="0" i="0" u="none" strike="noStrike" cap="none" dirty="0" smtClean="0">
                <a:solidFill>
                  <a:schemeClr val="dk1"/>
                </a:solidFill>
                <a:latin typeface="Calibri"/>
                <a:ea typeface="Calibri"/>
                <a:cs typeface="Calibri"/>
                <a:sym typeface="Calibri"/>
              </a:rPr>
              <a:t> azalma </a:t>
            </a:r>
            <a:r>
              <a:rPr lang="tr-TR" sz="1200" b="0" i="0" u="none" strike="noStrike" cap="none" dirty="0" err="1" smtClean="0">
                <a:solidFill>
                  <a:schemeClr val="dk1"/>
                </a:solidFill>
                <a:latin typeface="Calibri"/>
                <a:ea typeface="Calibri"/>
                <a:cs typeface="Calibri"/>
                <a:sym typeface="Calibri"/>
              </a:rPr>
              <a:t>degeri</a:t>
            </a:r>
            <a:r>
              <a:rPr lang="tr-TR" sz="1200" b="0" i="0" u="none" strike="noStrike" cap="none" dirty="0" smtClean="0">
                <a:solidFill>
                  <a:schemeClr val="dk1"/>
                </a:solidFill>
                <a:latin typeface="Calibri"/>
                <a:ea typeface="Calibri"/>
                <a:cs typeface="Calibri"/>
                <a:sym typeface="Calibri"/>
              </a:rPr>
              <a:t> ile çarpar ve eylem </a:t>
            </a:r>
            <a:r>
              <a:rPr lang="tr-TR" sz="1200" b="0" i="0" u="none" strike="noStrike" cap="none" dirty="0" err="1" smtClean="0">
                <a:solidFill>
                  <a:schemeClr val="dk1"/>
                </a:solidFill>
                <a:latin typeface="Calibri"/>
                <a:ea typeface="Calibri"/>
                <a:cs typeface="Calibri"/>
                <a:sym typeface="Calibri"/>
              </a:rPr>
              <a:t>puanlarinitasiyan</a:t>
            </a:r>
            <a:r>
              <a:rPr lang="tr-TR" sz="1200" b="0" i="0" u="none" strike="noStrike" cap="none" dirty="0" smtClean="0">
                <a:solidFill>
                  <a:schemeClr val="dk1"/>
                </a:solidFill>
                <a:latin typeface="Calibri"/>
                <a:ea typeface="Calibri"/>
                <a:cs typeface="Calibri"/>
                <a:sym typeface="Calibri"/>
              </a:rPr>
              <a:t> tablodan etmenin </a:t>
            </a:r>
            <a:r>
              <a:rPr lang="tr-TR" sz="1200" b="0" i="0" u="none" strike="noStrike" cap="none" dirty="0" err="1" smtClean="0">
                <a:solidFill>
                  <a:schemeClr val="dk1"/>
                </a:solidFill>
                <a:latin typeface="Calibri"/>
                <a:ea typeface="Calibri"/>
                <a:cs typeface="Calibri"/>
                <a:sym typeface="Calibri"/>
              </a:rPr>
              <a:t>attigi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adima</a:t>
            </a:r>
            <a:r>
              <a:rPr lang="tr-TR" sz="1200" b="0" i="0" u="none" strike="noStrike" cap="none" dirty="0" smtClean="0">
                <a:solidFill>
                  <a:schemeClr val="dk1"/>
                </a:solidFill>
                <a:latin typeface="Calibri"/>
                <a:ea typeface="Calibri"/>
                <a:cs typeface="Calibri"/>
                <a:sym typeface="Calibri"/>
              </a:rPr>
              <a:t> tekabül eden ödül </a:t>
            </a:r>
            <a:r>
              <a:rPr lang="tr-TR" sz="1200" b="0" i="0" u="none" strike="noStrike" cap="none" dirty="0" err="1" smtClean="0">
                <a:solidFill>
                  <a:schemeClr val="dk1"/>
                </a:solidFill>
                <a:latin typeface="Calibri"/>
                <a:ea typeface="Calibri"/>
                <a:cs typeface="Calibri"/>
                <a:sym typeface="Calibri"/>
              </a:rPr>
              <a:t>degeriyle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topladiktan</a:t>
            </a:r>
            <a:r>
              <a:rPr lang="tr-TR" sz="1200" b="0" i="0" u="none" strike="noStrike" cap="none" dirty="0" smtClean="0">
                <a:solidFill>
                  <a:schemeClr val="dk1"/>
                </a:solidFill>
                <a:latin typeface="Calibri"/>
                <a:ea typeface="Calibri"/>
                <a:cs typeface="Calibri"/>
                <a:sym typeface="Calibri"/>
              </a:rPr>
              <a:t> sonra </a:t>
            </a:r>
            <a:r>
              <a:rPr lang="tr-TR" sz="1200" b="0" i="0" u="none" strike="noStrike" cap="none" dirty="0" err="1" smtClean="0">
                <a:solidFill>
                  <a:schemeClr val="dk1"/>
                </a:solidFill>
                <a:latin typeface="Calibri"/>
                <a:ea typeface="Calibri"/>
                <a:cs typeface="Calibri"/>
                <a:sym typeface="Calibri"/>
              </a:rPr>
              <a:t>eldeettigimiz</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degeri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ögrenme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orani</a:t>
            </a:r>
            <a:r>
              <a:rPr lang="tr-TR" sz="1200" b="0" i="0" u="none" strike="noStrike" cap="none" dirty="0" smtClean="0">
                <a:solidFill>
                  <a:schemeClr val="dk1"/>
                </a:solidFill>
                <a:latin typeface="Calibri"/>
                <a:ea typeface="Calibri"/>
                <a:cs typeface="Calibri"/>
                <a:sym typeface="Calibri"/>
              </a:rPr>
              <a:t> ile </a:t>
            </a:r>
            <a:r>
              <a:rPr lang="tr-TR" sz="1200" b="0" i="0" u="none" strike="noStrike" cap="none" dirty="0" err="1" smtClean="0">
                <a:solidFill>
                  <a:schemeClr val="dk1"/>
                </a:solidFill>
                <a:latin typeface="Calibri"/>
                <a:ea typeface="Calibri"/>
                <a:cs typeface="Calibri"/>
                <a:sym typeface="Calibri"/>
              </a:rPr>
              <a:t>çarpariz</a:t>
            </a:r>
            <a:r>
              <a:rPr lang="tr-TR" sz="1200" b="0" i="0" u="none" strike="noStrike" cap="none" dirty="0" smtClean="0">
                <a:solidFill>
                  <a:schemeClr val="dk1"/>
                </a:solidFill>
                <a:latin typeface="Calibri"/>
                <a:ea typeface="Calibri"/>
                <a:cs typeface="Calibri"/>
                <a:sym typeface="Calibri"/>
              </a:rPr>
              <a:t>. </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5. Dördüncü adim ile elde </a:t>
            </a:r>
            <a:r>
              <a:rPr lang="tr-TR" sz="1200" b="0" i="0" u="none" strike="noStrike" cap="none" dirty="0" err="1" smtClean="0">
                <a:solidFill>
                  <a:schemeClr val="dk1"/>
                </a:solidFill>
                <a:latin typeface="Calibri"/>
                <a:ea typeface="Calibri"/>
                <a:cs typeface="Calibri"/>
                <a:sym typeface="Calibri"/>
              </a:rPr>
              <a:t>ettigimiz</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degeri</a:t>
            </a:r>
            <a:r>
              <a:rPr lang="tr-TR" sz="1200" b="0" i="0" u="none" strike="noStrike" cap="none" dirty="0" smtClean="0">
                <a:solidFill>
                  <a:schemeClr val="dk1"/>
                </a:solidFill>
                <a:latin typeface="Calibri"/>
                <a:ea typeface="Calibri"/>
                <a:cs typeface="Calibri"/>
                <a:sym typeface="Calibri"/>
              </a:rPr>
              <a:t> Q tablosunda mevcut olan </a:t>
            </a:r>
            <a:r>
              <a:rPr lang="tr-TR" sz="1200" b="0" i="0" u="none" strike="noStrike" cap="none" dirty="0" err="1" smtClean="0">
                <a:solidFill>
                  <a:schemeClr val="dk1"/>
                </a:solidFill>
                <a:latin typeface="Calibri"/>
                <a:ea typeface="Calibri"/>
                <a:cs typeface="Calibri"/>
                <a:sym typeface="Calibri"/>
              </a:rPr>
              <a:t>degerin</a:t>
            </a:r>
            <a:r>
              <a:rPr lang="tr-TR" sz="1200" b="0" i="0" u="none" strike="noStrike" cap="none" dirty="0" smtClean="0">
                <a:solidFill>
                  <a:schemeClr val="dk1"/>
                </a:solidFill>
                <a:latin typeface="Calibri"/>
                <a:ea typeface="Calibri"/>
                <a:cs typeface="Calibri"/>
                <a:sym typeface="Calibri"/>
              </a:rPr>
              <a:t> üzerine </a:t>
            </a:r>
            <a:r>
              <a:rPr lang="tr-TR" sz="1200" b="0" i="0" u="none" strike="noStrike" cap="none" dirty="0" err="1" smtClean="0">
                <a:solidFill>
                  <a:schemeClr val="dk1"/>
                </a:solidFill>
                <a:latin typeface="Calibri"/>
                <a:ea typeface="Calibri"/>
                <a:cs typeface="Calibri"/>
                <a:sym typeface="Calibri"/>
              </a:rPr>
              <a:t>ekler,ardindan</a:t>
            </a:r>
            <a:r>
              <a:rPr lang="tr-TR" sz="1200" b="0" i="0" u="none" strike="noStrike" cap="none" dirty="0" smtClean="0">
                <a:solidFill>
                  <a:schemeClr val="dk1"/>
                </a:solidFill>
                <a:latin typeface="Calibri"/>
                <a:ea typeface="Calibri"/>
                <a:cs typeface="Calibri"/>
                <a:sym typeface="Calibri"/>
              </a:rPr>
              <a:t> (1 – </a:t>
            </a:r>
            <a:r>
              <a:rPr lang="tr-TR" sz="1200" b="0" i="0" u="none" strike="noStrike" cap="none" dirty="0" err="1" smtClean="0">
                <a:solidFill>
                  <a:schemeClr val="dk1"/>
                </a:solidFill>
                <a:latin typeface="Calibri"/>
                <a:ea typeface="Calibri"/>
                <a:cs typeface="Calibri"/>
                <a:sym typeface="Calibri"/>
              </a:rPr>
              <a:t>ögrenme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orani</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degeriyle</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çarpariz</a:t>
            </a:r>
            <a:r>
              <a:rPr lang="tr-TR" sz="1200" b="0" i="0" u="none" strike="noStrike" cap="none" dirty="0" smtClean="0">
                <a:solidFill>
                  <a:schemeClr val="dk1"/>
                </a:solidFill>
                <a:latin typeface="Calibri"/>
                <a:ea typeface="Calibri"/>
                <a:cs typeface="Calibri"/>
                <a:sym typeface="Calibri"/>
              </a:rPr>
              <a:t>.</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6. Yeni elde </a:t>
            </a:r>
            <a:r>
              <a:rPr lang="tr-TR" sz="1200" b="0" i="0" u="none" strike="noStrike" cap="none" dirty="0" err="1" smtClean="0">
                <a:solidFill>
                  <a:schemeClr val="dk1"/>
                </a:solidFill>
                <a:latin typeface="Calibri"/>
                <a:ea typeface="Calibri"/>
                <a:cs typeface="Calibri"/>
                <a:sym typeface="Calibri"/>
              </a:rPr>
              <a:t>ettigimiz</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deger</a:t>
            </a:r>
            <a:r>
              <a:rPr lang="tr-TR" sz="1200" b="0" i="0" u="none" strike="noStrike" cap="none" dirty="0" smtClean="0">
                <a:solidFill>
                  <a:schemeClr val="dk1"/>
                </a:solidFill>
                <a:latin typeface="Calibri"/>
                <a:ea typeface="Calibri"/>
                <a:cs typeface="Calibri"/>
                <a:sym typeface="Calibri"/>
              </a:rPr>
              <a:t>, etmenin adim </a:t>
            </a:r>
            <a:r>
              <a:rPr lang="tr-TR" sz="1200" b="0" i="0" u="none" strike="noStrike" cap="none" dirty="0" err="1" smtClean="0">
                <a:solidFill>
                  <a:schemeClr val="dk1"/>
                </a:solidFill>
                <a:latin typeface="Calibri"/>
                <a:ea typeface="Calibri"/>
                <a:cs typeface="Calibri"/>
                <a:sym typeface="Calibri"/>
              </a:rPr>
              <a:t>attigi</a:t>
            </a:r>
            <a:r>
              <a:rPr lang="tr-TR" sz="1200" b="0" i="0" u="none" strike="noStrike" cap="none" dirty="0" smtClean="0">
                <a:solidFill>
                  <a:schemeClr val="dk1"/>
                </a:solidFill>
                <a:latin typeface="Calibri"/>
                <a:ea typeface="Calibri"/>
                <a:cs typeface="Calibri"/>
                <a:sym typeface="Calibri"/>
              </a:rPr>
              <a:t> Q tablosu hücresindeki yeni </a:t>
            </a:r>
            <a:r>
              <a:rPr lang="tr-TR" sz="1200" b="0" i="0" u="none" strike="noStrike" cap="none" dirty="0" err="1" smtClean="0">
                <a:solidFill>
                  <a:schemeClr val="dk1"/>
                </a:solidFill>
                <a:latin typeface="Calibri"/>
                <a:ea typeface="Calibri"/>
                <a:cs typeface="Calibri"/>
                <a:sym typeface="Calibri"/>
              </a:rPr>
              <a:t>deger</a:t>
            </a:r>
            <a:r>
              <a:rPr lang="tr-TR" sz="1200" b="0" i="0" u="none" strike="noStrike" cap="none" dirty="0" smtClean="0">
                <a:solidFill>
                  <a:schemeClr val="dk1"/>
                </a:solidFill>
                <a:latin typeface="Calibri"/>
                <a:ea typeface="Calibri"/>
                <a:cs typeface="Calibri"/>
                <a:sym typeface="Calibri"/>
              </a:rPr>
              <a:t> olur.</a:t>
            </a:r>
          </a:p>
          <a:p>
            <a:endParaRPr lang="tr-TR" sz="1200" b="0" i="0" u="none" strike="noStrike" cap="none" dirty="0" smtClean="0">
              <a:solidFill>
                <a:schemeClr val="dk1"/>
              </a:solidFill>
              <a:latin typeface="Calibri"/>
              <a:ea typeface="Calibri"/>
              <a:cs typeface="Calibri"/>
              <a:sym typeface="Calibri"/>
            </a:endParaRPr>
          </a:p>
          <a:p>
            <a:r>
              <a:rPr lang="tr-TR" sz="1200" b="0" i="0" u="none" strike="noStrike" cap="none" dirty="0" smtClean="0">
                <a:solidFill>
                  <a:schemeClr val="dk1"/>
                </a:solidFill>
                <a:latin typeface="Calibri"/>
                <a:ea typeface="Calibri"/>
                <a:cs typeface="Calibri"/>
                <a:sym typeface="Calibri"/>
              </a:rPr>
              <a:t>7. Üçüncü </a:t>
            </a:r>
            <a:r>
              <a:rPr lang="tr-TR" sz="1200" b="0" i="0" u="none" strike="noStrike" cap="none" dirty="0" err="1" smtClean="0">
                <a:solidFill>
                  <a:schemeClr val="dk1"/>
                </a:solidFill>
                <a:latin typeface="Calibri"/>
                <a:ea typeface="Calibri"/>
                <a:cs typeface="Calibri"/>
                <a:sym typeface="Calibri"/>
              </a:rPr>
              <a:t>adimdan</a:t>
            </a:r>
            <a:r>
              <a:rPr lang="tr-TR" sz="1200" b="0" i="0" u="none" strike="noStrike" cap="none" dirty="0" smtClean="0">
                <a:solidFill>
                  <a:schemeClr val="dk1"/>
                </a:solidFill>
                <a:latin typeface="Calibri"/>
                <a:ea typeface="Calibri"/>
                <a:cs typeface="Calibri"/>
                <a:sym typeface="Calibri"/>
              </a:rPr>
              <a:t> itibaren bütün </a:t>
            </a:r>
            <a:r>
              <a:rPr lang="tr-TR" sz="1200" b="0" i="0" u="none" strike="noStrike" cap="none" dirty="0" err="1" smtClean="0">
                <a:solidFill>
                  <a:schemeClr val="dk1"/>
                </a:solidFill>
                <a:latin typeface="Calibri"/>
                <a:ea typeface="Calibri"/>
                <a:cs typeface="Calibri"/>
                <a:sym typeface="Calibri"/>
              </a:rPr>
              <a:t>islem</a:t>
            </a:r>
            <a:r>
              <a:rPr lang="tr-TR" sz="1200" b="0" i="0" u="none" strike="noStrike" cap="none" dirty="0" smtClean="0">
                <a:solidFill>
                  <a:schemeClr val="dk1"/>
                </a:solidFill>
                <a:latin typeface="Calibri"/>
                <a:ea typeface="Calibri"/>
                <a:cs typeface="Calibri"/>
                <a:sym typeface="Calibri"/>
              </a:rPr>
              <a:t> </a:t>
            </a:r>
            <a:r>
              <a:rPr lang="tr-TR" sz="1200" b="0" i="0" u="none" strike="noStrike" cap="none" dirty="0" err="1" smtClean="0">
                <a:solidFill>
                  <a:schemeClr val="dk1"/>
                </a:solidFill>
                <a:latin typeface="Calibri"/>
                <a:ea typeface="Calibri"/>
                <a:cs typeface="Calibri"/>
                <a:sym typeface="Calibri"/>
              </a:rPr>
              <a:t>adimlarini</a:t>
            </a:r>
            <a:r>
              <a:rPr lang="tr-TR" sz="1200" b="0" i="0" u="none" strike="noStrike" cap="none" dirty="0" smtClean="0">
                <a:solidFill>
                  <a:schemeClr val="dk1"/>
                </a:solidFill>
                <a:latin typeface="Calibri"/>
                <a:ea typeface="Calibri"/>
                <a:cs typeface="Calibri"/>
                <a:sym typeface="Calibri"/>
              </a:rPr>
              <a:t> bir durma </a:t>
            </a:r>
            <a:r>
              <a:rPr lang="tr-TR" sz="1200" b="0" i="0" u="none" strike="noStrike" cap="none" dirty="0" err="1" smtClean="0">
                <a:solidFill>
                  <a:schemeClr val="dk1"/>
                </a:solidFill>
                <a:latin typeface="Calibri"/>
                <a:ea typeface="Calibri"/>
                <a:cs typeface="Calibri"/>
                <a:sym typeface="Calibri"/>
              </a:rPr>
              <a:t>sayisi</a:t>
            </a:r>
            <a:r>
              <a:rPr lang="tr-TR" sz="1200" b="0" i="0" u="none" strike="noStrike" cap="none" dirty="0" smtClean="0">
                <a:solidFill>
                  <a:schemeClr val="dk1"/>
                </a:solidFill>
                <a:latin typeface="Calibri"/>
                <a:ea typeface="Calibri"/>
                <a:cs typeface="Calibri"/>
                <a:sym typeface="Calibri"/>
              </a:rPr>
              <a:t>/kriterine kadar </a:t>
            </a:r>
            <a:r>
              <a:rPr lang="tr-TR" sz="1200" b="0" i="0" u="none" strike="noStrike" cap="none" dirty="0" err="1" smtClean="0">
                <a:solidFill>
                  <a:schemeClr val="dk1"/>
                </a:solidFill>
                <a:latin typeface="Calibri"/>
                <a:ea typeface="Calibri"/>
                <a:cs typeface="Calibri"/>
                <a:sym typeface="Calibri"/>
              </a:rPr>
              <a:t>tekrarlar,böylece</a:t>
            </a:r>
            <a:r>
              <a:rPr lang="tr-TR" sz="1200" b="0" i="0" u="none" strike="noStrike" cap="none" dirty="0" smtClean="0">
                <a:solidFill>
                  <a:schemeClr val="dk1"/>
                </a:solidFill>
                <a:latin typeface="Calibri"/>
                <a:ea typeface="Calibri"/>
                <a:cs typeface="Calibri"/>
                <a:sym typeface="Calibri"/>
              </a:rPr>
              <a:t> Q tablosunu döngüsel/</a:t>
            </a:r>
            <a:r>
              <a:rPr lang="tr-TR" sz="1200" b="0" i="0" u="none" strike="noStrike" cap="none" dirty="0" err="1" smtClean="0">
                <a:solidFill>
                  <a:schemeClr val="dk1"/>
                </a:solidFill>
                <a:latin typeface="Calibri"/>
                <a:ea typeface="Calibri"/>
                <a:cs typeface="Calibri"/>
                <a:sym typeface="Calibri"/>
              </a:rPr>
              <a:t>iteratif</a:t>
            </a:r>
            <a:r>
              <a:rPr lang="tr-TR" sz="1200" b="0" i="0" u="none" strike="noStrike" cap="none" dirty="0" smtClean="0">
                <a:solidFill>
                  <a:schemeClr val="dk1"/>
                </a:solidFill>
                <a:latin typeface="Calibri"/>
                <a:ea typeface="Calibri"/>
                <a:cs typeface="Calibri"/>
                <a:sym typeface="Calibri"/>
              </a:rPr>
              <a:t> bir </a:t>
            </a:r>
            <a:r>
              <a:rPr lang="tr-TR" sz="1200" b="0" i="0" u="none" strike="noStrike" cap="none" dirty="0" err="1" smtClean="0">
                <a:solidFill>
                  <a:schemeClr val="dk1"/>
                </a:solidFill>
                <a:latin typeface="Calibri"/>
                <a:ea typeface="Calibri"/>
                <a:cs typeface="Calibri"/>
                <a:sym typeface="Calibri"/>
              </a:rPr>
              <a:t>sekilde</a:t>
            </a:r>
            <a:r>
              <a:rPr lang="tr-TR" sz="1200" b="0" i="0" u="none" strike="noStrike" cap="none" dirty="0" smtClean="0">
                <a:solidFill>
                  <a:schemeClr val="dk1"/>
                </a:solidFill>
                <a:latin typeface="Calibri"/>
                <a:ea typeface="Calibri"/>
                <a:cs typeface="Calibri"/>
                <a:sym typeface="Calibri"/>
              </a:rPr>
              <a:t> güncelleriz.</a:t>
            </a:r>
          </a:p>
          <a:p>
            <a:r>
              <a:rPr lang="tr-TR" sz="1200" b="0" i="0" u="none" strike="noStrike" cap="none" dirty="0" smtClean="0">
                <a:solidFill>
                  <a:schemeClr val="dk1"/>
                </a:solidFill>
                <a:latin typeface="Calibri"/>
                <a:ea typeface="Calibri"/>
                <a:cs typeface="Calibri"/>
                <a:sym typeface="Calibri"/>
              </a:rPr>
              <a:t> </a:t>
            </a:r>
          </a:p>
          <a:p>
            <a:r>
              <a:rPr lang="tr-TR" sz="1200" b="0" i="0" u="none" strike="noStrike" cap="none" dirty="0" smtClean="0">
                <a:solidFill>
                  <a:schemeClr val="dk1"/>
                </a:solidFill>
                <a:latin typeface="Calibri"/>
                <a:ea typeface="Calibri"/>
                <a:cs typeface="Calibri"/>
                <a:sym typeface="Calibri"/>
              </a:rPr>
              <a:t>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13</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04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14</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075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err="1" smtClean="0">
                <a:solidFill>
                  <a:schemeClr val="dk1"/>
                </a:solidFill>
                <a:effectLst/>
                <a:latin typeface="Calibri"/>
                <a:ea typeface="Calibri"/>
                <a:cs typeface="Calibri"/>
                <a:sym typeface="Calibri"/>
              </a:rPr>
              <a:t>Braw</a:t>
            </a:r>
            <a:r>
              <a:rPr lang="tr-TR" sz="1200" b="0" i="0" u="none" strike="noStrike" cap="none" dirty="0" smtClean="0">
                <a:solidFill>
                  <a:schemeClr val="dk1"/>
                </a:solidFill>
                <a:effectLst/>
                <a:latin typeface="Calibri"/>
                <a:ea typeface="Calibri"/>
                <a:cs typeface="Calibri"/>
                <a:sym typeface="Calibri"/>
              </a:rPr>
              <a:t> </a:t>
            </a:r>
            <a:r>
              <a:rPr lang="tr-TR" sz="1200" b="0" i="0" u="none" strike="noStrike" cap="none" dirty="0" err="1" smtClean="0">
                <a:solidFill>
                  <a:schemeClr val="dk1"/>
                </a:solidFill>
                <a:effectLst/>
                <a:latin typeface="Calibri"/>
                <a:ea typeface="Calibri"/>
                <a:cs typeface="Calibri"/>
                <a:sym typeface="Calibri"/>
              </a:rPr>
              <a:t>stars</a:t>
            </a:r>
            <a:r>
              <a:rPr lang="tr-TR" sz="1200" b="0" i="0" u="none" strike="noStrike" cap="none" dirty="0" smtClean="0">
                <a:solidFill>
                  <a:schemeClr val="dk1"/>
                </a:solidFill>
                <a:effectLst/>
                <a:latin typeface="Calibri"/>
                <a:ea typeface="Calibri"/>
                <a:cs typeface="Calibri"/>
                <a:sym typeface="Calibri"/>
              </a:rPr>
              <a:t> ya da platform tabanlı video oyunlarda (örneğin, </a:t>
            </a:r>
            <a:r>
              <a:rPr lang="tr-TR" sz="1200" b="0" i="0" u="none" strike="noStrike" cap="none" dirty="0" err="1" smtClean="0">
                <a:solidFill>
                  <a:schemeClr val="dk1"/>
                </a:solidFill>
                <a:effectLst/>
                <a:latin typeface="Calibri"/>
                <a:ea typeface="Calibri"/>
                <a:cs typeface="Calibri"/>
                <a:sym typeface="Calibri"/>
              </a:rPr>
              <a:t>Mario</a:t>
            </a:r>
            <a:r>
              <a:rPr lang="tr-TR" sz="1200" b="0" i="0" u="none" strike="noStrike" cap="none" dirty="0" smtClean="0">
                <a:solidFill>
                  <a:schemeClr val="dk1"/>
                </a:solidFill>
                <a:effectLst/>
                <a:latin typeface="Calibri"/>
                <a:ea typeface="Calibri"/>
                <a:cs typeface="Calibri"/>
                <a:sym typeface="Calibri"/>
              </a:rPr>
              <a:t>), karakterlerin nitelikleri, eylemleri, çevrenin düzenlenmesi ve hatta çok etmenli mantıkta farklı karakterler arası ilişkileri etmen tabanlı modelleme odağında öğrenciler ile tartışır.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15</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462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a:t>
            </a:r>
            <a:r>
              <a:rPr lang="tr-TR" dirty="0" smtClean="0"/>
              <a:t>r kargo robotunun en uygun yol üzerinden kargo indirmesine yardımcı olmak için </a:t>
            </a:r>
            <a:r>
              <a:rPr lang="en-US" dirty="0" smtClean="0"/>
              <a:t> </a:t>
            </a:r>
            <a:r>
              <a:rPr lang="tr-TR" dirty="0" smtClean="0"/>
              <a:t>bir problem modellemesi yapılacaktır. Buna göre, sol tarafta verilen ortam içerisinde, beyaz karelerin izlenmesi suretiyle yeşil kareye kargo indirilmesi gerekmektedir. Buna göre robot beyaz karelerle gösterilen herhangi bir yere konumlandığında yeşil kareye olan uygun yolun rotasını çıkarabilmeli, siyah karelerin temsil ettiği kargo depolarına  </a:t>
            </a:r>
            <a:r>
              <a:rPr lang="tr-TR" dirty="0" err="1" smtClean="0"/>
              <a:t>akılmamalıdır</a:t>
            </a:r>
            <a:r>
              <a:rPr lang="tr-TR" dirty="0" smtClean="0"/>
              <a:t>. Bunu sağlamak için ortamın ödül/ceza değerli modellemesi aynı şekilde sağ tarafta verilmiştir.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16</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338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17</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5772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18</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8075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19</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045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extLst>
      <p:ext uri="{BB962C8B-B14F-4D97-AF65-F5344CB8AC3E}">
        <p14:creationId xmlns:p14="http://schemas.microsoft.com/office/powerpoint/2010/main" val="36174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smtClean="0"/>
              <a:t> </a:t>
            </a:r>
            <a:r>
              <a:rPr lang="en-US" dirty="0" err="1" smtClean="0"/>
              <a:t>bir</a:t>
            </a:r>
            <a:r>
              <a:rPr lang="en-US" dirty="0" smtClean="0"/>
              <a:t> </a:t>
            </a:r>
            <a:r>
              <a:rPr lang="en-US" dirty="0" err="1" smtClean="0"/>
              <a:t>insan</a:t>
            </a:r>
            <a:r>
              <a:rPr lang="en-US" dirty="0" smtClean="0"/>
              <a:t> </a:t>
            </a:r>
            <a:r>
              <a:rPr lang="en-US" dirty="0" err="1" smtClean="0"/>
              <a:t>olarak</a:t>
            </a:r>
            <a:r>
              <a:rPr lang="en-US" dirty="0" smtClean="0"/>
              <a:t> da </a:t>
            </a:r>
            <a:r>
              <a:rPr lang="en-US" dirty="0" err="1" smtClean="0"/>
              <a:t>çevreyle</a:t>
            </a:r>
            <a:r>
              <a:rPr lang="en-US" dirty="0" smtClean="0"/>
              <a:t> </a:t>
            </a:r>
            <a:r>
              <a:rPr lang="en-US" dirty="0" err="1" smtClean="0"/>
              <a:t>etkileşimlerimiz</a:t>
            </a:r>
            <a:r>
              <a:rPr lang="en-US" dirty="0" smtClean="0"/>
              <a:t> </a:t>
            </a:r>
            <a:r>
              <a:rPr lang="en-US" dirty="0" err="1" smtClean="0"/>
              <a:t>neticesinde</a:t>
            </a:r>
            <a:r>
              <a:rPr lang="en-US" dirty="0" smtClean="0"/>
              <a:t> </a:t>
            </a:r>
            <a:r>
              <a:rPr lang="en-US" dirty="0" err="1" smtClean="0"/>
              <a:t>kararlar</a:t>
            </a:r>
            <a:r>
              <a:rPr lang="en-US" dirty="0" smtClean="0"/>
              <a:t> </a:t>
            </a:r>
            <a:r>
              <a:rPr lang="en-US" dirty="0" err="1" smtClean="0"/>
              <a:t>alabilen</a:t>
            </a:r>
            <a:r>
              <a:rPr lang="en-US" dirty="0" smtClean="0"/>
              <a:t> </a:t>
            </a:r>
            <a:r>
              <a:rPr lang="en-US" dirty="0" err="1" smtClean="0"/>
              <a:t>ve</a:t>
            </a:r>
            <a:r>
              <a:rPr lang="en-US" dirty="0" smtClean="0"/>
              <a:t> </a:t>
            </a:r>
            <a:r>
              <a:rPr lang="en-US" dirty="0" err="1" smtClean="0"/>
              <a:t>eylemler</a:t>
            </a:r>
            <a:r>
              <a:rPr lang="en-US" dirty="0" smtClean="0"/>
              <a:t> </a:t>
            </a:r>
            <a:r>
              <a:rPr lang="en-US" dirty="0" err="1" smtClean="0"/>
              <a:t>gerçekleştiren</a:t>
            </a:r>
            <a:r>
              <a:rPr lang="en-US" dirty="0" smtClean="0"/>
              <a:t> </a:t>
            </a:r>
            <a:r>
              <a:rPr lang="en-US" dirty="0" err="1" smtClean="0"/>
              <a:t>unsurlar</a:t>
            </a:r>
            <a:r>
              <a:rPr lang="en-US" dirty="0" smtClean="0"/>
              <a:t> </a:t>
            </a:r>
            <a:r>
              <a:rPr lang="en-US" dirty="0" err="1" smtClean="0"/>
              <a:t>olarak</a:t>
            </a:r>
            <a:r>
              <a:rPr lang="en-US" dirty="0" smtClean="0"/>
              <a:t> </a:t>
            </a:r>
            <a:r>
              <a:rPr lang="en-US" dirty="0" err="1" smtClean="0"/>
              <a:t>etmen</a:t>
            </a:r>
            <a:r>
              <a:rPr lang="en-US" dirty="0" smtClean="0"/>
              <a:t> </a:t>
            </a:r>
            <a:r>
              <a:rPr lang="en-US" dirty="0" err="1" smtClean="0"/>
              <a:t>tabanlı</a:t>
            </a:r>
            <a:r>
              <a:rPr lang="en-US" dirty="0" smtClean="0"/>
              <a:t> </a:t>
            </a:r>
            <a:r>
              <a:rPr lang="en-US" dirty="0" err="1" smtClean="0"/>
              <a:t>modellemeyle</a:t>
            </a:r>
            <a:r>
              <a:rPr lang="en-US" dirty="0" smtClean="0"/>
              <a:t> </a:t>
            </a:r>
            <a:r>
              <a:rPr lang="en-US" dirty="0" err="1" smtClean="0"/>
              <a:t>olan</a:t>
            </a:r>
            <a:r>
              <a:rPr lang="en-US" dirty="0" smtClean="0"/>
              <a:t> </a:t>
            </a:r>
            <a:r>
              <a:rPr lang="en-US" dirty="0" err="1" smtClean="0"/>
              <a:t>benzerliklerimiz</a:t>
            </a:r>
            <a:r>
              <a:rPr lang="en-US" dirty="0" smtClean="0"/>
              <a:t> </a:t>
            </a:r>
            <a:r>
              <a:rPr lang="en-US" dirty="0" err="1" smtClean="0"/>
              <a:t>konularında</a:t>
            </a:r>
            <a:r>
              <a:rPr lang="en-US" dirty="0" smtClean="0"/>
              <a:t> </a:t>
            </a:r>
            <a:r>
              <a:rPr lang="en-US" dirty="0" err="1" smtClean="0"/>
              <a:t>örnekler</a:t>
            </a:r>
            <a:r>
              <a:rPr lang="en-US" dirty="0" smtClean="0"/>
              <a:t> (</a:t>
            </a:r>
            <a:r>
              <a:rPr lang="en-US" dirty="0" err="1" smtClean="0"/>
              <a:t>örneğin</a:t>
            </a:r>
            <a:r>
              <a:rPr lang="en-US" dirty="0" smtClean="0"/>
              <a:t> </a:t>
            </a:r>
            <a:r>
              <a:rPr lang="en-US" dirty="0" err="1" smtClean="0"/>
              <a:t>markette</a:t>
            </a:r>
            <a:r>
              <a:rPr lang="en-US" dirty="0" smtClean="0"/>
              <a:t> </a:t>
            </a:r>
            <a:r>
              <a:rPr lang="en-US" dirty="0" err="1" smtClean="0"/>
              <a:t>kasiyer</a:t>
            </a:r>
            <a:r>
              <a:rPr lang="en-US" dirty="0" smtClean="0"/>
              <a:t> </a:t>
            </a:r>
            <a:r>
              <a:rPr lang="en-US" dirty="0" err="1" smtClean="0"/>
              <a:t>ile</a:t>
            </a:r>
            <a:r>
              <a:rPr lang="en-US" dirty="0" smtClean="0"/>
              <a:t> </a:t>
            </a:r>
            <a:r>
              <a:rPr lang="en-US" dirty="0" err="1" smtClean="0"/>
              <a:t>olan</a:t>
            </a:r>
            <a:r>
              <a:rPr lang="en-US" dirty="0" smtClean="0"/>
              <a:t> </a:t>
            </a:r>
            <a:r>
              <a:rPr lang="en-US" dirty="0" err="1" smtClean="0"/>
              <a:t>iletişimimiz</a:t>
            </a:r>
            <a:r>
              <a:rPr lang="en-US" dirty="0" smtClean="0"/>
              <a:t>, </a:t>
            </a:r>
            <a:r>
              <a:rPr lang="en-US" dirty="0" err="1" smtClean="0"/>
              <a:t>bir</a:t>
            </a:r>
            <a:r>
              <a:rPr lang="en-US" dirty="0" smtClean="0"/>
              <a:t> </a:t>
            </a:r>
            <a:r>
              <a:rPr lang="en-US" dirty="0" err="1" smtClean="0"/>
              <a:t>çocuğun</a:t>
            </a:r>
            <a:r>
              <a:rPr lang="en-US" dirty="0" smtClean="0"/>
              <a:t> </a:t>
            </a:r>
            <a:r>
              <a:rPr lang="en-US" dirty="0" err="1" smtClean="0"/>
              <a:t>sıcak</a:t>
            </a:r>
            <a:r>
              <a:rPr lang="en-US" dirty="0" smtClean="0"/>
              <a:t> </a:t>
            </a:r>
            <a:r>
              <a:rPr lang="en-US" dirty="0" err="1" smtClean="0"/>
              <a:t>bir</a:t>
            </a:r>
            <a:r>
              <a:rPr lang="en-US" dirty="0" smtClean="0"/>
              <a:t> </a:t>
            </a:r>
            <a:r>
              <a:rPr lang="en-US" dirty="0" err="1" smtClean="0"/>
              <a:t>unsura</a:t>
            </a:r>
            <a:r>
              <a:rPr lang="en-US" dirty="0" smtClean="0"/>
              <a:t> </a:t>
            </a:r>
            <a:r>
              <a:rPr lang="en-US" dirty="0" err="1" smtClean="0"/>
              <a:t>elini</a:t>
            </a:r>
            <a:r>
              <a:rPr lang="en-US" dirty="0" smtClean="0"/>
              <a:t> </a:t>
            </a:r>
            <a:r>
              <a:rPr lang="en-US" dirty="0" err="1" smtClean="0"/>
              <a:t>değdirdiği</a:t>
            </a:r>
            <a:r>
              <a:rPr lang="en-US" dirty="0" smtClean="0"/>
              <a:t> zaman </a:t>
            </a:r>
            <a:r>
              <a:rPr lang="en-US" dirty="0" err="1" smtClean="0"/>
              <a:t>ulaştığı</a:t>
            </a:r>
            <a:r>
              <a:rPr lang="en-US" dirty="0" smtClean="0"/>
              <a:t> </a:t>
            </a:r>
            <a:r>
              <a:rPr lang="en-US" dirty="0" err="1" smtClean="0"/>
              <a:t>tecrübe</a:t>
            </a:r>
            <a:r>
              <a:rPr lang="en-US" dirty="0" smtClean="0"/>
              <a:t>: ‘</a:t>
            </a:r>
            <a:r>
              <a:rPr lang="en-US" dirty="0" err="1" smtClean="0"/>
              <a:t>sıcağa</a:t>
            </a:r>
            <a:r>
              <a:rPr lang="en-US" dirty="0" smtClean="0"/>
              <a:t> </a:t>
            </a:r>
            <a:r>
              <a:rPr lang="en-US" dirty="0" err="1" smtClean="0"/>
              <a:t>dokunmamalıyım</a:t>
            </a:r>
            <a:r>
              <a:rPr lang="en-US" dirty="0" smtClean="0"/>
              <a:t>’…vs.)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342318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err="1" smtClean="0">
                <a:solidFill>
                  <a:schemeClr val="dk1"/>
                </a:solidFill>
                <a:effectLst/>
                <a:latin typeface="Calibri"/>
                <a:ea typeface="Calibri"/>
                <a:cs typeface="Calibri"/>
                <a:sym typeface="Calibri"/>
              </a:rPr>
              <a:t>i</a:t>
            </a:r>
            <a:r>
              <a:rPr lang="tr-TR" sz="1200" b="0" i="0" u="none" strike="noStrike" cap="none" dirty="0" err="1" smtClean="0">
                <a:solidFill>
                  <a:schemeClr val="dk1"/>
                </a:solidFill>
                <a:effectLst/>
                <a:latin typeface="Calibri"/>
                <a:ea typeface="Calibri"/>
                <a:cs typeface="Calibri"/>
                <a:sym typeface="Calibri"/>
              </a:rPr>
              <a:t>nsandaki</a:t>
            </a:r>
            <a:r>
              <a:rPr lang="tr-TR" sz="1200" b="0" i="0" u="none" strike="noStrike" cap="none" dirty="0" smtClean="0">
                <a:solidFill>
                  <a:schemeClr val="dk1"/>
                </a:solidFill>
                <a:effectLst/>
                <a:latin typeface="Calibri"/>
                <a:ea typeface="Calibri"/>
                <a:cs typeface="Calibri"/>
                <a:sym typeface="Calibri"/>
              </a:rPr>
              <a:t> özellikler ve eylemlerden örnekler </a:t>
            </a:r>
            <a:r>
              <a:rPr lang="en-US" sz="1200" b="0" i="0" u="none" strike="noStrike" cap="none" dirty="0" err="1" smtClean="0">
                <a:solidFill>
                  <a:schemeClr val="dk1"/>
                </a:solidFill>
                <a:effectLst/>
                <a:latin typeface="Calibri"/>
                <a:ea typeface="Calibri"/>
                <a:cs typeface="Calibri"/>
                <a:sym typeface="Calibri"/>
              </a:rPr>
              <a:t>verelim</a:t>
            </a:r>
            <a:r>
              <a:rPr lang="tr-TR" sz="1200" b="0" i="0" u="none" strike="noStrike" cap="none" dirty="0" smtClean="0">
                <a:solidFill>
                  <a:schemeClr val="dk1"/>
                </a:solidFill>
                <a:effectLst/>
                <a:latin typeface="Calibri"/>
                <a:ea typeface="Calibri"/>
                <a:cs typeface="Calibri"/>
                <a:sym typeface="Calibri"/>
              </a:rPr>
              <a:t>. Örneğin, bir insanın göz rengi, boyu, kilosu gibi özellikleri birtakım değerler alırken; yürümek, koşmak, konuşmak gibi eylemler ile dinamik çözüm yollarıdır. Özellikler ve eylemler birleştirilerek problemlere çözüm üretiriz.</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smtClean="0">
                <a:solidFill>
                  <a:schemeClr val="dk1"/>
                </a:solidFill>
                <a:effectLst/>
                <a:latin typeface="Calibri"/>
                <a:ea typeface="Calibri"/>
                <a:cs typeface="Calibri"/>
                <a:sym typeface="Calibri"/>
              </a:rPr>
              <a:t>robot süpürgesi örneğini de irdele</a:t>
            </a:r>
            <a:r>
              <a:rPr lang="en-US" sz="1200" b="0" i="0" u="none" strike="noStrike" cap="none" dirty="0" err="1" smtClean="0">
                <a:solidFill>
                  <a:schemeClr val="dk1"/>
                </a:solidFill>
                <a:effectLst/>
                <a:latin typeface="Calibri"/>
                <a:ea typeface="Calibri"/>
                <a:cs typeface="Calibri"/>
                <a:sym typeface="Calibri"/>
              </a:rPr>
              <a:t>yelim</a:t>
            </a:r>
            <a:r>
              <a:rPr lang="tr-TR" sz="1200" b="0" i="0" u="none" strike="noStrike" cap="none" dirty="0" smtClean="0">
                <a:solidFill>
                  <a:schemeClr val="dk1"/>
                </a:solidFill>
                <a:effectLst/>
                <a:latin typeface="Calibri"/>
                <a:ea typeface="Calibri"/>
                <a:cs typeface="Calibri"/>
                <a:sym typeface="Calibri"/>
              </a:rPr>
              <a:t>. Robot süpürgesini bir etmen olarak kabul edersek; kamera, kızılötesi gibi </a:t>
            </a:r>
            <a:r>
              <a:rPr lang="tr-TR" sz="1200" b="0" i="0" u="none" strike="noStrike" cap="none" dirty="0" err="1" smtClean="0">
                <a:solidFill>
                  <a:schemeClr val="dk1"/>
                </a:solidFill>
                <a:effectLst/>
                <a:latin typeface="Calibri"/>
                <a:ea typeface="Calibri"/>
                <a:cs typeface="Calibri"/>
                <a:sym typeface="Calibri"/>
              </a:rPr>
              <a:t>sensörler</a:t>
            </a:r>
            <a:r>
              <a:rPr lang="tr-TR" sz="1200" b="0" i="0" u="none" strike="noStrike" cap="none" dirty="0" smtClean="0">
                <a:solidFill>
                  <a:schemeClr val="dk1"/>
                </a:solidFill>
                <a:effectLst/>
                <a:latin typeface="Calibri"/>
                <a:ea typeface="Calibri"/>
                <a:cs typeface="Calibri"/>
                <a:sym typeface="Calibri"/>
              </a:rPr>
              <a:t> ile çevre algılama sağlanırken, dinamik tepki vericiler olarak çeşitli motorlar, fırçalar, mekanik kollar…vs. ile problem çözümü (çevreyi temizlemek / süpürmek) sağlanır.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074860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err="1" smtClean="0">
                <a:solidFill>
                  <a:schemeClr val="dk1"/>
                </a:solidFill>
                <a:effectLst/>
                <a:latin typeface="Calibri"/>
                <a:ea typeface="Calibri"/>
                <a:cs typeface="Calibri"/>
                <a:sym typeface="Calibri"/>
              </a:rPr>
              <a:t>i</a:t>
            </a:r>
            <a:r>
              <a:rPr lang="tr-TR" sz="1200" b="0" i="0" u="none" strike="noStrike" cap="none" dirty="0" err="1" smtClean="0">
                <a:solidFill>
                  <a:schemeClr val="dk1"/>
                </a:solidFill>
                <a:effectLst/>
                <a:latin typeface="Calibri"/>
                <a:ea typeface="Calibri"/>
                <a:cs typeface="Calibri"/>
                <a:sym typeface="Calibri"/>
              </a:rPr>
              <a:t>nsandaki</a:t>
            </a:r>
            <a:r>
              <a:rPr lang="tr-TR" sz="1200" b="0" i="0" u="none" strike="noStrike" cap="none" dirty="0" smtClean="0">
                <a:solidFill>
                  <a:schemeClr val="dk1"/>
                </a:solidFill>
                <a:effectLst/>
                <a:latin typeface="Calibri"/>
                <a:ea typeface="Calibri"/>
                <a:cs typeface="Calibri"/>
                <a:sym typeface="Calibri"/>
              </a:rPr>
              <a:t> özellikler ve eylemlerden örnekler </a:t>
            </a:r>
            <a:r>
              <a:rPr lang="en-US" sz="1200" b="0" i="0" u="none" strike="noStrike" cap="none" dirty="0" err="1" smtClean="0">
                <a:solidFill>
                  <a:schemeClr val="dk1"/>
                </a:solidFill>
                <a:effectLst/>
                <a:latin typeface="Calibri"/>
                <a:ea typeface="Calibri"/>
                <a:cs typeface="Calibri"/>
                <a:sym typeface="Calibri"/>
              </a:rPr>
              <a:t>verelim</a:t>
            </a:r>
            <a:r>
              <a:rPr lang="tr-TR" sz="1200" b="0" i="0" u="none" strike="noStrike" cap="none" dirty="0" smtClean="0">
                <a:solidFill>
                  <a:schemeClr val="dk1"/>
                </a:solidFill>
                <a:effectLst/>
                <a:latin typeface="Calibri"/>
                <a:ea typeface="Calibri"/>
                <a:cs typeface="Calibri"/>
                <a:sym typeface="Calibri"/>
              </a:rPr>
              <a:t>. Örneğin, bir insanın göz rengi, boyu, kilosu gibi özellikleri birtakım değerler alırken; yürümek, koşmak, konuşmak gibi eylemler ile dinamik çözüm yollarıdır. Özellikler ve eylemler birleştirilerek problemlere çözüm üretiriz.</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a:p>
            <a:r>
              <a:rPr lang="tr-TR" sz="1200" b="0" i="0" u="none" strike="noStrike" cap="none" dirty="0" smtClean="0">
                <a:solidFill>
                  <a:schemeClr val="dk1"/>
                </a:solidFill>
                <a:effectLst/>
                <a:latin typeface="Calibri"/>
                <a:ea typeface="Calibri"/>
                <a:cs typeface="Calibri"/>
                <a:sym typeface="Calibri"/>
              </a:rPr>
              <a:t>robot süpürgesi örneğini de irdele</a:t>
            </a:r>
            <a:r>
              <a:rPr lang="en-US" sz="1200" b="0" i="0" u="none" strike="noStrike" cap="none" dirty="0" err="1" smtClean="0">
                <a:solidFill>
                  <a:schemeClr val="dk1"/>
                </a:solidFill>
                <a:effectLst/>
                <a:latin typeface="Calibri"/>
                <a:ea typeface="Calibri"/>
                <a:cs typeface="Calibri"/>
                <a:sym typeface="Calibri"/>
              </a:rPr>
              <a:t>yelim</a:t>
            </a:r>
            <a:r>
              <a:rPr lang="tr-TR" sz="1200" b="0" i="0" u="none" strike="noStrike" cap="none" dirty="0" smtClean="0">
                <a:solidFill>
                  <a:schemeClr val="dk1"/>
                </a:solidFill>
                <a:effectLst/>
                <a:latin typeface="Calibri"/>
                <a:ea typeface="Calibri"/>
                <a:cs typeface="Calibri"/>
                <a:sym typeface="Calibri"/>
              </a:rPr>
              <a:t>. Robot süpürgesini bir etmen olarak kabul edersek; kamera, kızılötesi gibi </a:t>
            </a:r>
            <a:r>
              <a:rPr lang="tr-TR" sz="1200" b="0" i="0" u="none" strike="noStrike" cap="none" dirty="0" err="1" smtClean="0">
                <a:solidFill>
                  <a:schemeClr val="dk1"/>
                </a:solidFill>
                <a:effectLst/>
                <a:latin typeface="Calibri"/>
                <a:ea typeface="Calibri"/>
                <a:cs typeface="Calibri"/>
                <a:sym typeface="Calibri"/>
              </a:rPr>
              <a:t>sensörler</a:t>
            </a:r>
            <a:r>
              <a:rPr lang="tr-TR" sz="1200" b="0" i="0" u="none" strike="noStrike" cap="none" dirty="0" smtClean="0">
                <a:solidFill>
                  <a:schemeClr val="dk1"/>
                </a:solidFill>
                <a:effectLst/>
                <a:latin typeface="Calibri"/>
                <a:ea typeface="Calibri"/>
                <a:cs typeface="Calibri"/>
                <a:sym typeface="Calibri"/>
              </a:rPr>
              <a:t> ile çevre algılama sağlanırken, dinamik tepki vericiler olarak çeşitli motorlar, fırçalar, mekanik kollar…vs. ile problem çözümü (çevreyi temizlemek / süpürmek) sağlanır.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149121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08347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12601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29283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1824045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461624"/>
          </a:xfrm>
          <a:prstGeom prst="rect">
            <a:avLst/>
          </a:prstGeom>
          <a:noFill/>
          <a:ln>
            <a:noFill/>
          </a:ln>
        </p:spPr>
        <p:txBody>
          <a:bodyPr spcFirstLastPara="1" wrap="square" lIns="91425" tIns="45700" rIns="91425" bIns="45700" anchor="t" anchorCtr="0">
            <a:spAutoFit/>
          </a:bodyPr>
          <a:lstStyle/>
          <a:p>
            <a:pPr lvl="0" algn="ctr"/>
            <a:r>
              <a:rPr lang="en-US" sz="2400" b="1" i="0" u="none" strike="noStrike" cap="none" dirty="0" smtClean="0">
                <a:solidFill>
                  <a:schemeClr val="dk1"/>
                </a:solidFill>
                <a:latin typeface="Trebuchet MS"/>
                <a:ea typeface="Trebuchet MS"/>
                <a:cs typeface="Trebuchet MS"/>
                <a:sym typeface="Trebuchet MS"/>
              </a:rPr>
              <a:t>YAPAY ZEKA</a:t>
            </a:r>
            <a:r>
              <a:rPr lang="tr-TR" sz="2400" b="1" i="0" u="none" strike="noStrike" cap="none" dirty="0" smtClean="0">
                <a:solidFill>
                  <a:schemeClr val="dk1"/>
                </a:solidFill>
                <a:latin typeface="Trebuchet MS"/>
                <a:ea typeface="Trebuchet MS"/>
                <a:cs typeface="Trebuchet MS"/>
                <a:sym typeface="Trebuchet MS"/>
              </a:rPr>
              <a:t>: </a:t>
            </a:r>
            <a:r>
              <a:rPr lang="tr-TR" sz="2400" dirty="0"/>
              <a:t>Etmen Tabanlı Modelleme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de-DE" sz="3200" dirty="0"/>
              <a:t>Q-</a:t>
            </a:r>
            <a:r>
              <a:rPr lang="de-DE" sz="3200" dirty="0" err="1"/>
              <a:t>Öğrenme</a:t>
            </a:r>
            <a:r>
              <a:rPr lang="de-DE" sz="3200" dirty="0"/>
              <a:t> </a:t>
            </a:r>
            <a:r>
              <a:rPr lang="de-DE" sz="3200" dirty="0" err="1"/>
              <a:t>ile</a:t>
            </a:r>
            <a:r>
              <a:rPr lang="de-DE" sz="3200" dirty="0"/>
              <a:t> </a:t>
            </a:r>
            <a:r>
              <a:rPr lang="de-DE" sz="3200" dirty="0" err="1"/>
              <a:t>Öğrenen</a:t>
            </a:r>
            <a:r>
              <a:rPr lang="de-DE" sz="3200" dirty="0"/>
              <a:t> </a:t>
            </a:r>
            <a:r>
              <a:rPr lang="de-DE" sz="3200" dirty="0" err="1"/>
              <a:t>Etmen</a:t>
            </a:r>
            <a:r>
              <a:rPr lang="de-DE" sz="3200" dirty="0"/>
              <a:t> </a:t>
            </a:r>
            <a:r>
              <a:rPr lang="de-DE" sz="3200" dirty="0" err="1"/>
              <a:t>Modelleme</a:t>
            </a:r>
            <a:r>
              <a:rPr lang="de-DE" sz="3200" dirty="0"/>
              <a:t> </a:t>
            </a:r>
            <a:endParaRPr lang="de-DE"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1721796" y="1138136"/>
            <a:ext cx="8635730" cy="2308324"/>
          </a:xfrm>
          <a:prstGeom prst="rect">
            <a:avLst/>
          </a:prstGeom>
          <a:noFill/>
        </p:spPr>
        <p:txBody>
          <a:bodyPr wrap="square" rtlCol="0">
            <a:spAutoFit/>
          </a:bodyPr>
          <a:lstStyle/>
          <a:p>
            <a:pPr lvl="0" algn="just"/>
            <a:r>
              <a:rPr lang="en-US" sz="1600" b="1" dirty="0" smtClean="0"/>
              <a:t>T</a:t>
            </a:r>
            <a:r>
              <a:rPr lang="tr-TR" sz="1600" b="1" dirty="0" err="1" smtClean="0"/>
              <a:t>akviyeli</a:t>
            </a:r>
            <a:r>
              <a:rPr lang="tr-TR" sz="1600" b="1" dirty="0" smtClean="0"/>
              <a:t> öğrenme</a:t>
            </a:r>
            <a:r>
              <a:rPr lang="en-US" sz="1600" b="1" dirty="0" smtClean="0"/>
              <a:t>de </a:t>
            </a:r>
            <a:r>
              <a:rPr lang="en-US" sz="1600" b="1" dirty="0" err="1" smtClean="0"/>
              <a:t>genel</a:t>
            </a:r>
            <a:r>
              <a:rPr lang="en-US" sz="1600" b="1" dirty="0" smtClean="0"/>
              <a:t> </a:t>
            </a:r>
            <a:r>
              <a:rPr lang="en-US" sz="1600" b="1" dirty="0" err="1" smtClean="0"/>
              <a:t>olarak</a:t>
            </a:r>
            <a:r>
              <a:rPr lang="en-US" sz="1600" b="1" dirty="0" smtClean="0"/>
              <a:t> </a:t>
            </a:r>
            <a:r>
              <a:rPr lang="en-US" sz="1600" b="1" dirty="0" err="1" smtClean="0"/>
              <a:t>şu</a:t>
            </a:r>
            <a:r>
              <a:rPr lang="en-US" sz="1600" b="1" dirty="0" smtClean="0"/>
              <a:t> </a:t>
            </a:r>
            <a:r>
              <a:rPr lang="en-US" sz="1600" b="1" dirty="0" err="1" smtClean="0"/>
              <a:t>hususlar</a:t>
            </a:r>
            <a:r>
              <a:rPr lang="en-US" sz="1600" b="1" dirty="0" smtClean="0"/>
              <a:t> </a:t>
            </a:r>
            <a:r>
              <a:rPr lang="en-US" sz="1600" b="1" dirty="0" err="1" smtClean="0"/>
              <a:t>söz</a:t>
            </a:r>
            <a:r>
              <a:rPr lang="en-US" sz="1600" b="1" dirty="0" smtClean="0"/>
              <a:t> </a:t>
            </a:r>
            <a:r>
              <a:rPr lang="en-US" sz="1600" b="1" dirty="0" err="1" smtClean="0"/>
              <a:t>konusudur</a:t>
            </a:r>
            <a:endParaRPr lang="en-US" sz="1600" dirty="0" smtClean="0"/>
          </a:p>
          <a:p>
            <a:pPr marL="285750" lvl="0" indent="-285750" algn="just">
              <a:buFont typeface="Arial" panose="020B0604020202020204" pitchFamily="34" charset="0"/>
              <a:buChar char="•"/>
            </a:pPr>
            <a:r>
              <a:rPr lang="tr-TR" sz="1600" dirty="0" smtClean="0"/>
              <a:t>Öğrenmede </a:t>
            </a:r>
            <a:r>
              <a:rPr lang="tr-TR" sz="1600" dirty="0"/>
              <a:t>ödül / ceza mantığı vardır.</a:t>
            </a:r>
            <a:endParaRPr lang="en-US" sz="1600" dirty="0"/>
          </a:p>
          <a:p>
            <a:pPr marL="285750" lvl="0" indent="-285750" algn="just">
              <a:buFont typeface="Arial" panose="020B0604020202020204" pitchFamily="34" charset="0"/>
              <a:buChar char="•"/>
            </a:pPr>
            <a:r>
              <a:rPr lang="tr-TR" sz="1600" dirty="0"/>
              <a:t>Ödül olarak algılanacak değerler daha yüksekken, ceza olarak algılanan değerler düşük değerler olarak tasarlanır. </a:t>
            </a:r>
            <a:endParaRPr lang="en-US" sz="1600" dirty="0"/>
          </a:p>
          <a:p>
            <a:pPr marL="285750" lvl="0" indent="-285750" algn="just">
              <a:buFont typeface="Arial" panose="020B0604020202020204" pitchFamily="34" charset="0"/>
              <a:buChar char="•"/>
            </a:pPr>
            <a:r>
              <a:rPr lang="tr-TR" sz="1600" dirty="0"/>
              <a:t>Takviyeli öğrenme yapan unsurun ödül / ceza değerini belirleyen belli eylemler vardır (duvara çarparsan eksi 1 puan, çarpmazsan -yoluna devam edersen- her zaman artı 1 puan gibi).</a:t>
            </a:r>
            <a:endParaRPr lang="en-US" sz="1600" dirty="0"/>
          </a:p>
          <a:p>
            <a:pPr marL="285750" lvl="0" indent="-285750" algn="just">
              <a:buFont typeface="Arial" panose="020B0604020202020204" pitchFamily="34" charset="0"/>
              <a:buChar char="•"/>
            </a:pPr>
            <a:r>
              <a:rPr lang="tr-TR" sz="1600" dirty="0"/>
              <a:t>Takviyeli öğrenme yapacak unsur içerisinde bulunduğu ortam / problem için rastgele eylemlerde bulunur ve çok sayıda eylemlerle en iyi tecrübenin kazanması sağlanır.</a:t>
            </a:r>
            <a:endParaRPr lang="en-US" sz="1600" dirty="0"/>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775" y="3712519"/>
            <a:ext cx="7657867" cy="3002471"/>
          </a:xfrm>
          <a:prstGeom prst="rect">
            <a:avLst/>
          </a:prstGeom>
        </p:spPr>
      </p:pic>
    </p:spTree>
    <p:extLst>
      <p:ext uri="{BB962C8B-B14F-4D97-AF65-F5344CB8AC3E}">
        <p14:creationId xmlns:p14="http://schemas.microsoft.com/office/powerpoint/2010/main" val="3168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3950799" y="1474496"/>
            <a:ext cx="4006427" cy="5262979"/>
          </a:xfrm>
          <a:prstGeom prst="rect">
            <a:avLst/>
          </a:prstGeom>
          <a:noFill/>
        </p:spPr>
        <p:txBody>
          <a:bodyPr wrap="square" rtlCol="0">
            <a:spAutoFit/>
          </a:bodyPr>
          <a:lstStyle/>
          <a:p>
            <a:pPr marL="285750" indent="-285750" algn="just">
              <a:buFont typeface="Arial" panose="020B0604020202020204" pitchFamily="34" charset="0"/>
              <a:buChar char="•"/>
            </a:pPr>
            <a:r>
              <a:rPr lang="tr-TR" dirty="0"/>
              <a:t>Etmen tabanlı çözümlerde takviyeli öğrenme için kullanılan temel tekniklerden biri de Q-Öğrenme (Q-Learning) olarak bilinmektedir. </a:t>
            </a:r>
            <a:endParaRPr lang="en-US" dirty="0" smtClean="0"/>
          </a:p>
          <a:p>
            <a:pPr marL="285750" indent="-285750" algn="just">
              <a:buFont typeface="Arial" panose="020B0604020202020204" pitchFamily="34" charset="0"/>
              <a:buChar char="•"/>
            </a:pPr>
            <a:r>
              <a:rPr lang="tr-TR" dirty="0" smtClean="0"/>
              <a:t>Q-</a:t>
            </a:r>
            <a:r>
              <a:rPr lang="tr-TR" dirty="0" err="1" smtClean="0"/>
              <a:t>Öğrenme’de</a:t>
            </a:r>
            <a:r>
              <a:rPr lang="tr-TR" dirty="0" smtClean="0"/>
              <a:t> </a:t>
            </a:r>
            <a:r>
              <a:rPr lang="tr-TR" dirty="0"/>
              <a:t>daha önceden tasarlanmış ödül / ceza puanlarının yer aldığı bir tablo kullanılmak suretiyle, başlangıçta içi boş olan yeni bir eylem tablosunun en uygun değerlerle doldurulması sağlanır. </a:t>
            </a:r>
            <a:endParaRPr lang="en-US" dirty="0" smtClean="0"/>
          </a:p>
          <a:p>
            <a:pPr marL="285750" indent="-285750" algn="just">
              <a:buFont typeface="Arial" panose="020B0604020202020204" pitchFamily="34" charset="0"/>
              <a:buChar char="•"/>
            </a:pPr>
            <a:r>
              <a:rPr lang="en-US" dirty="0" err="1" smtClean="0"/>
              <a:t>Soldaki</a:t>
            </a:r>
            <a:r>
              <a:rPr lang="en-US" dirty="0" smtClean="0"/>
              <a:t> ş</a:t>
            </a:r>
            <a:r>
              <a:rPr lang="tr-TR" dirty="0" smtClean="0"/>
              <a:t>ekil</a:t>
            </a:r>
            <a:r>
              <a:rPr lang="en-US" dirty="0" smtClean="0"/>
              <a:t>de</a:t>
            </a:r>
            <a:r>
              <a:rPr lang="tr-TR" dirty="0" smtClean="0"/>
              <a:t> </a:t>
            </a:r>
            <a:r>
              <a:rPr lang="tr-TR" dirty="0"/>
              <a:t>gösterildiği gibi; başlangıç noktası (start) ve bitiş noktası (</a:t>
            </a:r>
            <a:r>
              <a:rPr lang="tr-TR" dirty="0" err="1"/>
              <a:t>goal</a:t>
            </a:r>
            <a:r>
              <a:rPr lang="tr-TR" dirty="0"/>
              <a:t>) gösterilen bir problemde, engellerin olduğu her kare negatif, engelsiz kareler ise pozitif puan verdiği düşünülürse; Q-Öğrenme ile gerçekleştirilen işlem sonucunda, etmenin </a:t>
            </a:r>
            <a:r>
              <a:rPr lang="en-US" dirty="0" err="1" smtClean="0"/>
              <a:t>sağdaki</a:t>
            </a:r>
            <a:r>
              <a:rPr lang="en-US" dirty="0" smtClean="0"/>
              <a:t> </a:t>
            </a:r>
            <a:r>
              <a:rPr lang="en-US" dirty="0" err="1" smtClean="0"/>
              <a:t>şekild</a:t>
            </a:r>
            <a:r>
              <a:rPr lang="tr-TR" dirty="0" smtClean="0"/>
              <a:t>e </a:t>
            </a:r>
            <a:r>
              <a:rPr lang="tr-TR" dirty="0"/>
              <a:t>görüldüğü gibi kendisini amaca götüren en uygun yolu bulması sağlanmaktadır. </a:t>
            </a:r>
            <a:endParaRPr lang="en-US" dirty="0" smtClean="0"/>
          </a:p>
          <a:p>
            <a:pPr marL="285750" indent="-285750" algn="just">
              <a:buFont typeface="Arial" panose="020B0604020202020204" pitchFamily="34" charset="0"/>
              <a:buChar char="•"/>
            </a:pPr>
            <a:r>
              <a:rPr lang="tr-TR" b="1" dirty="0" smtClean="0"/>
              <a:t>Bu </a:t>
            </a:r>
            <a:r>
              <a:rPr lang="tr-TR" b="1" dirty="0"/>
              <a:t>örnekte soldaki görüntü önceden tasarlanmış ödül / ceza tablosuyken, sağdaki görüntü başlangıçta içi boş olan ama daha sonra en uygun yoldaki değerlerin diğer karelere göre daha yüksek olduğu eylem tablosudur.</a:t>
            </a:r>
            <a:endParaRPr lang="en-US" dirty="0"/>
          </a:p>
          <a:p>
            <a:pPr marL="285750" indent="-285750" algn="just">
              <a:buFont typeface="Arial" panose="020B0604020202020204" pitchFamily="34" charset="0"/>
              <a:buChar char="•"/>
            </a:pPr>
            <a:endParaRPr lang="tr-TR" dirty="0"/>
          </a:p>
        </p:txBody>
      </p:sp>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de-DE" sz="3200" dirty="0"/>
              <a:t>Q-</a:t>
            </a:r>
            <a:r>
              <a:rPr lang="de-DE" sz="3200" dirty="0" err="1"/>
              <a:t>Öğrenme</a:t>
            </a:r>
            <a:r>
              <a:rPr lang="de-DE" sz="3200" dirty="0"/>
              <a:t> </a:t>
            </a:r>
            <a:r>
              <a:rPr lang="de-DE" sz="3200" dirty="0" err="1"/>
              <a:t>ile</a:t>
            </a:r>
            <a:r>
              <a:rPr lang="de-DE" sz="3200" dirty="0"/>
              <a:t> </a:t>
            </a:r>
            <a:r>
              <a:rPr lang="de-DE" sz="3200" dirty="0" err="1"/>
              <a:t>Öğrenen</a:t>
            </a:r>
            <a:r>
              <a:rPr lang="de-DE" sz="3200" dirty="0"/>
              <a:t> </a:t>
            </a:r>
            <a:r>
              <a:rPr lang="de-DE" sz="3200" dirty="0" err="1"/>
              <a:t>Etmen</a:t>
            </a:r>
            <a:r>
              <a:rPr lang="de-DE" sz="3200" dirty="0"/>
              <a:t> </a:t>
            </a:r>
            <a:r>
              <a:rPr lang="de-DE" sz="3200" dirty="0" err="1"/>
              <a:t>Modelleme</a:t>
            </a:r>
            <a:r>
              <a:rPr lang="de-DE" sz="3200" dirty="0"/>
              <a:t> </a:t>
            </a:r>
            <a:endParaRPr lang="de-DE" sz="1100" b="1" dirty="0">
              <a:latin typeface="Calibri" panose="020F0502020204030204" pitchFamily="34" charset="0"/>
              <a:cs typeface="Calibri" panose="020F0502020204030204" pitchFamily="34" charset="0"/>
            </a:endParaRPr>
          </a:p>
        </p:txBody>
      </p:sp>
      <p:pic>
        <p:nvPicPr>
          <p:cNvPr id="7" name="Resim 6"/>
          <p:cNvPicPr/>
          <p:nvPr/>
        </p:nvPicPr>
        <p:blipFill rotWithShape="1">
          <a:blip r:embed="rId2">
            <a:extLst>
              <a:ext uri="{28A0092B-C50C-407E-A947-70E740481C1C}">
                <a14:useLocalDpi xmlns:a14="http://schemas.microsoft.com/office/drawing/2010/main" val="0"/>
              </a:ext>
            </a:extLst>
          </a:blip>
          <a:srcRect/>
          <a:stretch/>
        </p:blipFill>
        <p:spPr bwMode="auto">
          <a:xfrm>
            <a:off x="189692" y="1919808"/>
            <a:ext cx="3574912" cy="2895383"/>
          </a:xfrm>
          <a:prstGeom prst="rect">
            <a:avLst/>
          </a:prstGeom>
          <a:noFill/>
          <a:ln>
            <a:noFill/>
          </a:ln>
          <a:extLst>
            <a:ext uri="{53640926-AAD7-44D8-BBD7-CCE9431645EC}">
              <a14:shadowObscured xmlns:a14="http://schemas.microsoft.com/office/drawing/2010/main"/>
            </a:ext>
          </a:extLst>
        </p:spPr>
      </p:pic>
      <p:pic>
        <p:nvPicPr>
          <p:cNvPr id="8" name="Resim 7"/>
          <p:cNvPicPr/>
          <p:nvPr/>
        </p:nvPicPr>
        <p:blipFill rotWithShape="1">
          <a:blip r:embed="rId3">
            <a:extLst>
              <a:ext uri="{28A0092B-C50C-407E-A947-70E740481C1C}">
                <a14:useLocalDpi xmlns:a14="http://schemas.microsoft.com/office/drawing/2010/main" val="0"/>
              </a:ext>
            </a:extLst>
          </a:blip>
          <a:srcRect l="19037" r="21209"/>
          <a:stretch/>
        </p:blipFill>
        <p:spPr bwMode="auto">
          <a:xfrm>
            <a:off x="7991274" y="1686547"/>
            <a:ext cx="3983475" cy="3206466"/>
          </a:xfrm>
          <a:prstGeom prst="rect">
            <a:avLst/>
          </a:prstGeom>
          <a:noFill/>
          <a:ln>
            <a:noFill/>
          </a:ln>
          <a:extLst>
            <a:ext uri="{53640926-AAD7-44D8-BBD7-CCE9431645EC}">
              <a14:shadowObscured xmlns:a14="http://schemas.microsoft.com/office/drawing/2010/main"/>
            </a:ext>
          </a:extLst>
        </p:spPr>
      </p:pic>
      <p:pic>
        <p:nvPicPr>
          <p:cNvPr id="9"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3112996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Q-Öğrenme ile Öğrenen Etmen Modelleme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6" y="1645919"/>
            <a:ext cx="5236580" cy="4401205"/>
          </a:xfrm>
          <a:prstGeom prst="rect">
            <a:avLst/>
          </a:prstGeom>
          <a:noFill/>
        </p:spPr>
        <p:txBody>
          <a:bodyPr wrap="square" rtlCol="0">
            <a:spAutoFit/>
          </a:bodyPr>
          <a:lstStyle/>
          <a:p>
            <a:pPr marL="285750" indent="-285750">
              <a:buFont typeface="Arial" panose="020B0604020202020204" pitchFamily="34" charset="0"/>
              <a:buChar char="•"/>
            </a:pPr>
            <a:r>
              <a:rPr lang="tr-TR" sz="1600" dirty="0"/>
              <a:t>Q-</a:t>
            </a:r>
            <a:r>
              <a:rPr lang="tr-TR" sz="1600" dirty="0" err="1"/>
              <a:t>Öğrenme’de</a:t>
            </a:r>
            <a:r>
              <a:rPr lang="tr-TR" sz="1600" dirty="0"/>
              <a:t> etmen her seferinde rastgele adımları denemekte </a:t>
            </a:r>
            <a:r>
              <a:rPr lang="en-US" sz="1600" dirty="0" smtClean="0"/>
              <a:t> </a:t>
            </a:r>
          </a:p>
          <a:p>
            <a:pPr marL="285750" indent="-285750">
              <a:buFont typeface="Arial" panose="020B0604020202020204" pitchFamily="34" charset="0"/>
              <a:buChar char="•"/>
            </a:pPr>
            <a:r>
              <a:rPr lang="en-US" sz="1600" dirty="0" smtClean="0"/>
              <a:t>P</a:t>
            </a:r>
            <a:r>
              <a:rPr lang="tr-TR" sz="1600" dirty="0" err="1" smtClean="0"/>
              <a:t>aragrafı</a:t>
            </a:r>
            <a:r>
              <a:rPr lang="tr-TR" sz="1600" dirty="0" smtClean="0"/>
              <a:t> </a:t>
            </a:r>
            <a:r>
              <a:rPr lang="tr-TR" sz="1600" dirty="0"/>
              <a:t>takiben verilen formül sayesinde mevcut ödül / </a:t>
            </a:r>
            <a:r>
              <a:rPr lang="tr-TR" sz="1600" dirty="0" smtClean="0"/>
              <a:t>ceza tablosunu </a:t>
            </a:r>
            <a:r>
              <a:rPr lang="tr-TR" sz="1600" dirty="0"/>
              <a:t>kullanmak suretiyle gelecek eylemlerinden gelebilecek maksimum değerleri (tıpkı satrançta gelecek hamleleri düşünmek gibi) dikkate </a:t>
            </a:r>
            <a:r>
              <a:rPr lang="tr-TR" sz="1600" dirty="0" smtClean="0"/>
              <a:t>almakta</a:t>
            </a:r>
            <a:endParaRPr lang="en-US" sz="1600" dirty="0" smtClean="0"/>
          </a:p>
          <a:p>
            <a:pPr marL="285750" indent="-285750">
              <a:buFont typeface="Arial" panose="020B0604020202020204" pitchFamily="34" charset="0"/>
              <a:buChar char="•"/>
            </a:pPr>
            <a:r>
              <a:rPr lang="en-US" sz="1600" dirty="0"/>
              <a:t>Y</a:t>
            </a:r>
            <a:r>
              <a:rPr lang="tr-TR" sz="1600" dirty="0" smtClean="0"/>
              <a:t>ine </a:t>
            </a:r>
            <a:r>
              <a:rPr lang="tr-TR" sz="1600" dirty="0"/>
              <a:t>öğrenmesini etkileyen diğer parametreleri ve yeni tablodaki mevcut ödül / ceza değerini harmanlayarak adım attığı eylemlerdeki değerlerin güncellenmesini sağlamaktadır. </a:t>
            </a:r>
            <a:endParaRPr lang="en-US" sz="1600" dirty="0" smtClean="0"/>
          </a:p>
          <a:p>
            <a:pPr marL="285750" indent="-285750">
              <a:buFont typeface="Arial" panose="020B0604020202020204" pitchFamily="34" charset="0"/>
              <a:buChar char="•"/>
            </a:pPr>
            <a:r>
              <a:rPr lang="tr-TR" sz="1600" dirty="0" smtClean="0"/>
              <a:t>Böylelikle </a:t>
            </a:r>
            <a:r>
              <a:rPr lang="tr-TR" sz="1600" dirty="0"/>
              <a:t>iyi eylemler zamanla daha fazla değer kazanırken, kötü eylemlerin değerlerinin zamanla azalması sağlanmaktadır.</a:t>
            </a:r>
            <a:endParaRPr lang="en-US" sz="1600"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118" y="1838528"/>
            <a:ext cx="4817828" cy="3939702"/>
          </a:xfrm>
          <a:prstGeom prst="rect">
            <a:avLst/>
          </a:prstGeom>
        </p:spPr>
      </p:pic>
    </p:spTree>
    <p:extLst>
      <p:ext uri="{BB962C8B-B14F-4D97-AF65-F5344CB8AC3E}">
        <p14:creationId xmlns:p14="http://schemas.microsoft.com/office/powerpoint/2010/main" val="41910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p:nvPr/>
        </p:nvPicPr>
        <p:blipFill>
          <a:blip r:embed="rId3">
            <a:extLst>
              <a:ext uri="{28A0092B-C50C-407E-A947-70E740481C1C}">
                <a14:useLocalDpi xmlns:a14="http://schemas.microsoft.com/office/drawing/2010/main" val="0"/>
              </a:ext>
            </a:extLst>
          </a:blip>
          <a:srcRect/>
          <a:stretch>
            <a:fillRect/>
          </a:stretch>
        </p:blipFill>
        <p:spPr bwMode="auto">
          <a:xfrm>
            <a:off x="692285" y="1984442"/>
            <a:ext cx="11107365" cy="2928025"/>
          </a:xfrm>
          <a:prstGeom prst="rect">
            <a:avLst/>
          </a:prstGeom>
          <a:noFill/>
          <a:ln>
            <a:noFill/>
          </a:ln>
        </p:spPr>
      </p:pic>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Q-Öğrenme ile Öğrenen Etmen Modelleme </a:t>
            </a:r>
            <a:endParaRPr sz="1100" b="1" dirty="0">
              <a:latin typeface="Calibri" panose="020F0502020204030204" pitchFamily="34" charset="0"/>
              <a:cs typeface="Calibri" panose="020F0502020204030204" pitchFamily="34" charset="0"/>
            </a:endParaRPr>
          </a:p>
        </p:txBody>
      </p:sp>
      <p:pic>
        <p:nvPicPr>
          <p:cNvPr id="4"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136849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324853" y="1663942"/>
            <a:ext cx="6256421" cy="4917332"/>
          </a:xfrm>
        </p:spPr>
        <p:txBody>
          <a:bodyPr>
            <a:normAutofit/>
          </a:bodyPr>
          <a:lstStyle/>
          <a:p>
            <a:pPr marL="114300" indent="0" algn="just">
              <a:buNone/>
            </a:pPr>
            <a:r>
              <a:rPr lang="tr-TR" sz="1400" dirty="0">
                <a:latin typeface="Times New Roman" panose="02020603050405020304" pitchFamily="18" charset="0"/>
                <a:cs typeface="Times New Roman" panose="02020603050405020304" pitchFamily="18" charset="0"/>
              </a:rPr>
              <a:t>1. Q-Öğrenme tekniği çalışmadan önce elimizde eylemlerin puanlarını taşıyan bir </a:t>
            </a:r>
            <a:r>
              <a:rPr lang="tr-TR" sz="1400" dirty="0" smtClean="0">
                <a:latin typeface="Times New Roman" panose="02020603050405020304" pitchFamily="18" charset="0"/>
                <a:cs typeface="Times New Roman" panose="02020603050405020304" pitchFamily="18" charset="0"/>
              </a:rPr>
              <a:t>tablomuz</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olur</a:t>
            </a:r>
            <a:r>
              <a:rPr lang="tr-TR" sz="1400" dirty="0">
                <a:latin typeface="Times New Roman" panose="02020603050405020304" pitchFamily="18" charset="0"/>
                <a:cs typeface="Times New Roman" panose="02020603050405020304" pitchFamily="18" charset="0"/>
              </a:rPr>
              <a:t>. Bununla birlikte içi boş değerlerden (sıfır) oluşan puan tablosuyla aynı </a:t>
            </a:r>
            <a:r>
              <a:rPr lang="tr-TR" sz="1400" dirty="0" smtClean="0">
                <a:latin typeface="Times New Roman" panose="02020603050405020304" pitchFamily="18" charset="0"/>
                <a:cs typeface="Times New Roman" panose="02020603050405020304" pitchFamily="18" charset="0"/>
              </a:rPr>
              <a:t>satır-sütundan</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oluşan </a:t>
            </a:r>
            <a:r>
              <a:rPr lang="tr-TR" sz="1400" dirty="0">
                <a:latin typeface="Times New Roman" panose="02020603050405020304" pitchFamily="18" charset="0"/>
                <a:cs typeface="Times New Roman" panose="02020603050405020304" pitchFamily="18" charset="0"/>
              </a:rPr>
              <a:t>bir Q tablosu tasarlarız. </a:t>
            </a:r>
          </a:p>
          <a:p>
            <a:pPr marL="114300" indent="0" algn="just">
              <a:buNone/>
            </a:pPr>
            <a:r>
              <a:rPr lang="tr-TR" sz="1400" dirty="0">
                <a:latin typeface="Times New Roman" panose="02020603050405020304" pitchFamily="18" charset="0"/>
                <a:cs typeface="Times New Roman" panose="02020603050405020304" pitchFamily="18" charset="0"/>
              </a:rPr>
              <a:t>2. </a:t>
            </a:r>
            <a:r>
              <a:rPr lang="tr-TR" sz="1400" dirty="0" smtClean="0">
                <a:latin typeface="Times New Roman" panose="02020603050405020304" pitchFamily="18" charset="0"/>
                <a:cs typeface="Times New Roman" panose="02020603050405020304" pitchFamily="18" charset="0"/>
              </a:rPr>
              <a:t>Q-Öğrenme </a:t>
            </a:r>
            <a:r>
              <a:rPr lang="tr-TR" sz="1400" dirty="0">
                <a:latin typeface="Times New Roman" panose="02020603050405020304" pitchFamily="18" charset="0"/>
                <a:cs typeface="Times New Roman" panose="02020603050405020304" pitchFamily="18" charset="0"/>
              </a:rPr>
              <a:t>için öğrenme oranı ve azalma değeri olarak iki reel sayı belirleriz. Bu </a:t>
            </a:r>
            <a:r>
              <a:rPr lang="tr-TR" sz="1400" dirty="0" smtClean="0">
                <a:latin typeface="Times New Roman" panose="02020603050405020304" pitchFamily="18" charset="0"/>
                <a:cs typeface="Times New Roman" panose="02020603050405020304" pitchFamily="18" charset="0"/>
              </a:rPr>
              <a:t>sayılar</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öğrenme </a:t>
            </a:r>
            <a:r>
              <a:rPr lang="tr-TR" sz="1400" dirty="0">
                <a:latin typeface="Times New Roman" panose="02020603050405020304" pitchFamily="18" charset="0"/>
                <a:cs typeface="Times New Roman" panose="02020603050405020304" pitchFamily="18" charset="0"/>
              </a:rPr>
              <a:t>gücünü ve şans faktörünü etkiler</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pPr marL="114300" indent="0" algn="just">
              <a:buNone/>
            </a:pPr>
            <a:r>
              <a:rPr lang="tr-TR" sz="1400" dirty="0">
                <a:latin typeface="Times New Roman" panose="02020603050405020304" pitchFamily="18" charset="0"/>
                <a:cs typeface="Times New Roman" panose="02020603050405020304" pitchFamily="18" charset="0"/>
              </a:rPr>
              <a:t>3. Etmenimiz probleme göre ilk adımını atar. </a:t>
            </a:r>
          </a:p>
          <a:p>
            <a:pPr marL="114300" indent="0" algn="just">
              <a:buNone/>
            </a:pPr>
            <a:r>
              <a:rPr lang="tr-TR" sz="1400" dirty="0">
                <a:latin typeface="Times New Roman" panose="02020603050405020304" pitchFamily="18" charset="0"/>
                <a:cs typeface="Times New Roman" panose="02020603050405020304" pitchFamily="18" charset="0"/>
              </a:rPr>
              <a:t>4. Formülde eylem sonucunda öğrenilen değer kısmını hesaplamak için etmenin </a:t>
            </a:r>
            <a:r>
              <a:rPr lang="tr-TR" sz="1400" dirty="0" smtClean="0">
                <a:latin typeface="Times New Roman" panose="02020603050405020304" pitchFamily="18" charset="0"/>
                <a:cs typeface="Times New Roman" panose="02020603050405020304" pitchFamily="18" charset="0"/>
              </a:rPr>
              <a:t>gelecek</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olası </a:t>
            </a:r>
            <a:r>
              <a:rPr lang="tr-TR" sz="1400" dirty="0">
                <a:latin typeface="Times New Roman" panose="02020603050405020304" pitchFamily="18" charset="0"/>
                <a:cs typeface="Times New Roman" panose="02020603050405020304" pitchFamily="18" charset="0"/>
              </a:rPr>
              <a:t>adımlarının bütün kombinasyonlarından (ilk başta boş tasarladığımız ama </a:t>
            </a:r>
            <a:r>
              <a:rPr lang="tr-TR" sz="1400" dirty="0" smtClean="0">
                <a:latin typeface="Times New Roman" panose="02020603050405020304" pitchFamily="18" charset="0"/>
                <a:cs typeface="Times New Roman" panose="02020603050405020304" pitchFamily="18" charset="0"/>
              </a:rPr>
              <a:t>zamanla</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dolacak </a:t>
            </a:r>
            <a:r>
              <a:rPr lang="tr-TR" sz="1400" dirty="0">
                <a:latin typeface="Times New Roman" panose="02020603050405020304" pitchFamily="18" charset="0"/>
                <a:cs typeface="Times New Roman" panose="02020603050405020304" pitchFamily="18" charset="0"/>
              </a:rPr>
              <a:t>Q tablosundan) gelecek en büyük puanı azalma değeri ile çarpar ve eylem </a:t>
            </a:r>
            <a:r>
              <a:rPr lang="tr-TR" sz="1400" dirty="0" smtClean="0">
                <a:latin typeface="Times New Roman" panose="02020603050405020304" pitchFamily="18" charset="0"/>
                <a:cs typeface="Times New Roman" panose="02020603050405020304" pitchFamily="18" charset="0"/>
              </a:rPr>
              <a:t>puanlarını</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taşıyan </a:t>
            </a:r>
            <a:r>
              <a:rPr lang="tr-TR" sz="1400" dirty="0">
                <a:latin typeface="Times New Roman" panose="02020603050405020304" pitchFamily="18" charset="0"/>
                <a:cs typeface="Times New Roman" panose="02020603050405020304" pitchFamily="18" charset="0"/>
              </a:rPr>
              <a:t>tablodan etmenin attığı adıma tekabül eden ödül değeriyle topladıktan sonra </a:t>
            </a:r>
            <a:r>
              <a:rPr lang="tr-TR" sz="1400" dirty="0" smtClean="0">
                <a:latin typeface="Times New Roman" panose="02020603050405020304" pitchFamily="18" charset="0"/>
                <a:cs typeface="Times New Roman" panose="02020603050405020304" pitchFamily="18" charset="0"/>
              </a:rPr>
              <a:t>elde</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ettiğimiz </a:t>
            </a:r>
            <a:r>
              <a:rPr lang="tr-TR" sz="1400" dirty="0">
                <a:latin typeface="Times New Roman" panose="02020603050405020304" pitchFamily="18" charset="0"/>
                <a:cs typeface="Times New Roman" panose="02020603050405020304" pitchFamily="18" charset="0"/>
              </a:rPr>
              <a:t>değeri öğrenme oranı ile çarparız. </a:t>
            </a:r>
          </a:p>
          <a:p>
            <a:pPr marL="114300" indent="0" algn="just">
              <a:buNone/>
            </a:pPr>
            <a:r>
              <a:rPr lang="tr-TR" sz="1400" dirty="0">
                <a:latin typeface="Times New Roman" panose="02020603050405020304" pitchFamily="18" charset="0"/>
                <a:cs typeface="Times New Roman" panose="02020603050405020304" pitchFamily="18" charset="0"/>
              </a:rPr>
              <a:t>5. Dördüncü adım ile elde ettiğimiz değeri Q tablosunda mevcut olan değerin üzerine ekler</a:t>
            </a:r>
            <a:r>
              <a:rPr lang="tr-TR" sz="1400"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ardından </a:t>
            </a:r>
            <a:r>
              <a:rPr lang="tr-TR" sz="1400" dirty="0">
                <a:latin typeface="Times New Roman" panose="02020603050405020304" pitchFamily="18" charset="0"/>
                <a:cs typeface="Times New Roman" panose="02020603050405020304" pitchFamily="18" charset="0"/>
              </a:rPr>
              <a:t>(1 – öğrenme oranı) değeriyle çarparız</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pPr marL="114300" indent="0" algn="just">
              <a:buNone/>
            </a:pPr>
            <a:r>
              <a:rPr lang="tr-TR" sz="1400" dirty="0">
                <a:latin typeface="Times New Roman" panose="02020603050405020304" pitchFamily="18" charset="0"/>
                <a:cs typeface="Times New Roman" panose="02020603050405020304" pitchFamily="18" charset="0"/>
              </a:rPr>
              <a:t>6. Yeni elde ettiğimiz değer, etmenin adım attığı Q tablosu hücresindeki yeni değer olur</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pPr marL="114300" indent="0" algn="just">
              <a:buNone/>
            </a:pPr>
            <a:r>
              <a:rPr lang="tr-TR" sz="1400" dirty="0">
                <a:latin typeface="Times New Roman" panose="02020603050405020304" pitchFamily="18" charset="0"/>
                <a:cs typeface="Times New Roman" panose="02020603050405020304" pitchFamily="18" charset="0"/>
              </a:rPr>
              <a:t>7. Üçüncü adımdan itibaren bütün işlem adımlarını bir durma sayısı/kriterine kadar </a:t>
            </a:r>
            <a:r>
              <a:rPr lang="tr-TR" sz="1400" dirty="0" smtClean="0">
                <a:latin typeface="Times New Roman" panose="02020603050405020304" pitchFamily="18" charset="0"/>
                <a:cs typeface="Times New Roman" panose="02020603050405020304" pitchFamily="18" charset="0"/>
              </a:rPr>
              <a:t>tekrarlar</a:t>
            </a:r>
            <a:r>
              <a:rPr lang="en-US" sz="1400" dirty="0" smtClean="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böylece </a:t>
            </a:r>
            <a:r>
              <a:rPr lang="tr-TR" sz="1400" dirty="0">
                <a:latin typeface="Times New Roman" panose="02020603050405020304" pitchFamily="18" charset="0"/>
                <a:cs typeface="Times New Roman" panose="02020603050405020304" pitchFamily="18" charset="0"/>
              </a:rPr>
              <a:t>Q tablosunu döngüsel/</a:t>
            </a:r>
            <a:r>
              <a:rPr lang="tr-TR" sz="1400" dirty="0" err="1">
                <a:latin typeface="Times New Roman" panose="02020603050405020304" pitchFamily="18" charset="0"/>
                <a:cs typeface="Times New Roman" panose="02020603050405020304" pitchFamily="18" charset="0"/>
              </a:rPr>
              <a:t>iteratif</a:t>
            </a:r>
            <a:r>
              <a:rPr lang="tr-TR" sz="1400" dirty="0">
                <a:latin typeface="Times New Roman" panose="02020603050405020304" pitchFamily="18" charset="0"/>
                <a:cs typeface="Times New Roman" panose="02020603050405020304" pitchFamily="18" charset="0"/>
              </a:rPr>
              <a:t> bir şekilde güncelleriz.</a:t>
            </a:r>
          </a:p>
          <a:p>
            <a:pPr marL="114300" indent="0" algn="just">
              <a:buNone/>
            </a:pPr>
            <a:endParaRPr lang="tr-TR" sz="1400" dirty="0">
              <a:latin typeface="Times New Roman" panose="02020603050405020304" pitchFamily="18" charset="0"/>
              <a:cs typeface="Times New Roman" panose="02020603050405020304" pitchFamily="18" charset="0"/>
            </a:endParaRPr>
          </a:p>
        </p:txBody>
      </p:sp>
      <p:pic>
        <p:nvPicPr>
          <p:cNvPr id="4" name="Resim 3"/>
          <p:cNvPicPr/>
          <p:nvPr/>
        </p:nvPicPr>
        <p:blipFill>
          <a:blip r:embed="rId3">
            <a:extLst>
              <a:ext uri="{28A0092B-C50C-407E-A947-70E740481C1C}">
                <a14:useLocalDpi xmlns:a14="http://schemas.microsoft.com/office/drawing/2010/main" val="0"/>
              </a:ext>
            </a:extLst>
          </a:blip>
          <a:srcRect/>
          <a:stretch>
            <a:fillRect/>
          </a:stretch>
        </p:blipFill>
        <p:spPr bwMode="auto">
          <a:xfrm>
            <a:off x="2232327" y="0"/>
            <a:ext cx="6911673" cy="1663941"/>
          </a:xfrm>
          <a:prstGeom prst="rect">
            <a:avLst/>
          </a:prstGeom>
          <a:noFill/>
          <a:ln>
            <a:noFill/>
          </a:ln>
        </p:spPr>
      </p:pic>
      <p:pic>
        <p:nvPicPr>
          <p:cNvPr id="5" name="Resim 4"/>
          <p:cNvPicPr>
            <a:picLocks noChangeAspect="1"/>
          </p:cNvPicPr>
          <p:nvPr/>
        </p:nvPicPr>
        <p:blipFill rotWithShape="1">
          <a:blip r:embed="rId4">
            <a:extLst>
              <a:ext uri="{28A0092B-C50C-407E-A947-70E740481C1C}">
                <a14:useLocalDpi xmlns:a14="http://schemas.microsoft.com/office/drawing/2010/main" val="0"/>
              </a:ext>
            </a:extLst>
          </a:blip>
          <a:srcRect l="48310"/>
          <a:stretch/>
        </p:blipFill>
        <p:spPr>
          <a:xfrm>
            <a:off x="7519737" y="2401077"/>
            <a:ext cx="4369000" cy="3313923"/>
          </a:xfrm>
          <a:prstGeom prst="rect">
            <a:avLst/>
          </a:prstGeom>
        </p:spPr>
      </p:pic>
    </p:spTree>
    <p:extLst>
      <p:ext uri="{BB962C8B-B14F-4D97-AF65-F5344CB8AC3E}">
        <p14:creationId xmlns:p14="http://schemas.microsoft.com/office/powerpoint/2010/main" val="132778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Çok Etmenli Etkileşimler </a:t>
            </a:r>
            <a:endParaRPr sz="1100" b="1" dirty="0">
              <a:latin typeface="Calibri" panose="020F0502020204030204" pitchFamily="34" charset="0"/>
              <a:cs typeface="Calibri" panose="020F0502020204030204" pitchFamily="34" charset="0"/>
            </a:endParaRPr>
          </a:p>
        </p:txBody>
      </p:sp>
      <p:pic>
        <p:nvPicPr>
          <p:cNvPr id="4" name="Picture 297"/>
          <p:cNvPicPr/>
          <p:nvPr/>
        </p:nvPicPr>
        <p:blipFill>
          <a:blip r:embed="rId3">
            <a:extLst>
              <a:ext uri="{28A0092B-C50C-407E-A947-70E740481C1C}">
                <a14:useLocalDpi xmlns:a14="http://schemas.microsoft.com/office/drawing/2010/main" val="0"/>
              </a:ext>
            </a:extLst>
          </a:blip>
          <a:srcRect/>
          <a:stretch>
            <a:fillRect/>
          </a:stretch>
        </p:blipFill>
        <p:spPr bwMode="auto">
          <a:xfrm>
            <a:off x="6322979" y="1371600"/>
            <a:ext cx="4947731" cy="3905250"/>
          </a:xfrm>
          <a:prstGeom prst="rect">
            <a:avLst/>
          </a:prstGeom>
          <a:noFill/>
          <a:ln>
            <a:noFill/>
          </a:ln>
        </p:spPr>
      </p:pic>
      <p:sp>
        <p:nvSpPr>
          <p:cNvPr id="2" name="Metin kutusu 1"/>
          <p:cNvSpPr txBox="1"/>
          <p:nvPr/>
        </p:nvSpPr>
        <p:spPr>
          <a:xfrm>
            <a:off x="1099226" y="1843796"/>
            <a:ext cx="4445540" cy="2677656"/>
          </a:xfrm>
          <a:prstGeom prst="rect">
            <a:avLst/>
          </a:prstGeom>
          <a:noFill/>
        </p:spPr>
        <p:txBody>
          <a:bodyPr wrap="square" rtlCol="0">
            <a:spAutoFit/>
          </a:bodyPr>
          <a:lstStyle/>
          <a:p>
            <a:pPr marL="285750" indent="-285750" algn="just">
              <a:buFont typeface="Arial" panose="020B0604020202020204" pitchFamily="34" charset="0"/>
              <a:buChar char="•"/>
            </a:pPr>
            <a:r>
              <a:rPr lang="tr-TR" dirty="0"/>
              <a:t>Birden fazla etmenin varlığı çok etmenli modellemeleri ortaya çıkarmaktadır. </a:t>
            </a:r>
            <a:endParaRPr lang="en-US" dirty="0" smtClean="0"/>
          </a:p>
          <a:p>
            <a:pPr marL="285750" indent="-285750" algn="just">
              <a:buFont typeface="Arial" panose="020B0604020202020204" pitchFamily="34" charset="0"/>
              <a:buChar char="•"/>
            </a:pPr>
            <a:r>
              <a:rPr lang="tr-TR" dirty="0" smtClean="0"/>
              <a:t>Bu </a:t>
            </a:r>
            <a:r>
              <a:rPr lang="tr-TR" dirty="0"/>
              <a:t>modelleme özellikle günümüz karmaşık problemlerinin çözümünde daha etkin sonuçlar üretebilmektedir. </a:t>
            </a:r>
            <a:endParaRPr lang="en-US" dirty="0" smtClean="0"/>
          </a:p>
          <a:p>
            <a:pPr marL="285750" indent="-285750" algn="just">
              <a:buFont typeface="Arial" panose="020B0604020202020204" pitchFamily="34" charset="0"/>
              <a:buChar char="•"/>
            </a:pPr>
            <a:r>
              <a:rPr lang="tr-TR" dirty="0" smtClean="0"/>
              <a:t>Çok </a:t>
            </a:r>
            <a:r>
              <a:rPr lang="tr-TR" dirty="0"/>
              <a:t>etmenli problem modellemelerinde etmenler arası ilişkiler, her bir etmenin çevreyle etkileşimi ve bağlı oldukları çevresel düzenlemeler farklılıklar içerebilmekte, böylece karmaşık düzendeki problemlere adaptasyon daha kolay sağlanabilmektedir.</a:t>
            </a:r>
            <a:endParaRPr lang="en-US" dirty="0"/>
          </a:p>
          <a:p>
            <a:endParaRPr lang="tr-TR" dirty="0"/>
          </a:p>
        </p:txBody>
      </p:sp>
      <p:pic>
        <p:nvPicPr>
          <p:cNvPr id="5"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392893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a:blip r:embed="rId4"/>
          <a:stretch>
            <a:fillRect/>
          </a:stretch>
        </p:blipFill>
        <p:spPr>
          <a:xfrm>
            <a:off x="304283" y="1123315"/>
            <a:ext cx="5338527" cy="5251153"/>
          </a:xfrm>
          <a:prstGeom prst="rect">
            <a:avLst/>
          </a:prstGeom>
        </p:spPr>
      </p:pic>
      <p:pic>
        <p:nvPicPr>
          <p:cNvPr id="5" name="Resim 4"/>
          <p:cNvPicPr>
            <a:picLocks noChangeAspect="1"/>
          </p:cNvPicPr>
          <p:nvPr/>
        </p:nvPicPr>
        <p:blipFill>
          <a:blip r:embed="rId5"/>
          <a:stretch>
            <a:fillRect/>
          </a:stretch>
        </p:blipFill>
        <p:spPr>
          <a:xfrm>
            <a:off x="6699459" y="1328098"/>
            <a:ext cx="4874919" cy="4841586"/>
          </a:xfrm>
          <a:prstGeom prst="rect">
            <a:avLst/>
          </a:prstGeom>
        </p:spPr>
      </p:pic>
      <p:sp>
        <p:nvSpPr>
          <p:cNvPr id="6" name="Metin kutusu 5"/>
          <p:cNvSpPr txBox="1"/>
          <p:nvPr/>
        </p:nvSpPr>
        <p:spPr>
          <a:xfrm>
            <a:off x="5137484" y="300789"/>
            <a:ext cx="2287806" cy="646331"/>
          </a:xfrm>
          <a:prstGeom prst="rect">
            <a:avLst/>
          </a:prstGeom>
          <a:noFill/>
        </p:spPr>
        <p:txBody>
          <a:bodyPr wrap="none" rtlCol="0">
            <a:spAutoFit/>
          </a:bodyPr>
          <a:lstStyle/>
          <a:p>
            <a:r>
              <a:rPr lang="en-US" sz="3600" dirty="0" smtClean="0">
                <a:latin typeface="+mj-lt"/>
              </a:rPr>
              <a:t>TASARLA</a:t>
            </a:r>
            <a:endParaRPr lang="tr-TR" sz="3600" dirty="0">
              <a:latin typeface="+mj-lt"/>
            </a:endParaRPr>
          </a:p>
        </p:txBody>
      </p:sp>
    </p:spTree>
    <p:extLst>
      <p:ext uri="{BB962C8B-B14F-4D97-AF65-F5344CB8AC3E}">
        <p14:creationId xmlns:p14="http://schemas.microsoft.com/office/powerpoint/2010/main" val="349785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3" name="Resim 2"/>
          <p:cNvPicPr>
            <a:picLocks noChangeAspect="1"/>
          </p:cNvPicPr>
          <p:nvPr/>
        </p:nvPicPr>
        <p:blipFill>
          <a:blip r:embed="rId4"/>
          <a:stretch>
            <a:fillRect/>
          </a:stretch>
        </p:blipFill>
        <p:spPr>
          <a:xfrm>
            <a:off x="480021" y="914292"/>
            <a:ext cx="6814282" cy="4921024"/>
          </a:xfrm>
          <a:prstGeom prst="rect">
            <a:avLst/>
          </a:prstGeom>
        </p:spPr>
      </p:pic>
      <p:sp>
        <p:nvSpPr>
          <p:cNvPr id="4" name="Dikdörtgen 3"/>
          <p:cNvSpPr/>
          <p:nvPr/>
        </p:nvSpPr>
        <p:spPr>
          <a:xfrm>
            <a:off x="7615989" y="1689194"/>
            <a:ext cx="4294854" cy="1384995"/>
          </a:xfrm>
          <a:prstGeom prst="rect">
            <a:avLst/>
          </a:prstGeom>
        </p:spPr>
        <p:txBody>
          <a:bodyPr wrap="square">
            <a:spAutoFit/>
          </a:bodyPr>
          <a:lstStyle/>
          <a:p>
            <a:r>
              <a:rPr lang="tr-TR" dirty="0"/>
              <a:t>Şekildeki gibi ortamı satır-sütun düzeninde modelleyip yeşil, beyaz ve siyah kareler</a:t>
            </a:r>
          </a:p>
          <a:p>
            <a:r>
              <a:rPr lang="tr-TR" dirty="0"/>
              <a:t>için değerleri oluşturan kodları yazılır (Kodun tamamı </a:t>
            </a:r>
            <a:r>
              <a:rPr lang="tr-TR" dirty="0" err="1"/>
              <a:t>Github</a:t>
            </a:r>
            <a:r>
              <a:rPr lang="tr-TR" dirty="0"/>
              <a:t> platformunda Hafta6 klasörü altında H6_etmen_kargo-problemi.py dosyası kapsamında paylaşılmış durumdadır.)</a:t>
            </a:r>
          </a:p>
        </p:txBody>
      </p:sp>
    </p:spTree>
    <p:extLst>
      <p:ext uri="{BB962C8B-B14F-4D97-AF65-F5344CB8AC3E}">
        <p14:creationId xmlns:p14="http://schemas.microsoft.com/office/powerpoint/2010/main" val="392368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344882" y="5174137"/>
            <a:ext cx="9709945" cy="307777"/>
          </a:xfrm>
          <a:prstGeom prst="rect">
            <a:avLst/>
          </a:prstGeom>
          <a:noFill/>
        </p:spPr>
        <p:txBody>
          <a:bodyPr wrap="square" rtlCol="0">
            <a:spAutoFit/>
          </a:bodyPr>
          <a:lstStyle/>
          <a:p>
            <a:pPr marL="285750" indent="-285750">
              <a:buFont typeface="Arial" panose="020B0604020202020204" pitchFamily="34" charset="0"/>
              <a:buChar char="•"/>
            </a:pPr>
            <a:r>
              <a:rPr lang="tr-TR" dirty="0"/>
              <a:t>4. ve 25. satırlardaki kodlar sayesinde modellenen ortam ekranda gösterilmiş olur</a:t>
            </a:r>
            <a:r>
              <a:rPr lang="tr-TR" dirty="0" smtClean="0"/>
              <a:t>:</a:t>
            </a:r>
            <a:endParaRPr lang="tr-TR" dirty="0"/>
          </a:p>
        </p:txBody>
      </p:sp>
      <p:pic>
        <p:nvPicPr>
          <p:cNvPr id="5"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3" name="Resim 2"/>
          <p:cNvPicPr>
            <a:picLocks noChangeAspect="1"/>
          </p:cNvPicPr>
          <p:nvPr/>
        </p:nvPicPr>
        <p:blipFill>
          <a:blip r:embed="rId4"/>
          <a:stretch>
            <a:fillRect/>
          </a:stretch>
        </p:blipFill>
        <p:spPr>
          <a:xfrm>
            <a:off x="417176" y="275000"/>
            <a:ext cx="11413640" cy="4248873"/>
          </a:xfrm>
          <a:prstGeom prst="rect">
            <a:avLst/>
          </a:prstGeom>
        </p:spPr>
      </p:pic>
    </p:spTree>
    <p:extLst>
      <p:ext uri="{BB962C8B-B14F-4D97-AF65-F5344CB8AC3E}">
        <p14:creationId xmlns:p14="http://schemas.microsoft.com/office/powerpoint/2010/main" val="10307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467604" y="496260"/>
            <a:ext cx="9709945" cy="738664"/>
          </a:xfrm>
          <a:prstGeom prst="rect">
            <a:avLst/>
          </a:prstGeom>
          <a:noFill/>
        </p:spPr>
        <p:txBody>
          <a:bodyPr wrap="square" rtlCol="0">
            <a:spAutoFit/>
          </a:bodyPr>
          <a:lstStyle/>
          <a:p>
            <a:r>
              <a:rPr lang="tr-TR" dirty="0"/>
              <a:t>Ardından robotun her hareketinde beyaz karede kalıp kalmadığını belirleyen, her yeni hareket döngülerinde başlangıç noktası atamasını yapan ve her yeni karede bir sonraki hareket noktasını yeni Q tablosu ile belirleyen fonksiyonlar tanımlanır</a:t>
            </a:r>
            <a:endParaRPr lang="en-US" dirty="0"/>
          </a:p>
        </p:txBody>
      </p:sp>
      <p:pic>
        <p:nvPicPr>
          <p:cNvPr id="5"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4" name="Resim 3"/>
          <p:cNvPicPr>
            <a:picLocks noChangeAspect="1"/>
          </p:cNvPicPr>
          <p:nvPr/>
        </p:nvPicPr>
        <p:blipFill>
          <a:blip r:embed="rId4"/>
          <a:stretch>
            <a:fillRect/>
          </a:stretch>
        </p:blipFill>
        <p:spPr>
          <a:xfrm>
            <a:off x="1647715" y="1744075"/>
            <a:ext cx="9190968" cy="4295778"/>
          </a:xfrm>
          <a:prstGeom prst="rect">
            <a:avLst/>
          </a:prstGeom>
        </p:spPr>
      </p:pic>
    </p:spTree>
    <p:extLst>
      <p:ext uri="{BB962C8B-B14F-4D97-AF65-F5344CB8AC3E}">
        <p14:creationId xmlns:p14="http://schemas.microsoft.com/office/powerpoint/2010/main" val="109055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76647" y="1446490"/>
            <a:ext cx="4855749" cy="3693278"/>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tr-TR" sz="1800" dirty="0"/>
              <a:t>Yapay Zeka kapsamında çevresel faktörlerle etkileşim gerektiren problem çözümlemeleri için tasarlanmış çeşitli yaklaşımlar bulunmaktadır. </a:t>
            </a:r>
          </a:p>
          <a:p>
            <a:pPr marL="285750" indent="-285750" algn="just">
              <a:buFont typeface="Arial" panose="020B0604020202020204" pitchFamily="34" charset="0"/>
              <a:buChar char="•"/>
            </a:pPr>
            <a:r>
              <a:rPr lang="tr-TR" sz="1800" dirty="0"/>
              <a:t>Bu yaklaşımlar özünde şu ana dek değinilen farklı Yapay Zeka algoritmalarının etkileşimsel fonksiyonları içerecek şekilde tasarlanması yer almaktadır. </a:t>
            </a:r>
          </a:p>
          <a:p>
            <a:pPr marL="285750" indent="-285750" algn="just">
              <a:buFont typeface="Arial" panose="020B0604020202020204" pitchFamily="34" charset="0"/>
              <a:buChar char="•"/>
            </a:pPr>
            <a:r>
              <a:rPr lang="tr-TR" sz="1800" dirty="0"/>
              <a:t>Buna göre, çevreyle etkileşen Yapay Zeka unsurları kısaca etmen ya da İngilizce karşılığından esinlenerek ajan (</a:t>
            </a:r>
            <a:r>
              <a:rPr lang="tr-TR" sz="1800" dirty="0" err="1"/>
              <a:t>agent</a:t>
            </a:r>
            <a:r>
              <a:rPr lang="tr-TR" sz="1800" dirty="0"/>
              <a:t>) adı verilmektedir. </a:t>
            </a:r>
            <a:endParaRPr lang="tr-TR" sz="1800" dirty="0">
              <a:latin typeface="Calibri" panose="020F0502020204030204" pitchFamily="34" charset="0"/>
              <a:cs typeface="Calibri" panose="020F0502020204030204" pitchFamily="34" charset="0"/>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Etmen Tabanlı Yapay Zeka Modelleme Temelleri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5776694" y="1873841"/>
            <a:ext cx="5919535" cy="26538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91428" y="1071737"/>
            <a:ext cx="6177814" cy="4616648"/>
          </a:xfrm>
          <a:prstGeom prst="rect">
            <a:avLst/>
          </a:prstGeom>
        </p:spPr>
        <p:txBody>
          <a:bodyPr wrap="square">
            <a:spAutoFit/>
          </a:bodyPr>
          <a:lstStyle/>
          <a:p>
            <a:pPr marL="285750" indent="-285750" algn="just">
              <a:buFont typeface="Arial" panose="020B0604020202020204" pitchFamily="34" charset="0"/>
              <a:buChar char="•"/>
            </a:pPr>
            <a:r>
              <a:rPr lang="tr-TR" dirty="0"/>
              <a:t>Bu noktaya kadar yazılan kodlar kapsamında;</a:t>
            </a:r>
          </a:p>
          <a:p>
            <a:pPr marL="285750" indent="-285750" algn="just">
              <a:buFont typeface="Arial" panose="020B0604020202020204" pitchFamily="34" charset="0"/>
              <a:buChar char="•"/>
            </a:pPr>
            <a:r>
              <a:rPr lang="tr-TR" dirty="0"/>
              <a:t>27. satır itibariyle yazılan </a:t>
            </a:r>
            <a:r>
              <a:rPr lang="tr-TR" b="1" dirty="0" err="1"/>
              <a:t>engel_mi</a:t>
            </a:r>
            <a:r>
              <a:rPr lang="tr-TR" dirty="0"/>
              <a:t> fonksiyonu robotun hareket etmesi sonrası gelinen hücrenin </a:t>
            </a:r>
            <a:r>
              <a:rPr lang="en-US" dirty="0" smtClean="0"/>
              <a:t> </a:t>
            </a:r>
            <a:r>
              <a:rPr lang="tr-TR" dirty="0" smtClean="0"/>
              <a:t>engel </a:t>
            </a:r>
            <a:r>
              <a:rPr lang="tr-TR" dirty="0"/>
              <a:t>(yani kargo indirilen siyah ya da hedef yeşil kare) olup olmadığını tespit etmektedir.</a:t>
            </a:r>
          </a:p>
          <a:p>
            <a:pPr marL="285750" indent="-285750" algn="just">
              <a:buFont typeface="Arial" panose="020B0604020202020204" pitchFamily="34" charset="0"/>
              <a:buChar char="•"/>
            </a:pPr>
            <a:r>
              <a:rPr lang="tr-TR" dirty="0"/>
              <a:t>33. satır itibariyle yazılan </a:t>
            </a:r>
            <a:r>
              <a:rPr lang="tr-TR" b="1" dirty="0" err="1"/>
              <a:t>baslangic_belirle</a:t>
            </a:r>
            <a:r>
              <a:rPr lang="tr-TR" dirty="0"/>
              <a:t> fonksiyonu robotun her yeni öğrenme döngüsünde </a:t>
            </a:r>
            <a:r>
              <a:rPr lang="en-US" dirty="0" smtClean="0"/>
              <a:t> </a:t>
            </a:r>
            <a:r>
              <a:rPr lang="tr-TR" dirty="0" smtClean="0"/>
              <a:t>rastgele </a:t>
            </a:r>
            <a:r>
              <a:rPr lang="tr-TR" dirty="0"/>
              <a:t>beyaz karelerden birinden başlamasını sağlanmaktadır. </a:t>
            </a:r>
            <a:endParaRPr lang="en-US" dirty="0" smtClean="0"/>
          </a:p>
          <a:p>
            <a:pPr marL="285750" indent="-285750" algn="just">
              <a:buFont typeface="Arial" panose="020B0604020202020204" pitchFamily="34" charset="0"/>
              <a:buChar char="•"/>
            </a:pPr>
            <a:r>
              <a:rPr lang="tr-TR" dirty="0" smtClean="0"/>
              <a:t>Bunun </a:t>
            </a:r>
            <a:r>
              <a:rPr lang="tr-TR" dirty="0"/>
              <a:t>için 36. satırda daha </a:t>
            </a:r>
            <a:r>
              <a:rPr lang="tr-TR" dirty="0" smtClean="0"/>
              <a:t>önce</a:t>
            </a:r>
            <a:r>
              <a:rPr lang="en-US" dirty="0" smtClean="0"/>
              <a:t> </a:t>
            </a:r>
            <a:r>
              <a:rPr lang="tr-TR" dirty="0" smtClean="0"/>
              <a:t>27</a:t>
            </a:r>
            <a:r>
              <a:rPr lang="tr-TR" dirty="0"/>
              <a:t>. satır itibariyle yazılan </a:t>
            </a:r>
            <a:r>
              <a:rPr lang="tr-TR" b="1" dirty="0" err="1"/>
              <a:t>engel_mi</a:t>
            </a:r>
            <a:r>
              <a:rPr lang="tr-TR" dirty="0"/>
              <a:t> fonksiyonundan da faydalanılmaktadır. </a:t>
            </a:r>
          </a:p>
          <a:p>
            <a:pPr marL="285750" indent="-285750" algn="just">
              <a:buFont typeface="Arial" panose="020B0604020202020204" pitchFamily="34" charset="0"/>
              <a:buChar char="•"/>
            </a:pPr>
            <a:r>
              <a:rPr lang="tr-TR" dirty="0"/>
              <a:t>41. satır itibariyle yazılan </a:t>
            </a:r>
            <a:r>
              <a:rPr lang="tr-TR" b="1" dirty="0" err="1"/>
              <a:t>sonraki_hareket_belirle</a:t>
            </a:r>
            <a:r>
              <a:rPr lang="tr-TR" dirty="0"/>
              <a:t> fonksiyonu robotun mevcut konumundan </a:t>
            </a:r>
            <a:r>
              <a:rPr lang="tr-TR" dirty="0" smtClean="0"/>
              <a:t>sonra</a:t>
            </a:r>
            <a:r>
              <a:rPr lang="en-US" dirty="0" smtClean="0"/>
              <a:t> </a:t>
            </a:r>
            <a:r>
              <a:rPr lang="tr-TR" dirty="0" smtClean="0"/>
              <a:t>hareket </a:t>
            </a:r>
            <a:r>
              <a:rPr lang="tr-TR" dirty="0"/>
              <a:t>edebileceği sonraki konumu eğitim sonunda elde edilen Q tablosundan belirlemektedir.</a:t>
            </a:r>
          </a:p>
          <a:p>
            <a:pPr marL="285750" indent="-285750" algn="just">
              <a:buFont typeface="Arial" panose="020B0604020202020204" pitchFamily="34" charset="0"/>
              <a:buChar char="•"/>
            </a:pPr>
            <a:r>
              <a:rPr lang="tr-TR" dirty="0"/>
              <a:t>Bu noktada buradaki kod yapısına özel olarak belirlenen epsilon değeri de şans faktörü </a:t>
            </a:r>
            <a:r>
              <a:rPr lang="tr-TR" dirty="0" smtClean="0"/>
              <a:t>olarak</a:t>
            </a:r>
            <a:r>
              <a:rPr lang="en-US" dirty="0" smtClean="0"/>
              <a:t> </a:t>
            </a:r>
            <a:r>
              <a:rPr lang="tr-TR" dirty="0" smtClean="0"/>
              <a:t>dikkate </a:t>
            </a:r>
            <a:r>
              <a:rPr lang="tr-TR" dirty="0"/>
              <a:t>alınmaktadır. </a:t>
            </a:r>
            <a:endParaRPr lang="en-US" dirty="0" smtClean="0"/>
          </a:p>
          <a:p>
            <a:pPr marL="285750" indent="-285750" algn="just">
              <a:buFont typeface="Arial" panose="020B0604020202020204" pitchFamily="34" charset="0"/>
              <a:buChar char="•"/>
            </a:pPr>
            <a:r>
              <a:rPr lang="tr-TR" dirty="0" smtClean="0"/>
              <a:t>Buna </a:t>
            </a:r>
            <a:r>
              <a:rPr lang="tr-TR" dirty="0"/>
              <a:t>göre, epsilon değerinden küçük olan rastgele bir değer üretilirse puan tablosundan maksimum değerin, eşit ya da büyük rastgele bir değer üretilirse de bir </a:t>
            </a:r>
            <a:r>
              <a:rPr lang="en-US" dirty="0" err="1" smtClean="0"/>
              <a:t>başka</a:t>
            </a:r>
            <a:r>
              <a:rPr lang="en-US" dirty="0" smtClean="0"/>
              <a:t> </a:t>
            </a:r>
            <a:r>
              <a:rPr lang="tr-TR" dirty="0" smtClean="0"/>
              <a:t>rastgele </a:t>
            </a:r>
            <a:r>
              <a:rPr lang="tr-TR" dirty="0"/>
              <a:t>değerin (puan tablosu dikkate alınmadan) döndürülmesi sağlanmaktadır.  </a:t>
            </a:r>
          </a:p>
          <a:p>
            <a:pPr marL="285750" indent="-285750" algn="just">
              <a:buFont typeface="Arial" panose="020B0604020202020204" pitchFamily="34" charset="0"/>
              <a:buChar char="•"/>
            </a:pPr>
            <a:r>
              <a:rPr lang="tr-TR" dirty="0"/>
              <a:t>Robotun mevcut konumundan bir sonraki noktaya gitmesi için ayrı bir fonksiyon tanımlanır: </a:t>
            </a:r>
          </a:p>
          <a:p>
            <a:pPr marL="285750" indent="-285750" algn="just">
              <a:buFont typeface="Arial" panose="020B0604020202020204" pitchFamily="34" charset="0"/>
              <a:buChar char="•"/>
            </a:pPr>
            <a:endParaRPr lang="tr-TR" dirty="0"/>
          </a:p>
        </p:txBody>
      </p:sp>
      <p:pic>
        <p:nvPicPr>
          <p:cNvPr id="6"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2">
            <a:alphaModFix/>
          </a:blip>
          <a:srcRect/>
          <a:stretch/>
        </p:blipFill>
        <p:spPr>
          <a:xfrm>
            <a:off x="10898416" y="6463025"/>
            <a:ext cx="1113079" cy="276999"/>
          </a:xfrm>
          <a:prstGeom prst="rect">
            <a:avLst/>
          </a:prstGeom>
          <a:noFill/>
          <a:ln>
            <a:noFill/>
          </a:ln>
        </p:spPr>
      </p:pic>
      <p:grpSp>
        <p:nvGrpSpPr>
          <p:cNvPr id="8" name="Grup 7"/>
          <p:cNvGrpSpPr/>
          <p:nvPr/>
        </p:nvGrpSpPr>
        <p:grpSpPr>
          <a:xfrm>
            <a:off x="8247369" y="1990592"/>
            <a:ext cx="3207586" cy="923390"/>
            <a:chOff x="0" y="0"/>
            <a:chExt cx="2517970" cy="638810"/>
          </a:xfrm>
        </p:grpSpPr>
        <p:sp>
          <p:nvSpPr>
            <p:cNvPr id="9" name="Dikdörtgen: Köşeleri Yuvarlatılmış 35902"/>
            <p:cNvSpPr/>
            <p:nvPr/>
          </p:nvSpPr>
          <p:spPr>
            <a:xfrm>
              <a:off x="275492" y="70339"/>
              <a:ext cx="2210663" cy="508647"/>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Metin Kutusu 2"/>
            <p:cNvSpPr txBox="1">
              <a:spLocks noChangeArrowheads="1"/>
            </p:cNvSpPr>
            <p:nvPr/>
          </p:nvSpPr>
          <p:spPr bwMode="auto">
            <a:xfrm>
              <a:off x="615461" y="105508"/>
              <a:ext cx="1306301" cy="42937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950" b="1">
                  <a:effectLst/>
                  <a:latin typeface="Calibri" panose="020F0502020204030204" pitchFamily="34" charset="0"/>
                  <a:ea typeface="Calibri" panose="020F0502020204030204" pitchFamily="34" charset="0"/>
                  <a:cs typeface="Arial" panose="020B0604020202020204" pitchFamily="34" charset="0"/>
                </a:rPr>
                <a:t>Etmen tabanlı fabrika robotları!</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Resim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3890" cy="620395"/>
            </a:xfrm>
            <a:prstGeom prst="rect">
              <a:avLst/>
            </a:prstGeom>
            <a:noFill/>
            <a:ln>
              <a:noFill/>
            </a:ln>
          </p:spPr>
        </p:pic>
        <p:pic>
          <p:nvPicPr>
            <p:cNvPr id="12" name="Resim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7415" y="0"/>
              <a:ext cx="630555" cy="638810"/>
            </a:xfrm>
            <a:prstGeom prst="rect">
              <a:avLst/>
            </a:prstGeom>
            <a:noFill/>
            <a:ln>
              <a:noFill/>
            </a:ln>
          </p:spPr>
        </p:pic>
      </p:grpSp>
    </p:spTree>
    <p:extLst>
      <p:ext uri="{BB962C8B-B14F-4D97-AF65-F5344CB8AC3E}">
        <p14:creationId xmlns:p14="http://schemas.microsoft.com/office/powerpoint/2010/main" val="267257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3"/>
          <p:cNvPicPr>
            <a:picLocks noChangeAspect="1"/>
          </p:cNvPicPr>
          <p:nvPr/>
        </p:nvPicPr>
        <p:blipFill>
          <a:blip r:embed="rId2"/>
          <a:stretch>
            <a:fillRect/>
          </a:stretch>
        </p:blipFill>
        <p:spPr>
          <a:xfrm>
            <a:off x="975244" y="2384966"/>
            <a:ext cx="9509734" cy="2451729"/>
          </a:xfrm>
          <a:prstGeom prst="rect">
            <a:avLst/>
          </a:prstGeom>
        </p:spPr>
      </p:pic>
      <p:sp>
        <p:nvSpPr>
          <p:cNvPr id="6" name="Dikdörtgen 5"/>
          <p:cNvSpPr/>
          <p:nvPr/>
        </p:nvSpPr>
        <p:spPr>
          <a:xfrm>
            <a:off x="838200" y="5348289"/>
            <a:ext cx="10134600" cy="738664"/>
          </a:xfrm>
          <a:prstGeom prst="rect">
            <a:avLst/>
          </a:prstGeom>
        </p:spPr>
        <p:txBody>
          <a:bodyPr wrap="square">
            <a:spAutoFit/>
          </a:bodyPr>
          <a:lstStyle/>
          <a:p>
            <a:r>
              <a:rPr lang="tr-TR" dirty="0"/>
              <a:t>47. satır itibariyle yazılan </a:t>
            </a:r>
            <a:r>
              <a:rPr lang="tr-TR" dirty="0" err="1"/>
              <a:t>sonraki_noktaya_git</a:t>
            </a:r>
            <a:r>
              <a:rPr lang="tr-TR" dirty="0"/>
              <a:t> fonksiyonu sayesinde, robotun bir sonraki hareketi satır sütun ekseninde belirlenmekte; yeni hareket noktasına göre robotun yukarı hareketinde satır değeri azaltılıp, aşağı hareketinde artırılmakta, yine sağa harekette sütun değeri artırılıp, sola harekette azaltılmaktadır. </a:t>
            </a: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23605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 xmlns:a16="http://schemas.microsoft.com/office/drawing/2014/main"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 xmlns:a16="http://schemas.microsoft.com/office/drawing/2014/main"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 xmlns:a16="http://schemas.microsoft.com/office/drawing/2014/main"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 xmlns:a16="http://schemas.microsoft.com/office/drawing/2014/main"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Etmen Tabanlı Yapay Zeka Modelleme Temelleri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0396" y="2310063"/>
            <a:ext cx="5188017" cy="3108543"/>
          </a:xfrm>
          <a:prstGeom prst="rect">
            <a:avLst/>
          </a:prstGeom>
          <a:noFill/>
        </p:spPr>
        <p:txBody>
          <a:bodyPr wrap="square" rtlCol="0">
            <a:spAutoFit/>
          </a:bodyPr>
          <a:lstStyle/>
          <a:p>
            <a:pPr marL="285750" indent="-285750" algn="just">
              <a:buFont typeface="Arial" panose="020B0604020202020204" pitchFamily="34" charset="0"/>
              <a:buChar char="•"/>
            </a:pPr>
            <a:r>
              <a:rPr lang="tr-TR" dirty="0"/>
              <a:t>Bir etmen, çevresiyle etkileşim sonucunda elde ettiği bulgulara göre dönütlerde (yani eylemlerde) bulunabilecek şekilde tasarlanmaktadır. </a:t>
            </a:r>
          </a:p>
          <a:p>
            <a:pPr marL="285750" indent="-285750" algn="just">
              <a:buFont typeface="Arial" panose="020B0604020202020204" pitchFamily="34" charset="0"/>
              <a:buChar char="•"/>
            </a:pPr>
            <a:r>
              <a:rPr lang="tr-TR" dirty="0"/>
              <a:t>Bir etmenin eylemlerine karar verme aşamasında içerisinde bulunduğu durum ve çevreden aldığı ödül / ceza dönütleri etkili olmakta, bunlar gelecek durumları da yönlendirmektedir. </a:t>
            </a:r>
          </a:p>
          <a:p>
            <a:pPr marL="285750" indent="-285750" algn="just">
              <a:buFont typeface="Arial" panose="020B0604020202020204" pitchFamily="34" charset="0"/>
              <a:buChar char="•"/>
            </a:pPr>
            <a:r>
              <a:rPr lang="tr-TR" dirty="0"/>
              <a:t>Buradan hareketle, özellikle kolektif, çok sayıda unsurun bir araya gelerek çözüm üretmesi gereken problem durumlarında birden fazla etmen de kullanılabilmektedir. </a:t>
            </a:r>
          </a:p>
          <a:p>
            <a:pPr marL="285750" indent="-285750" algn="just">
              <a:buFont typeface="Arial" panose="020B0604020202020204" pitchFamily="34" charset="0"/>
              <a:buChar char="•"/>
            </a:pPr>
            <a:r>
              <a:rPr lang="tr-TR" dirty="0"/>
              <a:t>Genel olarak bu yöndeki Yapay Zeka tabanlı çözüm yaklaşımlarına </a:t>
            </a:r>
            <a:r>
              <a:rPr lang="tr-TR" b="1" dirty="0"/>
              <a:t>Etmen Tabanlı Yapay Zeka</a:t>
            </a:r>
            <a:r>
              <a:rPr lang="tr-TR" dirty="0"/>
              <a:t>, bu yöndeki çözüm süreçlerinin tasarımına da </a:t>
            </a:r>
            <a:r>
              <a:rPr lang="tr-TR" b="1" dirty="0"/>
              <a:t>Etmen Tabanlı Modelleme</a:t>
            </a:r>
            <a:r>
              <a:rPr lang="tr-TR" dirty="0"/>
              <a:t> adı verilmektedir. </a:t>
            </a:r>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77506"/>
            <a:ext cx="5397848" cy="3373655"/>
          </a:xfrm>
          <a:prstGeom prst="rect">
            <a:avLst/>
          </a:prstGeom>
        </p:spPr>
      </p:pic>
    </p:spTree>
    <p:extLst>
      <p:ext uri="{BB962C8B-B14F-4D97-AF65-F5344CB8AC3E}">
        <p14:creationId xmlns:p14="http://schemas.microsoft.com/office/powerpoint/2010/main" val="33949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Etmen Tabanlı Modellemede Problem Tasarımı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919819" y="1837677"/>
            <a:ext cx="6732266" cy="4832092"/>
          </a:xfrm>
          <a:prstGeom prst="rect">
            <a:avLst/>
          </a:prstGeom>
          <a:noFill/>
        </p:spPr>
        <p:txBody>
          <a:bodyPr wrap="square" rtlCol="0">
            <a:spAutoFit/>
          </a:bodyPr>
          <a:lstStyle/>
          <a:p>
            <a:pPr algn="just"/>
            <a:r>
              <a:rPr lang="tr-TR" dirty="0"/>
              <a:t>Etmen tabanlı çözümlerin çalışacağı problemlerde, etkin çözüm elde etmek adına birtakım faktörlerin / bileşenlerin dikkate alınması ve bunlar altında tanımlamalar yapılması gerekmektedir. </a:t>
            </a:r>
            <a:endParaRPr lang="en-US" dirty="0" smtClean="0"/>
          </a:p>
          <a:p>
            <a:pPr algn="just"/>
            <a:endParaRPr lang="en-US" dirty="0"/>
          </a:p>
          <a:p>
            <a:pPr lvl="0" algn="just"/>
            <a:r>
              <a:rPr lang="tr-TR" b="1" dirty="0"/>
              <a:t>Etmen Sayısı:</a:t>
            </a:r>
            <a:r>
              <a:rPr lang="tr-TR" dirty="0"/>
              <a:t> Çözümde kullanılacak etmenlerin sayısı, tek bir etmenin mi yoksa çok sayıda etmenin mi (kolektif bir şekilde) çalışacağı belirlenmelidir. Bazı problemler tek bir etmen ile kolayca çözülebilirken, bazı problemler de çok sayıda etmenin hem çevreyle hem de birbirleriyle iletişim halinde olarak çalışmasını ve çözüme ulaşmasını gerekli kılmaktadır.</a:t>
            </a:r>
            <a:endParaRPr lang="en-US" dirty="0"/>
          </a:p>
          <a:p>
            <a:pPr lvl="0" algn="just"/>
            <a:r>
              <a:rPr lang="tr-TR" b="1" dirty="0"/>
              <a:t>Etmen Nitelikleri: </a:t>
            </a:r>
            <a:r>
              <a:rPr lang="tr-TR" dirty="0"/>
              <a:t>Çözümde yer alacak etmenlerin sahip olacakları muhtemel parametreler aynı zamanda etmen nitelikleri olarak bilinmektedir. Bu parametreler, etmenlerin eylemlerine, muhakemelerine ve çevreyle ya da diğer unsurlarla (örneğin diğer etmenler) etkileşimlerine yön verecek, düzenlenebilir değerler olmaktadır.</a:t>
            </a:r>
            <a:endParaRPr lang="en-US" dirty="0"/>
          </a:p>
          <a:p>
            <a:pPr lvl="0" algn="just"/>
            <a:r>
              <a:rPr lang="tr-TR" b="1" dirty="0"/>
              <a:t>Etmen Eylemleri:</a:t>
            </a:r>
            <a:r>
              <a:rPr lang="tr-TR" dirty="0"/>
              <a:t> Etmen eylemleri, ilgili etmenlerin çevreyle etkileşimleri ve geçerli nitelik değerleri üzerinden karar süreçlerini işletmelerini ve hatta eylemde bulunmalarını içermektedir. Bu eylem yapıları aslında birer fonksiyon olarak tanımlanmaktadır.</a:t>
            </a:r>
            <a:endParaRPr lang="en-US" dirty="0"/>
          </a:p>
          <a:p>
            <a:pPr lvl="0" algn="just"/>
            <a:r>
              <a:rPr lang="tr-TR" b="1" dirty="0"/>
              <a:t>Çevre:</a:t>
            </a:r>
            <a:r>
              <a:rPr lang="tr-TR" dirty="0"/>
              <a:t> Etmenlerin içerisinde bulundukları çevrenin, en iyi etmen etkileşimleri için sınırları ve karakteristik nitelikleri ile birlikte tanımlanmaları gerekmektedir.</a:t>
            </a:r>
            <a:endParaRPr lang="en-US" dirty="0"/>
          </a:p>
          <a:p>
            <a:endParaRPr lang="en-US" dirty="0"/>
          </a:p>
          <a:p>
            <a:endParaRPr lang="tr-TR"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677" y="2408080"/>
            <a:ext cx="3657600" cy="2657856"/>
          </a:xfrm>
          <a:prstGeom prst="rect">
            <a:avLst/>
          </a:prstGeom>
        </p:spPr>
      </p:pic>
    </p:spTree>
    <p:extLst>
      <p:ext uri="{BB962C8B-B14F-4D97-AF65-F5344CB8AC3E}">
        <p14:creationId xmlns:p14="http://schemas.microsoft.com/office/powerpoint/2010/main" val="200640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Etmen Tabanlı Modellemede Problem Tasarımı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3255147" y="2211926"/>
            <a:ext cx="6391073" cy="707886"/>
          </a:xfrm>
          <a:prstGeom prst="rect">
            <a:avLst/>
          </a:prstGeom>
          <a:noFill/>
        </p:spPr>
        <p:txBody>
          <a:bodyPr wrap="square" rtlCol="0">
            <a:spAutoFit/>
          </a:bodyPr>
          <a:lstStyle/>
          <a:p>
            <a:pPr algn="just"/>
            <a:r>
              <a:rPr lang="en-US" sz="2000" b="1" dirty="0" smtClean="0"/>
              <a:t>E</a:t>
            </a:r>
            <a:r>
              <a:rPr lang="tr-TR" sz="2000" b="1" dirty="0" err="1" smtClean="0"/>
              <a:t>tmen</a:t>
            </a:r>
            <a:r>
              <a:rPr lang="tr-TR" sz="2000" b="1" dirty="0" smtClean="0"/>
              <a:t> </a:t>
            </a:r>
            <a:r>
              <a:rPr lang="tr-TR" sz="2000" b="1" dirty="0"/>
              <a:t>odaklı problemler başka neler </a:t>
            </a:r>
            <a:r>
              <a:rPr lang="tr-TR" sz="2000" b="1" dirty="0" smtClean="0"/>
              <a:t>olabilir</a:t>
            </a:r>
            <a:r>
              <a:rPr lang="en-US" sz="2000" b="1" dirty="0" smtClean="0"/>
              <a:t> ?</a:t>
            </a:r>
            <a:endParaRPr lang="en-US" sz="2000" b="1" dirty="0"/>
          </a:p>
          <a:p>
            <a:r>
              <a:rPr lang="en-US" sz="2000" dirty="0" smtClean="0"/>
              <a:t> </a:t>
            </a:r>
            <a:endParaRPr lang="tr-TR" sz="2000" dirty="0"/>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398" y="2648380"/>
            <a:ext cx="6393559" cy="3596377"/>
          </a:xfrm>
          <a:prstGeom prst="rect">
            <a:avLst/>
          </a:prstGeom>
        </p:spPr>
      </p:pic>
      <p:pic>
        <p:nvPicPr>
          <p:cNvPr id="8" name="Resim 7"/>
          <p:cNvPicPr/>
          <p:nvPr/>
        </p:nvPicPr>
        <p:blipFill>
          <a:blip r:embed="rId5">
            <a:extLst>
              <a:ext uri="{28A0092B-C50C-407E-A947-70E740481C1C}">
                <a14:useLocalDpi xmlns:a14="http://schemas.microsoft.com/office/drawing/2010/main" val="0"/>
              </a:ext>
            </a:extLst>
          </a:blip>
          <a:srcRect/>
          <a:stretch>
            <a:fillRect/>
          </a:stretch>
        </p:blipFill>
        <p:spPr bwMode="auto">
          <a:xfrm>
            <a:off x="295379" y="2988848"/>
            <a:ext cx="5919535" cy="2653871"/>
          </a:xfrm>
          <a:prstGeom prst="rect">
            <a:avLst/>
          </a:prstGeom>
          <a:noFill/>
          <a:ln>
            <a:noFill/>
          </a:ln>
        </p:spPr>
      </p:pic>
    </p:spTree>
    <p:extLst>
      <p:ext uri="{BB962C8B-B14F-4D97-AF65-F5344CB8AC3E}">
        <p14:creationId xmlns:p14="http://schemas.microsoft.com/office/powerpoint/2010/main" val="259300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Etmen Tabanlı Modellemede Problem Tasarımı </a:t>
            </a:r>
            <a:endParaRPr lang="tr-T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07886" y="1247592"/>
            <a:ext cx="4951306" cy="5478423"/>
          </a:xfrm>
          <a:prstGeom prst="rect">
            <a:avLst/>
          </a:prstGeom>
          <a:noFill/>
        </p:spPr>
        <p:txBody>
          <a:bodyPr wrap="square" rtlCol="0">
            <a:spAutoFit/>
          </a:bodyPr>
          <a:lstStyle/>
          <a:p>
            <a:r>
              <a:rPr lang="tr-TR" dirty="0"/>
              <a:t>İfade edilen unsurlar ile birlikte, etmenlerin içerisinde bulunacağı problemin de tanımlanması gerekmektedir. Problemle ilgili olarak şu tanım faktörleri önemlidir:</a:t>
            </a:r>
            <a:endParaRPr lang="en-US" dirty="0"/>
          </a:p>
          <a:p>
            <a:r>
              <a:rPr lang="tr-TR" dirty="0"/>
              <a:t> </a:t>
            </a:r>
            <a:endParaRPr lang="en-US" dirty="0"/>
          </a:p>
          <a:p>
            <a:pPr lvl="0"/>
            <a:r>
              <a:rPr lang="tr-TR" b="1" dirty="0"/>
              <a:t>Problem Kısıtları:</a:t>
            </a:r>
            <a:r>
              <a:rPr lang="tr-TR" dirty="0"/>
              <a:t> Problem ile ilgili çözümü temsil eden parametrelerin hangi kısıtlar altında olacağı, etmen davranışları neticesindeki çıktıların da gidişatını belirlemektedir.</a:t>
            </a:r>
            <a:endParaRPr lang="en-US" dirty="0"/>
          </a:p>
          <a:p>
            <a:pPr lvl="0" algn="just"/>
            <a:r>
              <a:rPr lang="tr-TR" b="1" dirty="0"/>
              <a:t>Çevredeki Dinamik Unsurlar: </a:t>
            </a:r>
            <a:r>
              <a:rPr lang="tr-TR" dirty="0"/>
              <a:t>Etmenlerin eylemleri neticesinde durumları değişebilecek dinamik çevrenin söz konusu olacağı gibi, çevrede yer alacak ve etmenlerin gelecek davranışlarını şekillendirecek başka dinamik unsurlar da söz konusu olabilmektedir. Özellikle çok etmenli modellemelerde başka etmenler de dinamik unsurlar olarak kabul edilmektedir. Yine tek veya çok etmenli problem çözümlerinde çevreyle bağlantılı değişken parametreli unsurlar da problem çözümünü benzetim odaklı problemler için daha uyumlu hale getirebilmektedir.</a:t>
            </a:r>
            <a:endParaRPr lang="en-US" dirty="0"/>
          </a:p>
          <a:p>
            <a:pPr lvl="0" algn="just"/>
            <a:r>
              <a:rPr lang="tr-TR" b="1" dirty="0"/>
              <a:t>Ödül / Ceza Fonksiyonları:</a:t>
            </a:r>
            <a:r>
              <a:rPr lang="tr-TR" dirty="0"/>
              <a:t> Etmenlerin eylemleri sonrasında gelecek kararlarını ve eylemlerini düzenleyecek birtakım çevresel ödüller veya cezalar dönüt olarak verilebilmektedir. Bu ödül ve cezalar çevredeki bazı unsurlarla etkileşimden doğabileceği gibi, etmenler için tanımlanan kurallarla ya da etmenin çevrede hareket halinde olduğu her aşamada uygulanabilmektedir.</a:t>
            </a:r>
            <a:endParaRPr lang="en-US"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64" y="2257155"/>
            <a:ext cx="5196966" cy="3045096"/>
          </a:xfrm>
          <a:prstGeom prst="rect">
            <a:avLst/>
          </a:prstGeom>
        </p:spPr>
      </p:pic>
    </p:spTree>
    <p:extLst>
      <p:ext uri="{BB962C8B-B14F-4D97-AF65-F5344CB8AC3E}">
        <p14:creationId xmlns:p14="http://schemas.microsoft.com/office/powerpoint/2010/main" val="4156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1530400" y="1203131"/>
            <a:ext cx="9776518" cy="267765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R</a:t>
            </a:r>
            <a:r>
              <a:rPr lang="tr-TR" b="1" dirty="0" err="1" smtClean="0"/>
              <a:t>obot</a:t>
            </a:r>
            <a:r>
              <a:rPr lang="tr-TR" b="1" dirty="0" smtClean="0"/>
              <a:t> </a:t>
            </a:r>
            <a:r>
              <a:rPr lang="tr-TR" b="1" dirty="0"/>
              <a:t>süpürgelerdeki problem </a:t>
            </a:r>
            <a:r>
              <a:rPr lang="tr-TR" b="1" dirty="0" smtClean="0"/>
              <a:t>tanı</a:t>
            </a:r>
            <a:r>
              <a:rPr lang="en-US" b="1" dirty="0" err="1" smtClean="0"/>
              <a:t>mları</a:t>
            </a:r>
            <a:r>
              <a:rPr lang="en-US" b="1" dirty="0" smtClean="0"/>
              <a:t> </a:t>
            </a:r>
            <a:r>
              <a:rPr lang="en-US" b="1" dirty="0" err="1" smtClean="0"/>
              <a:t>neledir</a:t>
            </a:r>
            <a:r>
              <a:rPr lang="en-US" b="1" dirty="0" smtClean="0"/>
              <a:t>?</a:t>
            </a:r>
          </a:p>
          <a:p>
            <a:pPr marL="285750" indent="-285750">
              <a:buFont typeface="Arial" panose="020B0604020202020204" pitchFamily="34" charset="0"/>
              <a:buChar char="•"/>
            </a:pPr>
            <a:endParaRPr lang="en-US" b="1" dirty="0"/>
          </a:p>
          <a:p>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tr-TR" dirty="0"/>
              <a:t>Evlerdeki robot süpürgeler hareket ettikleri sürece odaların haritasını oluşturabilmekte, aksi halde engellerle oda / ev sınırlarının inşa edilmesini sağlamaktadır. </a:t>
            </a:r>
            <a:endParaRPr lang="en-US" dirty="0" smtClean="0"/>
          </a:p>
          <a:p>
            <a:pPr marL="285750" indent="-285750">
              <a:buFont typeface="Arial" panose="020B0604020202020204" pitchFamily="34" charset="0"/>
              <a:buChar char="•"/>
            </a:pPr>
            <a:r>
              <a:rPr lang="tr-TR" dirty="0" smtClean="0"/>
              <a:t>Sınırlar</a:t>
            </a:r>
            <a:r>
              <a:rPr lang="tr-TR" dirty="0"/>
              <a:t>, dinamik unsurlar ve ödül / ceza fonksiyonları sayesinde problem kısıtları olarak algılanmakta ve robot süpürgenin davranışları neticesinde hem temizlik / süpürme sağlanmakta, hem de harita oluşturularak gelecek eylemler için öğrenilmiş planlamalar yapılmaktadır</a:t>
            </a:r>
            <a:endParaRPr lang="en-US" b="1" dirty="0" smtClean="0"/>
          </a:p>
        </p:txBody>
      </p:sp>
    </p:spTree>
    <p:extLst>
      <p:ext uri="{BB962C8B-B14F-4D97-AF65-F5344CB8AC3E}">
        <p14:creationId xmlns:p14="http://schemas.microsoft.com/office/powerpoint/2010/main" val="290542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grpSp>
        <p:nvGrpSpPr>
          <p:cNvPr id="9" name="Grup 8"/>
          <p:cNvGrpSpPr/>
          <p:nvPr/>
        </p:nvGrpSpPr>
        <p:grpSpPr>
          <a:xfrm>
            <a:off x="1799618" y="690664"/>
            <a:ext cx="8375514" cy="4737370"/>
            <a:chOff x="0" y="0"/>
            <a:chExt cx="5224780" cy="1783080"/>
          </a:xfrm>
        </p:grpSpPr>
        <p:sp>
          <p:nvSpPr>
            <p:cNvPr id="10" name="Dikdörtgen: Köşeleri Yuvarlatılmış 116"/>
            <p:cNvSpPr/>
            <p:nvPr/>
          </p:nvSpPr>
          <p:spPr>
            <a:xfrm>
              <a:off x="327660" y="312420"/>
              <a:ext cx="4897120" cy="147066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etin Kutusu 2"/>
            <p:cNvSpPr txBox="1">
              <a:spLocks noChangeArrowheads="1"/>
            </p:cNvSpPr>
            <p:nvPr/>
          </p:nvSpPr>
          <p:spPr bwMode="auto">
            <a:xfrm>
              <a:off x="708660" y="342900"/>
              <a:ext cx="4495165" cy="137922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1800" b="1" i="1" dirty="0">
                  <a:effectLst/>
                  <a:latin typeface="Calibri" panose="020F0502020204030204" pitchFamily="34" charset="0"/>
                  <a:ea typeface="Calibri" panose="020F0502020204030204" pitchFamily="34" charset="0"/>
                  <a:cs typeface="Arial" panose="020B0604020202020204" pitchFamily="34" charset="0"/>
                </a:rPr>
                <a:t>Biliyor musunuz?</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Etmen tabanlı modelleme anlaşılacağı üzere; insanların ve diğer canlıların dünya üzerinde çevreyle etkileşimine oldukça benzemektedir. Esasında bu benzetime dayanarak tasarlanan etmen tabanlı modelleme Yapay </a:t>
              </a:r>
              <a:r>
                <a:rPr lang="tr-TR" sz="1800" dirty="0" err="1">
                  <a:effectLst/>
                  <a:latin typeface="Calibri" panose="020F0502020204030204" pitchFamily="34" charset="0"/>
                  <a:ea typeface="Calibri" panose="020F0502020204030204" pitchFamily="34" charset="0"/>
                  <a:cs typeface="Arial" panose="020B0604020202020204" pitchFamily="34" charset="0"/>
                </a:rPr>
                <a:t>Zeka’nın</a:t>
              </a:r>
              <a:r>
                <a:rPr lang="tr-TR" sz="1800" dirty="0">
                  <a:effectLst/>
                  <a:latin typeface="Calibri" panose="020F0502020204030204" pitchFamily="34" charset="0"/>
                  <a:ea typeface="Calibri" panose="020F0502020204030204" pitchFamily="34" charset="0"/>
                  <a:cs typeface="Arial" panose="020B0604020202020204" pitchFamily="34" charset="0"/>
                </a:rPr>
                <a:t> robotik uygulamalarında da oldukça önemli bir rol sahibidir. Yine Yapay </a:t>
              </a:r>
              <a:r>
                <a:rPr lang="tr-TR" sz="1800" dirty="0" err="1">
                  <a:effectLst/>
                  <a:latin typeface="Calibri" panose="020F0502020204030204" pitchFamily="34" charset="0"/>
                  <a:ea typeface="Calibri" panose="020F0502020204030204" pitchFamily="34" charset="0"/>
                  <a:cs typeface="Arial" panose="020B0604020202020204" pitchFamily="34" charset="0"/>
                </a:rPr>
                <a:t>Zeka’daki</a:t>
              </a:r>
              <a:r>
                <a:rPr lang="tr-TR" sz="1800" dirty="0">
                  <a:effectLst/>
                  <a:latin typeface="Calibri" panose="020F0502020204030204" pitchFamily="34" charset="0"/>
                  <a:ea typeface="Calibri" panose="020F0502020204030204" pitchFamily="34" charset="0"/>
                  <a:cs typeface="Arial" panose="020B0604020202020204" pitchFamily="34" charset="0"/>
                </a:rPr>
                <a:t> bir başka alan olan zeki optimizasyon altında da kuşların veya böceklerin sürüler halindeki davranışlarının optimizasyonda kullanılması da etmen tabanlı tasarıma benzemektedir.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Hel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9145" cy="789305"/>
            </a:xfrm>
            <a:prstGeom prst="rect">
              <a:avLst/>
            </a:prstGeom>
            <a:noFill/>
            <a:ln>
              <a:noFill/>
            </a:ln>
          </p:spPr>
        </p:pic>
      </p:grpSp>
    </p:spTree>
    <p:extLst>
      <p:ext uri="{BB962C8B-B14F-4D97-AF65-F5344CB8AC3E}">
        <p14:creationId xmlns:p14="http://schemas.microsoft.com/office/powerpoint/2010/main" val="21671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Q-Öğrenme ile Öğrenen Etmen Modelleme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6" y="1645919"/>
            <a:ext cx="5460316" cy="3539430"/>
          </a:xfrm>
          <a:prstGeom prst="rect">
            <a:avLst/>
          </a:prstGeom>
          <a:noFill/>
        </p:spPr>
        <p:txBody>
          <a:bodyPr wrap="square" rtlCol="0">
            <a:spAutoFit/>
          </a:bodyPr>
          <a:lstStyle/>
          <a:p>
            <a:pPr marL="285750" indent="-285750" algn="just">
              <a:buFont typeface="Arial" panose="020B0604020202020204" pitchFamily="34" charset="0"/>
              <a:buChar char="•"/>
            </a:pPr>
            <a:r>
              <a:rPr lang="tr-TR" sz="2400" dirty="0"/>
              <a:t>Etmen tabanlı çözümlerde yapay zekanın makine öğrenmesi alanında kullanılan öğrenme yöntemi </a:t>
            </a:r>
            <a:r>
              <a:rPr lang="tr-TR" sz="2400" b="1" dirty="0"/>
              <a:t>takviyeli öğrenme (</a:t>
            </a:r>
            <a:r>
              <a:rPr lang="tr-TR" sz="2400" b="1" dirty="0" err="1"/>
              <a:t>reinforcement</a:t>
            </a:r>
            <a:r>
              <a:rPr lang="tr-TR" sz="2400" b="1" dirty="0"/>
              <a:t> </a:t>
            </a:r>
            <a:r>
              <a:rPr lang="tr-TR" sz="2400" b="1" dirty="0" err="1"/>
              <a:t>learning</a:t>
            </a:r>
            <a:r>
              <a:rPr lang="tr-TR" sz="2400" b="1" dirty="0"/>
              <a:t>) </a:t>
            </a:r>
            <a:r>
              <a:rPr lang="tr-TR" sz="2400" dirty="0"/>
              <a:t>olarak bilinmektedir. Takviyeli öğrenme gerçek hayattaki </a:t>
            </a:r>
            <a:r>
              <a:rPr lang="tr-TR" sz="2400" b="1" dirty="0"/>
              <a:t>yaşayarak öğrenme </a:t>
            </a:r>
            <a:r>
              <a:rPr lang="tr-TR" sz="2400" dirty="0" smtClean="0"/>
              <a:t>gibidir</a:t>
            </a:r>
            <a:endParaRPr lang="en-US" sz="2400"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118" y="1838528"/>
            <a:ext cx="4817828" cy="3939702"/>
          </a:xfrm>
          <a:prstGeom prst="rect">
            <a:avLst/>
          </a:prstGeom>
        </p:spPr>
      </p:pic>
    </p:spTree>
    <p:extLst>
      <p:ext uri="{BB962C8B-B14F-4D97-AF65-F5344CB8AC3E}">
        <p14:creationId xmlns:p14="http://schemas.microsoft.com/office/powerpoint/2010/main" val="34276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2453</TotalTime>
  <Words>1631</Words>
  <Application>Microsoft Office PowerPoint</Application>
  <PresentationFormat>Geniş ekran</PresentationFormat>
  <Paragraphs>135</Paragraphs>
  <Slides>22</Slides>
  <Notes>19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Calibri</vt:lpstr>
      <vt:lpstr>Times New Roman</vt:lpstr>
      <vt:lpstr>Trebuchet MS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160</cp:revision>
  <dcterms:created xsi:type="dcterms:W3CDTF">2020-02-01T14:56:41Z</dcterms:created>
  <dcterms:modified xsi:type="dcterms:W3CDTF">2024-05-27T21:19:50Z</dcterms:modified>
</cp:coreProperties>
</file>