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599" r:id="rId3"/>
    <p:sldId id="639" r:id="rId4"/>
    <p:sldId id="600" r:id="rId5"/>
    <p:sldId id="601" r:id="rId6"/>
    <p:sldId id="602" r:id="rId7"/>
    <p:sldId id="603" r:id="rId8"/>
    <p:sldId id="604" r:id="rId9"/>
    <p:sldId id="640" r:id="rId10"/>
    <p:sldId id="642" r:id="rId11"/>
    <p:sldId id="641" r:id="rId12"/>
    <p:sldId id="605" r:id="rId13"/>
    <p:sldId id="627" r:id="rId14"/>
    <p:sldId id="643" r:id="rId15"/>
    <p:sldId id="644" r:id="rId16"/>
    <p:sldId id="645" r:id="rId17"/>
    <p:sldId id="646" r:id="rId18"/>
    <p:sldId id="648" r:id="rId19"/>
    <p:sldId id="652" r:id="rId20"/>
    <p:sldId id="649" r:id="rId21"/>
    <p:sldId id="650" r:id="rId22"/>
    <p:sldId id="653" r:id="rId23"/>
    <p:sldId id="651" r:id="rId24"/>
    <p:sldId id="654" r:id="rId25"/>
    <p:sldId id="655" r:id="rId26"/>
    <p:sldId id="656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irSvI042rLD/1MEU6DOAZADPDF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2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71A07C-C811-4A47-9D0F-A9A5F82E3BAD}">
  <a:tblStyle styleId="{DF71A07C-C811-4A47-9D0F-A9A5F82E3BA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0"/>
    <p:restoredTop sz="82048" autoAdjust="0"/>
  </p:normalViewPr>
  <p:slideViewPr>
    <p:cSldViewPr snapToGrid="0" snapToObjects="1">
      <p:cViewPr varScale="1">
        <p:scale>
          <a:sx n="80" d="100"/>
          <a:sy n="80" d="100"/>
        </p:scale>
        <p:origin x="108" y="40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28065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5942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5919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tr-TR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 uygulama adımlarının videolu anlatımı için Siber Güvenlik Akademisi isimli Youtube</a:t>
            </a:r>
          </a:p>
          <a:p>
            <a:r>
              <a:rPr lang="tr-TR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kanalındaki videoyu izleyebilirsiniz: https://www.youtube.com/watch?v=tOsCwMOSRAY</a:t>
            </a:r>
          </a:p>
          <a:p>
            <a:r>
              <a:rPr lang="tr-TR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 uygulama ile öğrenciler bir istismar içinde yer alan kod bloklarının yapısını inceleyerek</a:t>
            </a:r>
          </a:p>
          <a:p>
            <a:r>
              <a:rPr lang="tr-TR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neye benzediği konusunda fikir sahibi olurlar. </a:t>
            </a:r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3287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 err="1" smtClean="0"/>
              <a:t>Saldırı</a:t>
            </a:r>
            <a:r>
              <a:rPr lang="en-US" dirty="0" smtClean="0"/>
              <a:t> </a:t>
            </a:r>
            <a:r>
              <a:rPr lang="en-US" dirty="0" err="1" smtClean="0"/>
              <a:t>türlerinden</a:t>
            </a:r>
            <a:r>
              <a:rPr lang="en-US" dirty="0" smtClean="0"/>
              <a:t> Morris Worm </a:t>
            </a:r>
            <a:r>
              <a:rPr lang="en-US" dirty="0" err="1" smtClean="0"/>
              <a:t>ve</a:t>
            </a:r>
            <a:r>
              <a:rPr lang="en-US" dirty="0" smtClean="0"/>
              <a:t> SQL Slammer Attack </a:t>
            </a:r>
            <a:r>
              <a:rPr lang="en-US" dirty="0" err="1" smtClean="0"/>
              <a:t>saldırılarını</a:t>
            </a:r>
            <a:r>
              <a:rPr lang="en-US" dirty="0" smtClean="0"/>
              <a:t> </a:t>
            </a:r>
            <a:r>
              <a:rPr lang="en-US" dirty="0" err="1" smtClean="0"/>
              <a:t>araştırınız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5585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0114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tr-TR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</a:t>
            </a: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823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6641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6990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en-US" sz="1200" dirty="0" smtClean="0"/>
              <a:t>28 </a:t>
            </a:r>
            <a:r>
              <a:rPr lang="en-US" sz="1200" dirty="0" err="1" smtClean="0"/>
              <a:t>Şubat</a:t>
            </a:r>
            <a:r>
              <a:rPr lang="en-US" sz="1200" dirty="0" smtClean="0"/>
              <a:t> 2018 </a:t>
            </a:r>
            <a:r>
              <a:rPr lang="en-US" sz="1200" dirty="0" err="1" smtClean="0"/>
              <a:t>tarihinde</a:t>
            </a:r>
            <a:r>
              <a:rPr lang="en-US" sz="1200" dirty="0" smtClean="0"/>
              <a:t> GitHub </a:t>
            </a:r>
            <a:r>
              <a:rPr lang="en-US" sz="1200" dirty="0" err="1" smtClean="0"/>
              <a:t>şirketine</a:t>
            </a:r>
            <a:r>
              <a:rPr lang="en-US" sz="1200" dirty="0" smtClean="0"/>
              <a:t> </a:t>
            </a:r>
            <a:r>
              <a:rPr lang="en-US" sz="1200" dirty="0" err="1" smtClean="0"/>
              <a:t>yapılan</a:t>
            </a:r>
            <a:r>
              <a:rPr lang="en-US" sz="1200" dirty="0" smtClean="0"/>
              <a:t> 1.35 </a:t>
            </a:r>
            <a:r>
              <a:rPr lang="en-US" sz="1200" dirty="0" err="1" smtClean="0"/>
              <a:t>Tbps'lik</a:t>
            </a:r>
            <a:r>
              <a:rPr lang="en-US" sz="1200" dirty="0" smtClean="0"/>
              <a:t> DDoS </a:t>
            </a:r>
            <a:r>
              <a:rPr lang="en-US" sz="1200" dirty="0" err="1" smtClean="0"/>
              <a:t>saldırısı</a:t>
            </a:r>
            <a:r>
              <a:rPr lang="en-US" sz="1200" dirty="0" smtClean="0"/>
              <a:t> o </a:t>
            </a:r>
            <a:r>
              <a:rPr lang="en-US" sz="1200" dirty="0" err="1" smtClean="0"/>
              <a:t>ana</a:t>
            </a:r>
            <a:r>
              <a:rPr lang="en-US" sz="1200" dirty="0" smtClean="0"/>
              <a:t> </a:t>
            </a:r>
            <a:r>
              <a:rPr lang="en-US" sz="1200" dirty="0" err="1" smtClean="0"/>
              <a:t>kadar</a:t>
            </a:r>
            <a:r>
              <a:rPr lang="en-US" sz="1200" dirty="0" smtClean="0"/>
              <a:t> </a:t>
            </a:r>
            <a:r>
              <a:rPr lang="en-US" sz="1200" dirty="0" err="1" smtClean="0"/>
              <a:t>gerçekleştirilen</a:t>
            </a:r>
            <a:r>
              <a:rPr lang="en-US" sz="1200" dirty="0" smtClean="0"/>
              <a:t>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büyük</a:t>
            </a:r>
            <a:r>
              <a:rPr lang="en-US" sz="1200" dirty="0" smtClean="0"/>
              <a:t> </a:t>
            </a:r>
            <a:r>
              <a:rPr lang="en-US" sz="1200" dirty="0" err="1" smtClean="0"/>
              <a:t>siber</a:t>
            </a:r>
            <a:r>
              <a:rPr lang="en-US" sz="1200" dirty="0" smtClean="0"/>
              <a:t> </a:t>
            </a:r>
            <a:r>
              <a:rPr lang="en-US" sz="1200" dirty="0" err="1" smtClean="0"/>
              <a:t>saldırı</a:t>
            </a:r>
            <a:r>
              <a:rPr lang="en-US" sz="1200" dirty="0" smtClean="0"/>
              <a:t> </a:t>
            </a:r>
            <a:r>
              <a:rPr lang="en-US" sz="1200" dirty="0" err="1" smtClean="0"/>
              <a:t>olarak</a:t>
            </a:r>
            <a:r>
              <a:rPr lang="en-US" sz="1200" dirty="0" smtClean="0"/>
              <a:t> </a:t>
            </a:r>
            <a:r>
              <a:rPr lang="en-US" sz="1200" dirty="0" err="1" smtClean="0"/>
              <a:t>tarihte</a:t>
            </a:r>
            <a:r>
              <a:rPr lang="en-US" sz="1200" dirty="0" smtClean="0"/>
              <a:t> </a:t>
            </a:r>
            <a:r>
              <a:rPr lang="en-US" sz="1200" dirty="0" err="1" smtClean="0"/>
              <a:t>yerini</a:t>
            </a:r>
            <a:r>
              <a:rPr lang="en-US" sz="1200" dirty="0" smtClean="0"/>
              <a:t> </a:t>
            </a:r>
            <a:r>
              <a:rPr lang="en-US" sz="1200" dirty="0" err="1" smtClean="0"/>
              <a:t>almıştır</a:t>
            </a:r>
            <a:r>
              <a:rPr lang="en-US" sz="1200" dirty="0" smtClean="0"/>
              <a:t>. </a:t>
            </a:r>
            <a:r>
              <a:rPr lang="en-US" sz="1200" dirty="0" err="1" smtClean="0"/>
              <a:t>Saldırı</a:t>
            </a:r>
            <a:r>
              <a:rPr lang="en-US" sz="1200" dirty="0" smtClean="0"/>
              <a:t> </a:t>
            </a:r>
            <a:r>
              <a:rPr lang="en-US" sz="1200" dirty="0" err="1" smtClean="0"/>
              <a:t>için</a:t>
            </a:r>
            <a:r>
              <a:rPr lang="en-US" sz="1200" dirty="0" smtClean="0"/>
              <a:t> </a:t>
            </a:r>
            <a:r>
              <a:rPr lang="en-US" sz="1200" dirty="0" err="1" smtClean="0"/>
              <a:t>yanlış</a:t>
            </a:r>
            <a:r>
              <a:rPr lang="en-US" sz="1200" dirty="0" smtClean="0"/>
              <a:t> </a:t>
            </a:r>
            <a:r>
              <a:rPr lang="en-US" sz="1200" dirty="0" err="1" smtClean="0"/>
              <a:t>yapılandırılmış</a:t>
            </a:r>
            <a:r>
              <a:rPr lang="en-US" sz="1200" dirty="0" smtClean="0"/>
              <a:t> </a:t>
            </a:r>
            <a:r>
              <a:rPr lang="en-US" sz="1200" dirty="0" err="1" smtClean="0"/>
              <a:t>Memcache</a:t>
            </a:r>
            <a:r>
              <a:rPr lang="en-US" sz="1200" dirty="0" smtClean="0"/>
              <a:t> </a:t>
            </a:r>
            <a:r>
              <a:rPr lang="en-US" sz="1200" dirty="0" err="1" smtClean="0"/>
              <a:t>sunucuları</a:t>
            </a:r>
            <a:r>
              <a:rPr lang="en-US" sz="1200" dirty="0" smtClean="0"/>
              <a:t> </a:t>
            </a:r>
            <a:r>
              <a:rPr lang="en-US" sz="1200" dirty="0" err="1" smtClean="0"/>
              <a:t>kullanılmıştır</a:t>
            </a:r>
            <a:r>
              <a:rPr lang="en-US" sz="1200" dirty="0" smtClean="0"/>
              <a:t>.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3818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5097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00" dirty="0" err="1" smtClean="0"/>
              <a:t>Bir</a:t>
            </a:r>
            <a:r>
              <a:rPr lang="en-US" sz="1000" dirty="0" smtClean="0"/>
              <a:t> </a:t>
            </a:r>
            <a:r>
              <a:rPr lang="en-US" sz="1000" dirty="0" err="1" smtClean="0"/>
              <a:t>bilgisayarın</a:t>
            </a:r>
            <a:r>
              <a:rPr lang="en-US" sz="1000" dirty="0" smtClean="0"/>
              <a:t> </a:t>
            </a:r>
            <a:r>
              <a:rPr lang="en-US" sz="1000" dirty="0" err="1" smtClean="0"/>
              <a:t>başka</a:t>
            </a:r>
            <a:r>
              <a:rPr lang="en-US" sz="1000" dirty="0" smtClean="0"/>
              <a:t> </a:t>
            </a:r>
            <a:r>
              <a:rPr lang="en-US" sz="1000" dirty="0" err="1" smtClean="0"/>
              <a:t>bir</a:t>
            </a:r>
            <a:r>
              <a:rPr lang="en-US" sz="1000" dirty="0" smtClean="0"/>
              <a:t> </a:t>
            </a:r>
            <a:r>
              <a:rPr lang="en-US" sz="1000" dirty="0" err="1" smtClean="0"/>
              <a:t>bilgisayar</a:t>
            </a:r>
            <a:r>
              <a:rPr lang="en-US" sz="1000" dirty="0" smtClean="0"/>
              <a:t> </a:t>
            </a:r>
            <a:r>
              <a:rPr lang="en-US" sz="1000" dirty="0" err="1" smtClean="0"/>
              <a:t>ya</a:t>
            </a:r>
            <a:r>
              <a:rPr lang="en-US" sz="1000" dirty="0" smtClean="0"/>
              <a:t> da </a:t>
            </a:r>
            <a:r>
              <a:rPr lang="en-US" sz="1000" dirty="0" err="1" smtClean="0"/>
              <a:t>adresle</a:t>
            </a:r>
            <a:r>
              <a:rPr lang="en-US" sz="1000" dirty="0" smtClean="0"/>
              <a:t> </a:t>
            </a:r>
            <a:r>
              <a:rPr lang="en-US" sz="1000" dirty="0" err="1" smtClean="0"/>
              <a:t>arasındaki</a:t>
            </a:r>
            <a:r>
              <a:rPr lang="en-US" sz="1000" dirty="0" smtClean="0"/>
              <a:t> </a:t>
            </a:r>
            <a:r>
              <a:rPr lang="en-US" sz="1000" dirty="0" err="1" smtClean="0"/>
              <a:t>bağlantı</a:t>
            </a:r>
            <a:r>
              <a:rPr lang="en-US" sz="1000" dirty="0" smtClean="0"/>
              <a:t> </a:t>
            </a:r>
            <a:r>
              <a:rPr lang="en-US" sz="1000" dirty="0" err="1" smtClean="0"/>
              <a:t>durumunu</a:t>
            </a:r>
            <a:r>
              <a:rPr lang="en-US" sz="1000" dirty="0" smtClean="0"/>
              <a:t> </a:t>
            </a:r>
            <a:r>
              <a:rPr lang="en-US" sz="1000" dirty="0" err="1" smtClean="0"/>
              <a:t>kontrol</a:t>
            </a:r>
            <a:r>
              <a:rPr lang="en-US" sz="1000" dirty="0" smtClean="0"/>
              <a:t> </a:t>
            </a:r>
            <a:r>
              <a:rPr lang="en-US" sz="1000" dirty="0" err="1" smtClean="0"/>
              <a:t>etmek</a:t>
            </a:r>
            <a:r>
              <a:rPr lang="en-US" sz="1000" dirty="0" smtClean="0"/>
              <a:t> ping </a:t>
            </a:r>
            <a:r>
              <a:rPr lang="en-US" sz="1000" dirty="0" err="1" smtClean="0"/>
              <a:t>atmak</a:t>
            </a:r>
            <a:r>
              <a:rPr lang="en-US" sz="1000" dirty="0" smtClean="0"/>
              <a:t> </a:t>
            </a:r>
            <a:r>
              <a:rPr lang="en-US" sz="1000" dirty="0" err="1" smtClean="0"/>
              <a:t>olarak</a:t>
            </a:r>
            <a:r>
              <a:rPr lang="en-US" sz="1000" dirty="0" smtClean="0"/>
              <a:t> </a:t>
            </a:r>
            <a:r>
              <a:rPr lang="en-US" sz="1000" dirty="0" err="1" smtClean="0"/>
              <a:t>adlandırılır</a:t>
            </a:r>
            <a:r>
              <a:rPr lang="en-US" sz="1000" dirty="0" smtClean="0"/>
              <a:t>. </a:t>
            </a:r>
          </a:p>
          <a:p>
            <a:r>
              <a:rPr lang="en-US" sz="1000" dirty="0" err="1" smtClean="0"/>
              <a:t>Kendi</a:t>
            </a:r>
            <a:r>
              <a:rPr lang="en-US" sz="1000" dirty="0" smtClean="0"/>
              <a:t> </a:t>
            </a:r>
            <a:r>
              <a:rPr lang="en-US" sz="1000" dirty="0" err="1" smtClean="0"/>
              <a:t>bilgisayarınızın</a:t>
            </a:r>
            <a:r>
              <a:rPr lang="en-US" sz="1000" dirty="0" smtClean="0"/>
              <a:t> Ethernet </a:t>
            </a:r>
            <a:r>
              <a:rPr lang="en-US" sz="1000" dirty="0" err="1" smtClean="0"/>
              <a:t>kartının</a:t>
            </a:r>
            <a:r>
              <a:rPr lang="en-US" sz="1000" dirty="0" smtClean="0"/>
              <a:t> </a:t>
            </a:r>
            <a:r>
              <a:rPr lang="en-US" sz="1000" dirty="0" err="1" smtClean="0"/>
              <a:t>sorunsuz</a:t>
            </a:r>
            <a:r>
              <a:rPr lang="en-US" sz="1000" dirty="0" smtClean="0"/>
              <a:t> </a:t>
            </a:r>
            <a:r>
              <a:rPr lang="en-US" sz="1000" dirty="0" err="1" smtClean="0"/>
              <a:t>çalıştığını</a:t>
            </a:r>
            <a:r>
              <a:rPr lang="en-US" sz="1000" dirty="0" smtClean="0"/>
              <a:t> test </a:t>
            </a:r>
            <a:r>
              <a:rPr lang="en-US" sz="1000" dirty="0" err="1" smtClean="0"/>
              <a:t>etmek</a:t>
            </a:r>
            <a:r>
              <a:rPr lang="en-US" sz="1000" dirty="0" smtClean="0"/>
              <a:t> </a:t>
            </a:r>
            <a:r>
              <a:rPr lang="en-US" sz="1000" dirty="0" err="1" smtClean="0"/>
              <a:t>için</a:t>
            </a:r>
            <a:r>
              <a:rPr lang="en-US" sz="1000" dirty="0" smtClean="0"/>
              <a:t> </a:t>
            </a:r>
            <a:r>
              <a:rPr lang="en-US" sz="1000" dirty="0" err="1" smtClean="0"/>
              <a:t>cmd</a:t>
            </a:r>
            <a:r>
              <a:rPr lang="en-US" sz="1000" dirty="0" smtClean="0"/>
              <a:t> </a:t>
            </a:r>
            <a:r>
              <a:rPr lang="en-US" sz="1000" dirty="0" err="1" smtClean="0"/>
              <a:t>ekranında</a:t>
            </a:r>
            <a:r>
              <a:rPr lang="en-US" sz="1000" dirty="0" smtClean="0"/>
              <a:t> </a:t>
            </a:r>
            <a:r>
              <a:rPr lang="en-US" sz="1000" dirty="0" err="1" smtClean="0"/>
              <a:t>komut</a:t>
            </a:r>
            <a:r>
              <a:rPr lang="en-US" sz="1000" dirty="0" smtClean="0"/>
              <a:t> </a:t>
            </a:r>
            <a:r>
              <a:rPr lang="en-US" sz="1000" dirty="0" err="1" smtClean="0"/>
              <a:t>satırına</a:t>
            </a:r>
            <a:r>
              <a:rPr lang="en-US" sz="1000" dirty="0" smtClean="0"/>
              <a:t> ping localhost </a:t>
            </a:r>
            <a:r>
              <a:rPr lang="en-US" sz="1000" dirty="0" err="1" smtClean="0"/>
              <a:t>yazıp</a:t>
            </a:r>
            <a:r>
              <a:rPr lang="en-US" sz="1000" dirty="0" smtClean="0"/>
              <a:t> enter </a:t>
            </a:r>
            <a:r>
              <a:rPr lang="en-US" sz="1000" dirty="0" err="1" smtClean="0"/>
              <a:t>tuşuna</a:t>
            </a:r>
            <a:r>
              <a:rPr lang="en-US" sz="1000" dirty="0" smtClean="0"/>
              <a:t> basın. </a:t>
            </a:r>
            <a:r>
              <a:rPr lang="en-US" sz="1000" dirty="0" err="1" smtClean="0"/>
              <a:t>Eğer</a:t>
            </a:r>
            <a:r>
              <a:rPr lang="en-US" sz="1000" dirty="0" smtClean="0"/>
              <a:t> </a:t>
            </a:r>
            <a:r>
              <a:rPr lang="en-US" sz="1000" dirty="0" err="1" smtClean="0"/>
              <a:t>olumlu</a:t>
            </a:r>
            <a:r>
              <a:rPr lang="en-US" sz="1000" dirty="0" smtClean="0"/>
              <a:t> </a:t>
            </a:r>
            <a:r>
              <a:rPr lang="en-US" sz="1000" dirty="0" err="1" smtClean="0"/>
              <a:t>bir</a:t>
            </a:r>
            <a:r>
              <a:rPr lang="en-US" sz="1000" dirty="0" smtClean="0"/>
              <a:t> </a:t>
            </a:r>
            <a:r>
              <a:rPr lang="en-US" sz="1000" dirty="0" err="1" smtClean="0"/>
              <a:t>cevap</a:t>
            </a:r>
            <a:r>
              <a:rPr lang="en-US" sz="1000" dirty="0" smtClean="0"/>
              <a:t> </a:t>
            </a:r>
            <a:r>
              <a:rPr lang="en-US" sz="1000" dirty="0" err="1" smtClean="0"/>
              <a:t>dönerse</a:t>
            </a:r>
            <a:r>
              <a:rPr lang="en-US" sz="1000" dirty="0" smtClean="0"/>
              <a:t> Ethernet </a:t>
            </a:r>
            <a:r>
              <a:rPr lang="en-US" sz="1000" dirty="0" err="1" smtClean="0"/>
              <a:t>kartı</a:t>
            </a:r>
            <a:r>
              <a:rPr lang="en-US" sz="1000" dirty="0" smtClean="0"/>
              <a:t> </a:t>
            </a:r>
            <a:r>
              <a:rPr lang="en-US" sz="1000" dirty="0" err="1" smtClean="0"/>
              <a:t>sorunsuz</a:t>
            </a:r>
            <a:r>
              <a:rPr lang="en-US" sz="1000" dirty="0" smtClean="0"/>
              <a:t> </a:t>
            </a:r>
            <a:r>
              <a:rPr lang="en-US" sz="1000" dirty="0" err="1" smtClean="0"/>
              <a:t>çalışıyor</a:t>
            </a:r>
            <a:r>
              <a:rPr lang="en-US" sz="1000" dirty="0" smtClean="0"/>
              <a:t> </a:t>
            </a:r>
            <a:r>
              <a:rPr lang="en-US" sz="1000" dirty="0" err="1" smtClean="0"/>
              <a:t>anlamı</a:t>
            </a:r>
            <a:r>
              <a:rPr lang="en-US" sz="1000" dirty="0" smtClean="0"/>
              <a:t> </a:t>
            </a:r>
            <a:r>
              <a:rPr lang="en-US" sz="1000" dirty="0" err="1" smtClean="0"/>
              <a:t>taşımaktadır</a:t>
            </a:r>
            <a:r>
              <a:rPr lang="en-US" sz="1000" dirty="0" smtClean="0"/>
              <a:t>. </a:t>
            </a:r>
            <a:endParaRPr sz="1000"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2995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2422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8110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9828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4653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 err="1" smtClean="0"/>
              <a:t>Bilgisayarda</a:t>
            </a:r>
            <a:r>
              <a:rPr lang="en-US" dirty="0" smtClean="0"/>
              <a:t> </a:t>
            </a:r>
            <a:r>
              <a:rPr lang="en-US" dirty="0" err="1" smtClean="0"/>
              <a:t>kullandığınız</a:t>
            </a:r>
            <a:r>
              <a:rPr lang="en-US" dirty="0" smtClean="0"/>
              <a:t> web </a:t>
            </a:r>
            <a:r>
              <a:rPr lang="en-US" dirty="0" err="1" smtClean="0"/>
              <a:t>tarayıcıyı</a:t>
            </a:r>
            <a:r>
              <a:rPr lang="en-US" dirty="0" smtClean="0"/>
              <a:t> </a:t>
            </a:r>
            <a:r>
              <a:rPr lang="en-US" dirty="0" err="1" smtClean="0"/>
              <a:t>çalıştırın</a:t>
            </a:r>
            <a:r>
              <a:rPr lang="en-US" dirty="0" smtClean="0"/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 smtClean="0"/>
              <a:t>2. Google </a:t>
            </a:r>
            <a:r>
              <a:rPr lang="en-US" dirty="0" err="1" smtClean="0"/>
              <a:t>içerisinde</a:t>
            </a:r>
            <a:r>
              <a:rPr lang="en-US" dirty="0" smtClean="0"/>
              <a:t> </a:t>
            </a:r>
            <a:r>
              <a:rPr lang="en-US" dirty="0" err="1" smtClean="0"/>
              <a:t>Whois</a:t>
            </a:r>
            <a:r>
              <a:rPr lang="en-US" dirty="0" smtClean="0"/>
              <a:t> </a:t>
            </a:r>
            <a:r>
              <a:rPr lang="en-US" dirty="0" err="1" smtClean="0"/>
              <a:t>sorgulama</a:t>
            </a:r>
            <a:r>
              <a:rPr lang="en-US" dirty="0" smtClean="0"/>
              <a:t> </a:t>
            </a:r>
            <a:r>
              <a:rPr lang="en-US" dirty="0" err="1" smtClean="0"/>
              <a:t>yazabileceğiniz</a:t>
            </a:r>
            <a:r>
              <a:rPr lang="en-US" dirty="0" smtClean="0"/>
              <a:t> </a:t>
            </a:r>
            <a:r>
              <a:rPr lang="en-US" dirty="0" err="1" smtClean="0"/>
              <a:t>gibi</a:t>
            </a:r>
            <a:r>
              <a:rPr lang="en-US" dirty="0" smtClean="0"/>
              <a:t> </a:t>
            </a:r>
            <a:r>
              <a:rPr lang="en-US" dirty="0" err="1" smtClean="0"/>
              <a:t>herhangi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hizmet</a:t>
            </a:r>
            <a:r>
              <a:rPr lang="en-US" dirty="0" smtClean="0"/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 err="1" smtClean="0"/>
              <a:t>sağlayıcının</a:t>
            </a:r>
            <a:r>
              <a:rPr lang="en-US" dirty="0" smtClean="0"/>
              <a:t> </a:t>
            </a:r>
            <a:r>
              <a:rPr lang="en-US" dirty="0" err="1" smtClean="0"/>
              <a:t>adresini</a:t>
            </a:r>
            <a:r>
              <a:rPr lang="en-US" dirty="0" smtClean="0"/>
              <a:t> de </a:t>
            </a:r>
            <a:r>
              <a:rPr lang="en-US" dirty="0" err="1" smtClean="0"/>
              <a:t>adres</a:t>
            </a:r>
            <a:r>
              <a:rPr lang="en-US" dirty="0" smtClean="0"/>
              <a:t> </a:t>
            </a:r>
            <a:r>
              <a:rPr lang="en-US" dirty="0" err="1" smtClean="0"/>
              <a:t>çubuğuna</a:t>
            </a:r>
            <a:r>
              <a:rPr lang="en-US" dirty="0" smtClean="0"/>
              <a:t> </a:t>
            </a:r>
            <a:r>
              <a:rPr lang="en-US" dirty="0" err="1" smtClean="0"/>
              <a:t>yazabilirsiniz</a:t>
            </a:r>
            <a:r>
              <a:rPr lang="en-US" dirty="0" smtClean="0"/>
              <a:t>. </a:t>
            </a:r>
            <a:r>
              <a:rPr lang="en-US" dirty="0" err="1" smtClean="0"/>
              <a:t>Örneğin</a:t>
            </a:r>
            <a:r>
              <a:rPr lang="en-US" dirty="0" smtClean="0"/>
              <a:t> www.turhost.com </a:t>
            </a:r>
            <a:r>
              <a:rPr lang="en-US" dirty="0" err="1" smtClean="0"/>
              <a:t>gibi</a:t>
            </a:r>
            <a:r>
              <a:rPr lang="en-US" dirty="0" smtClean="0"/>
              <a:t>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 smtClean="0"/>
              <a:t>3. </a:t>
            </a:r>
            <a:r>
              <a:rPr lang="en-US" dirty="0" err="1" smtClean="0"/>
              <a:t>İlgili</a:t>
            </a:r>
            <a:r>
              <a:rPr lang="en-US" dirty="0" smtClean="0"/>
              <a:t> </a:t>
            </a:r>
            <a:r>
              <a:rPr lang="en-US" dirty="0" err="1" smtClean="0"/>
              <a:t>firmanın</a:t>
            </a:r>
            <a:r>
              <a:rPr lang="en-US" dirty="0" smtClean="0"/>
              <a:t> ne </a:t>
            </a:r>
            <a:r>
              <a:rPr lang="en-US" dirty="0" err="1" smtClean="0"/>
              <a:t>olduğunun</a:t>
            </a:r>
            <a:r>
              <a:rPr lang="en-US" dirty="0" smtClean="0"/>
              <a:t> </a:t>
            </a:r>
            <a:r>
              <a:rPr lang="en-US" dirty="0" err="1" smtClean="0"/>
              <a:t>herhangi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önemi</a:t>
            </a:r>
            <a:r>
              <a:rPr lang="en-US" dirty="0" smtClean="0"/>
              <a:t> </a:t>
            </a:r>
            <a:r>
              <a:rPr lang="en-US" dirty="0" err="1" smtClean="0"/>
              <a:t>yoktur</a:t>
            </a:r>
            <a:r>
              <a:rPr lang="en-US" dirty="0" smtClean="0"/>
              <a:t>. </a:t>
            </a:r>
            <a:r>
              <a:rPr lang="en-US" dirty="0" err="1" smtClean="0"/>
              <a:t>Karşınıza</a:t>
            </a:r>
            <a:r>
              <a:rPr lang="en-US" dirty="0" smtClean="0"/>
              <a:t> </a:t>
            </a:r>
            <a:r>
              <a:rPr lang="en-US" dirty="0" err="1" smtClean="0"/>
              <a:t>gelen</a:t>
            </a:r>
            <a:r>
              <a:rPr lang="en-US" dirty="0" smtClean="0"/>
              <a:t> </a:t>
            </a:r>
            <a:r>
              <a:rPr lang="en-US" dirty="0" err="1" smtClean="0"/>
              <a:t>sayfada</a:t>
            </a:r>
            <a:r>
              <a:rPr lang="en-US" dirty="0" smtClean="0"/>
              <a:t> domain </a:t>
            </a:r>
            <a:r>
              <a:rPr lang="en-US" dirty="0" err="1" smtClean="0"/>
              <a:t>seçeneğinin</a:t>
            </a:r>
            <a:r>
              <a:rPr lang="en-US" dirty="0" smtClean="0"/>
              <a:t> </a:t>
            </a:r>
            <a:r>
              <a:rPr lang="en-US" dirty="0" err="1" smtClean="0"/>
              <a:t>altında</a:t>
            </a:r>
            <a:r>
              <a:rPr lang="en-US" dirty="0" smtClean="0"/>
              <a:t> “</a:t>
            </a:r>
            <a:r>
              <a:rPr lang="en-US" dirty="0" err="1" smtClean="0"/>
              <a:t>whois</a:t>
            </a:r>
            <a:r>
              <a:rPr lang="en-US" dirty="0" smtClean="0"/>
              <a:t> </a:t>
            </a:r>
            <a:r>
              <a:rPr lang="en-US" dirty="0" err="1" smtClean="0"/>
              <a:t>sorgulama</a:t>
            </a:r>
            <a:r>
              <a:rPr lang="en-US" dirty="0" smtClean="0"/>
              <a:t>” </a:t>
            </a:r>
            <a:r>
              <a:rPr lang="en-US" dirty="0" err="1" smtClean="0"/>
              <a:t>seçeneğini</a:t>
            </a:r>
            <a:r>
              <a:rPr lang="en-US" dirty="0" smtClean="0"/>
              <a:t> </a:t>
            </a:r>
            <a:r>
              <a:rPr lang="en-US" dirty="0" err="1" smtClean="0"/>
              <a:t>seçin</a:t>
            </a:r>
            <a:r>
              <a:rPr lang="en-US" dirty="0" smtClean="0"/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 smtClean="0"/>
              <a:t>4. </a:t>
            </a:r>
            <a:r>
              <a:rPr lang="en-US" dirty="0" err="1" smtClean="0"/>
              <a:t>Karşınıza</a:t>
            </a:r>
            <a:r>
              <a:rPr lang="en-US" dirty="0" smtClean="0"/>
              <a:t> </a:t>
            </a:r>
            <a:r>
              <a:rPr lang="en-US" dirty="0" err="1" smtClean="0"/>
              <a:t>gelen</a:t>
            </a:r>
            <a:r>
              <a:rPr lang="en-US" dirty="0" smtClean="0"/>
              <a:t> </a:t>
            </a:r>
            <a:r>
              <a:rPr lang="en-US" dirty="0" err="1" smtClean="0"/>
              <a:t>ekranda</a:t>
            </a:r>
            <a:r>
              <a:rPr lang="en-US" dirty="0" smtClean="0"/>
              <a:t> </a:t>
            </a:r>
            <a:r>
              <a:rPr lang="en-US" dirty="0" err="1" smtClean="0"/>
              <a:t>sorgulamak</a:t>
            </a:r>
            <a:r>
              <a:rPr lang="en-US" dirty="0" smtClean="0"/>
              <a:t> </a:t>
            </a:r>
            <a:r>
              <a:rPr lang="en-US" dirty="0" err="1" smtClean="0"/>
              <a:t>istediğiniz</a:t>
            </a:r>
            <a:r>
              <a:rPr lang="en-US" dirty="0" smtClean="0"/>
              <a:t> </a:t>
            </a:r>
            <a:r>
              <a:rPr lang="en-US" dirty="0" err="1" smtClean="0"/>
              <a:t>alan</a:t>
            </a:r>
            <a:r>
              <a:rPr lang="en-US" dirty="0" smtClean="0"/>
              <a:t> </a:t>
            </a:r>
            <a:r>
              <a:rPr lang="en-US" dirty="0" err="1" smtClean="0"/>
              <a:t>adını</a:t>
            </a:r>
            <a:r>
              <a:rPr lang="en-US" dirty="0" smtClean="0"/>
              <a:t> </a:t>
            </a:r>
            <a:r>
              <a:rPr lang="en-US" dirty="0" err="1" smtClean="0"/>
              <a:t>yazın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sorgula</a:t>
            </a:r>
            <a:r>
              <a:rPr lang="en-US" dirty="0" smtClean="0"/>
              <a:t> </a:t>
            </a:r>
            <a:r>
              <a:rPr lang="en-US" dirty="0" err="1" smtClean="0"/>
              <a:t>butonuna</a:t>
            </a:r>
            <a:r>
              <a:rPr lang="en-US" dirty="0" smtClean="0"/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 err="1" smtClean="0"/>
              <a:t>tıklayın</a:t>
            </a:r>
            <a:r>
              <a:rPr lang="en-US" dirty="0" smtClean="0"/>
              <a:t>. </a:t>
            </a:r>
            <a:r>
              <a:rPr lang="en-US" dirty="0" err="1" smtClean="0"/>
              <a:t>Örneğin</a:t>
            </a:r>
            <a:r>
              <a:rPr lang="en-US" dirty="0" smtClean="0"/>
              <a:t> celebiuluyol.com </a:t>
            </a:r>
            <a:r>
              <a:rPr lang="en-US" dirty="0" err="1" smtClean="0"/>
              <a:t>yazarak</a:t>
            </a:r>
            <a:r>
              <a:rPr lang="en-US" dirty="0" smtClean="0"/>
              <a:t> </a:t>
            </a:r>
            <a:r>
              <a:rPr lang="en-US" dirty="0" err="1" smtClean="0"/>
              <a:t>sorgula</a:t>
            </a:r>
            <a:r>
              <a:rPr lang="en-US" dirty="0" smtClean="0"/>
              <a:t> </a:t>
            </a:r>
            <a:r>
              <a:rPr lang="en-US" dirty="0" err="1" smtClean="0"/>
              <a:t>butonuna</a:t>
            </a:r>
            <a:r>
              <a:rPr lang="en-US" dirty="0" smtClean="0"/>
              <a:t> basın.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 smtClean="0"/>
              <a:t>5. </a:t>
            </a:r>
            <a:r>
              <a:rPr lang="en-US" dirty="0" err="1" smtClean="0"/>
              <a:t>Karşınıza</a:t>
            </a:r>
            <a:r>
              <a:rPr lang="en-US" dirty="0" smtClean="0"/>
              <a:t> </a:t>
            </a:r>
            <a:r>
              <a:rPr lang="en-US" dirty="0" err="1" smtClean="0"/>
              <a:t>arama</a:t>
            </a:r>
            <a:r>
              <a:rPr lang="en-US" dirty="0" smtClean="0"/>
              <a:t> </a:t>
            </a:r>
            <a:r>
              <a:rPr lang="en-US" dirty="0" err="1" smtClean="0"/>
              <a:t>yaptığınız</a:t>
            </a:r>
            <a:r>
              <a:rPr lang="en-US" dirty="0" smtClean="0"/>
              <a:t> </a:t>
            </a:r>
            <a:r>
              <a:rPr lang="en-US" dirty="0" err="1" smtClean="0"/>
              <a:t>alan</a:t>
            </a:r>
            <a:r>
              <a:rPr lang="en-US" dirty="0" smtClean="0"/>
              <a:t> </a:t>
            </a:r>
            <a:r>
              <a:rPr lang="en-US" dirty="0" err="1" smtClean="0"/>
              <a:t>adı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ilgili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çeşitli</a:t>
            </a:r>
            <a:r>
              <a:rPr lang="en-US" dirty="0" smtClean="0"/>
              <a:t> </a:t>
            </a:r>
            <a:r>
              <a:rPr lang="en-US" dirty="0" err="1" smtClean="0"/>
              <a:t>bilgiler</a:t>
            </a:r>
            <a:r>
              <a:rPr lang="en-US" dirty="0" smtClean="0"/>
              <a:t> </a:t>
            </a:r>
            <a:r>
              <a:rPr lang="en-US" dirty="0" err="1" smtClean="0"/>
              <a:t>gelmiştir</a:t>
            </a:r>
            <a:r>
              <a:rPr lang="en-US" dirty="0" smtClean="0"/>
              <a:t>. Bu </a:t>
            </a:r>
            <a:r>
              <a:rPr lang="en-US" dirty="0" err="1" smtClean="0"/>
              <a:t>bilgilerin</a:t>
            </a:r>
            <a:r>
              <a:rPr lang="en-US" dirty="0" smtClean="0"/>
              <a:t> </a:t>
            </a:r>
            <a:r>
              <a:rPr lang="en-US" dirty="0" err="1" smtClean="0"/>
              <a:t>tümünü</a:t>
            </a:r>
            <a:r>
              <a:rPr lang="en-US" dirty="0" smtClean="0"/>
              <a:t> </a:t>
            </a:r>
            <a:r>
              <a:rPr lang="en-US" dirty="0" err="1" smtClean="0"/>
              <a:t>ekrana</a:t>
            </a:r>
            <a:r>
              <a:rPr lang="en-US" dirty="0" smtClean="0"/>
              <a:t> </a:t>
            </a:r>
            <a:r>
              <a:rPr lang="en-US" dirty="0" err="1" smtClean="0"/>
              <a:t>getirerek</a:t>
            </a:r>
            <a:r>
              <a:rPr lang="en-US" dirty="0" smtClean="0"/>
              <a:t> </a:t>
            </a:r>
            <a:r>
              <a:rPr lang="en-US" dirty="0" err="1" smtClean="0"/>
              <a:t>detaylı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inceleyin</a:t>
            </a:r>
            <a:r>
              <a:rPr lang="en-US" dirty="0" smtClean="0"/>
              <a:t>. </a:t>
            </a: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3413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4307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4053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https://bilgimikoruyorum.org.tr/ilkders/index.php?b223_yaparak_ogrenelim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tr-T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2960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 smtClean="0"/>
              <a:t>https://bilgimikoruyorum.org.tr/ilkders/index.php?b100_bilgi-guvenligi</a:t>
            </a: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7791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615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5750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7394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130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909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rebuchet M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rebuchet M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2400" y="2366127"/>
            <a:ext cx="4267200" cy="106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A picture containing drawing, shi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1552" y="6043210"/>
            <a:ext cx="3596315" cy="832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 descr="A picture containing drawing&#10;&#10;Description automatically generated"/>
          <p:cNvPicPr preferRelativeResize="0"/>
          <p:nvPr/>
        </p:nvPicPr>
        <p:blipFill rotWithShape="1">
          <a:blip r:embed="rId5">
            <a:alphaModFix amt="25000"/>
          </a:blip>
          <a:srcRect/>
          <a:stretch/>
        </p:blipFill>
        <p:spPr>
          <a:xfrm>
            <a:off x="32391" y="-4568"/>
            <a:ext cx="2946336" cy="686524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2625970" y="3786481"/>
            <a:ext cx="694006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b="1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SİBER GÜVENLİK: </a:t>
            </a:r>
            <a:r>
              <a:rPr lang="en-US" sz="2400" b="1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KÖTÜ AMAÇLI YAZILIMLAR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tr-TR" sz="3200" b="1" dirty="0"/>
              <a:t>Uygulama</a:t>
            </a:r>
            <a:endParaRPr sz="1100" b="1" dirty="0"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ikdörtgen 2"/>
          <p:cNvSpPr/>
          <p:nvPr/>
        </p:nvSpPr>
        <p:spPr>
          <a:xfrm>
            <a:off x="787685" y="1249681"/>
            <a:ext cx="510148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11. Bu seçeneklere göz attıktan sonra cd ../ ../ .. komutunu yazarak </a:t>
            </a:r>
            <a:r>
              <a:rPr lang="tr-TR" sz="2000" dirty="0" err="1"/>
              <a:t>enter</a:t>
            </a:r>
            <a:r>
              <a:rPr lang="tr-TR" sz="2000" dirty="0"/>
              <a:t> tuşuna basınız.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12. </a:t>
            </a:r>
            <a:r>
              <a:rPr lang="tr-TR" sz="2000" dirty="0" err="1"/>
              <a:t>ls</a:t>
            </a:r>
            <a:r>
              <a:rPr lang="tr-TR" sz="2000" dirty="0"/>
              <a:t> komutunu yazarak </a:t>
            </a:r>
            <a:r>
              <a:rPr lang="tr-TR" sz="2000" dirty="0" err="1"/>
              <a:t>enter</a:t>
            </a:r>
            <a:r>
              <a:rPr lang="tr-TR" sz="2000" dirty="0"/>
              <a:t> tuşuna basınız.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13. Ekranda files.csv, </a:t>
            </a:r>
            <a:r>
              <a:rPr lang="tr-TR" sz="2000" dirty="0" err="1"/>
              <a:t>platforms</a:t>
            </a:r>
            <a:r>
              <a:rPr lang="tr-TR" sz="2000" dirty="0"/>
              <a:t>, </a:t>
            </a:r>
            <a:r>
              <a:rPr lang="tr-TR" sz="2000" dirty="0" err="1"/>
              <a:t>searchsploit</a:t>
            </a:r>
            <a:r>
              <a:rPr lang="tr-TR" sz="2000" dirty="0"/>
              <a:t> seçenekleri görünecektir. Bunların dışında </a:t>
            </a:r>
            <a:r>
              <a:rPr lang="tr-TR" sz="2000" dirty="0" smtClean="0"/>
              <a:t>seçenekler </a:t>
            </a:r>
            <a:r>
              <a:rPr lang="tr-TR" sz="2000" dirty="0"/>
              <a:t>de işletim sisteminin farklılığından dolayı görünebilir.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14. </a:t>
            </a:r>
            <a:r>
              <a:rPr lang="tr-TR" sz="2000" dirty="0" err="1"/>
              <a:t>grep</a:t>
            </a:r>
            <a:r>
              <a:rPr lang="tr-TR" sz="2000" dirty="0"/>
              <a:t> </a:t>
            </a:r>
            <a:r>
              <a:rPr lang="tr-TR" sz="2000" dirty="0" err="1"/>
              <a:t>freeSSHd</a:t>
            </a:r>
            <a:r>
              <a:rPr lang="tr-TR" sz="2000" dirty="0"/>
              <a:t> files.csv yazarak </a:t>
            </a:r>
            <a:r>
              <a:rPr lang="tr-TR" sz="2000" dirty="0" err="1"/>
              <a:t>enter</a:t>
            </a:r>
            <a:r>
              <a:rPr lang="tr-TR" sz="2000" dirty="0"/>
              <a:t> tuşuna basınız.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15. Ekranı inceledikten sonra </a:t>
            </a:r>
            <a:r>
              <a:rPr lang="tr-TR" sz="2000" dirty="0" err="1"/>
              <a:t>grep</a:t>
            </a:r>
            <a:r>
              <a:rPr lang="tr-TR" sz="2000" dirty="0"/>
              <a:t> </a:t>
            </a:r>
            <a:r>
              <a:rPr lang="tr-TR" sz="2000" dirty="0" err="1"/>
              <a:t>freeSSHd</a:t>
            </a:r>
            <a:r>
              <a:rPr lang="tr-TR" sz="2000" dirty="0"/>
              <a:t> files.csv | </a:t>
            </a:r>
            <a:r>
              <a:rPr lang="tr-TR" sz="2000" dirty="0" err="1"/>
              <a:t>grep</a:t>
            </a:r>
            <a:r>
              <a:rPr lang="tr-TR" sz="2000" dirty="0"/>
              <a:t> </a:t>
            </a:r>
            <a:r>
              <a:rPr lang="tr-TR" sz="2000" dirty="0" err="1"/>
              <a:t>remote</a:t>
            </a:r>
            <a:r>
              <a:rPr lang="tr-TR" sz="2000" dirty="0"/>
              <a:t> komutunu girerek </a:t>
            </a:r>
            <a:r>
              <a:rPr lang="tr-TR" sz="2000" dirty="0" err="1"/>
              <a:t>enter</a:t>
            </a:r>
            <a:r>
              <a:rPr lang="tr-TR" sz="2000" dirty="0"/>
              <a:t> </a:t>
            </a:r>
            <a:r>
              <a:rPr lang="tr-TR" sz="2000" dirty="0" smtClean="0"/>
              <a:t>tuşuna </a:t>
            </a:r>
            <a:r>
              <a:rPr lang="tr-TR" sz="2000" dirty="0"/>
              <a:t>basınız. Ekranda .</a:t>
            </a:r>
            <a:r>
              <a:rPr lang="tr-TR" sz="2000" dirty="0" err="1"/>
              <a:t>pl</a:t>
            </a:r>
            <a:r>
              <a:rPr lang="tr-TR" sz="2000" dirty="0"/>
              <a:t> uzantılı dosyaları göreceksiniz. Örneğin 5751.pl gibi </a:t>
            </a:r>
            <a:r>
              <a:rPr lang="tr-TR" sz="2000" dirty="0" smtClean="0"/>
              <a:t>bir</a:t>
            </a:r>
            <a:r>
              <a:rPr lang="en-US" sz="2000" dirty="0" smtClean="0"/>
              <a:t> </a:t>
            </a:r>
            <a:r>
              <a:rPr lang="tr-TR" sz="2000" dirty="0" err="1" smtClean="0"/>
              <a:t>sploid</a:t>
            </a:r>
            <a:r>
              <a:rPr lang="tr-TR" sz="2000" dirty="0" smtClean="0"/>
              <a:t> </a:t>
            </a:r>
            <a:r>
              <a:rPr lang="tr-TR" sz="2000" dirty="0"/>
              <a:t>listede görebilirsiniz. 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467" y="1574070"/>
            <a:ext cx="5651028" cy="353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tr-TR" sz="3200" b="1" dirty="0"/>
              <a:t>Uygulama</a:t>
            </a:r>
            <a:endParaRPr sz="1100" b="1" dirty="0"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ikdörtgen 2"/>
          <p:cNvSpPr/>
          <p:nvPr/>
        </p:nvSpPr>
        <p:spPr>
          <a:xfrm>
            <a:off x="787685" y="1249681"/>
            <a:ext cx="510148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 smtClean="0"/>
              <a:t>17</a:t>
            </a:r>
            <a:r>
              <a:rPr lang="tr-TR" sz="2000" dirty="0"/>
              <a:t>. </a:t>
            </a:r>
            <a:r>
              <a:rPr lang="tr-TR" sz="2000" dirty="0" err="1"/>
              <a:t>cp</a:t>
            </a:r>
            <a:r>
              <a:rPr lang="tr-TR" sz="2000" dirty="0"/>
              <a:t> 5751.pl /root/freeSSHdexploi.pl komutunu yazarak </a:t>
            </a:r>
            <a:r>
              <a:rPr lang="tr-TR" sz="2000" dirty="0" err="1"/>
              <a:t>enter</a:t>
            </a:r>
            <a:r>
              <a:rPr lang="tr-TR" sz="2000" dirty="0"/>
              <a:t> tuşuna basınız</a:t>
            </a:r>
            <a:r>
              <a:rPr lang="tr-TR" sz="2000" dirty="0" smtClean="0"/>
              <a:t>.</a:t>
            </a:r>
            <a:r>
              <a:rPr lang="en-US" sz="2000" dirty="0" smtClean="0"/>
              <a:t> </a:t>
            </a:r>
            <a:endParaRPr lang="tr-TR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18. cd /</a:t>
            </a:r>
            <a:r>
              <a:rPr lang="tr-TR" sz="2000" dirty="0" err="1"/>
              <a:t>root</a:t>
            </a:r>
            <a:r>
              <a:rPr lang="tr-TR" sz="2000" dirty="0"/>
              <a:t>/ komutunu yazarak </a:t>
            </a:r>
            <a:r>
              <a:rPr lang="tr-TR" sz="2000" dirty="0" err="1"/>
              <a:t>enter</a:t>
            </a:r>
            <a:r>
              <a:rPr lang="tr-TR" sz="2000" dirty="0"/>
              <a:t> tuşuna basınız.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19. </a:t>
            </a:r>
            <a:r>
              <a:rPr lang="tr-TR" sz="2000" dirty="0" err="1"/>
              <a:t>ls</a:t>
            </a:r>
            <a:r>
              <a:rPr lang="tr-TR" sz="2000" dirty="0"/>
              <a:t> komutunu yazarak </a:t>
            </a:r>
            <a:r>
              <a:rPr lang="tr-TR" sz="2000" dirty="0" err="1"/>
              <a:t>enter</a:t>
            </a:r>
            <a:r>
              <a:rPr lang="tr-TR" sz="2000" dirty="0"/>
              <a:t> tuşuna basınız. Listede istismarlar görünecektir. Örneğin </a:t>
            </a:r>
            <a:r>
              <a:rPr lang="en-US" sz="2000" dirty="0" smtClean="0"/>
              <a:t> </a:t>
            </a:r>
            <a:r>
              <a:rPr lang="tr-TR" sz="2000" dirty="0" smtClean="0"/>
              <a:t>freeSSHdexploit.pl </a:t>
            </a:r>
            <a:r>
              <a:rPr lang="tr-TR" sz="2000" dirty="0"/>
              <a:t>gibi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20. İstismara girmek için vim freeSSHdexploit.pl komutunu yazarak </a:t>
            </a:r>
            <a:r>
              <a:rPr lang="tr-TR" sz="2000" dirty="0" err="1"/>
              <a:t>enter</a:t>
            </a:r>
            <a:r>
              <a:rPr lang="tr-TR" sz="2000" dirty="0"/>
              <a:t> tuşuna basınız.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21. Ekrana gelen istismarın içeriğini kaydırma çubuğu ile aşağı ve yukarı kaydırarak </a:t>
            </a:r>
            <a:r>
              <a:rPr lang="en-US" sz="2000" dirty="0" smtClean="0"/>
              <a:t> </a:t>
            </a:r>
            <a:r>
              <a:rPr lang="tr-TR" sz="2000" dirty="0" smtClean="0"/>
              <a:t>inceleyebilirsiniz</a:t>
            </a:r>
            <a:r>
              <a:rPr lang="tr-TR" sz="2000" dirty="0"/>
              <a:t>. 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467" y="1574070"/>
            <a:ext cx="5651028" cy="353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5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ikdörtgen 1"/>
          <p:cNvSpPr/>
          <p:nvPr/>
        </p:nvSpPr>
        <p:spPr>
          <a:xfrm>
            <a:off x="739289" y="1095298"/>
            <a:ext cx="999287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b="1" dirty="0"/>
              <a:t>Arabellek taşması: </a:t>
            </a:r>
            <a:r>
              <a:rPr lang="tr-TR" sz="2000" dirty="0"/>
              <a:t>Her uygulamanın kullandığı ya da ürettiği veriler için bellekte bir </a:t>
            </a:r>
            <a:r>
              <a:rPr lang="tr-TR" sz="2000" dirty="0" smtClean="0"/>
              <a:t>yer</a:t>
            </a:r>
            <a:r>
              <a:rPr lang="en-US" sz="2000" dirty="0" smtClean="0"/>
              <a:t> </a:t>
            </a:r>
            <a:r>
              <a:rPr lang="tr-TR" sz="2000" dirty="0" smtClean="0"/>
              <a:t>kullanılır</a:t>
            </a:r>
            <a:r>
              <a:rPr lang="tr-TR" sz="2000" dirty="0"/>
              <a:t>. Bellekte kendisine ayrılan yerin dışında başka yerlere de erişmeye ve </a:t>
            </a:r>
            <a:r>
              <a:rPr lang="tr-TR" sz="2000" dirty="0" smtClean="0"/>
              <a:t>kullanmaya</a:t>
            </a:r>
            <a:r>
              <a:rPr lang="en-US" sz="2000" dirty="0" smtClean="0"/>
              <a:t> </a:t>
            </a:r>
            <a:r>
              <a:rPr lang="tr-TR" sz="2000" dirty="0" smtClean="0"/>
              <a:t>çalışmak </a:t>
            </a:r>
            <a:r>
              <a:rPr lang="tr-TR" sz="2000" dirty="0"/>
              <a:t>güvenlik sıkıntılarına neden olabilir. Üstelik sistemin çökmesine ve </a:t>
            </a:r>
            <a:r>
              <a:rPr lang="tr-TR" sz="2000" dirty="0" smtClean="0"/>
              <a:t>çalışmamasına</a:t>
            </a:r>
            <a:r>
              <a:rPr lang="en-US" sz="2000" dirty="0" smtClean="0"/>
              <a:t> </a:t>
            </a:r>
            <a:r>
              <a:rPr lang="tr-TR" sz="2000" dirty="0" smtClean="0"/>
              <a:t>da </a:t>
            </a:r>
            <a:r>
              <a:rPr lang="tr-TR" sz="2000" dirty="0"/>
              <a:t>yol açabilir. </a:t>
            </a:r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b="1" dirty="0"/>
              <a:t>Doğrulanmamış girdi: </a:t>
            </a:r>
            <a:r>
              <a:rPr lang="tr-TR" sz="2000" dirty="0"/>
              <a:t>Programın işlemesi için girdi olan verinin kötü amaçlı olarak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kullanılmasıdır. Kötü amaçlı bir girdi programın çalışmamasına ya da hizmetin </a:t>
            </a:r>
            <a:r>
              <a:rPr lang="tr-TR" sz="2000" dirty="0" smtClean="0"/>
              <a:t>aksamasına</a:t>
            </a:r>
            <a:r>
              <a:rPr lang="en-US" sz="2000" dirty="0" smtClean="0"/>
              <a:t> </a:t>
            </a:r>
            <a:r>
              <a:rPr lang="tr-TR" sz="2000" dirty="0" smtClean="0"/>
              <a:t>neden </a:t>
            </a:r>
            <a:r>
              <a:rPr lang="tr-TR" sz="2000" dirty="0"/>
              <a:t>olabilir.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b="1" dirty="0"/>
              <a:t>Güvenlik zayıflıkları: </a:t>
            </a:r>
            <a:r>
              <a:rPr lang="tr-TR" sz="2000" dirty="0"/>
              <a:t>Her bir üretici kendi güvenlik mekanizmalarını ya da algoritmalarını geliştirmekle birlikte, daha önceden güvenilir firmalar tarafından geliştirilmiş ve test </a:t>
            </a:r>
            <a:r>
              <a:rPr lang="tr-TR" sz="2000" dirty="0" smtClean="0"/>
              <a:t>edilerek</a:t>
            </a:r>
            <a:r>
              <a:rPr lang="en-US" sz="2000" dirty="0" smtClean="0"/>
              <a:t> </a:t>
            </a:r>
            <a:r>
              <a:rPr lang="tr-TR" sz="2000" dirty="0" smtClean="0"/>
              <a:t>güvenliği </a:t>
            </a:r>
            <a:r>
              <a:rPr lang="tr-TR" sz="2000" dirty="0"/>
              <a:t>kanıtlanmış olan kütüphanelerin kullanılması çok daha uygundur.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b="1" dirty="0"/>
              <a:t>Erişim sorunları: </a:t>
            </a:r>
            <a:r>
              <a:rPr lang="tr-TR" sz="2000" dirty="0"/>
              <a:t>Sistem kullanıcılarının izlenmesi oldukça önemlidir. Çünkü </a:t>
            </a:r>
            <a:r>
              <a:rPr lang="tr-TR" sz="2000" dirty="0" smtClean="0"/>
              <a:t>güvenlik</a:t>
            </a:r>
            <a:r>
              <a:rPr lang="en-US" sz="2000" dirty="0" smtClean="0"/>
              <a:t> </a:t>
            </a:r>
            <a:r>
              <a:rPr lang="tr-TR" sz="2000" dirty="0" smtClean="0"/>
              <a:t>sorunlarının </a:t>
            </a:r>
            <a:r>
              <a:rPr lang="tr-TR" sz="2000" dirty="0"/>
              <a:t>büyük bir kısmına sistemin kullanıcılarının yol açtığı unutulmamalıdır. </a:t>
            </a:r>
          </a:p>
        </p:txBody>
      </p:sp>
    </p:spTree>
    <p:extLst>
      <p:ext uri="{BB962C8B-B14F-4D97-AF65-F5344CB8AC3E}">
        <p14:creationId xmlns:p14="http://schemas.microsoft.com/office/powerpoint/2010/main" val="333666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3200" b="1" dirty="0" smtClean="0">
                <a:solidFill>
                  <a:srgbClr val="3F3F3F"/>
                </a:solidFill>
                <a:cs typeface="Calibri" panose="020F0502020204030204" pitchFamily="34" charset="0"/>
              </a:rPr>
              <a:t>SIZMA </a:t>
            </a:r>
            <a:r>
              <a:rPr lang="en-US" sz="3200" b="1" dirty="0" err="1" smtClean="0">
                <a:solidFill>
                  <a:srgbClr val="3F3F3F"/>
                </a:solidFill>
                <a:cs typeface="Calibri" panose="020F0502020204030204" pitchFamily="34" charset="0"/>
              </a:rPr>
              <a:t>YÖNTEMLERi</a:t>
            </a:r>
            <a:endParaRPr lang="en-US" sz="1100" b="1" dirty="0"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3" r="54509"/>
          <a:stretch/>
        </p:blipFill>
        <p:spPr>
          <a:xfrm>
            <a:off x="8069659" y="2"/>
            <a:ext cx="4104144" cy="6858000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60298"/>
            <a:ext cx="7895603" cy="453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2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3200" b="1" dirty="0" smtClean="0">
                <a:solidFill>
                  <a:srgbClr val="3F3F3F"/>
                </a:solidFill>
                <a:cs typeface="Calibri" panose="020F0502020204030204" pitchFamily="34" charset="0"/>
              </a:rPr>
              <a:t>SIZMA </a:t>
            </a:r>
            <a:r>
              <a:rPr lang="en-US" sz="3200" b="1" dirty="0" err="1" smtClean="0">
                <a:solidFill>
                  <a:srgbClr val="3F3F3F"/>
                </a:solidFill>
                <a:cs typeface="Calibri" panose="020F0502020204030204" pitchFamily="34" charset="0"/>
              </a:rPr>
              <a:t>YÖNTEMLERi</a:t>
            </a:r>
            <a:endParaRPr lang="en-US" sz="1100" b="1" dirty="0"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3" r="54509"/>
          <a:stretch/>
        </p:blipFill>
        <p:spPr>
          <a:xfrm>
            <a:off x="8069659" y="2"/>
            <a:ext cx="4104144" cy="6858000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143001" y="1671270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/>
              <a:t>Sosyal</a:t>
            </a:r>
            <a:r>
              <a:rPr lang="en-US" sz="2000" dirty="0"/>
              <a:t> </a:t>
            </a:r>
            <a:r>
              <a:rPr lang="en-US" sz="2000" dirty="0" err="1"/>
              <a:t>mühendislik</a:t>
            </a:r>
            <a:r>
              <a:rPr lang="en-US" sz="2000" dirty="0"/>
              <a:t>: </a:t>
            </a:r>
            <a:r>
              <a:rPr lang="en-US" sz="2000" dirty="0" err="1"/>
              <a:t>Günümüzde</a:t>
            </a:r>
            <a:r>
              <a:rPr lang="en-US" sz="2000" dirty="0"/>
              <a:t> </a:t>
            </a:r>
            <a:r>
              <a:rPr lang="en-US" sz="2000" dirty="0" err="1"/>
              <a:t>özellikle</a:t>
            </a:r>
            <a:r>
              <a:rPr lang="en-US" sz="2000" dirty="0"/>
              <a:t> </a:t>
            </a:r>
            <a:r>
              <a:rPr lang="en-US" sz="2000" dirty="0" err="1"/>
              <a:t>karşılaşılan</a:t>
            </a:r>
            <a:r>
              <a:rPr lang="en-US" sz="2000" dirty="0"/>
              <a:t> </a:t>
            </a:r>
            <a:r>
              <a:rPr lang="en-US" sz="2000" dirty="0" err="1"/>
              <a:t>sızma</a:t>
            </a:r>
            <a:r>
              <a:rPr lang="en-US" sz="2000" dirty="0"/>
              <a:t> </a:t>
            </a:r>
            <a:r>
              <a:rPr lang="en-US" sz="2000" dirty="0" err="1"/>
              <a:t>yöntemidir</a:t>
            </a:r>
            <a:r>
              <a:rPr lang="en-US" sz="2000" dirty="0"/>
              <a:t>. </a:t>
            </a:r>
            <a:r>
              <a:rPr lang="en-US" sz="2000" dirty="0" err="1"/>
              <a:t>İnsanların</a:t>
            </a:r>
            <a:r>
              <a:rPr lang="en-US" sz="2000" dirty="0"/>
              <a:t> </a:t>
            </a:r>
            <a:r>
              <a:rPr lang="en-US" sz="2000" dirty="0" err="1"/>
              <a:t>zayıflıklarından</a:t>
            </a:r>
            <a:r>
              <a:rPr lang="en-US" sz="2000" dirty="0"/>
              <a:t>, </a:t>
            </a:r>
            <a:r>
              <a:rPr lang="en-US" sz="2000" dirty="0" err="1"/>
              <a:t>korkularından</a:t>
            </a:r>
            <a:r>
              <a:rPr lang="en-US" sz="2000" dirty="0"/>
              <a:t> </a:t>
            </a:r>
            <a:r>
              <a:rPr lang="en-US" sz="2000" dirty="0" err="1"/>
              <a:t>ya</a:t>
            </a:r>
            <a:r>
              <a:rPr lang="en-US" sz="2000" dirty="0"/>
              <a:t> da </a:t>
            </a:r>
            <a:r>
              <a:rPr lang="en-US" sz="2000" dirty="0" err="1"/>
              <a:t>dikkatsizliklerinden</a:t>
            </a:r>
            <a:r>
              <a:rPr lang="en-US" sz="2000" dirty="0"/>
              <a:t> </a:t>
            </a:r>
            <a:r>
              <a:rPr lang="en-US" sz="2000" dirty="0" err="1"/>
              <a:t>yararlanarak</a:t>
            </a:r>
            <a:r>
              <a:rPr lang="en-US" sz="2000" dirty="0"/>
              <a:t> </a:t>
            </a:r>
            <a:r>
              <a:rPr lang="en-US" sz="2000" dirty="0" err="1"/>
              <a:t>onları</a:t>
            </a:r>
            <a:r>
              <a:rPr lang="en-US" sz="2000" dirty="0"/>
              <a:t> </a:t>
            </a:r>
            <a:r>
              <a:rPr lang="en-US" sz="2000" dirty="0" err="1"/>
              <a:t>tuzağa</a:t>
            </a:r>
            <a:r>
              <a:rPr lang="en-US" sz="2000" dirty="0"/>
              <a:t> </a:t>
            </a:r>
            <a:r>
              <a:rPr lang="en-US" sz="2000" dirty="0" err="1"/>
              <a:t>düşürme</a:t>
            </a:r>
            <a:r>
              <a:rPr lang="en-US" sz="2000" dirty="0"/>
              <a:t> </a:t>
            </a:r>
            <a:r>
              <a:rPr lang="en-US" sz="2000" dirty="0" err="1"/>
              <a:t>işlemidir</a:t>
            </a:r>
            <a:r>
              <a:rPr lang="en-US" sz="2000" dirty="0"/>
              <a:t>. </a:t>
            </a:r>
            <a:r>
              <a:rPr lang="en-US" sz="2000" dirty="0" err="1"/>
              <a:t>Örneğin</a:t>
            </a:r>
            <a:r>
              <a:rPr lang="en-US" sz="2000" dirty="0"/>
              <a:t> </a:t>
            </a:r>
            <a:r>
              <a:rPr lang="en-US" sz="2000" dirty="0" err="1"/>
              <a:t>kişiye</a:t>
            </a:r>
            <a:r>
              <a:rPr lang="en-US" sz="2000" dirty="0"/>
              <a:t> e-</a:t>
            </a:r>
            <a:r>
              <a:rPr lang="en-US" sz="2000" dirty="0" err="1"/>
              <a:t>posta</a:t>
            </a:r>
            <a:r>
              <a:rPr lang="en-US" sz="2000" dirty="0"/>
              <a:t> </a:t>
            </a:r>
            <a:r>
              <a:rPr lang="en-US" sz="2000" dirty="0" err="1"/>
              <a:t>yollayarak</a:t>
            </a:r>
            <a:r>
              <a:rPr lang="en-US" sz="2000" dirty="0"/>
              <a:t> mailbox </a:t>
            </a:r>
            <a:r>
              <a:rPr lang="en-US" sz="2000" dirty="0" err="1"/>
              <a:t>şifrenizin</a:t>
            </a:r>
            <a:r>
              <a:rPr lang="en-US" sz="2000" dirty="0"/>
              <a:t> </a:t>
            </a:r>
            <a:r>
              <a:rPr lang="en-US" sz="2000" dirty="0" err="1"/>
              <a:t>süresi</a:t>
            </a:r>
            <a:r>
              <a:rPr lang="en-US" sz="2000" dirty="0"/>
              <a:t> </a:t>
            </a:r>
            <a:r>
              <a:rPr lang="en-US" sz="2000" dirty="0" err="1"/>
              <a:t>doldu</a:t>
            </a:r>
            <a:r>
              <a:rPr lang="en-US" sz="2000" dirty="0"/>
              <a:t>, </a:t>
            </a:r>
            <a:r>
              <a:rPr lang="en-US" sz="2000" dirty="0" err="1"/>
              <a:t>şifreyi</a:t>
            </a:r>
            <a:r>
              <a:rPr lang="en-US" sz="2000" dirty="0"/>
              <a:t> </a:t>
            </a:r>
            <a:r>
              <a:rPr lang="en-US" sz="2000" dirty="0" err="1"/>
              <a:t>yenilemek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linke</a:t>
            </a:r>
            <a:r>
              <a:rPr lang="en-US" sz="2000" dirty="0"/>
              <a:t> </a:t>
            </a:r>
            <a:r>
              <a:rPr lang="en-US" sz="2000" dirty="0" err="1"/>
              <a:t>tıklayınız</a:t>
            </a:r>
            <a:r>
              <a:rPr lang="en-US" sz="2000" dirty="0"/>
              <a:t>; </a:t>
            </a:r>
            <a:r>
              <a:rPr lang="en-US" sz="2000" dirty="0" err="1"/>
              <a:t>ya</a:t>
            </a:r>
            <a:r>
              <a:rPr lang="en-US" sz="2000" dirty="0"/>
              <a:t> da </a:t>
            </a:r>
            <a:r>
              <a:rPr lang="en-US" sz="2000" dirty="0" err="1"/>
              <a:t>bedava</a:t>
            </a:r>
            <a:r>
              <a:rPr lang="en-US" sz="2000" dirty="0"/>
              <a:t> cep </a:t>
            </a:r>
            <a:r>
              <a:rPr lang="en-US" sz="2000" dirty="0" err="1"/>
              <a:t>telefonu</a:t>
            </a:r>
            <a:r>
              <a:rPr lang="en-US" sz="2000" dirty="0"/>
              <a:t> </a:t>
            </a:r>
            <a:r>
              <a:rPr lang="en-US" sz="2000" dirty="0" err="1"/>
              <a:t>kazandınız</a:t>
            </a:r>
            <a:r>
              <a:rPr lang="en-US" sz="2000" dirty="0"/>
              <a:t>, </a:t>
            </a:r>
            <a:r>
              <a:rPr lang="en-US" sz="2000" dirty="0" err="1"/>
              <a:t>formu</a:t>
            </a:r>
            <a:r>
              <a:rPr lang="en-US" sz="2000" dirty="0"/>
              <a:t> </a:t>
            </a:r>
            <a:r>
              <a:rPr lang="en-US" sz="2000" dirty="0" err="1"/>
              <a:t>doldurunuz</a:t>
            </a:r>
            <a:r>
              <a:rPr lang="en-US" sz="2000" dirty="0"/>
              <a:t> </a:t>
            </a:r>
            <a:r>
              <a:rPr lang="en-US" sz="2000" dirty="0" err="1"/>
              <a:t>şeklinde</a:t>
            </a:r>
            <a:r>
              <a:rPr lang="en-US" sz="2000" dirty="0"/>
              <a:t> </a:t>
            </a:r>
            <a:r>
              <a:rPr lang="en-US" sz="2000" dirty="0" err="1" smtClean="0"/>
              <a:t>gelen</a:t>
            </a:r>
            <a:r>
              <a:rPr lang="en-US" sz="2000" dirty="0" smtClean="0"/>
              <a:t> </a:t>
            </a:r>
            <a:r>
              <a:rPr lang="en-US" sz="2000" dirty="0" err="1" smtClean="0"/>
              <a:t>mesajlar</a:t>
            </a:r>
            <a:r>
              <a:rPr lang="en-US" sz="2000" dirty="0" smtClean="0"/>
              <a:t> </a:t>
            </a:r>
            <a:r>
              <a:rPr lang="en-US" sz="2000" dirty="0" err="1"/>
              <a:t>sosyal</a:t>
            </a:r>
            <a:r>
              <a:rPr lang="en-US" sz="2000" dirty="0"/>
              <a:t> </a:t>
            </a:r>
            <a:r>
              <a:rPr lang="en-US" sz="2000" dirty="0" err="1"/>
              <a:t>mühendisliğe</a:t>
            </a:r>
            <a:r>
              <a:rPr lang="en-US" sz="2000" dirty="0"/>
              <a:t> </a:t>
            </a:r>
            <a:r>
              <a:rPr lang="en-US" sz="2000" dirty="0" err="1"/>
              <a:t>örnek</a:t>
            </a:r>
            <a:r>
              <a:rPr lang="en-US" sz="2000" dirty="0"/>
              <a:t> </a:t>
            </a:r>
            <a:r>
              <a:rPr lang="en-US" sz="2000" dirty="0" err="1"/>
              <a:t>olarak</a:t>
            </a:r>
            <a:r>
              <a:rPr lang="en-US" sz="2000" dirty="0"/>
              <a:t> </a:t>
            </a:r>
            <a:r>
              <a:rPr lang="en-US" sz="2000" dirty="0" err="1"/>
              <a:t>verilebilir</a:t>
            </a:r>
            <a:r>
              <a:rPr lang="en-US" sz="200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5575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3200" b="1" dirty="0" smtClean="0">
                <a:solidFill>
                  <a:srgbClr val="3F3F3F"/>
                </a:solidFill>
                <a:cs typeface="Calibri" panose="020F0502020204030204" pitchFamily="34" charset="0"/>
              </a:rPr>
              <a:t>SIZMA </a:t>
            </a:r>
            <a:r>
              <a:rPr lang="en-US" sz="3200" b="1" dirty="0" err="1" smtClean="0">
                <a:solidFill>
                  <a:srgbClr val="3F3F3F"/>
                </a:solidFill>
                <a:cs typeface="Calibri" panose="020F0502020204030204" pitchFamily="34" charset="0"/>
              </a:rPr>
              <a:t>YÖNTEMLERi</a:t>
            </a:r>
            <a:endParaRPr lang="en-US" sz="1100" b="1" dirty="0"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3" r="54509"/>
          <a:stretch/>
        </p:blipFill>
        <p:spPr>
          <a:xfrm>
            <a:off x="8069659" y="2"/>
            <a:ext cx="4104144" cy="6858000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143001" y="167127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Wi-Fi </a:t>
            </a:r>
            <a:r>
              <a:rPr lang="en-US" sz="2000" dirty="0" err="1"/>
              <a:t>parolası</a:t>
            </a:r>
            <a:r>
              <a:rPr lang="en-US" sz="2000" dirty="0"/>
              <a:t> </a:t>
            </a:r>
            <a:r>
              <a:rPr lang="en-US" sz="2000" dirty="0" err="1"/>
              <a:t>kırma</a:t>
            </a:r>
            <a:r>
              <a:rPr lang="en-US" sz="2000" dirty="0"/>
              <a:t>: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kablosuz</a:t>
            </a:r>
            <a:r>
              <a:rPr lang="en-US" sz="2000" dirty="0"/>
              <a:t> </a:t>
            </a:r>
            <a:r>
              <a:rPr lang="en-US" sz="2000" dirty="0" err="1"/>
              <a:t>ağa</a:t>
            </a:r>
            <a:r>
              <a:rPr lang="en-US" sz="2000" dirty="0"/>
              <a:t> </a:t>
            </a:r>
            <a:r>
              <a:rPr lang="en-US" sz="2000" dirty="0" err="1"/>
              <a:t>girebilmek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gerekli</a:t>
            </a:r>
            <a:r>
              <a:rPr lang="en-US" sz="2000" dirty="0"/>
              <a:t> </a:t>
            </a:r>
            <a:r>
              <a:rPr lang="en-US" sz="2000" dirty="0" err="1"/>
              <a:t>olan</a:t>
            </a:r>
            <a:r>
              <a:rPr lang="en-US" sz="2000" dirty="0"/>
              <a:t> </a:t>
            </a:r>
            <a:r>
              <a:rPr lang="en-US" sz="2000" dirty="0" err="1"/>
              <a:t>şifreyi</a:t>
            </a:r>
            <a:r>
              <a:rPr lang="en-US" sz="2000" dirty="0"/>
              <a:t> </a:t>
            </a:r>
            <a:r>
              <a:rPr lang="en-US" sz="2000" dirty="0" err="1"/>
              <a:t>elde</a:t>
            </a:r>
            <a:r>
              <a:rPr lang="en-US" sz="2000" dirty="0"/>
              <a:t> </a:t>
            </a:r>
            <a:r>
              <a:rPr lang="en-US" sz="2000" dirty="0" err="1"/>
              <a:t>edebilmek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sosyal</a:t>
            </a:r>
            <a:r>
              <a:rPr lang="en-US" sz="2000" dirty="0"/>
              <a:t> </a:t>
            </a:r>
            <a:r>
              <a:rPr lang="en-US" sz="2000" dirty="0" err="1"/>
              <a:t>mühendislik</a:t>
            </a:r>
            <a:r>
              <a:rPr lang="en-US" sz="2000" dirty="0"/>
              <a:t> </a:t>
            </a:r>
            <a:r>
              <a:rPr lang="en-US" sz="2000" dirty="0" err="1"/>
              <a:t>veya</a:t>
            </a:r>
            <a:r>
              <a:rPr lang="en-US" sz="2000" dirty="0"/>
              <a:t> </a:t>
            </a:r>
            <a:r>
              <a:rPr lang="en-US" sz="2000" dirty="0" err="1"/>
              <a:t>kaba</a:t>
            </a:r>
            <a:r>
              <a:rPr lang="en-US" sz="2000" dirty="0"/>
              <a:t> </a:t>
            </a:r>
            <a:r>
              <a:rPr lang="en-US" sz="2000" dirty="0" err="1"/>
              <a:t>kuvvet</a:t>
            </a:r>
            <a:r>
              <a:rPr lang="en-US" sz="2000" dirty="0"/>
              <a:t> </a:t>
            </a:r>
            <a:r>
              <a:rPr lang="en-US" sz="2000" dirty="0" err="1"/>
              <a:t>saldırıları</a:t>
            </a:r>
            <a:r>
              <a:rPr lang="en-US" sz="2000" dirty="0"/>
              <a:t> </a:t>
            </a:r>
            <a:r>
              <a:rPr lang="en-US" sz="2000" dirty="0" err="1"/>
              <a:t>yöntemleri</a:t>
            </a:r>
            <a:r>
              <a:rPr lang="en-US" sz="2000" dirty="0"/>
              <a:t> </a:t>
            </a:r>
            <a:r>
              <a:rPr lang="en-US" sz="2000" dirty="0" err="1"/>
              <a:t>kullanılabilir</a:t>
            </a:r>
            <a:r>
              <a:rPr lang="en-US" sz="2000" dirty="0"/>
              <a:t>. Son </a:t>
            </a:r>
            <a:r>
              <a:rPr lang="en-US" sz="2000" dirty="0" err="1"/>
              <a:t>dönemdeki</a:t>
            </a:r>
            <a:r>
              <a:rPr lang="en-US" sz="2000" dirty="0"/>
              <a:t> </a:t>
            </a:r>
            <a:r>
              <a:rPr lang="en-US" sz="2000" dirty="0" err="1"/>
              <a:t>önemli</a:t>
            </a:r>
            <a:r>
              <a:rPr lang="en-US" sz="2000" dirty="0"/>
              <a:t> </a:t>
            </a:r>
            <a:r>
              <a:rPr lang="en-US" sz="2000" dirty="0" err="1"/>
              <a:t>güvenlik</a:t>
            </a:r>
            <a:r>
              <a:rPr lang="en-US" sz="2000" dirty="0"/>
              <a:t> </a:t>
            </a:r>
            <a:r>
              <a:rPr lang="en-US" sz="2000" dirty="0" err="1"/>
              <a:t>problemlerinden</a:t>
            </a:r>
            <a:r>
              <a:rPr lang="en-US" sz="2000" dirty="0"/>
              <a:t> </a:t>
            </a:r>
            <a:r>
              <a:rPr lang="en-US" sz="2000" dirty="0" err="1"/>
              <a:t>birisidir</a:t>
            </a:r>
            <a:r>
              <a:rPr lang="en-US" sz="2000" dirty="0"/>
              <a:t>.  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30278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3200" b="1" dirty="0" smtClean="0">
                <a:solidFill>
                  <a:srgbClr val="3F3F3F"/>
                </a:solidFill>
                <a:cs typeface="Calibri" panose="020F0502020204030204" pitchFamily="34" charset="0"/>
              </a:rPr>
              <a:t>SIZMA </a:t>
            </a:r>
            <a:r>
              <a:rPr lang="en-US" sz="3200" b="1" dirty="0" err="1" smtClean="0">
                <a:solidFill>
                  <a:srgbClr val="3F3F3F"/>
                </a:solidFill>
                <a:cs typeface="Calibri" panose="020F0502020204030204" pitchFamily="34" charset="0"/>
              </a:rPr>
              <a:t>YÖNTEMLERi</a:t>
            </a:r>
            <a:endParaRPr lang="en-US" sz="1100" b="1" dirty="0"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3" r="54509"/>
          <a:stretch/>
        </p:blipFill>
        <p:spPr>
          <a:xfrm>
            <a:off x="8069659" y="2"/>
            <a:ext cx="4104144" cy="6858000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143001" y="1671270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/>
              <a:t>Kimlik</a:t>
            </a:r>
            <a:r>
              <a:rPr lang="en-US" sz="2000" dirty="0"/>
              <a:t> </a:t>
            </a:r>
            <a:r>
              <a:rPr lang="en-US" sz="2000" dirty="0" err="1"/>
              <a:t>avı</a:t>
            </a:r>
            <a:r>
              <a:rPr lang="en-US" sz="2000" dirty="0"/>
              <a:t>: </a:t>
            </a:r>
            <a:r>
              <a:rPr lang="en-US" sz="2000" dirty="0" err="1"/>
              <a:t>Kimlik</a:t>
            </a:r>
            <a:r>
              <a:rPr lang="en-US" sz="2000" dirty="0"/>
              <a:t> </a:t>
            </a:r>
            <a:r>
              <a:rPr lang="en-US" sz="2000" dirty="0" err="1"/>
              <a:t>avı</a:t>
            </a:r>
            <a:r>
              <a:rPr lang="en-US" sz="2000" dirty="0"/>
              <a:t> phishing, </a:t>
            </a:r>
            <a:r>
              <a:rPr lang="en-US" sz="2000" dirty="0" err="1"/>
              <a:t>yemleme</a:t>
            </a:r>
            <a:r>
              <a:rPr lang="en-US" sz="2000" dirty="0"/>
              <a:t> </a:t>
            </a:r>
            <a:r>
              <a:rPr lang="en-US" sz="2000" dirty="0" err="1"/>
              <a:t>ya</a:t>
            </a:r>
            <a:r>
              <a:rPr lang="en-US" sz="2000" dirty="0"/>
              <a:t> da </a:t>
            </a:r>
            <a:r>
              <a:rPr lang="en-US" sz="2000" dirty="0" err="1"/>
              <a:t>oltalama</a:t>
            </a:r>
            <a:r>
              <a:rPr lang="en-US" sz="2000" dirty="0"/>
              <a:t> </a:t>
            </a:r>
            <a:r>
              <a:rPr lang="en-US" sz="2000" dirty="0" err="1"/>
              <a:t>olarak</a:t>
            </a:r>
            <a:r>
              <a:rPr lang="en-US" sz="2000" dirty="0"/>
              <a:t> da </a:t>
            </a:r>
            <a:r>
              <a:rPr lang="en-US" sz="2000" dirty="0" err="1"/>
              <a:t>adlandırılmaktadır</a:t>
            </a:r>
            <a:r>
              <a:rPr lang="en-US" sz="2000" dirty="0"/>
              <a:t>. </a:t>
            </a:r>
            <a:r>
              <a:rPr lang="en-US" sz="2000" dirty="0" err="1"/>
              <a:t>Günümüzde</a:t>
            </a:r>
            <a:r>
              <a:rPr lang="en-US" sz="2000" dirty="0"/>
              <a:t> </a:t>
            </a:r>
            <a:r>
              <a:rPr lang="en-US" sz="2000" dirty="0" err="1"/>
              <a:t>dolandırıcılıkta</a:t>
            </a:r>
            <a:r>
              <a:rPr lang="en-US" sz="2000" dirty="0"/>
              <a:t> </a:t>
            </a:r>
            <a:r>
              <a:rPr lang="en-US" sz="2000" dirty="0" err="1"/>
              <a:t>sıklıkla</a:t>
            </a:r>
            <a:r>
              <a:rPr lang="en-US" sz="2000" dirty="0"/>
              <a:t> </a:t>
            </a:r>
            <a:r>
              <a:rPr lang="en-US" sz="2000" dirty="0" err="1"/>
              <a:t>başvurulan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yöntemdir</a:t>
            </a:r>
            <a:r>
              <a:rPr lang="en-US" sz="2000" dirty="0"/>
              <a:t>. </a:t>
            </a:r>
            <a:r>
              <a:rPr lang="en-US" sz="2000" dirty="0" err="1"/>
              <a:t>Örneğin</a:t>
            </a:r>
            <a:r>
              <a:rPr lang="en-US" sz="2000" dirty="0"/>
              <a:t>, </a:t>
            </a:r>
            <a:r>
              <a:rPr lang="en-US" sz="2000" dirty="0" err="1"/>
              <a:t>bildiğiniz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telekom</a:t>
            </a:r>
            <a:r>
              <a:rPr lang="en-US" sz="2000" dirty="0"/>
              <a:t> </a:t>
            </a:r>
            <a:r>
              <a:rPr lang="en-US" sz="2000" dirty="0" err="1"/>
              <a:t>firması</a:t>
            </a:r>
            <a:r>
              <a:rPr lang="en-US" sz="2000" dirty="0"/>
              <a:t> </a:t>
            </a:r>
            <a:r>
              <a:rPr lang="en-US" sz="2000" dirty="0" err="1"/>
              <a:t>tarafından</a:t>
            </a:r>
            <a:r>
              <a:rPr lang="en-US" sz="2000" dirty="0"/>
              <a:t> </a:t>
            </a:r>
            <a:r>
              <a:rPr lang="en-US" sz="2000" dirty="0" err="1"/>
              <a:t>yollanıyormuş</a:t>
            </a:r>
            <a:r>
              <a:rPr lang="en-US" sz="2000" dirty="0"/>
              <a:t> </a:t>
            </a:r>
            <a:r>
              <a:rPr lang="en-US" sz="2000" dirty="0" err="1"/>
              <a:t>gibi</a:t>
            </a:r>
            <a:r>
              <a:rPr lang="en-US" sz="2000" dirty="0"/>
              <a:t> </a:t>
            </a:r>
            <a:r>
              <a:rPr lang="en-US" sz="2000" dirty="0" err="1"/>
              <a:t>gösterilen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içinde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linke</a:t>
            </a:r>
            <a:r>
              <a:rPr lang="en-US" sz="2000" dirty="0"/>
              <a:t> </a:t>
            </a:r>
            <a:r>
              <a:rPr lang="en-US" sz="2000" dirty="0" err="1"/>
              <a:t>tıklayarak</a:t>
            </a:r>
            <a:r>
              <a:rPr lang="en-US" sz="2000" dirty="0"/>
              <a:t> </a:t>
            </a:r>
            <a:r>
              <a:rPr lang="en-US" sz="2000" dirty="0" err="1"/>
              <a:t>görevinizi</a:t>
            </a:r>
            <a:r>
              <a:rPr lang="en-US" sz="2000" dirty="0"/>
              <a:t> </a:t>
            </a:r>
            <a:r>
              <a:rPr lang="en-US" sz="2000" dirty="0" err="1"/>
              <a:t>yapmanızı</a:t>
            </a:r>
            <a:r>
              <a:rPr lang="en-US" sz="2000" dirty="0"/>
              <a:t> </a:t>
            </a:r>
            <a:r>
              <a:rPr lang="en-US" sz="2000" dirty="0" err="1"/>
              <a:t>isteyen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e-</a:t>
            </a:r>
            <a:r>
              <a:rPr lang="en-US" sz="2000" dirty="0" err="1"/>
              <a:t>posta</a:t>
            </a:r>
            <a:r>
              <a:rPr lang="en-US" sz="2000" dirty="0"/>
              <a:t>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tür</a:t>
            </a:r>
            <a:r>
              <a:rPr lang="en-US" sz="2000" dirty="0"/>
              <a:t> </a:t>
            </a:r>
            <a:r>
              <a:rPr lang="en-US" sz="2000" dirty="0" err="1"/>
              <a:t>saldırıya</a:t>
            </a:r>
            <a:r>
              <a:rPr lang="en-US" sz="2000" dirty="0"/>
              <a:t> </a:t>
            </a:r>
            <a:r>
              <a:rPr lang="en-US" sz="2000" dirty="0" err="1"/>
              <a:t>örnektir</a:t>
            </a:r>
            <a:r>
              <a:rPr lang="en-US" sz="200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1909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3200" b="1" dirty="0" smtClean="0">
                <a:solidFill>
                  <a:srgbClr val="3F3F3F"/>
                </a:solidFill>
                <a:cs typeface="Calibri" panose="020F0502020204030204" pitchFamily="34" charset="0"/>
              </a:rPr>
              <a:t>SALDIRILAR</a:t>
            </a:r>
            <a:endParaRPr lang="en-US" sz="1100" b="1" dirty="0"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3" r="54509"/>
          <a:stretch/>
        </p:blipFill>
        <p:spPr>
          <a:xfrm>
            <a:off x="8069659" y="2"/>
            <a:ext cx="4104144" cy="6858000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143001" y="167127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 err="1"/>
              <a:t>DoS</a:t>
            </a:r>
            <a:r>
              <a:rPr lang="en-US" sz="2000" b="1" dirty="0"/>
              <a:t> (Denial of Service) </a:t>
            </a:r>
            <a:r>
              <a:rPr lang="en-US" sz="2000" b="1" dirty="0" err="1"/>
              <a:t>saldırıları</a:t>
            </a:r>
            <a:r>
              <a:rPr lang="en-US" sz="2000" b="1" dirty="0"/>
              <a:t>: </a:t>
            </a:r>
            <a:r>
              <a:rPr lang="en-US" sz="2000" dirty="0" err="1"/>
              <a:t>Hizmeti</a:t>
            </a:r>
            <a:r>
              <a:rPr lang="en-US" sz="2000" dirty="0"/>
              <a:t> </a:t>
            </a:r>
            <a:r>
              <a:rPr lang="en-US" sz="2000" dirty="0" err="1"/>
              <a:t>yavaşlatan</a:t>
            </a:r>
            <a:r>
              <a:rPr lang="en-US" sz="2000" dirty="0"/>
              <a:t>, </a:t>
            </a:r>
            <a:r>
              <a:rPr lang="en-US" sz="2000" dirty="0" err="1"/>
              <a:t>aksatan</a:t>
            </a:r>
            <a:r>
              <a:rPr lang="en-US" sz="2000" dirty="0"/>
              <a:t> </a:t>
            </a:r>
            <a:r>
              <a:rPr lang="en-US" sz="2000" dirty="0" err="1"/>
              <a:t>ya</a:t>
            </a:r>
            <a:r>
              <a:rPr lang="en-US" sz="2000" dirty="0"/>
              <a:t> da </a:t>
            </a:r>
            <a:r>
              <a:rPr lang="en-US" sz="2000" dirty="0" err="1"/>
              <a:t>çalışamaz</a:t>
            </a:r>
            <a:r>
              <a:rPr lang="en-US" sz="2000" dirty="0"/>
              <a:t> hale </a:t>
            </a:r>
            <a:r>
              <a:rPr lang="en-US" sz="2000" dirty="0" err="1" smtClean="0"/>
              <a:t>getiren</a:t>
            </a:r>
            <a:r>
              <a:rPr lang="en-US" sz="2000" dirty="0" smtClean="0"/>
              <a:t> </a:t>
            </a:r>
            <a:r>
              <a:rPr lang="en-US" sz="2000" dirty="0" err="1" smtClean="0"/>
              <a:t>ağ</a:t>
            </a:r>
            <a:r>
              <a:rPr lang="en-US" sz="2000" dirty="0" smtClean="0"/>
              <a:t> </a:t>
            </a:r>
            <a:r>
              <a:rPr lang="en-US" sz="2000" dirty="0" err="1"/>
              <a:t>saldırı</a:t>
            </a:r>
            <a:r>
              <a:rPr lang="en-US" sz="2000" dirty="0"/>
              <a:t> </a:t>
            </a:r>
            <a:r>
              <a:rPr lang="en-US" sz="2000" dirty="0" err="1"/>
              <a:t>türüdür</a:t>
            </a:r>
            <a:r>
              <a:rPr lang="en-US" sz="2000" dirty="0"/>
              <a:t>.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saldırgan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sunucuya</a:t>
            </a:r>
            <a:r>
              <a:rPr lang="en-US" sz="2000" dirty="0"/>
              <a:t> </a:t>
            </a:r>
            <a:r>
              <a:rPr lang="en-US" sz="2000" dirty="0" err="1"/>
              <a:t>cevap</a:t>
            </a:r>
            <a:r>
              <a:rPr lang="en-US" sz="2000" dirty="0"/>
              <a:t> </a:t>
            </a:r>
            <a:r>
              <a:rPr lang="en-US" sz="2000" dirty="0" err="1"/>
              <a:t>veremeyeceği</a:t>
            </a:r>
            <a:r>
              <a:rPr lang="en-US" sz="2000" dirty="0"/>
              <a:t> </a:t>
            </a:r>
            <a:r>
              <a:rPr lang="en-US" sz="2000" dirty="0" err="1"/>
              <a:t>yoğunlukta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miktarda</a:t>
            </a:r>
            <a:r>
              <a:rPr lang="en-US" sz="2000" dirty="0"/>
              <a:t> </a:t>
            </a:r>
            <a:r>
              <a:rPr lang="en-US" sz="2000" dirty="0" err="1" smtClean="0"/>
              <a:t>veri</a:t>
            </a:r>
            <a:r>
              <a:rPr lang="en-US" sz="2000" dirty="0" smtClean="0"/>
              <a:t> </a:t>
            </a:r>
            <a:r>
              <a:rPr lang="en-US" sz="2000" dirty="0" err="1" smtClean="0"/>
              <a:t>yolladığında</a:t>
            </a:r>
            <a:r>
              <a:rPr lang="en-US" sz="2000" dirty="0" smtClean="0"/>
              <a:t> </a:t>
            </a:r>
            <a:r>
              <a:rPr lang="en-US" sz="2000" dirty="0" err="1"/>
              <a:t>sunucu</a:t>
            </a:r>
            <a:r>
              <a:rPr lang="en-US" sz="2000" dirty="0"/>
              <a:t> </a:t>
            </a:r>
            <a:r>
              <a:rPr lang="en-US" sz="2000" dirty="0" err="1"/>
              <a:t>bunu</a:t>
            </a:r>
            <a:r>
              <a:rPr lang="en-US" sz="2000" dirty="0"/>
              <a:t> </a:t>
            </a:r>
            <a:r>
              <a:rPr lang="en-US" sz="2000" dirty="0" err="1"/>
              <a:t>kaldıramaz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hizmet</a:t>
            </a:r>
            <a:r>
              <a:rPr lang="en-US" sz="2000" dirty="0"/>
              <a:t> </a:t>
            </a:r>
            <a:r>
              <a:rPr lang="en-US" sz="2000" dirty="0" err="1"/>
              <a:t>aksar</a:t>
            </a:r>
            <a:r>
              <a:rPr lang="en-US" sz="2000" dirty="0"/>
              <a:t>. Bu durum </a:t>
            </a:r>
            <a:r>
              <a:rPr lang="en-US" sz="2000" dirty="0" err="1"/>
              <a:t>DoS</a:t>
            </a:r>
            <a:r>
              <a:rPr lang="en-US" sz="2000" dirty="0"/>
              <a:t> </a:t>
            </a:r>
            <a:r>
              <a:rPr lang="en-US" sz="2000" dirty="0" err="1"/>
              <a:t>saldırısına</a:t>
            </a:r>
            <a:r>
              <a:rPr lang="en-US" sz="2000" dirty="0"/>
              <a:t> </a:t>
            </a:r>
            <a:r>
              <a:rPr lang="en-US" sz="2000" dirty="0" err="1"/>
              <a:t>örnek</a:t>
            </a:r>
            <a:r>
              <a:rPr lang="en-US" sz="2000" dirty="0"/>
              <a:t> </a:t>
            </a:r>
            <a:r>
              <a:rPr lang="en-US" sz="2000" dirty="0" err="1" smtClean="0"/>
              <a:t>olarak</a:t>
            </a:r>
            <a:r>
              <a:rPr lang="en-US" sz="2000" dirty="0" smtClean="0"/>
              <a:t> </a:t>
            </a:r>
            <a:r>
              <a:rPr lang="en-US" sz="2000" dirty="0" err="1" smtClean="0"/>
              <a:t>verilebilir</a:t>
            </a:r>
            <a:r>
              <a:rPr lang="en-US" sz="2000" dirty="0"/>
              <a:t>. 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73329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3200" b="1" dirty="0" smtClean="0">
                <a:solidFill>
                  <a:srgbClr val="3F3F3F"/>
                </a:solidFill>
                <a:cs typeface="Calibri" panose="020F0502020204030204" pitchFamily="34" charset="0"/>
              </a:rPr>
              <a:t>SIZMA </a:t>
            </a:r>
            <a:r>
              <a:rPr lang="en-US" sz="3200" b="1" dirty="0" err="1" smtClean="0">
                <a:solidFill>
                  <a:srgbClr val="3F3F3F"/>
                </a:solidFill>
                <a:cs typeface="Calibri" panose="020F0502020204030204" pitchFamily="34" charset="0"/>
              </a:rPr>
              <a:t>YÖNTEMLERi</a:t>
            </a:r>
            <a:endParaRPr lang="en-US" sz="1100" b="1" dirty="0"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ikdörtgen 2"/>
          <p:cNvSpPr/>
          <p:nvPr/>
        </p:nvSpPr>
        <p:spPr>
          <a:xfrm>
            <a:off x="821873" y="1671270"/>
            <a:ext cx="468028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DDoS (Distributed </a:t>
            </a:r>
            <a:r>
              <a:rPr lang="en-US" sz="2000" dirty="0" err="1"/>
              <a:t>DoS</a:t>
            </a:r>
            <a:r>
              <a:rPr lang="en-US" sz="2000" dirty="0"/>
              <a:t>) </a:t>
            </a:r>
            <a:r>
              <a:rPr lang="en-US" sz="2000" dirty="0" err="1"/>
              <a:t>saldırıları</a:t>
            </a:r>
            <a:r>
              <a:rPr lang="en-US" sz="2000" dirty="0"/>
              <a:t>: </a:t>
            </a:r>
            <a:r>
              <a:rPr lang="en-US" sz="2000" dirty="0" err="1"/>
              <a:t>DoS</a:t>
            </a:r>
            <a:r>
              <a:rPr lang="en-US" sz="2000" dirty="0"/>
              <a:t> </a:t>
            </a:r>
            <a:r>
              <a:rPr lang="en-US" sz="2000" dirty="0" err="1"/>
              <a:t>saldırısına</a:t>
            </a:r>
            <a:r>
              <a:rPr lang="en-US" sz="2000" dirty="0"/>
              <a:t> </a:t>
            </a:r>
            <a:r>
              <a:rPr lang="en-US" sz="2000" dirty="0" err="1"/>
              <a:t>benzer</a:t>
            </a:r>
            <a:r>
              <a:rPr lang="en-US" sz="2000" dirty="0"/>
              <a:t>, </a:t>
            </a:r>
            <a:r>
              <a:rPr lang="en-US" sz="2000" dirty="0" err="1"/>
              <a:t>ancak</a:t>
            </a:r>
            <a:r>
              <a:rPr lang="en-US" sz="2000" dirty="0"/>
              <a:t> </a:t>
            </a:r>
            <a:r>
              <a:rPr lang="en-US" sz="2000" dirty="0" err="1"/>
              <a:t>saldırı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kaynak</a:t>
            </a:r>
            <a:r>
              <a:rPr lang="en-US" sz="2000" dirty="0"/>
              <a:t> </a:t>
            </a:r>
            <a:r>
              <a:rPr lang="en-US" sz="2000" dirty="0" err="1"/>
              <a:t>yerine</a:t>
            </a:r>
            <a:r>
              <a:rPr lang="en-US" sz="2000" dirty="0"/>
              <a:t> </a:t>
            </a:r>
            <a:r>
              <a:rPr lang="en-US" sz="2000" dirty="0" err="1"/>
              <a:t>çok</a:t>
            </a:r>
            <a:r>
              <a:rPr lang="en-US" sz="2000" dirty="0"/>
              <a:t> </a:t>
            </a:r>
            <a:r>
              <a:rPr lang="en-US" sz="2000" dirty="0" err="1"/>
              <a:t>sayıda</a:t>
            </a:r>
            <a:r>
              <a:rPr lang="en-US" sz="2000" dirty="0"/>
              <a:t> </a:t>
            </a:r>
            <a:r>
              <a:rPr lang="en-US" sz="2000" dirty="0" err="1"/>
              <a:t>dağıtılmış</a:t>
            </a:r>
            <a:r>
              <a:rPr lang="en-US" sz="2000" dirty="0"/>
              <a:t> </a:t>
            </a:r>
            <a:r>
              <a:rPr lang="en-US" sz="2000" dirty="0" err="1"/>
              <a:t>kaynaktan</a:t>
            </a:r>
            <a:r>
              <a:rPr lang="en-US" sz="2000" dirty="0"/>
              <a:t> </a:t>
            </a:r>
            <a:r>
              <a:rPr lang="en-US" sz="2000" dirty="0" err="1"/>
              <a:t>hedef</a:t>
            </a:r>
            <a:r>
              <a:rPr lang="en-US" sz="2000" dirty="0"/>
              <a:t> </a:t>
            </a:r>
            <a:r>
              <a:rPr lang="en-US" sz="2000" dirty="0" err="1"/>
              <a:t>sunucu</a:t>
            </a:r>
            <a:r>
              <a:rPr lang="en-US" sz="2000" dirty="0"/>
              <a:t> </a:t>
            </a:r>
            <a:r>
              <a:rPr lang="en-US" sz="2000" dirty="0" err="1"/>
              <a:t>üzerine</a:t>
            </a:r>
            <a:r>
              <a:rPr lang="en-US" sz="2000" dirty="0"/>
              <a:t> </a:t>
            </a:r>
            <a:r>
              <a:rPr lang="en-US" sz="2000" dirty="0" err="1"/>
              <a:t>gerçekleştirilir</a:t>
            </a:r>
            <a:r>
              <a:rPr lang="en-US" sz="2000" dirty="0"/>
              <a:t>. </a:t>
            </a:r>
            <a:r>
              <a:rPr lang="en-US" sz="2000" dirty="0" err="1"/>
              <a:t>Daha</a:t>
            </a:r>
            <a:r>
              <a:rPr lang="en-US" sz="2000" dirty="0"/>
              <a:t> </a:t>
            </a:r>
            <a:r>
              <a:rPr lang="en-US" sz="2000" dirty="0" err="1"/>
              <a:t>önceden</a:t>
            </a:r>
            <a:r>
              <a:rPr lang="en-US" sz="2000" dirty="0"/>
              <a:t> </a:t>
            </a:r>
            <a:r>
              <a:rPr lang="en-US" sz="2000" dirty="0" err="1"/>
              <a:t>başka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saldırıyla</a:t>
            </a:r>
            <a:r>
              <a:rPr lang="en-US" sz="2000" dirty="0"/>
              <a:t> </a:t>
            </a:r>
            <a:r>
              <a:rPr lang="en-US" sz="2000" dirty="0" err="1"/>
              <a:t>ele</a:t>
            </a:r>
            <a:r>
              <a:rPr lang="en-US" sz="2000" dirty="0"/>
              <a:t> </a:t>
            </a:r>
            <a:r>
              <a:rPr lang="en-US" sz="2000" dirty="0" err="1"/>
              <a:t>geçirilmiş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zombi</a:t>
            </a:r>
            <a:r>
              <a:rPr lang="en-US" sz="2000" dirty="0"/>
              <a:t> </a:t>
            </a:r>
            <a:r>
              <a:rPr lang="en-US" sz="2000" dirty="0" err="1"/>
              <a:t>olarak</a:t>
            </a:r>
            <a:r>
              <a:rPr lang="en-US" sz="2000" dirty="0"/>
              <a:t> </a:t>
            </a:r>
            <a:r>
              <a:rPr lang="en-US" sz="2000" dirty="0" err="1" smtClean="0"/>
              <a:t>adlandırılabilen</a:t>
            </a:r>
            <a:r>
              <a:rPr lang="en-US" sz="2000" dirty="0" smtClean="0"/>
              <a:t> </a:t>
            </a:r>
            <a:r>
              <a:rPr lang="en-US" sz="2000" dirty="0" err="1" smtClean="0"/>
              <a:t>bilgisayarlar</a:t>
            </a:r>
            <a:r>
              <a:rPr lang="en-US" sz="2000" dirty="0" smtClean="0"/>
              <a:t> </a:t>
            </a:r>
            <a:r>
              <a:rPr lang="en-US" sz="2000" dirty="0" err="1"/>
              <a:t>hedef</a:t>
            </a:r>
            <a:r>
              <a:rPr lang="en-US" sz="2000" dirty="0"/>
              <a:t> </a:t>
            </a:r>
            <a:r>
              <a:rPr lang="en-US" sz="2000" dirty="0" err="1"/>
              <a:t>sunucuya</a:t>
            </a:r>
            <a:r>
              <a:rPr lang="en-US" sz="2000" dirty="0"/>
              <a:t> </a:t>
            </a:r>
            <a:r>
              <a:rPr lang="en-US" sz="2000" dirty="0" err="1"/>
              <a:t>sürekli</a:t>
            </a:r>
            <a:r>
              <a:rPr lang="en-US" sz="2000" dirty="0"/>
              <a:t> </a:t>
            </a:r>
            <a:r>
              <a:rPr lang="en-US" sz="2000" dirty="0" err="1"/>
              <a:t>istek</a:t>
            </a:r>
            <a:r>
              <a:rPr lang="en-US" sz="2000" dirty="0"/>
              <a:t> </a:t>
            </a:r>
            <a:r>
              <a:rPr lang="en-US" sz="2000" dirty="0" err="1"/>
              <a:t>göndererek</a:t>
            </a:r>
            <a:r>
              <a:rPr lang="en-US" sz="2000" dirty="0"/>
              <a:t> DDoS </a:t>
            </a:r>
            <a:r>
              <a:rPr lang="en-US" sz="2000" dirty="0" err="1"/>
              <a:t>saldırılarının</a:t>
            </a:r>
            <a:r>
              <a:rPr lang="en-US" sz="2000" dirty="0"/>
              <a:t> </a:t>
            </a:r>
            <a:r>
              <a:rPr lang="en-US" sz="2000" dirty="0" err="1"/>
              <a:t>gerçekleşmesinde</a:t>
            </a:r>
            <a:r>
              <a:rPr lang="en-US" sz="2000" dirty="0"/>
              <a:t> pay </a:t>
            </a:r>
            <a:r>
              <a:rPr lang="en-US" sz="2000" dirty="0" err="1"/>
              <a:t>sahibi</a:t>
            </a:r>
            <a:r>
              <a:rPr lang="en-US" sz="2000" dirty="0"/>
              <a:t> </a:t>
            </a:r>
            <a:r>
              <a:rPr lang="en-US" sz="2000" dirty="0" err="1"/>
              <a:t>olurlar</a:t>
            </a:r>
            <a:r>
              <a:rPr lang="en-US" sz="2000" dirty="0"/>
              <a:t>. 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814" y="1424622"/>
            <a:ext cx="5863681" cy="397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6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29" y="-132347"/>
            <a:ext cx="9503945" cy="646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2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533401" y="1195326"/>
            <a:ext cx="6411685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000" dirty="0" smtClean="0"/>
              <a:t> </a:t>
            </a:r>
            <a:r>
              <a:rPr lang="tr-TR" sz="2000" dirty="0"/>
              <a:t>Parola ile hangi mekânlara giriş yapıyorsunuz? (Buradaki parola herhangi bir fiziki anahtar ya da manyetik kart da olabilir)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000" dirty="0" smtClean="0"/>
              <a:t>Okul </a:t>
            </a:r>
            <a:r>
              <a:rPr lang="tr-TR" sz="2000" dirty="0"/>
              <a:t>ya da oturduğunuz apartmana girerken anahtar ya da parola kullanıyor </a:t>
            </a:r>
            <a:r>
              <a:rPr lang="tr-TR" sz="2000" dirty="0" smtClean="0"/>
              <a:t>musunuz?</a:t>
            </a:r>
            <a:r>
              <a:rPr lang="en-US" sz="2000" dirty="0" smtClean="0"/>
              <a:t> </a:t>
            </a:r>
            <a:r>
              <a:rPr lang="tr-TR" sz="2000" dirty="0" smtClean="0"/>
              <a:t>Eğer </a:t>
            </a:r>
            <a:r>
              <a:rPr lang="tr-TR" sz="2000" dirty="0"/>
              <a:t>kullanıyorsanız neden böyle bir yol tercih etmekteyiz? Sebebi nedir? </a:t>
            </a: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000" dirty="0" smtClean="0"/>
              <a:t>Oturduğunuz </a:t>
            </a:r>
            <a:r>
              <a:rPr lang="tr-TR" sz="2000" dirty="0"/>
              <a:t>apartmanın ya da sitenin güvenlik personeli var mı? Varsa </a:t>
            </a:r>
            <a:r>
              <a:rPr lang="tr-TR" sz="2000" dirty="0" smtClean="0"/>
              <a:t>güvenlik</a:t>
            </a:r>
            <a:r>
              <a:rPr lang="en-US" sz="2000" dirty="0" smtClean="0"/>
              <a:t> </a:t>
            </a:r>
            <a:r>
              <a:rPr lang="tr-TR" sz="2000" dirty="0" smtClean="0"/>
              <a:t>bulundurmanın </a:t>
            </a:r>
            <a:r>
              <a:rPr lang="tr-TR" sz="2000" dirty="0"/>
              <a:t>sebebi nedir?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000" dirty="0" smtClean="0"/>
              <a:t>Okulunuzun </a:t>
            </a:r>
            <a:r>
              <a:rPr lang="tr-TR" sz="2000" dirty="0"/>
              <a:t>güvenlik personeli var mı? Varsa güvenlik bulundurmanın sebebi nedir?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000" dirty="0" smtClean="0"/>
              <a:t>Oturduğunuz </a:t>
            </a:r>
            <a:r>
              <a:rPr lang="tr-TR" sz="2000" dirty="0"/>
              <a:t>apartman ya da sitede kameralar var mı? Varsa kamera bulundurmanın  sebebi nedir? Bu kameralar nerede/nasıl işimize yarar?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r-TR" sz="2000" dirty="0"/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3200" b="1" dirty="0" smtClean="0">
                <a:solidFill>
                  <a:srgbClr val="3F3F3F"/>
                </a:solidFill>
                <a:latin typeface="+mj-lt"/>
                <a:cs typeface="Calibri" panose="020F0502020204030204" pitchFamily="34" charset="0"/>
              </a:rPr>
              <a:t>GÜVENLİK AÇIĞI</a:t>
            </a:r>
            <a:endParaRPr sz="1100" b="1" dirty="0"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495" y="1546680"/>
            <a:ext cx="4810000" cy="375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0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tr-TR" sz="3200" b="1" dirty="0"/>
              <a:t>AĞ TRAFİĞİ  İZLEME UYGULAMASI</a:t>
            </a:r>
            <a:endParaRPr lang="en-US" sz="1100" b="1" dirty="0"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3" r="54509"/>
          <a:stretch/>
        </p:blipFill>
        <p:spPr>
          <a:xfrm>
            <a:off x="8069659" y="2"/>
            <a:ext cx="4104144" cy="6858000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902368" y="1335506"/>
            <a:ext cx="633663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Terminal </a:t>
            </a:r>
            <a:r>
              <a:rPr lang="en-US" sz="2000" dirty="0" err="1"/>
              <a:t>içinde</a:t>
            </a:r>
            <a:r>
              <a:rPr lang="en-US" sz="2000" dirty="0"/>
              <a:t> </a:t>
            </a:r>
            <a:r>
              <a:rPr lang="en-US" sz="2000" dirty="0" err="1"/>
              <a:t>wireshark</a:t>
            </a:r>
            <a:r>
              <a:rPr lang="en-US" sz="2000" dirty="0"/>
              <a:t> </a:t>
            </a:r>
            <a:r>
              <a:rPr lang="en-US" sz="2000" dirty="0" err="1"/>
              <a:t>yazarak</a:t>
            </a:r>
            <a:r>
              <a:rPr lang="en-US" sz="2000" dirty="0"/>
              <a:t> enter </a:t>
            </a:r>
            <a:r>
              <a:rPr lang="en-US" sz="2000" dirty="0" err="1"/>
              <a:t>tuşuna</a:t>
            </a:r>
            <a:r>
              <a:rPr lang="en-US" sz="2000" dirty="0"/>
              <a:t> </a:t>
            </a:r>
            <a:r>
              <a:rPr lang="en-US" sz="2000" dirty="0" err="1"/>
              <a:t>bastığınızda</a:t>
            </a:r>
            <a:r>
              <a:rPr lang="en-US" sz="2000" dirty="0"/>
              <a:t> program </a:t>
            </a:r>
            <a:r>
              <a:rPr lang="en-US" sz="2000" dirty="0" err="1" smtClean="0"/>
              <a:t>çalışmaya</a:t>
            </a:r>
            <a:r>
              <a:rPr lang="en-US" sz="2000" dirty="0" smtClean="0"/>
              <a:t> </a:t>
            </a:r>
            <a:r>
              <a:rPr lang="en-US" sz="2000" dirty="0" err="1" smtClean="0"/>
              <a:t>başlayacaktır</a:t>
            </a:r>
            <a:r>
              <a:rPr lang="en-US" sz="200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/>
              <a:t>Ekrana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uyarı</a:t>
            </a:r>
            <a:r>
              <a:rPr lang="en-US" sz="2000" dirty="0"/>
              <a:t> </a:t>
            </a:r>
            <a:r>
              <a:rPr lang="en-US" sz="2000" dirty="0" err="1"/>
              <a:t>penceresi</a:t>
            </a:r>
            <a:r>
              <a:rPr lang="en-US" sz="2000" dirty="0"/>
              <a:t> </a:t>
            </a:r>
            <a:r>
              <a:rPr lang="en-US" sz="2000" dirty="0" err="1"/>
              <a:t>gelebilir</a:t>
            </a:r>
            <a:r>
              <a:rPr lang="en-US" sz="2000" dirty="0"/>
              <a:t>. Bu </a:t>
            </a:r>
            <a:r>
              <a:rPr lang="en-US" sz="2000" dirty="0" err="1"/>
              <a:t>pencerenin</a:t>
            </a:r>
            <a:r>
              <a:rPr lang="en-US" sz="2000" dirty="0"/>
              <a:t> </a:t>
            </a:r>
            <a:r>
              <a:rPr lang="en-US" sz="2000" dirty="0" err="1"/>
              <a:t>herhangi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önemi</a:t>
            </a:r>
            <a:r>
              <a:rPr lang="en-US" sz="2000" dirty="0"/>
              <a:t> </a:t>
            </a:r>
            <a:r>
              <a:rPr lang="en-US" sz="2000" dirty="0" err="1"/>
              <a:t>yoktur</a:t>
            </a:r>
            <a:r>
              <a:rPr lang="en-US" sz="2000" dirty="0"/>
              <a:t>. </a:t>
            </a:r>
            <a:r>
              <a:rPr lang="en-US" sz="2000" dirty="0" err="1" smtClean="0"/>
              <a:t>Eğer</a:t>
            </a:r>
            <a:r>
              <a:rPr lang="en-US" sz="2000" dirty="0" smtClean="0"/>
              <a:t> </a:t>
            </a:r>
            <a:r>
              <a:rPr lang="en-US" sz="2000" dirty="0" err="1" smtClean="0"/>
              <a:t>böyle</a:t>
            </a:r>
            <a:r>
              <a:rPr lang="en-US" sz="2000" dirty="0" smtClean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uyarı</a:t>
            </a:r>
            <a:r>
              <a:rPr lang="en-US" sz="2000" dirty="0"/>
              <a:t> </a:t>
            </a:r>
            <a:r>
              <a:rPr lang="en-US" sz="2000" dirty="0" err="1"/>
              <a:t>penceresi</a:t>
            </a:r>
            <a:r>
              <a:rPr lang="en-US" sz="2000" dirty="0"/>
              <a:t> </a:t>
            </a:r>
            <a:r>
              <a:rPr lang="en-US" sz="2000" dirty="0" err="1"/>
              <a:t>gelirse</a:t>
            </a:r>
            <a:r>
              <a:rPr lang="en-US" sz="2000" dirty="0"/>
              <a:t> Ok </a:t>
            </a:r>
            <a:r>
              <a:rPr lang="en-US" sz="2000" dirty="0" err="1"/>
              <a:t>butonuna</a:t>
            </a:r>
            <a:r>
              <a:rPr lang="en-US" sz="2000" dirty="0"/>
              <a:t> basın.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/>
              <a:t>Karşınıza</a:t>
            </a:r>
            <a:r>
              <a:rPr lang="en-US" sz="2000" dirty="0"/>
              <a:t> </a:t>
            </a:r>
            <a:r>
              <a:rPr lang="en-US" sz="2000" dirty="0" err="1"/>
              <a:t>gelen</a:t>
            </a:r>
            <a:r>
              <a:rPr lang="en-US" sz="2000" dirty="0"/>
              <a:t> </a:t>
            </a:r>
            <a:r>
              <a:rPr lang="en-US" sz="2000" dirty="0" err="1"/>
              <a:t>arabirimlerden</a:t>
            </a:r>
            <a:r>
              <a:rPr lang="en-US" sz="2000" dirty="0"/>
              <a:t> </a:t>
            </a:r>
            <a:r>
              <a:rPr lang="en-US" sz="2000" dirty="0" err="1"/>
              <a:t>Kali’nin</a:t>
            </a:r>
            <a:r>
              <a:rPr lang="en-US" sz="2000" dirty="0"/>
              <a:t> </a:t>
            </a:r>
            <a:r>
              <a:rPr lang="en-US" sz="2000" dirty="0" err="1"/>
              <a:t>kullandığı</a:t>
            </a:r>
            <a:r>
              <a:rPr lang="en-US" sz="2000" dirty="0"/>
              <a:t> eth0 </a:t>
            </a:r>
            <a:r>
              <a:rPr lang="en-US" sz="2000" dirty="0" err="1"/>
              <a:t>arabirimine</a:t>
            </a:r>
            <a:r>
              <a:rPr lang="en-US" sz="2000" dirty="0"/>
              <a:t> </a:t>
            </a:r>
            <a:r>
              <a:rPr lang="en-US" sz="2000" dirty="0" err="1"/>
              <a:t>çift</a:t>
            </a:r>
            <a:r>
              <a:rPr lang="en-US" sz="2000" dirty="0"/>
              <a:t> </a:t>
            </a:r>
            <a:r>
              <a:rPr lang="en-US" sz="2000" dirty="0" err="1" smtClean="0"/>
              <a:t>tıklayarak</a:t>
            </a:r>
            <a:r>
              <a:rPr lang="en-US" sz="2000" dirty="0" smtClean="0"/>
              <a:t> </a:t>
            </a:r>
            <a:r>
              <a:rPr lang="en-US" sz="2000" dirty="0" err="1" smtClean="0"/>
              <a:t>seçin</a:t>
            </a:r>
            <a:r>
              <a:rPr lang="en-US" sz="200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Bu </a:t>
            </a:r>
            <a:r>
              <a:rPr lang="en-US" sz="2000" dirty="0" err="1"/>
              <a:t>aşamadan</a:t>
            </a:r>
            <a:r>
              <a:rPr lang="en-US" sz="2000" dirty="0"/>
              <a:t> </a:t>
            </a:r>
            <a:r>
              <a:rPr lang="en-US" sz="2000" dirty="0" err="1"/>
              <a:t>sonra</a:t>
            </a:r>
            <a:r>
              <a:rPr lang="en-US" sz="2000" dirty="0"/>
              <a:t> eth0 </a:t>
            </a:r>
            <a:r>
              <a:rPr lang="en-US" sz="2000" dirty="0" err="1"/>
              <a:t>dinlenmeye</a:t>
            </a:r>
            <a:r>
              <a:rPr lang="en-US" sz="2000" dirty="0"/>
              <a:t> </a:t>
            </a:r>
            <a:r>
              <a:rPr lang="en-US" sz="2000" dirty="0" err="1"/>
              <a:t>başlanmıştır</a:t>
            </a:r>
            <a:r>
              <a:rPr lang="en-US" sz="20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/>
              <a:t>Şimdi</a:t>
            </a:r>
            <a:r>
              <a:rPr lang="en-US" sz="2000" dirty="0"/>
              <a:t> </a:t>
            </a:r>
            <a:r>
              <a:rPr lang="en-US" sz="2000" dirty="0" err="1"/>
              <a:t>ağ</a:t>
            </a:r>
            <a:r>
              <a:rPr lang="en-US" sz="2000" dirty="0"/>
              <a:t> </a:t>
            </a:r>
            <a:r>
              <a:rPr lang="en-US" sz="2000" dirty="0" err="1"/>
              <a:t>üzerinde</a:t>
            </a:r>
            <a:r>
              <a:rPr lang="en-US" sz="2000" dirty="0"/>
              <a:t> </a:t>
            </a:r>
            <a:r>
              <a:rPr lang="en-US" sz="2000" dirty="0" err="1"/>
              <a:t>bazı</a:t>
            </a:r>
            <a:r>
              <a:rPr lang="en-US" sz="2000" dirty="0"/>
              <a:t> </a:t>
            </a:r>
            <a:r>
              <a:rPr lang="en-US" sz="2000" dirty="0" err="1"/>
              <a:t>işlemler</a:t>
            </a:r>
            <a:r>
              <a:rPr lang="en-US" sz="2000" dirty="0"/>
              <a:t> </a:t>
            </a:r>
            <a:r>
              <a:rPr lang="en-US" sz="2000" dirty="0" err="1"/>
              <a:t>gerçekleştiriniz</a:t>
            </a:r>
            <a:r>
              <a:rPr lang="en-US" sz="2000" dirty="0"/>
              <a:t>. </a:t>
            </a:r>
            <a:r>
              <a:rPr lang="en-US" sz="2000" dirty="0" err="1"/>
              <a:t>Konsol</a:t>
            </a:r>
            <a:r>
              <a:rPr lang="en-US" sz="2000" dirty="0"/>
              <a:t> </a:t>
            </a:r>
            <a:r>
              <a:rPr lang="en-US" sz="2000" dirty="0" err="1"/>
              <a:t>ekranına</a:t>
            </a:r>
            <a:r>
              <a:rPr lang="en-US" sz="2000" dirty="0"/>
              <a:t> </a:t>
            </a:r>
            <a:r>
              <a:rPr lang="en-US" sz="2000" dirty="0" err="1"/>
              <a:t>tekrar</a:t>
            </a:r>
            <a:r>
              <a:rPr lang="en-US" sz="2000" dirty="0"/>
              <a:t> </a:t>
            </a:r>
            <a:r>
              <a:rPr lang="en-US" sz="2000" dirty="0" err="1"/>
              <a:t>dönerek</a:t>
            </a:r>
            <a:r>
              <a:rPr lang="en-US" sz="2000" dirty="0"/>
              <a:t> </a:t>
            </a:r>
            <a:r>
              <a:rPr lang="en-US" sz="2000" dirty="0" err="1"/>
              <a:t>çeşitli</a:t>
            </a:r>
            <a:r>
              <a:rPr lang="en-US" sz="2000" dirty="0"/>
              <a:t> </a:t>
            </a:r>
            <a:r>
              <a:rPr lang="en-US" sz="2000" dirty="0" err="1"/>
              <a:t>adreslere</a:t>
            </a:r>
            <a:r>
              <a:rPr lang="en-US" sz="2000" dirty="0"/>
              <a:t> ping </a:t>
            </a:r>
            <a:r>
              <a:rPr lang="en-US" sz="2000" dirty="0" err="1"/>
              <a:t>atın</a:t>
            </a:r>
            <a:r>
              <a:rPr lang="en-US" sz="2000" dirty="0"/>
              <a:t>. </a:t>
            </a:r>
            <a:r>
              <a:rPr lang="en-US" sz="2000" dirty="0" err="1"/>
              <a:t>Örneğin</a:t>
            </a:r>
            <a:r>
              <a:rPr lang="en-US" sz="2000" dirty="0"/>
              <a:t> ping 8.8.8.8 </a:t>
            </a:r>
            <a:r>
              <a:rPr lang="en-US" sz="2000" dirty="0" err="1"/>
              <a:t>gibi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006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tr-TR" sz="3200" b="1" dirty="0"/>
              <a:t>AĞ TRAFİĞİ  İZLEME UYGULAMASI</a:t>
            </a:r>
            <a:endParaRPr lang="en-US" sz="1100" b="1" dirty="0"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3" r="54509"/>
          <a:stretch/>
        </p:blipFill>
        <p:spPr>
          <a:xfrm>
            <a:off x="8069659" y="2"/>
            <a:ext cx="4104144" cy="6858000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143001" y="1671270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Konsol</a:t>
            </a:r>
            <a:r>
              <a:rPr lang="en-US" sz="2000" dirty="0" smtClean="0"/>
              <a:t> </a:t>
            </a:r>
            <a:r>
              <a:rPr lang="en-US" sz="2000" dirty="0" err="1"/>
              <a:t>ile</a:t>
            </a:r>
            <a:r>
              <a:rPr lang="en-US" sz="2000" dirty="0"/>
              <a:t> </a:t>
            </a:r>
            <a:r>
              <a:rPr lang="en-US" sz="2000" dirty="0" err="1"/>
              <a:t>wireshark</a:t>
            </a:r>
            <a:r>
              <a:rPr lang="en-US" sz="2000" dirty="0"/>
              <a:t> </a:t>
            </a:r>
            <a:r>
              <a:rPr lang="en-US" sz="2000" dirty="0" err="1"/>
              <a:t>penceresini</a:t>
            </a:r>
            <a:r>
              <a:rPr lang="en-US" sz="2000" dirty="0"/>
              <a:t> </a:t>
            </a:r>
            <a:r>
              <a:rPr lang="en-US" sz="2000" dirty="0" err="1"/>
              <a:t>aynı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ekranda</a:t>
            </a:r>
            <a:r>
              <a:rPr lang="en-US" sz="2000" dirty="0"/>
              <a:t> </a:t>
            </a:r>
            <a:r>
              <a:rPr lang="en-US" sz="2000" dirty="0" err="1"/>
              <a:t>görmeye</a:t>
            </a:r>
            <a:r>
              <a:rPr lang="en-US" sz="2000" dirty="0"/>
              <a:t> </a:t>
            </a:r>
            <a:r>
              <a:rPr lang="en-US" sz="2000" dirty="0" err="1"/>
              <a:t>çalışın</a:t>
            </a:r>
            <a:r>
              <a:rPr lang="en-US" sz="2000" dirty="0"/>
              <a:t>. Ping </a:t>
            </a:r>
            <a:r>
              <a:rPr lang="en-US" sz="2000" dirty="0" err="1"/>
              <a:t>atıldığı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arka</a:t>
            </a:r>
            <a:r>
              <a:rPr lang="en-US" sz="2000" dirty="0"/>
              <a:t> </a:t>
            </a:r>
            <a:r>
              <a:rPr lang="en-US" sz="2000" dirty="0" err="1"/>
              <a:t>tarafta</a:t>
            </a:r>
            <a:r>
              <a:rPr lang="en-US" sz="2000" dirty="0"/>
              <a:t> </a:t>
            </a:r>
            <a:r>
              <a:rPr lang="en-US" sz="2000" dirty="0" err="1"/>
              <a:t>çalışan</a:t>
            </a:r>
            <a:r>
              <a:rPr lang="en-US" sz="2000" dirty="0"/>
              <a:t> </a:t>
            </a:r>
            <a:r>
              <a:rPr lang="en-US" sz="2000" dirty="0" err="1"/>
              <a:t>wireshark</a:t>
            </a:r>
            <a:r>
              <a:rPr lang="en-US" sz="2000" dirty="0"/>
              <a:t> </a:t>
            </a:r>
            <a:r>
              <a:rPr lang="en-US" sz="2000" dirty="0" err="1"/>
              <a:t>uygulamasında</a:t>
            </a:r>
            <a:r>
              <a:rPr lang="en-US" sz="2000" dirty="0"/>
              <a:t> da </a:t>
            </a:r>
            <a:r>
              <a:rPr lang="en-US" sz="2000" dirty="0" err="1"/>
              <a:t>yapılan</a:t>
            </a:r>
            <a:r>
              <a:rPr lang="en-US" sz="2000" dirty="0"/>
              <a:t> </a:t>
            </a:r>
            <a:r>
              <a:rPr lang="en-US" sz="2000" dirty="0" err="1"/>
              <a:t>işlemlerin</a:t>
            </a:r>
            <a:r>
              <a:rPr lang="en-US" sz="2000" dirty="0"/>
              <a:t> </a:t>
            </a:r>
            <a:r>
              <a:rPr lang="en-US" sz="2000" dirty="0" err="1"/>
              <a:t>takip</a:t>
            </a:r>
            <a:r>
              <a:rPr lang="en-US" sz="2000" dirty="0"/>
              <a:t> </a:t>
            </a:r>
            <a:r>
              <a:rPr lang="en-US" sz="2000" dirty="0" err="1"/>
              <a:t>edildiği</a:t>
            </a:r>
            <a:r>
              <a:rPr lang="en-US" sz="2000" dirty="0"/>
              <a:t> </a:t>
            </a:r>
            <a:r>
              <a:rPr lang="en-US" sz="2000" dirty="0" err="1"/>
              <a:t>görülecektir</a:t>
            </a:r>
            <a:r>
              <a:rPr lang="en-US" sz="200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Terminal </a:t>
            </a:r>
            <a:r>
              <a:rPr lang="en-US" sz="2000" dirty="0" err="1"/>
              <a:t>içinde</a:t>
            </a:r>
            <a:r>
              <a:rPr lang="en-US" sz="2000" dirty="0"/>
              <a:t> </a:t>
            </a:r>
            <a:r>
              <a:rPr lang="en-US" sz="2000" dirty="0" err="1"/>
              <a:t>firefox</a:t>
            </a:r>
            <a:r>
              <a:rPr lang="en-US" sz="2000" dirty="0"/>
              <a:t> </a:t>
            </a:r>
            <a:r>
              <a:rPr lang="en-US" sz="2000" dirty="0" err="1"/>
              <a:t>yazıp</a:t>
            </a:r>
            <a:r>
              <a:rPr lang="en-US" sz="2000" dirty="0"/>
              <a:t> enter </a:t>
            </a:r>
            <a:r>
              <a:rPr lang="en-US" sz="2000" dirty="0" err="1"/>
              <a:t>tuşuna</a:t>
            </a:r>
            <a:r>
              <a:rPr lang="en-US" sz="2000" dirty="0"/>
              <a:t> </a:t>
            </a:r>
            <a:r>
              <a:rPr lang="en-US" sz="2000" dirty="0" err="1"/>
              <a:t>basarak</a:t>
            </a:r>
            <a:r>
              <a:rPr lang="en-US" sz="2000" dirty="0"/>
              <a:t> </a:t>
            </a:r>
            <a:r>
              <a:rPr lang="en-US" sz="2000" dirty="0" err="1"/>
              <a:t>tarayıcıyı</a:t>
            </a:r>
            <a:r>
              <a:rPr lang="en-US" sz="2000" dirty="0"/>
              <a:t> </a:t>
            </a:r>
            <a:r>
              <a:rPr lang="en-US" sz="2000" dirty="0" err="1"/>
              <a:t>açın</a:t>
            </a:r>
            <a:r>
              <a:rPr lang="en-US" sz="20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Tarayıcıda</a:t>
            </a:r>
            <a:r>
              <a:rPr lang="en-US" sz="2000" dirty="0" smtClean="0"/>
              <a:t> </a:t>
            </a:r>
            <a:r>
              <a:rPr lang="en-US" sz="2000" dirty="0" err="1"/>
              <a:t>adres</a:t>
            </a:r>
            <a:r>
              <a:rPr lang="en-US" sz="2000" dirty="0"/>
              <a:t> </a:t>
            </a:r>
            <a:r>
              <a:rPr lang="en-US" sz="2000" dirty="0" err="1"/>
              <a:t>satırına</a:t>
            </a:r>
            <a:r>
              <a:rPr lang="en-US" sz="2000" dirty="0"/>
              <a:t> http://www.gazi.edu.tr </a:t>
            </a:r>
            <a:r>
              <a:rPr lang="en-US" sz="2000" dirty="0" err="1"/>
              <a:t>yazarak</a:t>
            </a:r>
            <a:r>
              <a:rPr lang="en-US" sz="2000" dirty="0"/>
              <a:t> enter </a:t>
            </a:r>
            <a:r>
              <a:rPr lang="en-US" sz="2000" dirty="0" err="1"/>
              <a:t>tuşuna</a:t>
            </a:r>
            <a:r>
              <a:rPr lang="en-US" sz="2000" dirty="0"/>
              <a:t> basın, </a:t>
            </a:r>
            <a:r>
              <a:rPr lang="en-US" sz="2000" dirty="0" err="1"/>
              <a:t>Gazi</a:t>
            </a:r>
            <a:r>
              <a:rPr lang="en-US" sz="2000" dirty="0"/>
              <a:t> </a:t>
            </a:r>
            <a:r>
              <a:rPr lang="en-US" sz="2000" dirty="0" err="1"/>
              <a:t>Üniversitesi</a:t>
            </a:r>
            <a:r>
              <a:rPr lang="en-US" sz="2000" dirty="0"/>
              <a:t> web </a:t>
            </a:r>
            <a:r>
              <a:rPr lang="en-US" sz="2000" dirty="0" err="1"/>
              <a:t>sayfası</a:t>
            </a:r>
            <a:r>
              <a:rPr lang="en-US" sz="2000" dirty="0"/>
              <a:t> </a:t>
            </a:r>
            <a:r>
              <a:rPr lang="en-US" sz="2000" dirty="0" err="1"/>
              <a:t>ekrana</a:t>
            </a:r>
            <a:r>
              <a:rPr lang="en-US" sz="2000" dirty="0"/>
              <a:t> </a:t>
            </a:r>
            <a:r>
              <a:rPr lang="en-US" sz="2000" dirty="0" err="1"/>
              <a:t>gelsin</a:t>
            </a:r>
            <a:r>
              <a:rPr lang="en-US" sz="2000" dirty="0"/>
              <a:t>. </a:t>
            </a:r>
            <a:r>
              <a:rPr lang="en-US" sz="2000" dirty="0" err="1"/>
              <a:t>Ardından</a:t>
            </a:r>
            <a:r>
              <a:rPr lang="en-US" sz="2000" dirty="0"/>
              <a:t> </a:t>
            </a:r>
            <a:r>
              <a:rPr lang="en-US" sz="2000" dirty="0" err="1"/>
              <a:t>tarayıcıyı</a:t>
            </a:r>
            <a:r>
              <a:rPr lang="en-US" sz="2000" dirty="0"/>
              <a:t> </a:t>
            </a:r>
            <a:r>
              <a:rPr lang="en-US" sz="2000" dirty="0" err="1"/>
              <a:t>tamamen</a:t>
            </a:r>
            <a:r>
              <a:rPr lang="en-US" sz="2000" dirty="0"/>
              <a:t> </a:t>
            </a:r>
            <a:r>
              <a:rPr lang="en-US" sz="2000" dirty="0" err="1"/>
              <a:t>kapatın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039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tr-TR" sz="3200" b="1" dirty="0"/>
              <a:t>AĞ TRAFİĞİ  İZLEME UYGULAMASI</a:t>
            </a:r>
            <a:endParaRPr lang="en-US" sz="1100" b="1" dirty="0"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3" r="54509"/>
          <a:stretch/>
        </p:blipFill>
        <p:spPr>
          <a:xfrm>
            <a:off x="8069659" y="2"/>
            <a:ext cx="4104144" cy="6858000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986830" y="1358449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Wireshark </a:t>
            </a:r>
            <a:r>
              <a:rPr lang="en-US" sz="2000" dirty="0" err="1"/>
              <a:t>ekranına</a:t>
            </a:r>
            <a:r>
              <a:rPr lang="en-US" sz="2000" dirty="0"/>
              <a:t> </a:t>
            </a:r>
            <a:r>
              <a:rPr lang="en-US" sz="2000" dirty="0" err="1"/>
              <a:t>geri</a:t>
            </a:r>
            <a:r>
              <a:rPr lang="en-US" sz="2000" dirty="0"/>
              <a:t> </a:t>
            </a:r>
            <a:r>
              <a:rPr lang="en-US" sz="2000" dirty="0" err="1"/>
              <a:t>dönün</a:t>
            </a:r>
            <a:r>
              <a:rPr lang="en-US" sz="2000" dirty="0"/>
              <a:t>. </a:t>
            </a:r>
            <a:r>
              <a:rPr lang="en-US" sz="2000" dirty="0" err="1"/>
              <a:t>Programı</a:t>
            </a:r>
            <a:r>
              <a:rPr lang="en-US" sz="2000" dirty="0"/>
              <a:t> tam </a:t>
            </a:r>
            <a:r>
              <a:rPr lang="en-US" sz="2000" dirty="0" err="1"/>
              <a:t>ekran</a:t>
            </a:r>
            <a:r>
              <a:rPr lang="en-US" sz="2000" dirty="0"/>
              <a:t> </a:t>
            </a:r>
            <a:r>
              <a:rPr lang="en-US" sz="2000" dirty="0" err="1"/>
              <a:t>yaparak</a:t>
            </a:r>
            <a:r>
              <a:rPr lang="en-US" sz="2000" dirty="0"/>
              <a:t> </a:t>
            </a:r>
            <a:r>
              <a:rPr lang="en-US" sz="2000" dirty="0" err="1"/>
              <a:t>inceleyin</a:t>
            </a:r>
            <a:r>
              <a:rPr lang="en-US" sz="2000" dirty="0"/>
              <a:t>. </a:t>
            </a:r>
            <a:r>
              <a:rPr lang="en-US" sz="2000" dirty="0" err="1"/>
              <a:t>Şu</a:t>
            </a:r>
            <a:r>
              <a:rPr lang="en-US" sz="2000" dirty="0"/>
              <a:t> </a:t>
            </a:r>
            <a:r>
              <a:rPr lang="en-US" sz="2000" dirty="0" err="1"/>
              <a:t>ana</a:t>
            </a:r>
            <a:r>
              <a:rPr lang="en-US" sz="2000" dirty="0"/>
              <a:t> </a:t>
            </a:r>
            <a:r>
              <a:rPr lang="en-US" sz="2000" dirty="0" err="1"/>
              <a:t>kadar</a:t>
            </a:r>
            <a:r>
              <a:rPr lang="en-US" sz="2000" dirty="0"/>
              <a:t>  </a:t>
            </a:r>
            <a:r>
              <a:rPr lang="en-US" sz="2000" dirty="0" err="1"/>
              <a:t>yaptığınız</a:t>
            </a:r>
            <a:r>
              <a:rPr lang="en-US" sz="2000" dirty="0"/>
              <a:t> </a:t>
            </a:r>
            <a:r>
              <a:rPr lang="en-US" sz="2000" dirty="0" err="1"/>
              <a:t>bütün</a:t>
            </a:r>
            <a:r>
              <a:rPr lang="en-US" sz="2000" dirty="0"/>
              <a:t> </a:t>
            </a:r>
            <a:r>
              <a:rPr lang="en-US" sz="2000" dirty="0" err="1"/>
              <a:t>işlemler</a:t>
            </a:r>
            <a:r>
              <a:rPr lang="en-US" sz="2000" dirty="0"/>
              <a:t>, </a:t>
            </a:r>
            <a:r>
              <a:rPr lang="en-US" sz="2000" dirty="0" err="1"/>
              <a:t>istekler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komutlar</a:t>
            </a:r>
            <a:r>
              <a:rPr lang="en-US" sz="2000" dirty="0"/>
              <a:t> </a:t>
            </a:r>
            <a:r>
              <a:rPr lang="en-US" sz="2000" dirty="0" err="1"/>
              <a:t>izlenmeye</a:t>
            </a:r>
            <a:r>
              <a:rPr lang="en-US" sz="2000" dirty="0"/>
              <a:t> </a:t>
            </a:r>
            <a:r>
              <a:rPr lang="en-US" sz="2000" dirty="0" err="1"/>
              <a:t>başlanmıştır</a:t>
            </a:r>
            <a:r>
              <a:rPr lang="en-US" sz="2000" dirty="0"/>
              <a:t>. </a:t>
            </a:r>
            <a:r>
              <a:rPr lang="en-US" sz="2000" dirty="0" err="1"/>
              <a:t>Yakalanan</a:t>
            </a:r>
            <a:r>
              <a:rPr lang="en-US" sz="2000" dirty="0"/>
              <a:t> </a:t>
            </a:r>
            <a:r>
              <a:rPr lang="en-US" sz="2000" dirty="0" err="1"/>
              <a:t>paketlerle</a:t>
            </a:r>
            <a:r>
              <a:rPr lang="en-US" sz="2000" dirty="0"/>
              <a:t> </a:t>
            </a:r>
            <a:r>
              <a:rPr lang="en-US" sz="2000" dirty="0" err="1"/>
              <a:t>ilgili</a:t>
            </a:r>
            <a:r>
              <a:rPr lang="en-US" sz="2000" dirty="0"/>
              <a:t> </a:t>
            </a:r>
            <a:r>
              <a:rPr lang="en-US" sz="2000" dirty="0" err="1"/>
              <a:t>olarak</a:t>
            </a:r>
            <a:r>
              <a:rPr lang="en-US" sz="2000" dirty="0"/>
              <a:t> </a:t>
            </a:r>
            <a:r>
              <a:rPr lang="en-US" sz="2000" dirty="0" err="1"/>
              <a:t>attığınız</a:t>
            </a:r>
            <a:r>
              <a:rPr lang="en-US" sz="2000" dirty="0"/>
              <a:t> ping </a:t>
            </a:r>
            <a:r>
              <a:rPr lang="en-US" sz="2000" dirty="0" err="1"/>
              <a:t>işlemini</a:t>
            </a:r>
            <a:r>
              <a:rPr lang="en-US" sz="2000" dirty="0"/>
              <a:t> </a:t>
            </a:r>
            <a:r>
              <a:rPr lang="en-US" sz="2000" dirty="0" err="1"/>
              <a:t>gösteren</a:t>
            </a:r>
            <a:r>
              <a:rPr lang="en-US" sz="2000" dirty="0"/>
              <a:t> ICMP </a:t>
            </a:r>
            <a:r>
              <a:rPr lang="en-US" sz="2000" dirty="0" err="1"/>
              <a:t>paketlerini</a:t>
            </a:r>
            <a:r>
              <a:rPr lang="en-US" sz="2000" dirty="0"/>
              <a:t>, web </a:t>
            </a:r>
            <a:r>
              <a:rPr lang="en-US" sz="2000" dirty="0" err="1"/>
              <a:t>sayfasına</a:t>
            </a:r>
            <a:r>
              <a:rPr lang="en-US" sz="2000" dirty="0"/>
              <a:t> </a:t>
            </a:r>
            <a:r>
              <a:rPr lang="en-US" sz="2000" dirty="0" err="1"/>
              <a:t>bağlanırken</a:t>
            </a:r>
            <a:r>
              <a:rPr lang="en-US" sz="2000" dirty="0"/>
              <a:t> </a:t>
            </a:r>
            <a:r>
              <a:rPr lang="en-US" sz="2000" dirty="0" err="1"/>
              <a:t>kullanılan</a:t>
            </a:r>
            <a:r>
              <a:rPr lang="en-US" sz="2000" dirty="0"/>
              <a:t> DNS, TCP </a:t>
            </a:r>
            <a:r>
              <a:rPr lang="en-US" sz="2000" dirty="0" err="1"/>
              <a:t>ve</a:t>
            </a:r>
            <a:r>
              <a:rPr lang="en-US" sz="2000" dirty="0"/>
              <a:t> HTTP </a:t>
            </a:r>
            <a:r>
              <a:rPr lang="en-US" sz="2000" dirty="0" err="1"/>
              <a:t>protokollerini</a:t>
            </a:r>
            <a:r>
              <a:rPr lang="en-US" sz="2000" dirty="0"/>
              <a:t> </a:t>
            </a:r>
            <a:r>
              <a:rPr lang="en-US" sz="2000" dirty="0" err="1"/>
              <a:t>ekranda</a:t>
            </a:r>
            <a:r>
              <a:rPr lang="en-US" sz="2000" dirty="0"/>
              <a:t> </a:t>
            </a:r>
            <a:r>
              <a:rPr lang="en-US" sz="2000" dirty="0" err="1"/>
              <a:t>görebilirsiniz</a:t>
            </a:r>
            <a:r>
              <a:rPr lang="en-US" sz="2000" dirty="0"/>
              <a:t>. </a:t>
            </a:r>
            <a:r>
              <a:rPr lang="en-US" sz="2000" dirty="0" err="1"/>
              <a:t>Açıklama</a:t>
            </a:r>
            <a:r>
              <a:rPr lang="en-US" sz="2000" dirty="0"/>
              <a:t> </a:t>
            </a:r>
            <a:r>
              <a:rPr lang="en-US" sz="2000" dirty="0" err="1"/>
              <a:t>kısımlarını</a:t>
            </a:r>
            <a:r>
              <a:rPr lang="en-US" sz="2000" dirty="0"/>
              <a:t> da </a:t>
            </a:r>
            <a:r>
              <a:rPr lang="en-US" sz="2000" dirty="0" err="1"/>
              <a:t>detaylı</a:t>
            </a:r>
            <a:r>
              <a:rPr lang="en-US" sz="2000" dirty="0"/>
              <a:t> </a:t>
            </a:r>
            <a:r>
              <a:rPr lang="en-US" sz="2000" dirty="0" err="1" smtClean="0"/>
              <a:t>inceleyebilirsiniz</a:t>
            </a:r>
            <a:r>
              <a:rPr lang="en-US" sz="20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Örneğin</a:t>
            </a:r>
            <a:r>
              <a:rPr lang="en-US" sz="2000" dirty="0" smtClean="0"/>
              <a:t> </a:t>
            </a:r>
            <a:r>
              <a:rPr lang="en-US" sz="2000" dirty="0"/>
              <a:t>program </a:t>
            </a:r>
            <a:r>
              <a:rPr lang="en-US" sz="2000" dirty="0" err="1"/>
              <a:t>içindeki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sağ</a:t>
            </a:r>
            <a:r>
              <a:rPr lang="en-US" sz="2000" dirty="0"/>
              <a:t> </a:t>
            </a:r>
            <a:r>
              <a:rPr lang="en-US" sz="2000" dirty="0" err="1"/>
              <a:t>kısım</a:t>
            </a:r>
            <a:r>
              <a:rPr lang="en-US" sz="2000" dirty="0"/>
              <a:t> </a:t>
            </a:r>
            <a:r>
              <a:rPr lang="en-US" sz="2000" dirty="0" err="1"/>
              <a:t>olan</a:t>
            </a:r>
            <a:r>
              <a:rPr lang="en-US" sz="2000" dirty="0"/>
              <a:t> </a:t>
            </a:r>
            <a:r>
              <a:rPr lang="en-US" sz="2000" dirty="0" err="1"/>
              <a:t>açıklamada</a:t>
            </a:r>
            <a:r>
              <a:rPr lang="en-US" sz="2000" dirty="0"/>
              <a:t> </a:t>
            </a:r>
            <a:r>
              <a:rPr lang="en-US" sz="2000" dirty="0" err="1"/>
              <a:t>görülecek</a:t>
            </a:r>
            <a:r>
              <a:rPr lang="en-US" sz="2000" dirty="0"/>
              <a:t> </a:t>
            </a:r>
            <a:r>
              <a:rPr lang="en-US" sz="2000" dirty="0" err="1"/>
              <a:t>olan</a:t>
            </a:r>
            <a:r>
              <a:rPr lang="en-US" sz="2000" dirty="0"/>
              <a:t> “200 ok” web </a:t>
            </a:r>
            <a:r>
              <a:rPr lang="en-US" sz="2000" dirty="0" err="1"/>
              <a:t>sayfasının</a:t>
            </a:r>
            <a:r>
              <a:rPr lang="en-US" sz="2000" dirty="0"/>
              <a:t> </a:t>
            </a:r>
            <a:r>
              <a:rPr lang="en-US" sz="2000" dirty="0" err="1"/>
              <a:t>ekrana</a:t>
            </a:r>
            <a:r>
              <a:rPr lang="en-US" sz="2000" dirty="0"/>
              <a:t> </a:t>
            </a:r>
            <a:r>
              <a:rPr lang="en-US" sz="2000" dirty="0" err="1"/>
              <a:t>sorunsuz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biçimde</a:t>
            </a:r>
            <a:r>
              <a:rPr lang="en-US" sz="2000" dirty="0"/>
              <a:t> </a:t>
            </a:r>
            <a:r>
              <a:rPr lang="en-US" sz="2000" dirty="0" err="1"/>
              <a:t>geldiğini</a:t>
            </a:r>
            <a:r>
              <a:rPr lang="en-US" sz="2000" dirty="0"/>
              <a:t> </a:t>
            </a:r>
            <a:r>
              <a:rPr lang="en-US" sz="2000" dirty="0" err="1"/>
              <a:t>göstermektedir</a:t>
            </a:r>
            <a:r>
              <a:rPr lang="en-US" sz="200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Her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işlemi</a:t>
            </a:r>
            <a:r>
              <a:rPr lang="en-US" sz="2000" dirty="0"/>
              <a:t> </a:t>
            </a:r>
            <a:r>
              <a:rPr lang="en-US" sz="2000" dirty="0" err="1"/>
              <a:t>detaylı</a:t>
            </a:r>
            <a:r>
              <a:rPr lang="en-US" sz="2000" dirty="0"/>
              <a:t> </a:t>
            </a:r>
            <a:r>
              <a:rPr lang="en-US" sz="2000" dirty="0" err="1"/>
              <a:t>incelemek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program </a:t>
            </a:r>
            <a:r>
              <a:rPr lang="en-US" sz="2000" dirty="0" err="1"/>
              <a:t>içindeki</a:t>
            </a:r>
            <a:r>
              <a:rPr lang="en-US" sz="2000" dirty="0"/>
              <a:t> </a:t>
            </a:r>
            <a:r>
              <a:rPr lang="en-US" sz="2000" dirty="0" err="1"/>
              <a:t>herhangi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satıra</a:t>
            </a:r>
            <a:r>
              <a:rPr lang="en-US" sz="2000" dirty="0"/>
              <a:t> </a:t>
            </a:r>
            <a:r>
              <a:rPr lang="en-US" sz="2000" dirty="0" err="1"/>
              <a:t>tıklayın</a:t>
            </a:r>
            <a:r>
              <a:rPr lang="en-US" sz="2000" dirty="0"/>
              <a:t>. </a:t>
            </a:r>
            <a:r>
              <a:rPr lang="en-US" sz="2000" dirty="0" err="1"/>
              <a:t>Tıkladığınız</a:t>
            </a:r>
            <a:r>
              <a:rPr lang="en-US" sz="2000" dirty="0"/>
              <a:t> </a:t>
            </a:r>
            <a:r>
              <a:rPr lang="en-US" sz="2000" dirty="0" err="1"/>
              <a:t>işleme</a:t>
            </a:r>
            <a:r>
              <a:rPr lang="en-US" sz="2000" dirty="0"/>
              <a:t> </a:t>
            </a:r>
            <a:r>
              <a:rPr lang="en-US" sz="2000" dirty="0" err="1"/>
              <a:t>ilişkin</a:t>
            </a:r>
            <a:r>
              <a:rPr lang="en-US" sz="2000" dirty="0"/>
              <a:t> </a:t>
            </a:r>
            <a:r>
              <a:rPr lang="en-US" sz="2000" dirty="0" err="1"/>
              <a:t>bilgiler</a:t>
            </a:r>
            <a:r>
              <a:rPr lang="en-US" sz="2000" dirty="0"/>
              <a:t> program </a:t>
            </a:r>
            <a:r>
              <a:rPr lang="en-US" sz="2000" dirty="0" err="1"/>
              <a:t>penceresinin</a:t>
            </a:r>
            <a:r>
              <a:rPr lang="en-US" sz="2000" dirty="0"/>
              <a:t> </a:t>
            </a:r>
            <a:r>
              <a:rPr lang="en-US" sz="2000" dirty="0" err="1"/>
              <a:t>aşağı</a:t>
            </a:r>
            <a:r>
              <a:rPr lang="en-US" sz="2000" dirty="0"/>
              <a:t> </a:t>
            </a:r>
            <a:r>
              <a:rPr lang="en-US" sz="2000" dirty="0" err="1"/>
              <a:t>kısmında</a:t>
            </a:r>
            <a:r>
              <a:rPr lang="en-US" sz="2000" dirty="0"/>
              <a:t> </a:t>
            </a:r>
            <a:r>
              <a:rPr lang="en-US" sz="2000" dirty="0" err="1"/>
              <a:t>detaylı</a:t>
            </a:r>
            <a:r>
              <a:rPr lang="en-US" sz="2000" dirty="0"/>
              <a:t> </a:t>
            </a:r>
            <a:r>
              <a:rPr lang="en-US" sz="2000" dirty="0" err="1"/>
              <a:t>bilgileri</a:t>
            </a:r>
            <a:r>
              <a:rPr lang="en-US" sz="2000" dirty="0"/>
              <a:t> </a:t>
            </a:r>
            <a:r>
              <a:rPr lang="en-US" sz="2000" dirty="0" err="1"/>
              <a:t>içermektedir</a:t>
            </a:r>
            <a:r>
              <a:rPr lang="en-US" sz="2000" dirty="0"/>
              <a:t>. Bu </a:t>
            </a:r>
            <a:r>
              <a:rPr lang="en-US" sz="2000" dirty="0" err="1"/>
              <a:t>bilgileri</a:t>
            </a:r>
            <a:r>
              <a:rPr lang="en-US" sz="2000" dirty="0"/>
              <a:t> de </a:t>
            </a:r>
            <a:r>
              <a:rPr lang="en-US" sz="2000" dirty="0" err="1"/>
              <a:t>inceleyebilirsiniz</a:t>
            </a:r>
            <a:r>
              <a:rPr lang="en-US" sz="200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073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tr-TR" sz="3200" b="1" dirty="0"/>
              <a:t>AĞ TRAFİĞİ  İZLEME UYGULAMASI</a:t>
            </a:r>
            <a:endParaRPr lang="en-US" sz="1100" b="1" dirty="0"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3" r="54509"/>
          <a:stretch/>
        </p:blipFill>
        <p:spPr>
          <a:xfrm>
            <a:off x="8069659" y="2"/>
            <a:ext cx="4104144" cy="6858000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986830" y="1358449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/>
              <a:t>Beyaz</a:t>
            </a:r>
            <a:r>
              <a:rPr lang="en-US" sz="2000" dirty="0"/>
              <a:t> </a:t>
            </a:r>
            <a:r>
              <a:rPr lang="en-US" sz="2000" dirty="0" err="1"/>
              <a:t>şapkalı</a:t>
            </a:r>
            <a:r>
              <a:rPr lang="en-US" sz="2000" dirty="0"/>
              <a:t> </a:t>
            </a:r>
            <a:r>
              <a:rPr lang="en-US" sz="2000" dirty="0" err="1"/>
              <a:t>korsanların</a:t>
            </a:r>
            <a:r>
              <a:rPr lang="en-US" sz="2000" dirty="0"/>
              <a:t> (</a:t>
            </a:r>
            <a:r>
              <a:rPr lang="en-US" sz="2000" dirty="0" err="1"/>
              <a:t>etik</a:t>
            </a:r>
            <a:r>
              <a:rPr lang="en-US" sz="2000" dirty="0"/>
              <a:t> hacker) </a:t>
            </a:r>
            <a:r>
              <a:rPr lang="en-US" sz="2000" dirty="0" err="1"/>
              <a:t>en</a:t>
            </a: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/>
              <a:t>çok</a:t>
            </a:r>
            <a:r>
              <a:rPr lang="en-US" sz="2000" dirty="0"/>
              <a:t> </a:t>
            </a:r>
            <a:r>
              <a:rPr lang="en-US" sz="2000" dirty="0" err="1"/>
              <a:t>tercih</a:t>
            </a:r>
            <a:r>
              <a:rPr lang="en-US" sz="2000" dirty="0"/>
              <a:t> </a:t>
            </a:r>
            <a:r>
              <a:rPr lang="en-US" sz="2000" dirty="0" err="1"/>
              <a:t>ettikleri</a:t>
            </a:r>
            <a:r>
              <a:rPr lang="en-US" sz="2000" dirty="0"/>
              <a:t> </a:t>
            </a:r>
            <a:r>
              <a:rPr lang="en-US" sz="2000" dirty="0" err="1"/>
              <a:t>araçlar</a:t>
            </a:r>
            <a:r>
              <a:rPr lang="en-US" sz="2000" dirty="0"/>
              <a:t>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Metasploit</a:t>
            </a: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Nmap</a:t>
            </a: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SQLMap</a:t>
            </a: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Wireshark</a:t>
            </a: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OpenVAS</a:t>
            </a: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Nikto</a:t>
            </a: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IronWASP</a:t>
            </a: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SQLNinja</a:t>
            </a:r>
            <a:endParaRPr lang="en-US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Maltego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971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3200" b="1" dirty="0" smtClean="0"/>
              <a:t>WHOIS İLE SORGU YAPMA</a:t>
            </a:r>
            <a:endParaRPr lang="en-US" sz="1100" b="1" dirty="0"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3" r="54509"/>
          <a:stretch/>
        </p:blipFill>
        <p:spPr>
          <a:xfrm>
            <a:off x="8069659" y="2"/>
            <a:ext cx="4104144" cy="6858000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986830" y="1358449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/>
              <a:t>Whois</a:t>
            </a:r>
            <a:r>
              <a:rPr lang="en-US" sz="2000" dirty="0"/>
              <a:t> satın </a:t>
            </a:r>
            <a:r>
              <a:rPr lang="en-US" sz="2000" dirty="0" err="1"/>
              <a:t>alınan</a:t>
            </a:r>
            <a:r>
              <a:rPr lang="en-US" sz="2000" dirty="0"/>
              <a:t> </a:t>
            </a:r>
            <a:r>
              <a:rPr lang="en-US" sz="2000" dirty="0" err="1"/>
              <a:t>ya</a:t>
            </a:r>
            <a:r>
              <a:rPr lang="en-US" sz="2000" dirty="0"/>
              <a:t> da </a:t>
            </a:r>
            <a:r>
              <a:rPr lang="en-US" sz="2000" dirty="0" err="1"/>
              <a:t>kaydedilen</a:t>
            </a:r>
            <a:r>
              <a:rPr lang="en-US" sz="2000" dirty="0"/>
              <a:t> </a:t>
            </a:r>
            <a:r>
              <a:rPr lang="en-US" sz="2000" dirty="0" err="1"/>
              <a:t>alan</a:t>
            </a:r>
            <a:r>
              <a:rPr lang="en-US" sz="2000" dirty="0"/>
              <a:t> </a:t>
            </a:r>
            <a:r>
              <a:rPr lang="en-US" sz="2000" dirty="0" err="1"/>
              <a:t>adı</a:t>
            </a:r>
            <a:r>
              <a:rPr lang="en-US" sz="2000" dirty="0"/>
              <a:t> </a:t>
            </a:r>
            <a:r>
              <a:rPr lang="en-US" sz="2000" dirty="0" err="1"/>
              <a:t>bilgilerinin</a:t>
            </a:r>
            <a:r>
              <a:rPr lang="en-US" sz="2000" dirty="0"/>
              <a:t> </a:t>
            </a:r>
            <a:r>
              <a:rPr lang="en-US" sz="2000" dirty="0" err="1"/>
              <a:t>kime</a:t>
            </a:r>
            <a:r>
              <a:rPr lang="en-US" sz="2000" dirty="0"/>
              <a:t> </a:t>
            </a:r>
            <a:r>
              <a:rPr lang="en-US" sz="2000" dirty="0" err="1"/>
              <a:t>ait</a:t>
            </a:r>
            <a:r>
              <a:rPr lang="en-US" sz="2000" dirty="0"/>
              <a:t> </a:t>
            </a:r>
            <a:r>
              <a:rPr lang="en-US" sz="2000" dirty="0" err="1"/>
              <a:t>olduğu</a:t>
            </a:r>
            <a:r>
              <a:rPr lang="en-US" sz="2000" dirty="0"/>
              <a:t> </a:t>
            </a:r>
            <a:r>
              <a:rPr lang="en-US" sz="2000" dirty="0" err="1"/>
              <a:t>bilgisini</a:t>
            </a:r>
            <a:r>
              <a:rPr lang="en-US" sz="2000" dirty="0"/>
              <a:t> </a:t>
            </a:r>
            <a:r>
              <a:rPr lang="en-US" sz="2000" dirty="0" err="1"/>
              <a:t>sunan</a:t>
            </a:r>
            <a:r>
              <a:rPr lang="en-US" sz="2000" dirty="0"/>
              <a:t> </a:t>
            </a:r>
            <a:r>
              <a:rPr lang="en-US" sz="2000" dirty="0" err="1"/>
              <a:t>hizmettir</a:t>
            </a:r>
            <a:r>
              <a:rPr lang="en-US" sz="2000" dirty="0"/>
              <a:t>. </a:t>
            </a:r>
            <a:endParaRPr lang="en-US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Bir</a:t>
            </a:r>
            <a:r>
              <a:rPr lang="en-US" sz="2000" dirty="0" smtClean="0"/>
              <a:t> </a:t>
            </a:r>
            <a:r>
              <a:rPr lang="en-US" sz="2000" dirty="0" err="1"/>
              <a:t>alanın</a:t>
            </a:r>
            <a:r>
              <a:rPr lang="en-US" sz="2000" dirty="0"/>
              <a:t> </a:t>
            </a:r>
            <a:r>
              <a:rPr lang="en-US" sz="2000" dirty="0" err="1"/>
              <a:t>kime</a:t>
            </a:r>
            <a:r>
              <a:rPr lang="en-US" sz="2000" dirty="0"/>
              <a:t> </a:t>
            </a:r>
            <a:r>
              <a:rPr lang="en-US" sz="2000" dirty="0" err="1"/>
              <a:t>ait</a:t>
            </a:r>
            <a:r>
              <a:rPr lang="en-US" sz="2000" dirty="0"/>
              <a:t> </a:t>
            </a:r>
            <a:r>
              <a:rPr lang="en-US" sz="2000" dirty="0" err="1"/>
              <a:t>olduğunu</a:t>
            </a:r>
            <a:r>
              <a:rPr lang="en-US" sz="2000" dirty="0"/>
              <a:t> </a:t>
            </a:r>
            <a:r>
              <a:rPr lang="en-US" sz="2000" dirty="0" err="1"/>
              <a:t>kontrol</a:t>
            </a:r>
            <a:r>
              <a:rPr lang="en-US" sz="2000" dirty="0"/>
              <a:t> </a:t>
            </a:r>
            <a:r>
              <a:rPr lang="en-US" sz="2000" dirty="0" err="1"/>
              <a:t>etmek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whois</a:t>
            </a:r>
            <a:r>
              <a:rPr lang="en-US" sz="2000" dirty="0"/>
              <a:t> </a:t>
            </a:r>
            <a:r>
              <a:rPr lang="en-US" sz="2000" dirty="0" err="1"/>
              <a:t>hizmetini</a:t>
            </a:r>
            <a:r>
              <a:rPr lang="en-US" sz="2000" dirty="0"/>
              <a:t> </a:t>
            </a:r>
            <a:r>
              <a:rPr lang="en-US" sz="2000" dirty="0" err="1"/>
              <a:t>kullanabilirsiniz</a:t>
            </a:r>
            <a:r>
              <a:rPr lang="en-US" sz="20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/>
              <a:t>Whois</a:t>
            </a:r>
            <a:r>
              <a:rPr lang="en-US" sz="2000" dirty="0"/>
              <a:t> </a:t>
            </a:r>
            <a:r>
              <a:rPr lang="en-US" sz="2000" dirty="0" err="1"/>
              <a:t>sorgulaması</a:t>
            </a:r>
            <a:r>
              <a:rPr lang="en-US" sz="2000" dirty="0"/>
              <a:t> </a:t>
            </a:r>
            <a:r>
              <a:rPr lang="en-US" sz="2000" dirty="0" err="1"/>
              <a:t>ile</a:t>
            </a:r>
            <a:r>
              <a:rPr lang="en-US" sz="2000" dirty="0"/>
              <a:t> </a:t>
            </a:r>
            <a:r>
              <a:rPr lang="en-US" sz="2000" dirty="0" err="1"/>
              <a:t>alan</a:t>
            </a:r>
            <a:r>
              <a:rPr lang="en-US" sz="2000" dirty="0"/>
              <a:t> </a:t>
            </a:r>
            <a:r>
              <a:rPr lang="en-US" sz="2000" dirty="0" err="1"/>
              <a:t>adının</a:t>
            </a:r>
            <a:r>
              <a:rPr lang="en-US" sz="2000" dirty="0"/>
              <a:t> </a:t>
            </a:r>
            <a:r>
              <a:rPr lang="en-US" sz="2000" dirty="0" err="1"/>
              <a:t>kime</a:t>
            </a:r>
            <a:r>
              <a:rPr lang="en-US" sz="2000" dirty="0"/>
              <a:t> </a:t>
            </a:r>
            <a:r>
              <a:rPr lang="en-US" sz="2000" dirty="0" err="1"/>
              <a:t>ait</a:t>
            </a:r>
            <a:r>
              <a:rPr lang="en-US" sz="2000" dirty="0"/>
              <a:t> </a:t>
            </a:r>
            <a:r>
              <a:rPr lang="en-US" sz="2000" dirty="0" err="1"/>
              <a:t>olduğunu</a:t>
            </a:r>
            <a:r>
              <a:rPr lang="en-US" sz="2000" dirty="0"/>
              <a:t>, </a:t>
            </a:r>
            <a:r>
              <a:rPr lang="en-US" sz="2000" dirty="0" err="1"/>
              <a:t>hangi</a:t>
            </a:r>
            <a:r>
              <a:rPr lang="en-US" sz="2000" dirty="0"/>
              <a:t> firma </a:t>
            </a:r>
            <a:r>
              <a:rPr lang="en-US" sz="2000" dirty="0" err="1"/>
              <a:t>tarafından</a:t>
            </a:r>
            <a:r>
              <a:rPr lang="en-US" sz="2000" dirty="0"/>
              <a:t> </a:t>
            </a:r>
            <a:r>
              <a:rPr lang="en-US" sz="2000" dirty="0" err="1"/>
              <a:t>kayıt</a:t>
            </a:r>
            <a:r>
              <a:rPr lang="en-US" sz="2000" dirty="0"/>
              <a:t> </a:t>
            </a:r>
            <a:r>
              <a:rPr lang="en-US" sz="2000" dirty="0" err="1"/>
              <a:t>altına</a:t>
            </a:r>
            <a:r>
              <a:rPr lang="en-US" sz="2000" dirty="0"/>
              <a:t> </a:t>
            </a:r>
            <a:r>
              <a:rPr lang="en-US" sz="2000" dirty="0" err="1"/>
              <a:t>alındığını</a:t>
            </a:r>
            <a:r>
              <a:rPr lang="en-US" sz="2000" dirty="0"/>
              <a:t>, </a:t>
            </a:r>
            <a:r>
              <a:rPr lang="en-US" sz="2000" dirty="0" err="1"/>
              <a:t>alanın</a:t>
            </a:r>
            <a:r>
              <a:rPr lang="en-US" sz="2000" dirty="0"/>
              <a:t> ne zaman </a:t>
            </a:r>
            <a:r>
              <a:rPr lang="en-US" sz="2000" dirty="0" err="1"/>
              <a:t>tescil</a:t>
            </a:r>
            <a:r>
              <a:rPr lang="en-US" sz="2000" dirty="0"/>
              <a:t> </a:t>
            </a:r>
            <a:r>
              <a:rPr lang="en-US" sz="2000" dirty="0" err="1"/>
              <a:t>edilip</a:t>
            </a:r>
            <a:r>
              <a:rPr lang="en-US" sz="2000" dirty="0"/>
              <a:t> ne zaman </a:t>
            </a:r>
            <a:r>
              <a:rPr lang="en-US" sz="2000" dirty="0" err="1"/>
              <a:t>sona</a:t>
            </a:r>
            <a:r>
              <a:rPr lang="en-US" sz="2000" dirty="0"/>
              <a:t> </a:t>
            </a:r>
            <a:r>
              <a:rPr lang="en-US" sz="2000" dirty="0" err="1"/>
              <a:t>ereceği</a:t>
            </a:r>
            <a:r>
              <a:rPr lang="en-US" sz="2000" dirty="0"/>
              <a:t> vb. </a:t>
            </a:r>
            <a:r>
              <a:rPr lang="en-US" sz="2000" dirty="0" err="1"/>
              <a:t>bilgileri</a:t>
            </a:r>
            <a:r>
              <a:rPr lang="en-US" sz="2000" dirty="0"/>
              <a:t> </a:t>
            </a:r>
            <a:r>
              <a:rPr lang="en-US" sz="2000" dirty="0" err="1"/>
              <a:t>sunmaktadır</a:t>
            </a:r>
            <a:r>
              <a:rPr lang="en-US" sz="2000" dirty="0"/>
              <a:t>. </a:t>
            </a:r>
            <a:endParaRPr lang="en-US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Alan </a:t>
            </a:r>
            <a:r>
              <a:rPr lang="en-US" sz="2000" dirty="0" err="1"/>
              <a:t>adı</a:t>
            </a:r>
            <a:r>
              <a:rPr lang="en-US" sz="2000" dirty="0"/>
              <a:t> </a:t>
            </a:r>
            <a:r>
              <a:rPr lang="en-US" sz="2000" dirty="0" err="1"/>
              <a:t>tescili</a:t>
            </a:r>
            <a:r>
              <a:rPr lang="en-US" sz="2000" dirty="0"/>
              <a:t> </a:t>
            </a:r>
            <a:r>
              <a:rPr lang="en-US" sz="2000" dirty="0" err="1"/>
              <a:t>yapan</a:t>
            </a:r>
            <a:r>
              <a:rPr lang="en-US" sz="2000" dirty="0"/>
              <a:t> </a:t>
            </a:r>
            <a:r>
              <a:rPr lang="en-US" sz="2000" dirty="0" err="1"/>
              <a:t>firmalar</a:t>
            </a:r>
            <a:r>
              <a:rPr lang="en-US" sz="2000" dirty="0"/>
              <a:t> </a:t>
            </a:r>
            <a:r>
              <a:rPr lang="en-US" sz="2000" dirty="0" err="1"/>
              <a:t>bütün</a:t>
            </a:r>
            <a:r>
              <a:rPr lang="en-US" sz="2000" dirty="0"/>
              <a:t>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teknik</a:t>
            </a:r>
            <a:r>
              <a:rPr lang="en-US" sz="2000" dirty="0"/>
              <a:t> </a:t>
            </a:r>
            <a:r>
              <a:rPr lang="en-US" sz="2000" dirty="0" err="1"/>
              <a:t>bilgileri</a:t>
            </a:r>
            <a:r>
              <a:rPr lang="en-US" sz="2000" dirty="0"/>
              <a:t> </a:t>
            </a:r>
            <a:r>
              <a:rPr lang="en-US" sz="2000" dirty="0" err="1"/>
              <a:t>alan</a:t>
            </a:r>
            <a:r>
              <a:rPr lang="en-US" sz="2000" dirty="0"/>
              <a:t> </a:t>
            </a:r>
            <a:r>
              <a:rPr lang="en-US" sz="2000" dirty="0" err="1"/>
              <a:t>adını</a:t>
            </a:r>
            <a:r>
              <a:rPr lang="en-US" sz="2000" dirty="0"/>
              <a:t> satın </a:t>
            </a:r>
            <a:r>
              <a:rPr lang="en-US" sz="2000" dirty="0" err="1"/>
              <a:t>alan</a:t>
            </a:r>
            <a:r>
              <a:rPr lang="en-US" sz="2000" dirty="0"/>
              <a:t> </a:t>
            </a:r>
            <a:r>
              <a:rPr lang="en-US" sz="2000" dirty="0" err="1"/>
              <a:t>kişiye</a:t>
            </a:r>
            <a:r>
              <a:rPr lang="en-US" sz="2000" dirty="0"/>
              <a:t> </a:t>
            </a:r>
            <a:r>
              <a:rPr lang="en-US" sz="2000" dirty="0" err="1"/>
              <a:t>düzenleme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gizleme</a:t>
            </a:r>
            <a:r>
              <a:rPr lang="en-US" sz="2000" dirty="0"/>
              <a:t> </a:t>
            </a:r>
            <a:r>
              <a:rPr lang="en-US" sz="2000" dirty="0" err="1"/>
              <a:t>gibi</a:t>
            </a:r>
            <a:r>
              <a:rPr lang="en-US" sz="2000" dirty="0"/>
              <a:t> </a:t>
            </a:r>
            <a:r>
              <a:rPr lang="en-US" sz="2000" dirty="0" err="1"/>
              <a:t>haklar</a:t>
            </a:r>
            <a:r>
              <a:rPr lang="en-US" sz="2000" dirty="0"/>
              <a:t> </a:t>
            </a:r>
            <a:r>
              <a:rPr lang="en-US" sz="2000" dirty="0" err="1"/>
              <a:t>vermektedir</a:t>
            </a:r>
            <a:r>
              <a:rPr lang="en-US" sz="2000" dirty="0"/>
              <a:t>. </a:t>
            </a:r>
            <a:endParaRPr lang="en-US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Yani</a:t>
            </a:r>
            <a:r>
              <a:rPr lang="en-US" sz="2000" dirty="0" smtClean="0"/>
              <a:t> </a:t>
            </a:r>
            <a:r>
              <a:rPr lang="en-US" sz="2000" dirty="0" err="1"/>
              <a:t>kişiler</a:t>
            </a:r>
            <a:r>
              <a:rPr lang="en-US" sz="2000" dirty="0"/>
              <a:t>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bilgilerini</a:t>
            </a:r>
            <a:r>
              <a:rPr lang="en-US" sz="2000" dirty="0"/>
              <a:t> </a:t>
            </a:r>
            <a:r>
              <a:rPr lang="en-US" sz="2000" dirty="0" err="1"/>
              <a:t>alan</a:t>
            </a:r>
            <a:r>
              <a:rPr lang="en-US" sz="2000" dirty="0"/>
              <a:t> </a:t>
            </a:r>
            <a:r>
              <a:rPr lang="en-US" sz="2000" dirty="0" err="1"/>
              <a:t>adı</a:t>
            </a:r>
            <a:r>
              <a:rPr lang="en-US" sz="2000" dirty="0"/>
              <a:t> </a:t>
            </a:r>
            <a:r>
              <a:rPr lang="en-US" sz="2000" dirty="0" err="1"/>
              <a:t>hizmetinden</a:t>
            </a:r>
            <a:r>
              <a:rPr lang="en-US" sz="2000" dirty="0"/>
              <a:t> </a:t>
            </a:r>
            <a:r>
              <a:rPr lang="en-US" sz="2000" dirty="0" err="1"/>
              <a:t>yararlandıkları</a:t>
            </a:r>
            <a:r>
              <a:rPr lang="en-US" sz="2000" dirty="0"/>
              <a:t> </a:t>
            </a:r>
            <a:r>
              <a:rPr lang="en-US" sz="2000" dirty="0" err="1"/>
              <a:t>firmaların</a:t>
            </a:r>
            <a:r>
              <a:rPr lang="en-US" sz="2000" dirty="0"/>
              <a:t> </a:t>
            </a:r>
            <a:r>
              <a:rPr lang="en-US" sz="2000" dirty="0" err="1"/>
              <a:t>kendilerine</a:t>
            </a:r>
            <a:r>
              <a:rPr lang="en-US" sz="2000" dirty="0"/>
              <a:t> </a:t>
            </a:r>
            <a:r>
              <a:rPr lang="en-US" sz="2000" dirty="0" err="1"/>
              <a:t>sundukları</a:t>
            </a:r>
            <a:r>
              <a:rPr lang="en-US" sz="2000" dirty="0"/>
              <a:t> </a:t>
            </a:r>
            <a:r>
              <a:rPr lang="en-US" sz="2000" dirty="0" err="1"/>
              <a:t>araçları</a:t>
            </a:r>
            <a:r>
              <a:rPr lang="en-US" sz="2000" dirty="0"/>
              <a:t> </a:t>
            </a:r>
            <a:r>
              <a:rPr lang="en-US" sz="2000" dirty="0" err="1"/>
              <a:t>kullanarak</a:t>
            </a:r>
            <a:r>
              <a:rPr lang="en-US" sz="2000" dirty="0"/>
              <a:t> </a:t>
            </a:r>
            <a:r>
              <a:rPr lang="en-US" sz="2000" dirty="0" err="1"/>
              <a:t>güncelleme</a:t>
            </a:r>
            <a:r>
              <a:rPr lang="en-US" sz="2000" dirty="0"/>
              <a:t> </a:t>
            </a:r>
            <a:r>
              <a:rPr lang="en-US" sz="2000" dirty="0" err="1"/>
              <a:t>imkânına</a:t>
            </a:r>
            <a:r>
              <a:rPr lang="en-US" sz="2000" dirty="0"/>
              <a:t> </a:t>
            </a:r>
            <a:r>
              <a:rPr lang="en-US" sz="2000" dirty="0" err="1"/>
              <a:t>sahiptir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2007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3" r="54509"/>
          <a:stretch/>
        </p:blipFill>
        <p:spPr>
          <a:xfrm>
            <a:off x="8069659" y="2"/>
            <a:ext cx="4104144" cy="6858000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986830" y="1358449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/>
              <a:t>Beyaz</a:t>
            </a:r>
            <a:r>
              <a:rPr lang="en-US" sz="2000" dirty="0"/>
              <a:t> </a:t>
            </a:r>
            <a:r>
              <a:rPr lang="en-US" sz="2000" dirty="0" err="1"/>
              <a:t>şapkalı</a:t>
            </a:r>
            <a:r>
              <a:rPr lang="en-US" sz="2000" dirty="0"/>
              <a:t> </a:t>
            </a:r>
            <a:r>
              <a:rPr lang="en-US" sz="2000" dirty="0" err="1"/>
              <a:t>korsanların</a:t>
            </a:r>
            <a:r>
              <a:rPr lang="en-US" sz="2000" dirty="0"/>
              <a:t> (</a:t>
            </a:r>
            <a:r>
              <a:rPr lang="en-US" sz="2000" dirty="0" err="1"/>
              <a:t>etik</a:t>
            </a:r>
            <a:r>
              <a:rPr lang="en-US" sz="2000" dirty="0"/>
              <a:t> hacker) </a:t>
            </a:r>
            <a:r>
              <a:rPr lang="en-US" sz="2000" dirty="0" err="1" smtClean="0"/>
              <a:t>en</a:t>
            </a:r>
            <a:r>
              <a:rPr lang="en-US" sz="2000" dirty="0"/>
              <a:t> </a:t>
            </a:r>
            <a:r>
              <a:rPr lang="en-US" sz="2000" dirty="0" err="1" smtClean="0"/>
              <a:t>çok</a:t>
            </a:r>
            <a:r>
              <a:rPr lang="en-US" sz="2000" dirty="0" smtClean="0"/>
              <a:t> </a:t>
            </a:r>
            <a:r>
              <a:rPr lang="en-US" sz="2000" dirty="0" err="1"/>
              <a:t>tercih</a:t>
            </a:r>
            <a:r>
              <a:rPr lang="en-US" sz="2000" dirty="0"/>
              <a:t> </a:t>
            </a:r>
            <a:r>
              <a:rPr lang="en-US" sz="2000" dirty="0" err="1"/>
              <a:t>ettikleri</a:t>
            </a:r>
            <a:r>
              <a:rPr lang="en-US" sz="2000" dirty="0"/>
              <a:t> </a:t>
            </a:r>
            <a:r>
              <a:rPr lang="en-US" sz="2000" dirty="0" err="1"/>
              <a:t>araçlar</a:t>
            </a:r>
            <a:r>
              <a:rPr lang="en-US" sz="2000" dirty="0"/>
              <a:t>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Metasploit</a:t>
            </a: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Nmap</a:t>
            </a: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SQLMap</a:t>
            </a: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Wireshark</a:t>
            </a: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OpenVAS</a:t>
            </a: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Nikto</a:t>
            </a: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IronWASP</a:t>
            </a: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SQLNinja</a:t>
            </a:r>
            <a:endParaRPr lang="en-US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Maltego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21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89;p1" descr="A picture containing drawing, shirt&#10;&#10;Description automatically generated">
            <a:extLst>
              <a:ext uri="{FF2B5EF4-FFF2-40B4-BE49-F238E27FC236}">
                <a16:creationId xmlns="" xmlns:a16="http://schemas.microsoft.com/office/drawing/2014/main" id="{5BCCE40E-7B65-FD4D-9A97-BF4858A8F63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1552" y="6043210"/>
            <a:ext cx="3596315" cy="832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8;p1" descr="A close up of a sign&#10;&#10;Description automatically generated">
            <a:extLst>
              <a:ext uri="{FF2B5EF4-FFF2-40B4-BE49-F238E27FC236}">
                <a16:creationId xmlns="" xmlns:a16="http://schemas.microsoft.com/office/drawing/2014/main" id="{590489E3-5F81-424C-A54F-4D3E3640F47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62400" y="2366127"/>
            <a:ext cx="4267200" cy="106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90;p1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0809EA5F-1E15-4E4A-A680-3CAFD4091682}"/>
              </a:ext>
            </a:extLst>
          </p:cNvPr>
          <p:cNvPicPr preferRelativeResize="0"/>
          <p:nvPr/>
        </p:nvPicPr>
        <p:blipFill rotWithShape="1">
          <a:blip r:embed="rId5">
            <a:alphaModFix amt="25000"/>
          </a:blip>
          <a:srcRect/>
          <a:stretch/>
        </p:blipFill>
        <p:spPr>
          <a:xfrm>
            <a:off x="32391" y="-4568"/>
            <a:ext cx="2946336" cy="686524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91;p1">
            <a:extLst>
              <a:ext uri="{FF2B5EF4-FFF2-40B4-BE49-F238E27FC236}">
                <a16:creationId xmlns="" xmlns:a16="http://schemas.microsoft.com/office/drawing/2014/main" id="{6BCC6801-3919-7E4F-AAD2-6425D67C9554}"/>
              </a:ext>
            </a:extLst>
          </p:cNvPr>
          <p:cNvSpPr txBox="1"/>
          <p:nvPr/>
        </p:nvSpPr>
        <p:spPr>
          <a:xfrm>
            <a:off x="2625970" y="3786481"/>
            <a:ext cx="69400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b="1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TEŞEKKÜRLER</a:t>
            </a:r>
            <a:endParaRPr dirty="0"/>
          </a:p>
        </p:txBody>
      </p:sp>
      <p:sp>
        <p:nvSpPr>
          <p:cNvPr id="2" name="Metin kutusu 1"/>
          <p:cNvSpPr txBox="1"/>
          <p:nvPr/>
        </p:nvSpPr>
        <p:spPr>
          <a:xfrm>
            <a:off x="9667630" y="5768869"/>
            <a:ext cx="1781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Eğitmen</a:t>
            </a:r>
            <a:r>
              <a:rPr lang="en-US" sz="1000" dirty="0" smtClean="0"/>
              <a:t> : Ahmet Murat </a:t>
            </a:r>
            <a:r>
              <a:rPr lang="en-US" sz="1000" dirty="0" err="1" smtClean="0"/>
              <a:t>Türk</a:t>
            </a:r>
            <a:endParaRPr lang="tr-TR" sz="1000" dirty="0"/>
          </a:p>
        </p:txBody>
      </p:sp>
    </p:spTree>
    <p:extLst>
      <p:ext uri="{BB962C8B-B14F-4D97-AF65-F5344CB8AC3E}">
        <p14:creationId xmlns:p14="http://schemas.microsoft.com/office/powerpoint/2010/main" val="1542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338" y="-197883"/>
            <a:ext cx="5364998" cy="752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7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3200" b="1" dirty="0">
                <a:solidFill>
                  <a:srgbClr val="3F3F3F"/>
                </a:solidFill>
                <a:cs typeface="Calibri" panose="020F0502020204030204" pitchFamily="34" charset="0"/>
              </a:rPr>
              <a:t>GÜVENLİK AÇIĞI</a:t>
            </a:r>
            <a:endParaRPr lang="en-US" sz="1100" b="1" dirty="0"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ikdörtgen 1"/>
          <p:cNvSpPr/>
          <p:nvPr/>
        </p:nvSpPr>
        <p:spPr>
          <a:xfrm>
            <a:off x="708917" y="1682152"/>
            <a:ext cx="62470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/>
              <a:t>Bilgisayarınızın </a:t>
            </a:r>
            <a:r>
              <a:rPr lang="tr-TR" sz="2000" dirty="0"/>
              <a:t>güvenliğini nasıl sağlıyorsunuz?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/>
              <a:t>Bilgisayara </a:t>
            </a:r>
            <a:r>
              <a:rPr lang="tr-TR" sz="2000" dirty="0"/>
              <a:t>parola koymamızın amacı nedir?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/>
              <a:t>Bir </a:t>
            </a:r>
            <a:r>
              <a:rPr lang="tr-TR" sz="2000" dirty="0"/>
              <a:t>web sitesine üye olurken kullanıcı adı ve parola seçiminde hangi kriterleri </a:t>
            </a:r>
            <a:r>
              <a:rPr lang="tr-TR" sz="2000" dirty="0" smtClean="0"/>
              <a:t>dikkate</a:t>
            </a:r>
            <a:r>
              <a:rPr lang="en-US" sz="2000" dirty="0" smtClean="0"/>
              <a:t> </a:t>
            </a:r>
            <a:r>
              <a:rPr lang="tr-TR" sz="2000" dirty="0" smtClean="0"/>
              <a:t>alıyorsunuz</a:t>
            </a:r>
            <a:r>
              <a:rPr lang="tr-TR" sz="2000" dirty="0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/>
              <a:t>Parolamız </a:t>
            </a:r>
            <a:r>
              <a:rPr lang="tr-TR" sz="2000" dirty="0"/>
              <a:t>bir başka kişinin eline geçerse neler olabilir?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/>
              <a:t>Siber </a:t>
            </a:r>
            <a:r>
              <a:rPr lang="tr-TR" sz="2000" dirty="0"/>
              <a:t>savaş kavramını duydunuz mu? Duyan varsa ne demek olduğunu açıklayabilir </a:t>
            </a:r>
            <a:r>
              <a:rPr lang="tr-TR" sz="2000" dirty="0" smtClean="0"/>
              <a:t>mi</a:t>
            </a:r>
            <a:r>
              <a:rPr lang="tr-TR" sz="2000" dirty="0"/>
              <a:t>?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045" y="1763485"/>
            <a:ext cx="4841450" cy="284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0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tr-TR" sz="3200" dirty="0" err="1"/>
              <a:t>Istismar</a:t>
            </a:r>
            <a:r>
              <a:rPr lang="tr-TR" sz="3200" dirty="0"/>
              <a:t> (</a:t>
            </a:r>
            <a:r>
              <a:rPr lang="tr-TR" sz="3200" dirty="0" err="1"/>
              <a:t>Exploit</a:t>
            </a:r>
            <a:r>
              <a:rPr lang="tr-TR" sz="3200" dirty="0"/>
              <a:t>): </a:t>
            </a:r>
            <a:endParaRPr sz="1100" b="1" dirty="0"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ikdörtgen 1"/>
          <p:cNvSpPr/>
          <p:nvPr/>
        </p:nvSpPr>
        <p:spPr>
          <a:xfrm>
            <a:off x="6533147" y="1756611"/>
            <a:ext cx="531762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Bir bilişim sistemine saldırmak isteyen kötü niyetli kişiler öncelikle güvenlik açığı tespit eder.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Bu açıklıklar donanım ya da yazılım kaynaklı olabilir. </a:t>
            </a:r>
            <a:r>
              <a:rPr lang="tr-TR" sz="2000" dirty="0" smtClean="0"/>
              <a:t>Herhangi </a:t>
            </a:r>
            <a:r>
              <a:rPr lang="tr-TR" sz="2000" dirty="0"/>
              <a:t>bir güvenlik açığından, </a:t>
            </a:r>
            <a:r>
              <a:rPr lang="tr-TR" sz="2000" dirty="0" smtClean="0"/>
              <a:t>kod</a:t>
            </a:r>
            <a:r>
              <a:rPr lang="en-US" sz="2000" dirty="0" smtClean="0"/>
              <a:t> </a:t>
            </a:r>
            <a:r>
              <a:rPr lang="tr-TR" sz="2000" dirty="0" smtClean="0"/>
              <a:t>hatasından </a:t>
            </a:r>
            <a:r>
              <a:rPr lang="tr-TR" sz="2000" dirty="0"/>
              <a:t>ya da sistemden kaynaklı hatalardan yararlanarak güvenlik ihlallerine sebep </a:t>
            </a:r>
            <a:r>
              <a:rPr lang="tr-TR" sz="2000" dirty="0" smtClean="0"/>
              <a:t>olan</a:t>
            </a:r>
            <a:r>
              <a:rPr lang="en-US" sz="2000" dirty="0" smtClean="0"/>
              <a:t> </a:t>
            </a:r>
            <a:r>
              <a:rPr lang="tr-TR" sz="2000" dirty="0" smtClean="0"/>
              <a:t>programlara </a:t>
            </a:r>
            <a:r>
              <a:rPr lang="tr-TR" sz="2000" dirty="0"/>
              <a:t>istismar (</a:t>
            </a:r>
            <a:r>
              <a:rPr lang="tr-TR" sz="2000" dirty="0" err="1"/>
              <a:t>exploit</a:t>
            </a:r>
            <a:r>
              <a:rPr lang="tr-TR" sz="2000" dirty="0"/>
              <a:t>) adı </a:t>
            </a:r>
            <a:r>
              <a:rPr lang="en-US" sz="2000" dirty="0" smtClean="0"/>
              <a:t>v</a:t>
            </a:r>
            <a:r>
              <a:rPr lang="tr-TR" sz="2000" dirty="0" err="1" smtClean="0"/>
              <a:t>erilmektedi</a:t>
            </a:r>
            <a:r>
              <a:rPr lang="en-US" sz="2000" dirty="0" smtClean="0"/>
              <a:t>r. </a:t>
            </a:r>
            <a:endParaRPr lang="tr-TR" sz="20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74" y="1842335"/>
            <a:ext cx="5889244" cy="308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5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tr-TR" sz="3200" dirty="0"/>
              <a:t>Yazılım güvenlik açığı</a:t>
            </a:r>
            <a:endParaRPr sz="1100" b="1" dirty="0"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ikdörtgen 1"/>
          <p:cNvSpPr/>
          <p:nvPr/>
        </p:nvSpPr>
        <p:spPr>
          <a:xfrm>
            <a:off x="715766" y="1276989"/>
            <a:ext cx="540200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 smtClean="0"/>
              <a:t>Yazılım </a:t>
            </a:r>
            <a:r>
              <a:rPr lang="tr-TR" sz="2000" dirty="0"/>
              <a:t>güvenlik açıklığı bir yazılım ya da işletim </a:t>
            </a:r>
            <a:r>
              <a:rPr lang="tr-TR" sz="2000" dirty="0" smtClean="0"/>
              <a:t>sisteminin</a:t>
            </a:r>
            <a:r>
              <a:rPr lang="en-US" sz="2000" dirty="0" smtClean="0"/>
              <a:t> </a:t>
            </a:r>
            <a:r>
              <a:rPr lang="tr-TR" sz="2000" dirty="0" smtClean="0"/>
              <a:t>kullanılmaya </a:t>
            </a:r>
            <a:r>
              <a:rPr lang="tr-TR" sz="2000" dirty="0"/>
              <a:t>başlanmasıyla birlikte ortaya çıkan hatalardan oluşmaktadır. </a:t>
            </a:r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 smtClean="0"/>
              <a:t>Üretici </a:t>
            </a:r>
            <a:r>
              <a:rPr lang="tr-TR" sz="2000" dirty="0"/>
              <a:t>firmalar </a:t>
            </a:r>
            <a:r>
              <a:rPr lang="tr-TR" sz="2000" dirty="0" smtClean="0"/>
              <a:t>bu</a:t>
            </a:r>
            <a:r>
              <a:rPr lang="en-US" sz="2000" dirty="0" smtClean="0"/>
              <a:t> </a:t>
            </a:r>
            <a:r>
              <a:rPr lang="tr-TR" sz="2000" dirty="0" smtClean="0"/>
              <a:t>hataları </a:t>
            </a:r>
            <a:r>
              <a:rPr lang="tr-TR" sz="2000" dirty="0"/>
              <a:t>gidermek için yama ya da güncelleme adı verilen programları piyasaya </a:t>
            </a:r>
            <a:r>
              <a:rPr lang="tr-TR" sz="2000" dirty="0" smtClean="0"/>
              <a:t>sürerek</a:t>
            </a:r>
            <a:r>
              <a:rPr lang="en-US" sz="2000" dirty="0" smtClean="0"/>
              <a:t> </a:t>
            </a:r>
            <a:r>
              <a:rPr lang="tr-TR" sz="2000" dirty="0" smtClean="0"/>
              <a:t>kullanıcıların </a:t>
            </a:r>
            <a:r>
              <a:rPr lang="tr-TR" sz="2000" dirty="0"/>
              <a:t>yükleme yapmalarını istemektedir</a:t>
            </a:r>
            <a:r>
              <a:rPr lang="tr-TR" sz="2000" dirty="0" smtClean="0"/>
              <a:t>.</a:t>
            </a:r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 smtClean="0"/>
              <a:t>Güncellemenin </a:t>
            </a:r>
            <a:r>
              <a:rPr lang="tr-TR" sz="2000" dirty="0"/>
              <a:t>belli bir periyodik </a:t>
            </a:r>
            <a:r>
              <a:rPr lang="tr-TR" sz="2000" dirty="0" smtClean="0"/>
              <a:t>dönemi</a:t>
            </a:r>
            <a:r>
              <a:rPr lang="en-US" sz="2000" dirty="0" smtClean="0"/>
              <a:t> </a:t>
            </a:r>
            <a:r>
              <a:rPr lang="tr-TR" sz="2000" dirty="0" smtClean="0"/>
              <a:t>bulunmamaktadır</a:t>
            </a:r>
            <a:r>
              <a:rPr lang="tr-TR" sz="2000" dirty="0"/>
              <a:t>, yıl içerisinde üreticiler tarafından herhangi bir güncelleme çıkarıldığında  </a:t>
            </a:r>
            <a:r>
              <a:rPr lang="tr-TR" sz="2000" dirty="0" smtClean="0"/>
              <a:t>kullanıcıya </a:t>
            </a:r>
            <a:r>
              <a:rPr lang="tr-TR" sz="2000" dirty="0"/>
              <a:t>bildirim verilerek o yazılımla ilgili bir güncellemenin mevcut olduğu </a:t>
            </a:r>
            <a:r>
              <a:rPr lang="tr-TR" sz="2000" dirty="0" smtClean="0"/>
              <a:t>haber</a:t>
            </a:r>
            <a:r>
              <a:rPr lang="en-US" sz="2000" dirty="0" smtClean="0"/>
              <a:t> </a:t>
            </a:r>
            <a:r>
              <a:rPr lang="tr-TR" sz="2000" dirty="0" smtClean="0"/>
              <a:t>verilmektedir</a:t>
            </a:r>
            <a:r>
              <a:rPr lang="tr-TR" sz="2000" dirty="0"/>
              <a:t>.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53" y="1648325"/>
            <a:ext cx="5028841" cy="361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4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tr-TR" sz="3200" dirty="0"/>
              <a:t>Donanım güvenlik açığı:</a:t>
            </a:r>
            <a:endParaRPr sz="1100" b="1" dirty="0"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ikdörtgen 3"/>
          <p:cNvSpPr/>
          <p:nvPr/>
        </p:nvSpPr>
        <p:spPr>
          <a:xfrm>
            <a:off x="625643" y="1460759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000" dirty="0"/>
              <a:t>Donanım güvenlik açıklıkları </a:t>
            </a:r>
            <a:r>
              <a:rPr lang="tr-TR" sz="2000" dirty="0" smtClean="0"/>
              <a:t>genellikle</a:t>
            </a:r>
            <a:r>
              <a:rPr lang="en-US" sz="2000" dirty="0" smtClean="0"/>
              <a:t> </a:t>
            </a:r>
            <a:r>
              <a:rPr lang="tr-TR" sz="2000" dirty="0" smtClean="0"/>
              <a:t>tasarımdan kaynaklanan</a:t>
            </a:r>
            <a:r>
              <a:rPr lang="en-US" sz="2000" dirty="0" smtClean="0"/>
              <a:t> </a:t>
            </a:r>
            <a:r>
              <a:rPr lang="tr-TR" sz="2000" dirty="0" smtClean="0"/>
              <a:t>hatalardır</a:t>
            </a:r>
            <a:r>
              <a:rPr lang="tr-TR" sz="2000" dirty="0"/>
              <a:t>. </a:t>
            </a:r>
            <a:endParaRPr lang="en-US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000" dirty="0" smtClean="0"/>
              <a:t>Örneğin </a:t>
            </a:r>
            <a:r>
              <a:rPr lang="tr-TR" sz="2000" dirty="0"/>
              <a:t>bir güvenlik açığı mikroişlemci (CPU) üretiminde gözden </a:t>
            </a:r>
            <a:r>
              <a:rPr lang="tr-TR" sz="2000" dirty="0" smtClean="0"/>
              <a:t>kaçırılmış</a:t>
            </a:r>
            <a:r>
              <a:rPr lang="en-US" sz="2000" dirty="0" smtClean="0"/>
              <a:t> </a:t>
            </a:r>
            <a:r>
              <a:rPr lang="tr-TR" sz="2000" dirty="0" smtClean="0"/>
              <a:t>olabilir</a:t>
            </a:r>
            <a:r>
              <a:rPr lang="tr-TR" sz="2000" dirty="0"/>
              <a:t>. </a:t>
            </a:r>
            <a:endParaRPr lang="en-US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000" dirty="0" smtClean="0"/>
              <a:t>Üretilmiş </a:t>
            </a:r>
            <a:r>
              <a:rPr lang="tr-TR" sz="2000" dirty="0"/>
              <a:t>olan CPU’nun kendisine gelen emirleri herhangi bir sıra </a:t>
            </a:r>
            <a:r>
              <a:rPr lang="tr-TR" sz="2000" dirty="0" smtClean="0"/>
              <a:t>gözetmeksizin</a:t>
            </a:r>
            <a:r>
              <a:rPr lang="en-US" sz="2000" dirty="0" smtClean="0"/>
              <a:t> </a:t>
            </a:r>
            <a:r>
              <a:rPr lang="tr-TR" sz="2000" dirty="0" smtClean="0"/>
              <a:t>uygulamaya </a:t>
            </a:r>
            <a:r>
              <a:rPr lang="tr-TR" sz="2000" dirty="0"/>
              <a:t>koyması donanımdan kaynaklanan güvenlik açığına örnek olarak gösterilebilir.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000" dirty="0"/>
              <a:t>Böyle bir durumda CPU çalıştırmaması gereken bir kodu çalıştırarak güvenlik zafiyetine </a:t>
            </a:r>
            <a:r>
              <a:rPr lang="tr-TR" sz="2000" dirty="0" smtClean="0"/>
              <a:t>sebep</a:t>
            </a:r>
            <a:r>
              <a:rPr lang="en-US" sz="2000" dirty="0" smtClean="0"/>
              <a:t> </a:t>
            </a:r>
            <a:r>
              <a:rPr lang="tr-TR" sz="2000" dirty="0" smtClean="0"/>
              <a:t>olabilir</a:t>
            </a:r>
            <a:r>
              <a:rPr lang="tr-TR" sz="2000" dirty="0"/>
              <a:t>. 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752" y="1476489"/>
            <a:ext cx="4854743" cy="323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4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tr-TR" sz="3200" b="1" dirty="0"/>
              <a:t>Uygulama</a:t>
            </a:r>
            <a:endParaRPr sz="1100" b="1" dirty="0"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ikdörtgen 2"/>
          <p:cNvSpPr/>
          <p:nvPr/>
        </p:nvSpPr>
        <p:spPr>
          <a:xfrm>
            <a:off x="787685" y="1249681"/>
            <a:ext cx="510148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1. </a:t>
            </a:r>
            <a:r>
              <a:rPr lang="tr-TR" sz="2000" dirty="0" err="1"/>
              <a:t>Kali</a:t>
            </a:r>
            <a:r>
              <a:rPr lang="tr-TR" sz="2000" dirty="0"/>
              <a:t> Linux işletim sisteminde en yetkili kullanıcı olan </a:t>
            </a:r>
            <a:r>
              <a:rPr lang="tr-TR" sz="2000" dirty="0" err="1"/>
              <a:t>root</a:t>
            </a:r>
            <a:r>
              <a:rPr lang="tr-TR" sz="2000" dirty="0"/>
              <a:t> ile sisteme giriş yapınız.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2. Terminal ya da konsol ekranına cd /</a:t>
            </a:r>
            <a:r>
              <a:rPr lang="tr-TR" sz="2000" dirty="0" err="1"/>
              <a:t>usr</a:t>
            </a:r>
            <a:r>
              <a:rPr lang="tr-TR" sz="2000" dirty="0"/>
              <a:t>/</a:t>
            </a:r>
            <a:r>
              <a:rPr lang="tr-TR" sz="2000" dirty="0" err="1"/>
              <a:t>share</a:t>
            </a:r>
            <a:r>
              <a:rPr lang="tr-TR" sz="2000" dirty="0"/>
              <a:t>/</a:t>
            </a:r>
            <a:r>
              <a:rPr lang="tr-TR" sz="2000" dirty="0" err="1"/>
              <a:t>exploitdb</a:t>
            </a:r>
            <a:r>
              <a:rPr lang="tr-TR" sz="2000" dirty="0"/>
              <a:t>/ komutunu yazıp </a:t>
            </a:r>
            <a:r>
              <a:rPr lang="tr-TR" sz="2000" dirty="0" err="1"/>
              <a:t>enter</a:t>
            </a:r>
            <a:r>
              <a:rPr lang="tr-TR" sz="2000" dirty="0"/>
              <a:t> tuşuna </a:t>
            </a:r>
            <a:r>
              <a:rPr lang="tr-TR" sz="2000" dirty="0" smtClean="0"/>
              <a:t>basınız</a:t>
            </a:r>
            <a:r>
              <a:rPr lang="tr-TR" sz="2000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3. </a:t>
            </a:r>
            <a:r>
              <a:rPr lang="tr-TR" sz="2000" dirty="0" err="1"/>
              <a:t>ls</a:t>
            </a:r>
            <a:r>
              <a:rPr lang="tr-TR" sz="2000" dirty="0"/>
              <a:t> komutunu yazarak </a:t>
            </a:r>
            <a:r>
              <a:rPr lang="tr-TR" sz="2000" dirty="0" err="1"/>
              <a:t>enter</a:t>
            </a:r>
            <a:r>
              <a:rPr lang="tr-TR" sz="2000" dirty="0"/>
              <a:t> tuşuna basınız.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4. Listeleme işlemi ekranda görünecektir. Girmek istenen dizine cd komutu ile giriş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yapınız. Örneğin cd </a:t>
            </a:r>
            <a:r>
              <a:rPr lang="tr-TR" sz="2000" dirty="0" err="1"/>
              <a:t>platforms</a:t>
            </a:r>
            <a:r>
              <a:rPr lang="tr-TR" sz="2000" dirty="0"/>
              <a:t>/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5. </a:t>
            </a:r>
            <a:r>
              <a:rPr lang="tr-TR" sz="2000" dirty="0" err="1"/>
              <a:t>ls</a:t>
            </a:r>
            <a:r>
              <a:rPr lang="tr-TR" sz="2000" dirty="0"/>
              <a:t> komutunu yazarak </a:t>
            </a:r>
            <a:r>
              <a:rPr lang="tr-TR" sz="2000" dirty="0" err="1"/>
              <a:t>enter</a:t>
            </a:r>
            <a:r>
              <a:rPr lang="tr-TR" sz="2000" dirty="0"/>
              <a:t> tuşuna basınız</a:t>
            </a:r>
            <a:r>
              <a:rPr lang="tr-TR" sz="2000" dirty="0" smtClean="0"/>
              <a:t>.</a:t>
            </a:r>
            <a:endParaRPr lang="tr-TR" sz="20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467" y="1574070"/>
            <a:ext cx="5651028" cy="353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7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tr-TR" sz="3200" b="1" dirty="0"/>
              <a:t>Uygulama</a:t>
            </a:r>
            <a:endParaRPr sz="1100" b="1" dirty="0"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ikdörtgen 2"/>
          <p:cNvSpPr/>
          <p:nvPr/>
        </p:nvSpPr>
        <p:spPr>
          <a:xfrm>
            <a:off x="787685" y="1249681"/>
            <a:ext cx="510148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 smtClean="0"/>
              <a:t>6</a:t>
            </a:r>
            <a:r>
              <a:rPr lang="tr-TR" sz="2000" dirty="0"/>
              <a:t>. Ekranda birçok platformu göreceksiniz. Listedeki herhangi bir platforma girmek için </a:t>
            </a:r>
            <a:r>
              <a:rPr lang="en-US" sz="2000" dirty="0" smtClean="0"/>
              <a:t> </a:t>
            </a:r>
            <a:r>
              <a:rPr lang="tr-TR" sz="2000" dirty="0" smtClean="0"/>
              <a:t>cd </a:t>
            </a:r>
            <a:r>
              <a:rPr lang="tr-TR" sz="2000" dirty="0"/>
              <a:t>komutu ile giriş yapınız. Örneğin cd </a:t>
            </a:r>
            <a:r>
              <a:rPr lang="tr-TR" sz="2000" dirty="0" err="1"/>
              <a:t>windows</a:t>
            </a:r>
            <a:r>
              <a:rPr lang="tr-TR" sz="2000" dirty="0"/>
              <a:t>/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7. </a:t>
            </a:r>
            <a:r>
              <a:rPr lang="tr-TR" sz="2000" dirty="0" err="1"/>
              <a:t>ls</a:t>
            </a:r>
            <a:r>
              <a:rPr lang="tr-TR" sz="2000" dirty="0"/>
              <a:t> komutunu yazarak </a:t>
            </a:r>
            <a:r>
              <a:rPr lang="tr-TR" sz="2000" dirty="0" err="1"/>
              <a:t>enter</a:t>
            </a:r>
            <a:r>
              <a:rPr lang="tr-TR" sz="2000" dirty="0"/>
              <a:t> tuşuna basınız.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8. Ekranda istismar çeşitlerinden </a:t>
            </a:r>
            <a:r>
              <a:rPr lang="tr-TR" sz="2000" dirty="0" err="1"/>
              <a:t>dos</a:t>
            </a:r>
            <a:r>
              <a:rPr lang="tr-TR" sz="2000" dirty="0"/>
              <a:t>, </a:t>
            </a:r>
            <a:r>
              <a:rPr lang="tr-TR" sz="2000" dirty="0" err="1"/>
              <a:t>local</a:t>
            </a:r>
            <a:r>
              <a:rPr lang="tr-TR" sz="2000" dirty="0"/>
              <a:t>, </a:t>
            </a:r>
            <a:r>
              <a:rPr lang="tr-TR" sz="2000" dirty="0" err="1"/>
              <a:t>remote</a:t>
            </a:r>
            <a:r>
              <a:rPr lang="tr-TR" sz="2000" dirty="0"/>
              <a:t>, </a:t>
            </a:r>
            <a:r>
              <a:rPr lang="tr-TR" sz="2000" dirty="0" err="1"/>
              <a:t>shellcode</a:t>
            </a:r>
            <a:r>
              <a:rPr lang="tr-TR" sz="2000" dirty="0"/>
              <a:t>, </a:t>
            </a:r>
            <a:r>
              <a:rPr lang="tr-TR" sz="2000" dirty="0" err="1"/>
              <a:t>webapps</a:t>
            </a:r>
            <a:r>
              <a:rPr lang="tr-TR" sz="2000" dirty="0"/>
              <a:t> seçenekleri </a:t>
            </a:r>
            <a:r>
              <a:rPr lang="en-US" sz="2000" dirty="0" smtClean="0"/>
              <a:t> </a:t>
            </a:r>
            <a:r>
              <a:rPr lang="tr-TR" sz="2000" dirty="0" smtClean="0"/>
              <a:t>görünecektir</a:t>
            </a:r>
            <a:r>
              <a:rPr lang="tr-TR" sz="2000" dirty="0"/>
              <a:t>. Hangi istismar yapılacaksa ona cd komutu ile giriş </a:t>
            </a:r>
            <a:r>
              <a:rPr lang="tr-TR" sz="2000" dirty="0" err="1" smtClean="0"/>
              <a:t>yapmakgerekmektedir</a:t>
            </a:r>
            <a:r>
              <a:rPr lang="tr-TR" sz="2000" dirty="0"/>
              <a:t>. Örneğin cd </a:t>
            </a:r>
            <a:r>
              <a:rPr lang="tr-TR" sz="2000" dirty="0" err="1"/>
              <a:t>remote</a:t>
            </a:r>
            <a:r>
              <a:rPr lang="tr-TR" sz="2000" dirty="0"/>
              <a:t>/ yazarak </a:t>
            </a:r>
            <a:r>
              <a:rPr lang="tr-TR" sz="2000" dirty="0" err="1"/>
              <a:t>enter</a:t>
            </a:r>
            <a:r>
              <a:rPr lang="tr-TR" sz="2000" dirty="0"/>
              <a:t> tuşuna basınız.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9. </a:t>
            </a:r>
            <a:r>
              <a:rPr lang="tr-TR" sz="2000" dirty="0" err="1"/>
              <a:t>ls</a:t>
            </a:r>
            <a:r>
              <a:rPr lang="tr-TR" sz="2000" dirty="0"/>
              <a:t> komutunu yazarak </a:t>
            </a:r>
            <a:r>
              <a:rPr lang="tr-TR" sz="2000" dirty="0" err="1"/>
              <a:t>enter</a:t>
            </a:r>
            <a:r>
              <a:rPr lang="tr-TR" sz="2000" dirty="0"/>
              <a:t> tuşuna basınız.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10. Ekranda uzaktan istismar (</a:t>
            </a:r>
            <a:r>
              <a:rPr lang="tr-TR" sz="2000" dirty="0" err="1"/>
              <a:t>remote</a:t>
            </a:r>
            <a:r>
              <a:rPr lang="tr-TR" sz="2000" dirty="0"/>
              <a:t> </a:t>
            </a:r>
            <a:r>
              <a:rPr lang="tr-TR" sz="2000" dirty="0" err="1"/>
              <a:t>exploit</a:t>
            </a:r>
            <a:r>
              <a:rPr lang="tr-TR" sz="2000" dirty="0"/>
              <a:t>) ile ilgili onlarca seçenek görünecektir. 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467" y="1574070"/>
            <a:ext cx="5651028" cy="353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2866</TotalTime>
  <Words>1687</Words>
  <Application>Microsoft Office PowerPoint</Application>
  <PresentationFormat>Geniş ekran</PresentationFormat>
  <Paragraphs>155</Paragraphs>
  <Slides>26</Slides>
  <Notes>25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0" baseType="lpstr">
      <vt:lpstr>Arial</vt:lpstr>
      <vt:lpstr>Calibri</vt:lpstr>
      <vt:lpstr>Trebuchet MS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Engin KAPKIN</dc:creator>
  <cp:lastModifiedBy>Murat Both Sides Now</cp:lastModifiedBy>
  <cp:revision>150</cp:revision>
  <dcterms:created xsi:type="dcterms:W3CDTF">2020-02-01T14:56:41Z</dcterms:created>
  <dcterms:modified xsi:type="dcterms:W3CDTF">2024-03-16T22:12:32Z</dcterms:modified>
</cp:coreProperties>
</file>