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523" r:id="rId4"/>
    <p:sldId id="512" r:id="rId5"/>
    <p:sldId id="524" r:id="rId6"/>
    <p:sldId id="514" r:id="rId7"/>
    <p:sldId id="515" r:id="rId8"/>
    <p:sldId id="516" r:id="rId9"/>
    <p:sldId id="517" r:id="rId10"/>
    <p:sldId id="525" r:id="rId11"/>
    <p:sldId id="526" r:id="rId12"/>
    <p:sldId id="527" r:id="rId13"/>
    <p:sldId id="528" r:id="rId14"/>
    <p:sldId id="520" r:id="rId15"/>
    <p:sldId id="531" r:id="rId16"/>
    <p:sldId id="532" r:id="rId17"/>
    <p:sldId id="533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4" r:id="rId26"/>
    <p:sldId id="265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irSvI042rLD/1MEU6DOAZADPDF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71A07C-C811-4A47-9D0F-A9A5F82E3BAD}">
  <a:tblStyle styleId="{DF71A07C-C811-4A47-9D0F-A9A5F82E3BA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0"/>
    <p:restoredTop sz="85643" autoAdjust="0"/>
  </p:normalViewPr>
  <p:slideViewPr>
    <p:cSldViewPr snapToGrid="0" snapToObjects="1">
      <p:cViewPr varScale="1">
        <p:scale>
          <a:sx n="80" d="100"/>
          <a:sy n="80" d="100"/>
        </p:scale>
        <p:origin x="1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28065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942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6023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351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4234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427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tr-TR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Egitmen</a:t>
            </a:r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tr-TR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ögrencilerin</a:t>
            </a:r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Yapay Zekâ yönündeki mesleki </a:t>
            </a:r>
            <a:r>
              <a:rPr lang="tr-TR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egilimlerini</a:t>
            </a:r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sorar; </a:t>
            </a:r>
            <a:r>
              <a:rPr lang="tr-TR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farkli</a:t>
            </a:r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meslek</a:t>
            </a:r>
          </a:p>
          <a:p>
            <a:r>
              <a:rPr lang="tr-TR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egilimleri</a:t>
            </a:r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gösteren </a:t>
            </a:r>
            <a:r>
              <a:rPr lang="tr-TR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ögrencilere</a:t>
            </a:r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Yapay </a:t>
            </a:r>
            <a:r>
              <a:rPr lang="tr-TR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Zekâ’nin</a:t>
            </a:r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mesleklerindeki </a:t>
            </a:r>
            <a:r>
              <a:rPr lang="tr-TR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olasi</a:t>
            </a:r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etkilerini sorarak</a:t>
            </a:r>
          </a:p>
          <a:p>
            <a:r>
              <a:rPr lang="tr-TR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sorgulamasini</a:t>
            </a:r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ister.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105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3680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1821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5667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4398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0470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418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4940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0556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4960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https://teachablemachine.withgoogle.com/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tr-T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299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703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384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9557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729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3155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731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1934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890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400" y="2366127"/>
            <a:ext cx="4267200" cy="106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A picture containing drawing, shi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1552" y="5898831"/>
            <a:ext cx="3596315" cy="832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 descr="A picture containing drawing&#10;&#10;Description automatically generated"/>
          <p:cNvPicPr preferRelativeResize="0"/>
          <p:nvPr/>
        </p:nvPicPr>
        <p:blipFill rotWithShape="1">
          <a:blip r:embed="rId5">
            <a:alphaModFix amt="25000"/>
          </a:blip>
          <a:srcRect/>
          <a:stretch/>
        </p:blipFill>
        <p:spPr>
          <a:xfrm>
            <a:off x="32391" y="-4568"/>
            <a:ext cx="2946336" cy="686524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2625970" y="3786481"/>
            <a:ext cx="694006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400" b="1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YAPAY ZEKA</a:t>
            </a:r>
            <a:r>
              <a:rPr lang="tr-TR" sz="2400" b="1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tr-TR" sz="2400" dirty="0" err="1"/>
              <a:t>Python</a:t>
            </a:r>
            <a:r>
              <a:rPr lang="tr-TR" sz="2400" dirty="0"/>
              <a:t> ile Yapay Zekâ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849087" y="1714055"/>
            <a:ext cx="5371239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tr-T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: Öğrenciler yapay zekâ çözümleri için problemin sınıflandırma, regresyon </a:t>
            </a:r>
            <a:r>
              <a:rPr lang="tr-T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veya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kümeleme 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türünü belirler. Örneğin kedi ve köpek verilerinden oluşan veri </a:t>
            </a:r>
            <a:r>
              <a:rPr lang="tr-T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setinin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sınıflandırma 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problemi olduğunu, yaya sayısına göre trafik ışıklarının </a:t>
            </a:r>
            <a:r>
              <a:rPr lang="tr-T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süresinin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belirlenmesinin 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bir regresyon problemi olduğunu analiz eder. </a:t>
            </a: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200" dirty="0" smtClean="0"/>
              <a:t>Y</a:t>
            </a:r>
            <a:r>
              <a:rPr lang="tr-TR" sz="3200" dirty="0" err="1" smtClean="0"/>
              <a:t>apay</a:t>
            </a:r>
            <a:r>
              <a:rPr lang="tr-TR" sz="3200" dirty="0" smtClean="0"/>
              <a:t> </a:t>
            </a:r>
            <a:r>
              <a:rPr lang="tr-TR" sz="3200" dirty="0"/>
              <a:t>Zekâda Problem Modelleme</a:t>
            </a:r>
            <a:endParaRPr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077" y="2142741"/>
            <a:ext cx="4803658" cy="257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2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849087" y="2279539"/>
            <a:ext cx="5371239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tr-T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Veri 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Toplama: Öğrenciler problemin çözümü ile ilgili açık erişimli internet sitelerinde </a:t>
            </a:r>
            <a:r>
              <a:rPr lang="tr-T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yer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alan 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 vs.) veya kendi toplamış oldukları verileri bir araya getirir. </a:t>
            </a:r>
            <a:r>
              <a:rPr lang="tr-T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tr-TR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200" dirty="0" smtClean="0"/>
              <a:t>Y</a:t>
            </a:r>
            <a:r>
              <a:rPr lang="tr-TR" sz="3200" dirty="0" err="1" smtClean="0"/>
              <a:t>apay</a:t>
            </a:r>
            <a:r>
              <a:rPr lang="tr-TR" sz="3200" dirty="0" smtClean="0"/>
              <a:t> </a:t>
            </a:r>
            <a:r>
              <a:rPr lang="tr-TR" sz="3200" dirty="0"/>
              <a:t>Zekâda Problem Modelleme</a:t>
            </a:r>
            <a:endParaRPr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077" y="2142741"/>
            <a:ext cx="4803658" cy="257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1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752834" y="1315138"/>
            <a:ext cx="5371239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tr-T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Veri 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Ön işleme: Bu aşamada, toplanan veriler üzerinde eksik verileri </a:t>
            </a:r>
            <a:r>
              <a:rPr lang="tr-T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tamamlama,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anlamsız 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verileri çıkarma gibi veri önişleme aşamaları gerçekleştirilerek yapay </a:t>
            </a:r>
            <a:r>
              <a:rPr lang="tr-T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zekâda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oluşabilecek 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problemlerin önlenmesi sağlanır.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Veri 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ön işlemede ilk olarak veriler </a:t>
            </a:r>
            <a:r>
              <a:rPr lang="tr-T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küçükten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büyüğe 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veya anlamlı olacak şekilde sıralanmalıdır.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Ardından 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aykırı veri tespitinde </a:t>
            </a:r>
            <a:r>
              <a:rPr lang="tr-T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veya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gürültülü 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verilerin tespitinde kümeleme algoritmalarından faydalanabilir.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Yine eksik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verilerin 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tamamlanması aşamasında ise regresyon gibi yöntemler kullanılabilir </a:t>
            </a: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200" dirty="0" smtClean="0"/>
              <a:t>Y</a:t>
            </a:r>
            <a:r>
              <a:rPr lang="tr-TR" sz="3200" dirty="0" err="1" smtClean="0"/>
              <a:t>apay</a:t>
            </a:r>
            <a:r>
              <a:rPr lang="tr-TR" sz="3200" dirty="0" smtClean="0"/>
              <a:t> </a:t>
            </a:r>
            <a:r>
              <a:rPr lang="tr-TR" sz="3200" dirty="0"/>
              <a:t>Zekâda Problem Modelleme</a:t>
            </a:r>
            <a:endParaRPr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077" y="2142741"/>
            <a:ext cx="4803658" cy="257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849087" y="1714055"/>
            <a:ext cx="5371239" cy="477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Eğitim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: Veri önişleme sonrasında anlamlandırılan verilerden eğitim için ayrılan </a:t>
            </a:r>
            <a:r>
              <a:rPr lang="tr-T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veriler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yapay 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zekâ modelleri ile eğitir.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: Eğitilen modellerin doğruluğu test verileri ile değerlendirilerek anlamlı sonuçlar </a:t>
            </a:r>
            <a:r>
              <a:rPr lang="tr-T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elde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edilmeye 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çalışılır.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Sonuç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: Test edilen veriler üzerinde en doğru sonuç veren modeli seçer.</a:t>
            </a:r>
          </a:p>
          <a:p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200" dirty="0" smtClean="0"/>
              <a:t>Y</a:t>
            </a:r>
            <a:r>
              <a:rPr lang="tr-TR" sz="3200" dirty="0" err="1" smtClean="0"/>
              <a:t>apay</a:t>
            </a:r>
            <a:r>
              <a:rPr lang="tr-TR" sz="3200" dirty="0" smtClean="0"/>
              <a:t> </a:t>
            </a:r>
            <a:r>
              <a:rPr lang="tr-TR" sz="3200" dirty="0"/>
              <a:t>Zekâda Problem Modelleme</a:t>
            </a:r>
            <a:endParaRPr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909" y="2181225"/>
            <a:ext cx="5588825" cy="299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" y="920415"/>
            <a:ext cx="12010912" cy="33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55793" y="1365139"/>
            <a:ext cx="4661376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kolay öğrenebilen, nesne tabanlı uygulamaları ile oldukça sık tercih edilmektedir.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rogramlama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dilinde yapay zekâ işlemede genellikle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Matplotlib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Scipy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Scikit-Learn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kütüphaneleri kullanılmaktadır. </a:t>
            </a: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3200" dirty="0" err="1"/>
              <a:t>Python</a:t>
            </a:r>
            <a:r>
              <a:rPr lang="tr-TR" sz="3200" dirty="0"/>
              <a:t> ile Yapay Zekâ İşlemleri</a:t>
            </a:r>
            <a:endParaRPr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031" y="1036479"/>
            <a:ext cx="6022393" cy="3054258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485274" y="4602798"/>
            <a:ext cx="8827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b="1" dirty="0" err="1"/>
              <a:t>Numpy</a:t>
            </a:r>
            <a:r>
              <a:rPr lang="tr-TR" sz="1800" b="1" dirty="0"/>
              <a:t>: </a:t>
            </a:r>
            <a:r>
              <a:rPr lang="tr-TR" sz="1800" dirty="0"/>
              <a:t>Hesaplama işlemleri, diziler ve diziler üzerinde hızlı işlemler yapılabilmesi için kullanılan önemli kütüphanelerden birisidir</a:t>
            </a:r>
          </a:p>
          <a:p>
            <a:r>
              <a:rPr lang="tr-TR" sz="1800" b="1" dirty="0" err="1"/>
              <a:t>Matplotlib</a:t>
            </a:r>
            <a:r>
              <a:rPr lang="tr-TR" sz="1800" b="1" dirty="0"/>
              <a:t>: </a:t>
            </a:r>
            <a:r>
              <a:rPr lang="tr-TR" sz="1800" dirty="0"/>
              <a:t>Görüntüleri yüksek kalitede gösterebilmek için kullanılan bir çizim kütüphanesidir </a:t>
            </a: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85107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55792" y="1365139"/>
            <a:ext cx="1054262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Anaconda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Spyder’da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Matplotlib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kütüphanesini yüklemek için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anaconda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prompt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ekranında Şekil</a:t>
            </a:r>
          </a:p>
          <a:p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1.5’te görüldüğü gibi “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conda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-c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conda-forge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matplotlib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” komut satırının yazılması</a:t>
            </a:r>
          </a:p>
          <a:p>
            <a:r>
              <a:rPr lang="tr-TR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gerekmektedi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3200" dirty="0" err="1"/>
              <a:t>Python</a:t>
            </a:r>
            <a:r>
              <a:rPr lang="tr-TR" sz="3200" dirty="0"/>
              <a:t> ile Yapay Zekâ İşlemleri</a:t>
            </a:r>
            <a:endParaRPr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92" y="2597902"/>
            <a:ext cx="11896953" cy="99954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57200" y="3906916"/>
            <a:ext cx="10441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err="1"/>
              <a:t>Scipy</a:t>
            </a:r>
            <a:r>
              <a:rPr lang="tr-TR" sz="1800" dirty="0"/>
              <a:t>: Veri analizinde kümeleme, regresyon (tahmin), veri işleme gibi işlemleri gerçekleştirebilen </a:t>
            </a:r>
            <a:r>
              <a:rPr lang="en-US" sz="1800" dirty="0" smtClean="0"/>
              <a:t>ç</a:t>
            </a:r>
            <a:r>
              <a:rPr lang="tr-TR" sz="1800" dirty="0" smtClean="0"/>
              <a:t>ok </a:t>
            </a:r>
            <a:r>
              <a:rPr lang="tr-TR" sz="1800" dirty="0"/>
              <a:t>yönlü bir kütüphanedir.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23" y="4931941"/>
            <a:ext cx="8612630" cy="136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55792" y="1365139"/>
            <a:ext cx="5371239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, kolay öğrenebilen, nesne tabanlı uygulamaları ile oldukça sık tercih edilmektedir.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lang="tr-TR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rogramlama</a:t>
            </a:r>
            <a:r>
              <a:rPr lang="tr-T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dilinde yapay zekâ işlemede genellikle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Matplotlib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Scipy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Scikit-Learn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kütüphaneleri kullanılmaktadır. </a:t>
            </a: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3200" dirty="0" err="1"/>
              <a:t>Python</a:t>
            </a:r>
            <a:r>
              <a:rPr lang="tr-TR" sz="3200" dirty="0"/>
              <a:t> ile Yapay Zekâ İşlemleri</a:t>
            </a:r>
            <a:endParaRPr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325" y="1204921"/>
            <a:ext cx="5642811" cy="2458721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882316" y="401377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800" b="1" dirty="0" err="1"/>
              <a:t>Numpy</a:t>
            </a:r>
            <a:r>
              <a:rPr lang="tr-TR" sz="1800" b="1" dirty="0"/>
              <a:t>: </a:t>
            </a:r>
            <a:r>
              <a:rPr lang="tr-TR" sz="1800" dirty="0"/>
              <a:t>Hesaplama işlemleri, diziler ve diziler üzerinde hızlı işlemler yapılabilmesi için kullanılan önemli kütüphanelerden birisidir</a:t>
            </a:r>
          </a:p>
          <a:p>
            <a:r>
              <a:rPr lang="tr-TR" sz="1800" b="1" dirty="0" err="1"/>
              <a:t>Matplotlib</a:t>
            </a:r>
            <a:r>
              <a:rPr lang="tr-TR" sz="1800" b="1" dirty="0"/>
              <a:t>: </a:t>
            </a:r>
            <a:r>
              <a:rPr lang="tr-TR" sz="1800" dirty="0"/>
              <a:t>Görüntüleri yüksek kalitede gösterebilmek için kullanılan bir çizim kütüphanesidir </a:t>
            </a: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90363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55792" y="1365139"/>
            <a:ext cx="5371239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, kolay öğrenebilen, nesne tabanlı uygulamaları ile oldukça sık tercih edilmektedir.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lang="tr-TR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rogramlama</a:t>
            </a:r>
            <a:r>
              <a:rPr lang="tr-T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dilinde yapay zekâ işlemede genellikle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Matplotlib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Scipy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Scikit-Learn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kütüphaneleri kullanılmaktadır. </a:t>
            </a: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3200" dirty="0" err="1"/>
              <a:t>Python</a:t>
            </a:r>
            <a:r>
              <a:rPr lang="tr-TR" sz="3200" dirty="0"/>
              <a:t> ile Yapay Zekâ İşlemleri</a:t>
            </a:r>
            <a:endParaRPr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325" y="1204921"/>
            <a:ext cx="5642811" cy="2458721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882316" y="401377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800" b="1" dirty="0" err="1"/>
              <a:t>Numpy</a:t>
            </a:r>
            <a:r>
              <a:rPr lang="tr-TR" sz="1800" b="1" dirty="0"/>
              <a:t>: </a:t>
            </a:r>
            <a:r>
              <a:rPr lang="tr-TR" sz="1800" dirty="0"/>
              <a:t>Hesaplama işlemleri, diziler ve diziler üzerinde hızlı işlemler yapılabilmesi için kullanılan önemli kütüphanelerden birisidir</a:t>
            </a:r>
          </a:p>
          <a:p>
            <a:r>
              <a:rPr lang="tr-TR" sz="1800" b="1" dirty="0" err="1"/>
              <a:t>Matplotlib</a:t>
            </a:r>
            <a:r>
              <a:rPr lang="tr-TR" sz="1800" b="1" dirty="0"/>
              <a:t>: </a:t>
            </a:r>
            <a:r>
              <a:rPr lang="tr-TR" sz="1800" dirty="0"/>
              <a:t>Görüntüleri yüksek kalitede gösterebilmek için kullanılan bir çizim kütüphanesidir </a:t>
            </a: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12895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3200" dirty="0" err="1"/>
              <a:t>Python</a:t>
            </a:r>
            <a:r>
              <a:rPr lang="tr-TR" sz="3200" dirty="0"/>
              <a:t> ile Yapay Zekâ İşlemleri</a:t>
            </a:r>
            <a:endParaRPr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ikdörtgen 3"/>
          <p:cNvSpPr/>
          <p:nvPr/>
        </p:nvSpPr>
        <p:spPr>
          <a:xfrm>
            <a:off x="629652" y="96921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800" b="1" dirty="0" err="1"/>
              <a:t>Scikit-Learn</a:t>
            </a:r>
            <a:r>
              <a:rPr lang="tr-TR" sz="1800" b="1" dirty="0"/>
              <a:t>: </a:t>
            </a:r>
            <a:r>
              <a:rPr lang="tr-TR" sz="1800" dirty="0"/>
              <a:t>Makine öğrenme modelleri oluşturmak için kullanılan bir kütüphanedir. Regresyon </a:t>
            </a:r>
          </a:p>
          <a:p>
            <a:r>
              <a:rPr lang="tr-TR" sz="1800" dirty="0"/>
              <a:t>(</a:t>
            </a:r>
            <a:r>
              <a:rPr lang="tr-TR" sz="1800" dirty="0" err="1"/>
              <a:t>tahminleme</a:t>
            </a:r>
            <a:r>
              <a:rPr lang="tr-TR" sz="1800" dirty="0"/>
              <a:t>), kümeleme ve sınıflandırma için kullanılan pek çok öğrenme algoritmasına sahiptir. </a:t>
            </a:r>
          </a:p>
          <a:p>
            <a:r>
              <a:rPr lang="tr-TR" sz="1800" dirty="0"/>
              <a:t> </a:t>
            </a:r>
          </a:p>
          <a:p>
            <a:r>
              <a:rPr lang="tr-TR" sz="1800" b="1" dirty="0" err="1"/>
              <a:t>TensorFlow</a:t>
            </a:r>
            <a:r>
              <a:rPr lang="tr-TR" sz="1800" b="1" dirty="0"/>
              <a:t>: </a:t>
            </a:r>
            <a:r>
              <a:rPr lang="tr-TR" sz="1800" dirty="0"/>
              <a:t>Google tarafından geliştirilen açık kaynaklı kodlu bir derin öğrenme kütüphanesidir </a:t>
            </a:r>
          </a:p>
          <a:p>
            <a:r>
              <a:rPr lang="tr-TR" sz="1800" dirty="0"/>
              <a:t> </a:t>
            </a:r>
          </a:p>
          <a:p>
            <a:r>
              <a:rPr lang="tr-TR" sz="1800" b="1" dirty="0" err="1" smtClean="0"/>
              <a:t>Keras</a:t>
            </a:r>
            <a:r>
              <a:rPr lang="tr-TR" sz="1800" b="1" dirty="0"/>
              <a:t>: </a:t>
            </a:r>
            <a:r>
              <a:rPr lang="tr-TR" sz="1800" dirty="0"/>
              <a:t>Derin sinir ağları ile hızlı eğitim yapabilmek için tasarlanan açık kaynak kodlu bir sinir ağı kütüphanesidir.  </a:t>
            </a:r>
          </a:p>
          <a:p>
            <a:endParaRPr lang="tr-TR" sz="1800" dirty="0"/>
          </a:p>
          <a:p>
            <a:r>
              <a:rPr lang="tr-TR" sz="1800" b="1" dirty="0" err="1"/>
              <a:t>Pytorch</a:t>
            </a:r>
            <a:r>
              <a:rPr lang="tr-TR" sz="1800" b="1" dirty="0"/>
              <a:t>: </a:t>
            </a:r>
            <a:r>
              <a:rPr lang="tr-TR" sz="1800" dirty="0"/>
              <a:t>Derin öğrenme modellerinde esneklik ve hız ile geliştiricilerin işlerini oldukça </a:t>
            </a:r>
          </a:p>
          <a:p>
            <a:r>
              <a:rPr lang="tr-TR" sz="1800" dirty="0"/>
              <a:t>kolaylaştıran bir kütüphanedir.  </a:t>
            </a:r>
          </a:p>
          <a:p>
            <a:r>
              <a:rPr lang="tr-TR" sz="1800" dirty="0"/>
              <a:t> </a:t>
            </a:r>
          </a:p>
          <a:p>
            <a:r>
              <a:rPr lang="tr-TR" sz="1800" b="1" dirty="0" err="1"/>
              <a:t>Pandas</a:t>
            </a:r>
            <a:r>
              <a:rPr lang="tr-TR" sz="1800" b="1" dirty="0"/>
              <a:t>: </a:t>
            </a:r>
            <a:r>
              <a:rPr lang="tr-TR" sz="1800" dirty="0" err="1"/>
              <a:t>Tablosal</a:t>
            </a:r>
            <a:r>
              <a:rPr lang="tr-TR" sz="1800" dirty="0"/>
              <a:t> veri işlemesi ve analizi için kullanılan </a:t>
            </a:r>
            <a:r>
              <a:rPr lang="tr-TR" sz="1800" dirty="0" err="1"/>
              <a:t>Python</a:t>
            </a:r>
            <a:r>
              <a:rPr lang="tr-TR" sz="1800" dirty="0"/>
              <a:t> temel kütüphanesidir.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2"/>
          <a:stretch/>
        </p:blipFill>
        <p:spPr>
          <a:xfrm>
            <a:off x="7060515" y="887223"/>
            <a:ext cx="4950980" cy="540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1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06" y="569153"/>
            <a:ext cx="4697254" cy="5510973"/>
          </a:xfrm>
          <a:prstGeom prst="rect">
            <a:avLst/>
          </a:prstGeom>
        </p:spPr>
      </p:pic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849088" y="1243458"/>
            <a:ext cx="6622524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 Yapay zekâ nedir?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 Yapay zekâ bileşenleri nelerdir?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 Yapay zekâda problem çözüm şekilleri nelerdir?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 Yapay zekâ ile nerelerde karşılaşabiliriz?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 Robotlar yapay zekâ ile dünyayı ele geçirebilirler mi?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 Yapay zekâ insan beynini nasıl taklit ediyor?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 Yapay zekâ hayatımızı nasıl şekillendirecek?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 </a:t>
            </a:r>
            <a:r>
              <a:rPr lang="tr-TR" sz="1800" dirty="0" err="1"/>
              <a:t>Python</a:t>
            </a:r>
            <a:r>
              <a:rPr lang="tr-TR" sz="1800" dirty="0"/>
              <a:t> nedir?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 </a:t>
            </a:r>
            <a:r>
              <a:rPr lang="tr-TR" sz="1800" dirty="0" err="1"/>
              <a:t>Python</a:t>
            </a:r>
            <a:r>
              <a:rPr lang="tr-TR" sz="1800" dirty="0"/>
              <a:t> programlama dile ile yapay zekâ nasıl öğrenilir?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 </a:t>
            </a:r>
            <a:r>
              <a:rPr lang="tr-TR" sz="1800" dirty="0" err="1"/>
              <a:t>Python</a:t>
            </a:r>
            <a:r>
              <a:rPr lang="tr-TR" sz="1800" dirty="0"/>
              <a:t> için hangi temel yapay zekâ kütüphaneleri kullanılır?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 Program/modelleme nedir? </a:t>
            </a:r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3200" dirty="0"/>
              <a:t>Yapay Zekâ Kavramı Üzerine Tartışma </a:t>
            </a:r>
            <a:endParaRPr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2"/>
          <a:stretch/>
        </p:blipFill>
        <p:spPr>
          <a:xfrm>
            <a:off x="1864894" y="45378"/>
            <a:ext cx="6196263" cy="676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1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3200" dirty="0" err="1"/>
              <a:t>Python</a:t>
            </a:r>
            <a:r>
              <a:rPr lang="tr-TR" sz="3200" dirty="0"/>
              <a:t> ile Yapay Zekâ Veri İşleme </a:t>
            </a:r>
            <a:endParaRPr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896925" y="1311442"/>
            <a:ext cx="5295075" cy="3072815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461210" y="1071124"/>
            <a:ext cx="55545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Yapay zekâda veri işleme hem makine öğrenmesi hem de derin öğrenme modellerinden doğru bir biçimde yararlanmak için kullanılan bir tekniktir</a:t>
            </a:r>
            <a:r>
              <a:rPr lang="tr-TR" sz="1800" dirty="0" smtClean="0"/>
              <a:t>.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 smtClean="0"/>
              <a:t> </a:t>
            </a:r>
            <a:r>
              <a:rPr lang="tr-TR" sz="1800" dirty="0"/>
              <a:t>Makine öğrenimi yapay zekânın bir alt kümesidir, bilgisayarların verilerden anlamlı sonuçlar elde edilmesini sağlayan önemli tekniklerden birisidir</a:t>
            </a:r>
            <a:r>
              <a:rPr lang="tr-TR" sz="1800" dirty="0" smtClean="0"/>
              <a:t>.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 smtClean="0"/>
              <a:t>Derin </a:t>
            </a:r>
            <a:r>
              <a:rPr lang="tr-TR" sz="1800" dirty="0"/>
              <a:t>öğrenme ise, beyindeki sinir ağlarını örnek alarak çalışan karmaşık sorunların çözülmesini sağlayan makine öğreniminin alt kümesidir.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 smtClean="0"/>
              <a:t>Yapay </a:t>
            </a:r>
            <a:r>
              <a:rPr lang="tr-TR" sz="1800" dirty="0"/>
              <a:t>zekâda toplanan veriler üzerinde; eksiklik, gürültü (yanlış veri) ve tutarsızlık gibi farklı nedenlerden dolayı veri işleme problemleri yaşanabilir. </a:t>
            </a:r>
          </a:p>
        </p:txBody>
      </p:sp>
    </p:spTree>
    <p:extLst>
      <p:ext uri="{BB962C8B-B14F-4D97-AF65-F5344CB8AC3E}">
        <p14:creationId xmlns:p14="http://schemas.microsoft.com/office/powerpoint/2010/main" val="38128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3200" dirty="0" err="1"/>
              <a:t>Python</a:t>
            </a:r>
            <a:r>
              <a:rPr lang="tr-TR" sz="3200" dirty="0"/>
              <a:t> ile Yapay Zekâ Veri İşleme </a:t>
            </a:r>
            <a:endParaRPr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ikdörtgen 7"/>
          <p:cNvSpPr/>
          <p:nvPr/>
        </p:nvSpPr>
        <p:spPr>
          <a:xfrm>
            <a:off x="701840" y="1072610"/>
            <a:ext cx="10896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Yapay </a:t>
            </a:r>
            <a:r>
              <a:rPr lang="tr-TR" sz="1800" dirty="0"/>
              <a:t>zekâ veri </a:t>
            </a:r>
            <a:r>
              <a:rPr lang="tr-TR" sz="1800" dirty="0" smtClean="0"/>
              <a:t>işleme</a:t>
            </a:r>
            <a:r>
              <a:rPr lang="en-US" sz="1800" dirty="0" smtClean="0"/>
              <a:t> </a:t>
            </a:r>
            <a:r>
              <a:rPr lang="tr-TR" sz="1800" dirty="0" smtClean="0"/>
              <a:t>aşamaları şu </a:t>
            </a:r>
            <a:r>
              <a:rPr lang="tr-TR" sz="1800" dirty="0"/>
              <a:t>şekilde sıralanmaktadır: </a:t>
            </a:r>
          </a:p>
          <a:p>
            <a:r>
              <a:rPr lang="tr-TR" sz="1800" dirty="0"/>
              <a:t>Eksik Verileri Tamamlama: Yapay zekâ veri işleme sürecinde ilk aşamada toplanan verilerde </a:t>
            </a:r>
            <a:r>
              <a:rPr lang="tr-TR" sz="1800" dirty="0" smtClean="0"/>
              <a:t>eksik</a:t>
            </a:r>
            <a:r>
              <a:rPr lang="en-US" sz="1800" dirty="0" smtClean="0"/>
              <a:t> </a:t>
            </a:r>
            <a:r>
              <a:rPr lang="tr-TR" sz="1800" dirty="0" smtClean="0"/>
              <a:t>değerler </a:t>
            </a:r>
            <a:r>
              <a:rPr lang="tr-TR" sz="1800" dirty="0"/>
              <a:t>bulunur. Eksik verileri tamamlamak için öznitelik oluşturma, sınıflandırma, ölçeklendirme-</a:t>
            </a:r>
            <a:r>
              <a:rPr lang="tr-TR" sz="1800" dirty="0" err="1"/>
              <a:t>normalize</a:t>
            </a:r>
            <a:r>
              <a:rPr lang="tr-TR" sz="1800" dirty="0"/>
              <a:t> etme ve uç verileri tespit etme yöntemleri kullanılır.  </a:t>
            </a:r>
            <a:endParaRPr lang="en-US" sz="1800" dirty="0" smtClean="0"/>
          </a:p>
          <a:p>
            <a:r>
              <a:rPr lang="tr-TR" sz="1800" dirty="0" smtClean="0"/>
              <a:t>Veri </a:t>
            </a:r>
            <a:r>
              <a:rPr lang="tr-TR" sz="1800" dirty="0"/>
              <a:t>Bölme: Yapay zekâda veriler eğitim ve test olmak üzere ikiye ayrılır. Eğitim verisi, modelin eğitildiği verileri, test verisi ise modelin eğitilmeyen veriler üzerindeki sonuçlarını görmek için kullanılır.  </a:t>
            </a:r>
          </a:p>
          <a:p>
            <a:r>
              <a:rPr lang="tr-TR" sz="1800" dirty="0"/>
              <a:t>Modelin Eğitilmesi: Yapay zekânın doğru bir tahmin yapabilmesi için temizlenmiş verilerin eğitilmesi gerekir.   </a:t>
            </a:r>
          </a:p>
          <a:p>
            <a:r>
              <a:rPr lang="tr-TR" sz="1800" dirty="0"/>
              <a:t>Modelin Testi ve Doğrulanması: Test verileri ile eğitilen model doğrulanarak yapay zekâ </a:t>
            </a:r>
            <a:r>
              <a:rPr lang="tr-TR" sz="1800" dirty="0" smtClean="0"/>
              <a:t>modeli</a:t>
            </a:r>
            <a:r>
              <a:rPr lang="en-US" sz="1800" dirty="0" smtClean="0"/>
              <a:t> </a:t>
            </a:r>
            <a:r>
              <a:rPr lang="tr-TR" sz="1800" dirty="0" smtClean="0"/>
              <a:t>değerlendirilir</a:t>
            </a:r>
            <a:r>
              <a:rPr lang="tr-TR" sz="1800" dirty="0"/>
              <a:t>. 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785" y="3934931"/>
            <a:ext cx="7180235" cy="254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7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522" y="158113"/>
            <a:ext cx="4710899" cy="318856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971" y="3773327"/>
            <a:ext cx="7722809" cy="2557977"/>
          </a:xfrm>
          <a:prstGeom prst="rect">
            <a:avLst/>
          </a:prstGeom>
        </p:spPr>
      </p:pic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7498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096" y="328533"/>
            <a:ext cx="8518960" cy="30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15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/>
          <a:srcRect t="3560" b="4489"/>
          <a:stretch/>
        </p:blipFill>
        <p:spPr>
          <a:xfrm>
            <a:off x="1539039" y="252663"/>
            <a:ext cx="8343900" cy="2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6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89;p1" descr="A picture containing drawing, shirt&#10;&#10;Description automatically generated">
            <a:extLst>
              <a:ext uri="{FF2B5EF4-FFF2-40B4-BE49-F238E27FC236}">
                <a16:creationId xmlns:a16="http://schemas.microsoft.com/office/drawing/2014/main" xmlns="" id="{5BCCE40E-7B65-FD4D-9A97-BF4858A8F63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1552" y="5898831"/>
            <a:ext cx="3596315" cy="832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8;p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90489E3-5F81-424C-A54F-4D3E3640F4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2400" y="2366127"/>
            <a:ext cx="4267200" cy="106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90;p1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0809EA5F-1E15-4E4A-A680-3CAFD4091682}"/>
              </a:ext>
            </a:extLst>
          </p:cNvPr>
          <p:cNvPicPr preferRelativeResize="0"/>
          <p:nvPr/>
        </p:nvPicPr>
        <p:blipFill rotWithShape="1">
          <a:blip r:embed="rId5">
            <a:alphaModFix amt="25000"/>
          </a:blip>
          <a:srcRect/>
          <a:stretch/>
        </p:blipFill>
        <p:spPr>
          <a:xfrm>
            <a:off x="32391" y="-4568"/>
            <a:ext cx="2946336" cy="686524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91;p1">
            <a:extLst>
              <a:ext uri="{FF2B5EF4-FFF2-40B4-BE49-F238E27FC236}">
                <a16:creationId xmlns:a16="http://schemas.microsoft.com/office/drawing/2014/main" xmlns="" id="{6BCC6801-3919-7E4F-AAD2-6425D67C9554}"/>
              </a:ext>
            </a:extLst>
          </p:cNvPr>
          <p:cNvSpPr txBox="1"/>
          <p:nvPr/>
        </p:nvSpPr>
        <p:spPr>
          <a:xfrm>
            <a:off x="2625970" y="3786481"/>
            <a:ext cx="69400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TEŞEKKÜRLER</a:t>
            </a:r>
            <a:endParaRPr dirty="0"/>
          </a:p>
        </p:txBody>
      </p:sp>
      <p:sp>
        <p:nvSpPr>
          <p:cNvPr id="6" name="Google Shape;91;p1">
            <a:extLst>
              <a:ext uri="{FF2B5EF4-FFF2-40B4-BE49-F238E27FC236}">
                <a16:creationId xmlns:a16="http://schemas.microsoft.com/office/drawing/2014/main" xmlns="" id="{6BCC6801-3919-7E4F-AAD2-6425D67C9554}"/>
              </a:ext>
            </a:extLst>
          </p:cNvPr>
          <p:cNvSpPr txBox="1"/>
          <p:nvPr/>
        </p:nvSpPr>
        <p:spPr>
          <a:xfrm>
            <a:off x="2625970" y="4684012"/>
            <a:ext cx="694006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Eğitmen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: Ahmet Murat </a:t>
            </a:r>
            <a:r>
              <a:rPr lang="en-US" sz="1200" b="1" i="0" u="none" strike="noStrike" cap="none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Türk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06" y="569153"/>
            <a:ext cx="4697254" cy="5510973"/>
          </a:xfrm>
          <a:prstGeom prst="rect">
            <a:avLst/>
          </a:prstGeom>
        </p:spPr>
      </p:pic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56181" y="485232"/>
            <a:ext cx="73152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4000" dirty="0"/>
              <a:t>Yapay Zekâ Kavramı Üzerine Tartışma </a:t>
            </a:r>
            <a:endParaRPr lang="tr-TR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9;p2"/>
          <p:cNvSpPr txBox="1"/>
          <p:nvPr/>
        </p:nvSpPr>
        <p:spPr>
          <a:xfrm>
            <a:off x="736612" y="2051573"/>
            <a:ext cx="7022294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tr-TR" sz="2400" dirty="0" smtClean="0"/>
              <a:t>Yapay </a:t>
            </a:r>
            <a:r>
              <a:rPr lang="tr-TR" sz="2400" dirty="0"/>
              <a:t>zekâ, insan zekâsını modelleyebilmek adına insan gibi akıl yürütme, anlam </a:t>
            </a:r>
            <a:r>
              <a:rPr lang="tr-TR" sz="2400" dirty="0" smtClean="0"/>
              <a:t>çıkartma,</a:t>
            </a:r>
            <a:r>
              <a:rPr lang="en-US" sz="2400" dirty="0" smtClean="0"/>
              <a:t> </a:t>
            </a:r>
            <a:r>
              <a:rPr lang="tr-TR" sz="2400" dirty="0" smtClean="0"/>
              <a:t>genelleme </a:t>
            </a:r>
            <a:r>
              <a:rPr lang="tr-TR" sz="2400" dirty="0"/>
              <a:t>yapabilme, geçmiş deneyimleri ile öğrenebilme gibi yetkinlikleri bir bilgisayara ya da makineye kazandırabilmektedir. </a:t>
            </a:r>
            <a:endParaRPr lang="en-US" sz="2400" dirty="0" smtClean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tr-TR" sz="2400" dirty="0" smtClean="0"/>
              <a:t>Oxford </a:t>
            </a:r>
            <a:r>
              <a:rPr lang="tr-TR" sz="2400" dirty="0"/>
              <a:t>İngilizce </a:t>
            </a:r>
            <a:r>
              <a:rPr lang="tr-TR" sz="2400" dirty="0" err="1"/>
              <a:t>Sözlük’te</a:t>
            </a:r>
            <a:r>
              <a:rPr lang="tr-TR" sz="2400" dirty="0"/>
              <a:t> ise yapay zekâ görsel </a:t>
            </a:r>
            <a:r>
              <a:rPr lang="tr-TR" sz="2400" dirty="0" smtClean="0"/>
              <a:t>algılama,</a:t>
            </a:r>
            <a:r>
              <a:rPr lang="en-US" sz="2400" dirty="0" smtClean="0"/>
              <a:t> </a:t>
            </a:r>
            <a:r>
              <a:rPr lang="tr-TR" sz="2400" dirty="0" smtClean="0"/>
              <a:t>konuşma </a:t>
            </a:r>
            <a:r>
              <a:rPr lang="tr-TR" sz="2400" dirty="0"/>
              <a:t>tanıma, karar verme ve diller arasında çeviri gibi normalde insan zekâsını </a:t>
            </a:r>
            <a:r>
              <a:rPr lang="tr-TR" sz="2400" dirty="0" smtClean="0"/>
              <a:t>gerektiren</a:t>
            </a:r>
            <a:r>
              <a:rPr lang="en-US" sz="2400" dirty="0" smtClean="0"/>
              <a:t> </a:t>
            </a:r>
            <a:r>
              <a:rPr lang="tr-TR" sz="2400" dirty="0" smtClean="0"/>
              <a:t>görevleri </a:t>
            </a:r>
            <a:r>
              <a:rPr lang="tr-TR" sz="2400" dirty="0"/>
              <a:t>yerine getirebilen bilgisayar sistemleri olarak tanımlanmaktadır.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3413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06" y="569153"/>
            <a:ext cx="4697254" cy="5510973"/>
          </a:xfrm>
          <a:prstGeom prst="rect">
            <a:avLst/>
          </a:prstGeom>
        </p:spPr>
      </p:pic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56181" y="485232"/>
            <a:ext cx="73152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4000" dirty="0"/>
              <a:t>Yapay Zekâ Kavramı Üzerine Tartışma </a:t>
            </a:r>
            <a:endParaRPr lang="tr-TR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9;p2"/>
          <p:cNvSpPr txBox="1"/>
          <p:nvPr/>
        </p:nvSpPr>
        <p:spPr>
          <a:xfrm>
            <a:off x="866424" y="1985831"/>
            <a:ext cx="6694713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tr-TR" sz="2400" dirty="0" smtClean="0"/>
              <a:t>Her </a:t>
            </a:r>
            <a:r>
              <a:rPr lang="tr-TR" sz="2400" dirty="0"/>
              <a:t>iki tanımda </a:t>
            </a:r>
            <a:r>
              <a:rPr lang="tr-TR" sz="2400" dirty="0" smtClean="0"/>
              <a:t>da</a:t>
            </a:r>
            <a:r>
              <a:rPr lang="en-US" sz="2400" dirty="0" smtClean="0"/>
              <a:t> </a:t>
            </a:r>
            <a:r>
              <a:rPr lang="tr-TR" sz="2400" dirty="0" smtClean="0"/>
              <a:t>vurgulanan </a:t>
            </a:r>
            <a:r>
              <a:rPr lang="tr-TR" sz="2400" dirty="0"/>
              <a:t>nokta, yapay zekânın bir görevi gerçekleştirirken insan beyni gibi </a:t>
            </a:r>
            <a:r>
              <a:rPr lang="tr-TR" sz="2400" dirty="0" smtClean="0"/>
              <a:t>öğrenme</a:t>
            </a:r>
            <a:r>
              <a:rPr lang="en-US" sz="2400" dirty="0" smtClean="0"/>
              <a:t> </a:t>
            </a:r>
            <a:r>
              <a:rPr lang="tr-TR" sz="2400" dirty="0" smtClean="0"/>
              <a:t>fonksiyonunu </a:t>
            </a:r>
            <a:r>
              <a:rPr lang="tr-TR" sz="2400" dirty="0"/>
              <a:t>gerçekleştiren bilgisayar sistemleri olmasıdır. </a:t>
            </a:r>
            <a:endParaRPr lang="en-US" sz="2400" dirty="0" smtClean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tr-TR" sz="2400" dirty="0" smtClean="0"/>
              <a:t>Yapay </a:t>
            </a:r>
            <a:r>
              <a:rPr lang="tr-TR" sz="2400" dirty="0"/>
              <a:t>zekâ ile insanlara göre </a:t>
            </a:r>
            <a:r>
              <a:rPr lang="tr-TR" sz="2400" dirty="0" smtClean="0"/>
              <a:t>daha</a:t>
            </a:r>
            <a:r>
              <a:rPr lang="en-US" sz="2400" dirty="0" smtClean="0"/>
              <a:t> </a:t>
            </a:r>
            <a:r>
              <a:rPr lang="tr-TR" sz="2400" dirty="0" smtClean="0"/>
              <a:t>akıllı </a:t>
            </a:r>
            <a:r>
              <a:rPr lang="tr-TR" sz="2400" dirty="0"/>
              <a:t>çalışma yeteneğine sahip olup daha hızlı akıl yürütmekte ve daha doğru karar vermektedir</a:t>
            </a:r>
          </a:p>
        </p:txBody>
      </p:sp>
    </p:spTree>
    <p:extLst>
      <p:ext uri="{BB962C8B-B14F-4D97-AF65-F5344CB8AC3E}">
        <p14:creationId xmlns:p14="http://schemas.microsoft.com/office/powerpoint/2010/main" val="3282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56181" y="485232"/>
            <a:ext cx="7315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4000" dirty="0"/>
              <a:t>Yapay </a:t>
            </a:r>
            <a:r>
              <a:rPr lang="tr-TR" sz="4000" dirty="0" smtClean="0"/>
              <a:t>Zeka</a:t>
            </a:r>
            <a:endParaRPr lang="tr-T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4"/>
          <a:srcRect t="7859"/>
          <a:stretch/>
        </p:blipFill>
        <p:spPr>
          <a:xfrm>
            <a:off x="1349575" y="2285999"/>
            <a:ext cx="9548841" cy="1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5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824" y="0"/>
            <a:ext cx="7503444" cy="229175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267326" y="2703016"/>
            <a:ext cx="85504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Yapay zekâ  veri seti, öğrenme algoritmaları ve karar verme süreci olmak üzere üç ana bileşenden oluşur.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smtClean="0"/>
              <a:t>Yapay </a:t>
            </a:r>
            <a:r>
              <a:rPr lang="tr-TR" sz="2400" dirty="0"/>
              <a:t>zekâda metin, görüntü verileri, zaman, uzunluk ölçümleri, video kayıtlarının düzenlenmesi ile veri seti oluşmaktadır.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smtClean="0"/>
              <a:t>Öğrenme </a:t>
            </a:r>
            <a:r>
              <a:rPr lang="tr-TR" sz="2400" dirty="0"/>
              <a:t>algoritmaları </a:t>
            </a:r>
            <a:r>
              <a:rPr lang="tr-TR" sz="2400" dirty="0" smtClean="0"/>
              <a:t>yapay</a:t>
            </a:r>
            <a:r>
              <a:rPr lang="en-US" sz="2400" dirty="0" smtClean="0"/>
              <a:t> </a:t>
            </a:r>
            <a:r>
              <a:rPr lang="tr-TR" sz="2400" dirty="0" smtClean="0"/>
              <a:t>sinir </a:t>
            </a:r>
            <a:r>
              <a:rPr lang="tr-TR" sz="2400" dirty="0"/>
              <a:t>ağları, makine öğrenmesi, derin öğrenme gibi birçok alt daldan oluşmaktadır. Yapay </a:t>
            </a:r>
            <a:r>
              <a:rPr lang="tr-TR" sz="2400" dirty="0" smtClean="0"/>
              <a:t>zekâ</a:t>
            </a:r>
            <a:r>
              <a:rPr lang="en-US" sz="2400" dirty="0" smtClean="0"/>
              <a:t> </a:t>
            </a:r>
            <a:r>
              <a:rPr lang="tr-TR" sz="2400" dirty="0" smtClean="0"/>
              <a:t>öğrenme </a:t>
            </a:r>
            <a:r>
              <a:rPr lang="tr-TR" sz="2400" dirty="0"/>
              <a:t>algoritmaları karmaşık bir yapıya sahip gibi gözükse de temelde algoritma </a:t>
            </a:r>
            <a:r>
              <a:rPr lang="tr-TR" sz="2400" dirty="0" smtClean="0"/>
              <a:t>ve</a:t>
            </a:r>
            <a:r>
              <a:rPr lang="en-US" sz="2400" dirty="0" smtClean="0"/>
              <a:t> </a:t>
            </a:r>
            <a:r>
              <a:rPr lang="tr-TR" sz="2400" dirty="0" smtClean="0"/>
              <a:t>programlamadan </a:t>
            </a:r>
            <a:r>
              <a:rPr lang="tr-TR" sz="2400" dirty="0"/>
              <a:t>oluşmaktadır. </a:t>
            </a:r>
          </a:p>
        </p:txBody>
      </p:sp>
    </p:spTree>
    <p:extLst>
      <p:ext uri="{BB962C8B-B14F-4D97-AF65-F5344CB8AC3E}">
        <p14:creationId xmlns:p14="http://schemas.microsoft.com/office/powerpoint/2010/main" val="106140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06" y="569153"/>
            <a:ext cx="4697254" cy="5510973"/>
          </a:xfrm>
          <a:prstGeom prst="rect">
            <a:avLst/>
          </a:prstGeom>
        </p:spPr>
      </p:pic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849087" y="1714057"/>
            <a:ext cx="7080262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err="1"/>
              <a:t>Algoritma</a:t>
            </a:r>
            <a:r>
              <a:rPr lang="en-US" sz="1800" dirty="0"/>
              <a:t>: </a:t>
            </a:r>
            <a:r>
              <a:rPr lang="en-US" sz="1800" dirty="0" err="1"/>
              <a:t>Bilgisayarlarda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problemin</a:t>
            </a:r>
            <a:r>
              <a:rPr lang="en-US" sz="1800" dirty="0"/>
              <a:t> </a:t>
            </a:r>
            <a:r>
              <a:rPr lang="en-US" sz="1800" dirty="0" err="1"/>
              <a:t>çözümünde</a:t>
            </a:r>
            <a:r>
              <a:rPr lang="en-US" sz="1800" dirty="0"/>
              <a:t> </a:t>
            </a:r>
            <a:r>
              <a:rPr lang="en-US" sz="1800" dirty="0" err="1"/>
              <a:t>izlenecek</a:t>
            </a:r>
            <a:r>
              <a:rPr lang="en-US" sz="1800" dirty="0"/>
              <a:t> </a:t>
            </a:r>
            <a:r>
              <a:rPr lang="en-US" sz="1800" dirty="0" err="1"/>
              <a:t>yol</a:t>
            </a:r>
            <a:r>
              <a:rPr lang="en-US" sz="1800" dirty="0"/>
              <a:t> </a:t>
            </a:r>
            <a:r>
              <a:rPr lang="en-US" sz="1800" dirty="0" err="1"/>
              <a:t>genel</a:t>
            </a:r>
            <a:r>
              <a:rPr lang="en-US" sz="1800" dirty="0"/>
              <a:t> </a:t>
            </a:r>
            <a:r>
              <a:rPr lang="en-US" sz="1800" dirty="0" err="1"/>
              <a:t>tanımıyla</a:t>
            </a:r>
            <a:r>
              <a:rPr lang="en-US" sz="1800" dirty="0"/>
              <a:t> </a:t>
            </a:r>
            <a:r>
              <a:rPr lang="en-US" sz="1800" dirty="0" err="1" smtClean="0"/>
              <a:t>algoritma</a:t>
            </a:r>
            <a:r>
              <a:rPr lang="en-US" sz="1800" dirty="0" smtClean="0"/>
              <a:t> </a:t>
            </a:r>
            <a:r>
              <a:rPr lang="en-US" sz="1800" dirty="0" err="1" smtClean="0"/>
              <a:t>olarak</a:t>
            </a:r>
            <a:r>
              <a:rPr lang="en-US" sz="1800" dirty="0" smtClean="0"/>
              <a:t> </a:t>
            </a:r>
            <a:r>
              <a:rPr lang="en-US" sz="1800" dirty="0" err="1"/>
              <a:t>adlandırılır</a:t>
            </a:r>
            <a:r>
              <a:rPr lang="en-US" sz="1800" dirty="0"/>
              <a:t>. </a:t>
            </a:r>
            <a:r>
              <a:rPr lang="en-US" sz="1800" dirty="0" err="1"/>
              <a:t>Çocuklar</a:t>
            </a:r>
            <a:r>
              <a:rPr lang="en-US" sz="1800" dirty="0"/>
              <a:t> </a:t>
            </a:r>
            <a:r>
              <a:rPr lang="en-US" sz="1800" dirty="0" err="1"/>
              <a:t>günlük</a:t>
            </a:r>
            <a:r>
              <a:rPr lang="en-US" sz="1800" dirty="0"/>
              <a:t> </a:t>
            </a:r>
            <a:r>
              <a:rPr lang="en-US" sz="1800" dirty="0" err="1"/>
              <a:t>hayatta</a:t>
            </a:r>
            <a:r>
              <a:rPr lang="en-US" sz="1800" dirty="0"/>
              <a:t> </a:t>
            </a:r>
            <a:r>
              <a:rPr lang="en-US" sz="1800" dirty="0" err="1"/>
              <a:t>kullandıkları</a:t>
            </a:r>
            <a:r>
              <a:rPr lang="en-US" sz="1800" dirty="0"/>
              <a:t> </a:t>
            </a:r>
            <a:r>
              <a:rPr lang="en-US" sz="1800" dirty="0" err="1"/>
              <a:t>tabletlerden</a:t>
            </a:r>
            <a:r>
              <a:rPr lang="en-US" sz="1800" dirty="0"/>
              <a:t>, </a:t>
            </a:r>
            <a:r>
              <a:rPr lang="en-US" sz="1800" dirty="0" err="1"/>
              <a:t>oynadıkları</a:t>
            </a:r>
            <a:r>
              <a:rPr lang="en-US" sz="1800" dirty="0"/>
              <a:t> </a:t>
            </a:r>
            <a:r>
              <a:rPr lang="en-US" sz="1800" dirty="0" err="1" smtClean="0"/>
              <a:t>oyunlara</a:t>
            </a:r>
            <a:r>
              <a:rPr lang="en-US" sz="1800" dirty="0" smtClean="0"/>
              <a:t>, </a:t>
            </a:r>
            <a:r>
              <a:rPr lang="en-US" sz="1800" dirty="0" err="1" smtClean="0"/>
              <a:t>nyaşamlarının</a:t>
            </a:r>
            <a:r>
              <a:rPr lang="en-US" sz="1800" dirty="0" smtClean="0"/>
              <a:t> </a:t>
            </a:r>
            <a:r>
              <a:rPr lang="en-US" sz="1800" dirty="0"/>
              <a:t>her </a:t>
            </a:r>
            <a:r>
              <a:rPr lang="en-US" sz="1800" dirty="0" err="1"/>
              <a:t>alanında</a:t>
            </a:r>
            <a:r>
              <a:rPr lang="en-US" sz="1800" dirty="0"/>
              <a:t> </a:t>
            </a:r>
            <a:r>
              <a:rPr lang="en-US" sz="1800" dirty="0" err="1"/>
              <a:t>algoritmaları</a:t>
            </a:r>
            <a:r>
              <a:rPr lang="en-US" sz="1800" dirty="0"/>
              <a:t> </a:t>
            </a:r>
            <a:r>
              <a:rPr lang="en-US" sz="1800" dirty="0" err="1"/>
              <a:t>kullanmaktadır</a:t>
            </a:r>
            <a:r>
              <a:rPr lang="en-US" sz="1800" dirty="0"/>
              <a:t>. </a:t>
            </a:r>
            <a:r>
              <a:rPr lang="en-US" sz="1800" dirty="0" err="1"/>
              <a:t>Algoritma</a:t>
            </a:r>
            <a:r>
              <a:rPr lang="en-US" sz="1800" dirty="0"/>
              <a:t> </a:t>
            </a:r>
            <a:r>
              <a:rPr lang="en-US" sz="1800" dirty="0" err="1"/>
              <a:t>mantığı</a:t>
            </a:r>
            <a:r>
              <a:rPr lang="en-US" sz="1800" dirty="0"/>
              <a:t> </a:t>
            </a:r>
            <a:r>
              <a:rPr lang="en-US" sz="1800" dirty="0" err="1"/>
              <a:t>veya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problemi</a:t>
            </a:r>
            <a:r>
              <a:rPr lang="en-US" sz="1800" dirty="0"/>
              <a:t> </a:t>
            </a:r>
            <a:r>
              <a:rPr lang="en-US" sz="1800" dirty="0" err="1"/>
              <a:t>adımadım</a:t>
            </a:r>
            <a:r>
              <a:rPr lang="en-US" sz="1800" dirty="0"/>
              <a:t> </a:t>
            </a:r>
            <a:r>
              <a:rPr lang="en-US" sz="1800" dirty="0" err="1"/>
              <a:t>çözebilme</a:t>
            </a:r>
            <a:r>
              <a:rPr lang="en-US" sz="1800" dirty="0"/>
              <a:t> </a:t>
            </a:r>
            <a:r>
              <a:rPr lang="en-US" sz="1800" dirty="0" err="1"/>
              <a:t>yeteneği</a:t>
            </a:r>
            <a:r>
              <a:rPr lang="en-US" sz="1800" dirty="0"/>
              <a:t> </a:t>
            </a:r>
            <a:r>
              <a:rPr lang="en-US" sz="1800" dirty="0" err="1"/>
              <a:t>özellikle</a:t>
            </a:r>
            <a:r>
              <a:rPr lang="en-US" sz="1800" dirty="0"/>
              <a:t> fen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matematik</a:t>
            </a:r>
            <a:r>
              <a:rPr lang="en-US" sz="1800" dirty="0"/>
              <a:t> </a:t>
            </a:r>
            <a:r>
              <a:rPr lang="en-US" sz="1800" dirty="0" err="1"/>
              <a:t>gibi</a:t>
            </a:r>
            <a:r>
              <a:rPr lang="en-US" sz="1800" dirty="0"/>
              <a:t> </a:t>
            </a:r>
            <a:r>
              <a:rPr lang="en-US" sz="1800" dirty="0" err="1"/>
              <a:t>sayısal</a:t>
            </a:r>
            <a:r>
              <a:rPr lang="en-US" sz="1800" dirty="0"/>
              <a:t> </a:t>
            </a:r>
            <a:r>
              <a:rPr lang="en-US" sz="1800" dirty="0" err="1"/>
              <a:t>derslerde</a:t>
            </a:r>
            <a:r>
              <a:rPr lang="en-US" sz="1800" dirty="0"/>
              <a:t> </a:t>
            </a:r>
            <a:r>
              <a:rPr lang="en-US" sz="1800" dirty="0" err="1"/>
              <a:t>oldukça</a:t>
            </a:r>
            <a:r>
              <a:rPr lang="en-US" sz="1800" dirty="0"/>
              <a:t> </a:t>
            </a:r>
            <a:r>
              <a:rPr lang="en-US" sz="1800" dirty="0" err="1"/>
              <a:t>önemlidir</a:t>
            </a:r>
            <a:r>
              <a:rPr lang="en-US" sz="1800" dirty="0"/>
              <a:t>. </a:t>
            </a:r>
            <a:r>
              <a:rPr lang="en-US" sz="1800" dirty="0" err="1"/>
              <a:t>Örneğin</a:t>
            </a:r>
            <a:r>
              <a:rPr lang="en-US" sz="1800" dirty="0"/>
              <a:t> </a:t>
            </a:r>
            <a:r>
              <a:rPr lang="en-US" sz="1800" dirty="0" err="1"/>
              <a:t>matematik</a:t>
            </a:r>
            <a:r>
              <a:rPr lang="en-US" sz="1800" dirty="0"/>
              <a:t> </a:t>
            </a:r>
            <a:r>
              <a:rPr lang="en-US" sz="1800" dirty="0" err="1"/>
              <a:t>dersinde</a:t>
            </a:r>
            <a:r>
              <a:rPr lang="en-US" sz="1800" dirty="0"/>
              <a:t> </a:t>
            </a:r>
            <a:r>
              <a:rPr lang="en-US" sz="1800" dirty="0" err="1"/>
              <a:t>bölme</a:t>
            </a:r>
            <a:r>
              <a:rPr lang="en-US" sz="1800" dirty="0"/>
              <a:t>, </a:t>
            </a:r>
            <a:r>
              <a:rPr lang="en-US" sz="1800" dirty="0" err="1"/>
              <a:t>çarpma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çıkarma</a:t>
            </a:r>
            <a:r>
              <a:rPr lang="en-US" sz="1800" dirty="0"/>
              <a:t> </a:t>
            </a:r>
            <a:r>
              <a:rPr lang="en-US" sz="1800" dirty="0" err="1"/>
              <a:t>gibi</a:t>
            </a:r>
            <a:r>
              <a:rPr lang="en-US" sz="1800" dirty="0"/>
              <a:t> </a:t>
            </a:r>
            <a:r>
              <a:rPr lang="en-US" sz="1800" dirty="0" err="1"/>
              <a:t>işlemleri</a:t>
            </a:r>
            <a:r>
              <a:rPr lang="en-US" sz="1800" dirty="0"/>
              <a:t> </a:t>
            </a:r>
            <a:r>
              <a:rPr lang="en-US" sz="1800" dirty="0" err="1"/>
              <a:t>yaparken</a:t>
            </a:r>
            <a:r>
              <a:rPr lang="en-US" sz="1800" dirty="0"/>
              <a:t> </a:t>
            </a:r>
            <a:r>
              <a:rPr lang="en-US" sz="1800" dirty="0" err="1"/>
              <a:t>algoritmalardan</a:t>
            </a:r>
            <a:r>
              <a:rPr lang="en-US" sz="1800" dirty="0"/>
              <a:t> </a:t>
            </a:r>
            <a:r>
              <a:rPr lang="en-US" sz="1800" dirty="0" err="1"/>
              <a:t>faydalanılır</a:t>
            </a:r>
            <a:r>
              <a:rPr lang="en-US" sz="1800" dirty="0"/>
              <a:t>. </a:t>
            </a:r>
            <a:r>
              <a:rPr lang="en-US" sz="1800" dirty="0" err="1"/>
              <a:t>Çocuklar</a:t>
            </a:r>
            <a:r>
              <a:rPr lang="en-US" sz="1800" dirty="0"/>
              <a:t>, </a:t>
            </a:r>
            <a:r>
              <a:rPr lang="en-US" sz="1800" dirty="0" err="1"/>
              <a:t>problemleri</a:t>
            </a:r>
            <a:r>
              <a:rPr lang="en-US" sz="1800" dirty="0"/>
              <a:t> </a:t>
            </a:r>
            <a:r>
              <a:rPr lang="en-US" sz="1800" dirty="0" err="1"/>
              <a:t>bölümlere</a:t>
            </a:r>
            <a:r>
              <a:rPr lang="en-US" sz="1800" dirty="0"/>
              <a:t> </a:t>
            </a:r>
            <a:r>
              <a:rPr lang="en-US" sz="1800" dirty="0" err="1"/>
              <a:t>ayırma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çözüme</a:t>
            </a:r>
            <a:r>
              <a:rPr lang="en-US" sz="1800" dirty="0"/>
              <a:t> </a:t>
            </a:r>
            <a:r>
              <a:rPr lang="en-US" sz="1800" dirty="0" err="1"/>
              <a:t>ulaşabilmek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</a:t>
            </a:r>
            <a:r>
              <a:rPr lang="en-US" sz="1800" dirty="0" err="1"/>
              <a:t>yapmış</a:t>
            </a:r>
            <a:r>
              <a:rPr lang="en-US" sz="1800" dirty="0"/>
              <a:t> </a:t>
            </a:r>
            <a:r>
              <a:rPr lang="en-US" sz="1800" dirty="0" err="1"/>
              <a:t>olduklarıişlem</a:t>
            </a:r>
            <a:r>
              <a:rPr lang="en-US" sz="1800" dirty="0"/>
              <a:t> </a:t>
            </a:r>
            <a:r>
              <a:rPr lang="en-US" sz="1800" dirty="0" err="1"/>
              <a:t>basamakları</a:t>
            </a:r>
            <a:r>
              <a:rPr lang="en-US" sz="1800" dirty="0"/>
              <a:t> </a:t>
            </a:r>
            <a:r>
              <a:rPr lang="en-US" sz="1800" dirty="0" err="1"/>
              <a:t>algoritmik</a:t>
            </a:r>
            <a:r>
              <a:rPr lang="en-US" sz="1800" dirty="0"/>
              <a:t> </a:t>
            </a:r>
            <a:r>
              <a:rPr lang="en-US" sz="1800" dirty="0" err="1"/>
              <a:t>düşünceye</a:t>
            </a:r>
            <a:r>
              <a:rPr lang="en-US" sz="1800" dirty="0"/>
              <a:t> </a:t>
            </a:r>
            <a:r>
              <a:rPr lang="en-US" sz="1800" dirty="0" err="1"/>
              <a:t>örnek</a:t>
            </a:r>
            <a:r>
              <a:rPr lang="en-US" sz="1800" dirty="0"/>
              <a:t> </a:t>
            </a:r>
            <a:r>
              <a:rPr lang="en-US" sz="1800" dirty="0" err="1"/>
              <a:t>olarak</a:t>
            </a:r>
            <a:r>
              <a:rPr lang="en-US" sz="1800" dirty="0"/>
              <a:t> </a:t>
            </a:r>
            <a:r>
              <a:rPr lang="en-US" sz="1800" dirty="0" err="1"/>
              <a:t>verilebilir</a:t>
            </a:r>
            <a:r>
              <a:rPr lang="en-US" sz="1800" dirty="0"/>
              <a:t>.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200" dirty="0" err="1" smtClean="0"/>
              <a:t>Yapay</a:t>
            </a:r>
            <a:r>
              <a:rPr lang="en-US" sz="3200" dirty="0" smtClean="0"/>
              <a:t> </a:t>
            </a:r>
            <a:r>
              <a:rPr lang="en-US" sz="3200" dirty="0" err="1" smtClean="0"/>
              <a:t>Zeka</a:t>
            </a:r>
            <a:r>
              <a:rPr lang="en-US" sz="3200" dirty="0" smtClean="0"/>
              <a:t> </a:t>
            </a:r>
            <a:r>
              <a:rPr lang="tr-TR" sz="3200" dirty="0" smtClean="0"/>
              <a:t>Mantık </a:t>
            </a:r>
            <a:r>
              <a:rPr lang="tr-TR" sz="3200" dirty="0"/>
              <a:t>Tekniği</a:t>
            </a:r>
            <a:endParaRPr lang="tr-TR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428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46518" y="1649896"/>
            <a:ext cx="6486433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 smtClean="0"/>
              <a:t>Program: </a:t>
            </a:r>
            <a:r>
              <a:rPr lang="en-US" sz="2600" dirty="0" err="1" smtClean="0"/>
              <a:t>Yapay</a:t>
            </a:r>
            <a:r>
              <a:rPr lang="en-US" sz="2600" dirty="0" smtClean="0"/>
              <a:t> </a:t>
            </a:r>
            <a:r>
              <a:rPr lang="en-US" sz="2600" dirty="0" err="1" smtClean="0"/>
              <a:t>zekâ</a:t>
            </a:r>
            <a:r>
              <a:rPr lang="en-US" sz="2600" dirty="0" smtClean="0"/>
              <a:t> </a:t>
            </a:r>
            <a:r>
              <a:rPr lang="en-US" sz="2600" dirty="0" err="1" smtClean="0"/>
              <a:t>uygulamaları</a:t>
            </a:r>
            <a:r>
              <a:rPr lang="en-US" sz="2600" dirty="0" smtClean="0"/>
              <a:t> </a:t>
            </a:r>
            <a:r>
              <a:rPr lang="en-US" sz="2600" dirty="0" err="1" smtClean="0"/>
              <a:t>için</a:t>
            </a:r>
            <a:r>
              <a:rPr lang="en-US" sz="2600" dirty="0" smtClean="0"/>
              <a:t> </a:t>
            </a:r>
            <a:r>
              <a:rPr lang="en-US" sz="2600" dirty="0" err="1" smtClean="0"/>
              <a:t>algoritma</a:t>
            </a:r>
            <a:r>
              <a:rPr lang="en-US" sz="2600" dirty="0" smtClean="0"/>
              <a:t> </a:t>
            </a:r>
            <a:r>
              <a:rPr lang="en-US" sz="2600" dirty="0" err="1" smtClean="0"/>
              <a:t>adımları</a:t>
            </a:r>
            <a:r>
              <a:rPr lang="en-US" sz="2600" dirty="0" smtClean="0"/>
              <a:t> </a:t>
            </a:r>
            <a:r>
              <a:rPr lang="en-US" sz="2600" dirty="0" err="1" smtClean="0"/>
              <a:t>bilgisayar</a:t>
            </a:r>
            <a:r>
              <a:rPr lang="en-US" sz="2600" dirty="0" smtClean="0"/>
              <a:t> </a:t>
            </a:r>
            <a:r>
              <a:rPr lang="en-US" sz="2600" dirty="0" err="1" smtClean="0"/>
              <a:t>tarafından</a:t>
            </a:r>
            <a:r>
              <a:rPr lang="en-US" sz="2600" dirty="0" smtClean="0"/>
              <a:t> </a:t>
            </a:r>
            <a:r>
              <a:rPr lang="en-US" sz="2600" dirty="0" err="1" smtClean="0"/>
              <a:t>gerçekleştirilen</a:t>
            </a:r>
            <a:r>
              <a:rPr lang="en-US" sz="2600" dirty="0" smtClean="0"/>
              <a:t> program </a:t>
            </a:r>
            <a:r>
              <a:rPr lang="en-US" sz="2600" dirty="0" err="1" smtClean="0"/>
              <a:t>kodlarının</a:t>
            </a:r>
            <a:r>
              <a:rPr lang="en-US" sz="2600" dirty="0" smtClean="0"/>
              <a:t> </a:t>
            </a:r>
            <a:r>
              <a:rPr lang="en-US" sz="2600" dirty="0" err="1" smtClean="0"/>
              <a:t>bütünüdür</a:t>
            </a:r>
            <a:r>
              <a:rPr lang="en-US" sz="2600" dirty="0" smtClean="0"/>
              <a:t>. </a:t>
            </a:r>
            <a:r>
              <a:rPr lang="en-US" sz="2600" dirty="0" err="1" smtClean="0"/>
              <a:t>Programlar</a:t>
            </a:r>
            <a:r>
              <a:rPr lang="en-US" sz="2600" dirty="0" smtClean="0"/>
              <a:t> </a:t>
            </a:r>
            <a:r>
              <a:rPr lang="en-US" sz="2600" dirty="0" err="1" smtClean="0"/>
              <a:t>yapay</a:t>
            </a:r>
            <a:r>
              <a:rPr lang="en-US" sz="2600" dirty="0" smtClean="0"/>
              <a:t> </a:t>
            </a:r>
            <a:r>
              <a:rPr lang="en-US" sz="2600" dirty="0" err="1" smtClean="0"/>
              <a:t>zekâ</a:t>
            </a:r>
            <a:r>
              <a:rPr lang="en-US" sz="2600" dirty="0" smtClean="0"/>
              <a:t> </a:t>
            </a:r>
            <a:r>
              <a:rPr lang="en-US" sz="2600" dirty="0" err="1" smtClean="0"/>
              <a:t>uygulamalarının</a:t>
            </a:r>
            <a:r>
              <a:rPr lang="en-US" sz="2600" dirty="0" smtClean="0"/>
              <a:t> </a:t>
            </a:r>
            <a:r>
              <a:rPr lang="en-US" sz="2600" dirty="0" err="1" smtClean="0"/>
              <a:t>bilgisayar</a:t>
            </a:r>
            <a:r>
              <a:rPr lang="en-US" sz="2600" dirty="0" smtClean="0"/>
              <a:t> </a:t>
            </a:r>
            <a:r>
              <a:rPr lang="en-US" sz="2600" dirty="0" err="1" smtClean="0"/>
              <a:t>tarafından</a:t>
            </a:r>
            <a:r>
              <a:rPr lang="en-US" sz="2600" dirty="0" smtClean="0"/>
              <a:t> </a:t>
            </a:r>
            <a:r>
              <a:rPr lang="en-US" sz="2600" dirty="0" err="1" smtClean="0"/>
              <a:t>yapılması</a:t>
            </a:r>
            <a:r>
              <a:rPr lang="en-US" sz="2600" dirty="0" smtClean="0"/>
              <a:t> </a:t>
            </a:r>
            <a:r>
              <a:rPr lang="en-US" sz="2600" dirty="0" err="1" smtClean="0"/>
              <a:t>için</a:t>
            </a:r>
            <a:r>
              <a:rPr lang="en-US" sz="2600" dirty="0" smtClean="0"/>
              <a:t> </a:t>
            </a:r>
            <a:r>
              <a:rPr lang="en-US" sz="2600" dirty="0" err="1" smtClean="0"/>
              <a:t>gereken</a:t>
            </a:r>
            <a:r>
              <a:rPr lang="en-US" sz="2600" dirty="0" smtClean="0"/>
              <a:t> </a:t>
            </a:r>
            <a:r>
              <a:rPr lang="en-US" sz="2600" dirty="0" err="1" smtClean="0"/>
              <a:t>adımların</a:t>
            </a:r>
            <a:r>
              <a:rPr lang="en-US" sz="2600" dirty="0" smtClean="0"/>
              <a:t> </a:t>
            </a:r>
            <a:r>
              <a:rPr lang="en-US" sz="2600" dirty="0" err="1" smtClean="0"/>
              <a:t>bir</a:t>
            </a:r>
            <a:r>
              <a:rPr lang="en-US" sz="2600" dirty="0" smtClean="0"/>
              <a:t> </a:t>
            </a:r>
            <a:r>
              <a:rPr lang="en-US" sz="2600" dirty="0" err="1" smtClean="0"/>
              <a:t>programlama</a:t>
            </a:r>
            <a:r>
              <a:rPr lang="en-US" sz="2600" dirty="0" smtClean="0"/>
              <a:t> </a:t>
            </a:r>
            <a:r>
              <a:rPr lang="en-US" sz="2600" dirty="0" err="1" smtClean="0"/>
              <a:t>dili</a:t>
            </a:r>
            <a:r>
              <a:rPr lang="en-US" sz="2600" dirty="0" smtClean="0"/>
              <a:t> </a:t>
            </a:r>
            <a:r>
              <a:rPr lang="en-US" sz="2600" dirty="0" err="1" smtClean="0"/>
              <a:t>aracılığıyla</a:t>
            </a:r>
            <a:r>
              <a:rPr lang="en-US" sz="2600" dirty="0" smtClean="0"/>
              <a:t> </a:t>
            </a:r>
            <a:r>
              <a:rPr lang="en-US" sz="2600" dirty="0" err="1" smtClean="0"/>
              <a:t>aktarılmasıdır</a:t>
            </a:r>
            <a:r>
              <a:rPr lang="en-US" sz="2600" dirty="0" smtClean="0"/>
              <a:t>. </a:t>
            </a:r>
            <a:r>
              <a:rPr lang="en-US" sz="2600" dirty="0" err="1" smtClean="0"/>
              <a:t>Öğrenciler</a:t>
            </a:r>
            <a:r>
              <a:rPr lang="en-US" sz="2600" dirty="0" smtClean="0"/>
              <a:t> de </a:t>
            </a:r>
            <a:r>
              <a:rPr lang="en-US" sz="2600" dirty="0" err="1" smtClean="0"/>
              <a:t>bu</a:t>
            </a:r>
            <a:r>
              <a:rPr lang="en-US" sz="2600" dirty="0" smtClean="0"/>
              <a:t> </a:t>
            </a:r>
            <a:r>
              <a:rPr lang="en-US" sz="2600" dirty="0" err="1" smtClean="0"/>
              <a:t>derste</a:t>
            </a:r>
            <a:r>
              <a:rPr lang="en-US" sz="2600" dirty="0" smtClean="0"/>
              <a:t> </a:t>
            </a:r>
            <a:r>
              <a:rPr lang="en-US" sz="2600" dirty="0" err="1" smtClean="0"/>
              <a:t>yapay</a:t>
            </a:r>
            <a:r>
              <a:rPr lang="en-US" sz="2600" dirty="0" smtClean="0"/>
              <a:t> </a:t>
            </a:r>
            <a:r>
              <a:rPr lang="en-US" sz="2600" dirty="0" err="1" smtClean="0"/>
              <a:t>zekâ</a:t>
            </a:r>
            <a:r>
              <a:rPr lang="en-US" sz="2600" dirty="0" smtClean="0"/>
              <a:t> </a:t>
            </a:r>
            <a:r>
              <a:rPr lang="en-US" sz="2600" dirty="0" err="1" smtClean="0"/>
              <a:t>uygulamaları</a:t>
            </a:r>
            <a:r>
              <a:rPr lang="en-US" sz="2600" dirty="0" smtClean="0"/>
              <a:t> </a:t>
            </a:r>
            <a:r>
              <a:rPr lang="en-US" sz="2600" dirty="0" err="1" smtClean="0"/>
              <a:t>geliştirmek</a:t>
            </a:r>
            <a:r>
              <a:rPr lang="en-US" sz="2600" dirty="0" smtClean="0"/>
              <a:t> </a:t>
            </a:r>
            <a:r>
              <a:rPr lang="en-US" sz="2600" dirty="0" err="1" smtClean="0"/>
              <a:t>için</a:t>
            </a:r>
            <a:r>
              <a:rPr lang="en-US" sz="2600" dirty="0" smtClean="0"/>
              <a:t> Python </a:t>
            </a:r>
            <a:r>
              <a:rPr lang="en-US" sz="2600" dirty="0" err="1" smtClean="0"/>
              <a:t>programlama</a:t>
            </a:r>
            <a:r>
              <a:rPr lang="en-US" sz="2600" dirty="0" smtClean="0"/>
              <a:t> </a:t>
            </a:r>
            <a:r>
              <a:rPr lang="en-US" sz="2600" dirty="0" err="1" smtClean="0"/>
              <a:t>dili</a:t>
            </a:r>
            <a:r>
              <a:rPr lang="en-US" sz="2600" dirty="0" smtClean="0"/>
              <a:t> </a:t>
            </a:r>
            <a:r>
              <a:rPr lang="en-US" sz="2600" dirty="0" err="1" smtClean="0"/>
              <a:t>kullanacaktır</a:t>
            </a:r>
            <a:r>
              <a:rPr lang="en-US" sz="2600" dirty="0" smtClean="0"/>
              <a:t>.  </a:t>
            </a:r>
            <a:endParaRPr lang="en-US" sz="2600" dirty="0"/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3200" dirty="0"/>
              <a:t>Yapay Zekâ Kavramı Üzerine Tartışma </a:t>
            </a:r>
            <a:endParaRPr lang="tr-TR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/>
            <a:endParaRPr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255" y="2081463"/>
            <a:ext cx="4582969" cy="238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849087" y="1714055"/>
            <a:ext cx="5371239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dirty="0" err="1"/>
              <a:t>Yapay</a:t>
            </a:r>
            <a:r>
              <a:rPr lang="en-US" sz="1800" dirty="0"/>
              <a:t> </a:t>
            </a:r>
            <a:r>
              <a:rPr lang="en-US" sz="1800" dirty="0" err="1"/>
              <a:t>zekâda</a:t>
            </a:r>
            <a:r>
              <a:rPr lang="en-US" sz="1800" dirty="0"/>
              <a:t> </a:t>
            </a:r>
            <a:r>
              <a:rPr lang="en-US" sz="1800" dirty="0" err="1"/>
              <a:t>problemin</a:t>
            </a:r>
            <a:r>
              <a:rPr lang="en-US" sz="1800" dirty="0"/>
              <a:t> </a:t>
            </a:r>
            <a:r>
              <a:rPr lang="en-US" sz="1800" dirty="0" err="1"/>
              <a:t>modellemesinde</a:t>
            </a:r>
            <a:r>
              <a:rPr lang="en-US" sz="1800" dirty="0"/>
              <a:t> </a:t>
            </a:r>
            <a:r>
              <a:rPr lang="en-US" sz="1800" dirty="0" err="1"/>
              <a:t>kullanılan</a:t>
            </a:r>
            <a:r>
              <a:rPr lang="en-US" sz="1800" dirty="0"/>
              <a:t> </a:t>
            </a:r>
            <a:r>
              <a:rPr lang="en-US" sz="1800" dirty="0" err="1"/>
              <a:t>birçok</a:t>
            </a:r>
            <a:r>
              <a:rPr lang="en-US" sz="1800" dirty="0"/>
              <a:t> </a:t>
            </a:r>
            <a:r>
              <a:rPr lang="en-US" sz="1800" dirty="0" err="1"/>
              <a:t>otomatik</a:t>
            </a:r>
            <a:r>
              <a:rPr lang="en-US" sz="1800" dirty="0"/>
              <a:t> </a:t>
            </a:r>
            <a:r>
              <a:rPr lang="en-US" sz="1800" dirty="0" err="1"/>
              <a:t>karar</a:t>
            </a:r>
            <a:r>
              <a:rPr lang="en-US" sz="1800" dirty="0"/>
              <a:t> </a:t>
            </a:r>
            <a:r>
              <a:rPr lang="en-US" sz="1800" dirty="0" err="1"/>
              <a:t>verme</a:t>
            </a:r>
            <a:r>
              <a:rPr lang="en-US" sz="1800" dirty="0"/>
              <a:t> </a:t>
            </a:r>
            <a:r>
              <a:rPr lang="en-US" sz="1800" dirty="0" err="1"/>
              <a:t>mekanizması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vardır</a:t>
            </a:r>
            <a:r>
              <a:rPr lang="en-US" sz="1800" dirty="0"/>
              <a:t>. </a:t>
            </a:r>
            <a:r>
              <a:rPr lang="en-US" sz="1800" dirty="0" err="1"/>
              <a:t>Yapay</a:t>
            </a:r>
            <a:r>
              <a:rPr lang="en-US" sz="1800" dirty="0"/>
              <a:t> </a:t>
            </a:r>
            <a:r>
              <a:rPr lang="en-US" sz="1800" dirty="0" err="1"/>
              <a:t>zekâ</a:t>
            </a:r>
            <a:r>
              <a:rPr lang="en-US" sz="1800" dirty="0"/>
              <a:t> </a:t>
            </a:r>
            <a:r>
              <a:rPr lang="en-US" sz="1800" dirty="0" err="1"/>
              <a:t>modelleri</a:t>
            </a:r>
            <a:r>
              <a:rPr lang="en-US" sz="1800" dirty="0"/>
              <a:t> </a:t>
            </a:r>
            <a:r>
              <a:rPr lang="en-US" sz="1800" dirty="0" err="1"/>
              <a:t>ile</a:t>
            </a:r>
            <a:r>
              <a:rPr lang="en-US" sz="1800" dirty="0"/>
              <a:t> </a:t>
            </a:r>
            <a:r>
              <a:rPr lang="en-US" sz="1800" dirty="0" err="1"/>
              <a:t>veri</a:t>
            </a:r>
            <a:r>
              <a:rPr lang="en-US" sz="1800" dirty="0"/>
              <a:t> </a:t>
            </a:r>
            <a:r>
              <a:rPr lang="en-US" sz="1800" dirty="0" err="1"/>
              <a:t>girişi</a:t>
            </a:r>
            <a:r>
              <a:rPr lang="en-US" sz="1800" dirty="0"/>
              <a:t> </a:t>
            </a:r>
            <a:r>
              <a:rPr lang="en-US" sz="1800" dirty="0" err="1"/>
              <a:t>sağlandığında</a:t>
            </a:r>
            <a:r>
              <a:rPr lang="en-US" sz="1800" dirty="0"/>
              <a:t> </a:t>
            </a:r>
            <a:r>
              <a:rPr lang="en-US" sz="1800" dirty="0" err="1"/>
              <a:t>uzman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kişinin</a:t>
            </a:r>
            <a:r>
              <a:rPr lang="en-US" sz="1800" dirty="0"/>
              <a:t> </a:t>
            </a:r>
            <a:r>
              <a:rPr lang="en-US" sz="1800" dirty="0" err="1"/>
              <a:t>vereceği</a:t>
            </a:r>
            <a:r>
              <a:rPr lang="en-US" sz="1800" dirty="0"/>
              <a:t> </a:t>
            </a:r>
            <a:r>
              <a:rPr lang="en-US" sz="1800" dirty="0" err="1" smtClean="0"/>
              <a:t>kararı</a:t>
            </a:r>
            <a:r>
              <a:rPr lang="en-US" sz="1800" dirty="0" smtClean="0"/>
              <a:t> "</a:t>
            </a:r>
            <a:r>
              <a:rPr lang="en-US" sz="1800" dirty="0" err="1" smtClean="0"/>
              <a:t>eğitilmiş</a:t>
            </a:r>
            <a:r>
              <a:rPr lang="en-US" sz="1800" dirty="0"/>
              <a:t>" </a:t>
            </a:r>
            <a:r>
              <a:rPr lang="en-US" sz="1800" dirty="0" err="1"/>
              <a:t>matematiksel</a:t>
            </a:r>
            <a:r>
              <a:rPr lang="en-US" sz="1800" dirty="0"/>
              <a:t> </a:t>
            </a:r>
            <a:r>
              <a:rPr lang="en-US" sz="1800" dirty="0" err="1"/>
              <a:t>algoritmalar</a:t>
            </a:r>
            <a:r>
              <a:rPr lang="en-US" sz="1800" dirty="0"/>
              <a:t> </a:t>
            </a:r>
            <a:r>
              <a:rPr lang="en-US" sz="1800" dirty="0" err="1"/>
              <a:t>yapar</a:t>
            </a:r>
            <a:r>
              <a:rPr lang="en-US" sz="1800" dirty="0"/>
              <a:t>. </a:t>
            </a:r>
            <a:endParaRPr lang="en-US" sz="18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dirty="0" err="1" smtClean="0"/>
              <a:t>Ayrıca</a:t>
            </a:r>
            <a:r>
              <a:rPr lang="en-US" sz="1800" dirty="0" smtClean="0"/>
              <a:t> </a:t>
            </a:r>
            <a:r>
              <a:rPr lang="en-US" sz="1800" dirty="0" err="1"/>
              <a:t>yapay</a:t>
            </a:r>
            <a:r>
              <a:rPr lang="en-US" sz="1800" dirty="0"/>
              <a:t> </a:t>
            </a:r>
            <a:r>
              <a:rPr lang="en-US" sz="1800" dirty="0" err="1"/>
              <a:t>zekâ</a:t>
            </a:r>
            <a:r>
              <a:rPr lang="en-US" sz="1800" dirty="0"/>
              <a:t> </a:t>
            </a:r>
            <a:r>
              <a:rPr lang="en-US" sz="1800" dirty="0" err="1"/>
              <a:t>modelleri</a:t>
            </a:r>
            <a:r>
              <a:rPr lang="en-US" sz="1800" dirty="0"/>
              <a:t> </a:t>
            </a:r>
            <a:r>
              <a:rPr lang="en-US" sz="1800" dirty="0" err="1"/>
              <a:t>karar</a:t>
            </a:r>
            <a:r>
              <a:rPr lang="en-US" sz="1800" dirty="0"/>
              <a:t> </a:t>
            </a:r>
            <a:r>
              <a:rPr lang="en-US" sz="1800" dirty="0" err="1" smtClean="0"/>
              <a:t>sürecinin</a:t>
            </a:r>
            <a:r>
              <a:rPr lang="en-US" sz="1800" dirty="0" smtClean="0"/>
              <a:t> </a:t>
            </a:r>
            <a:r>
              <a:rPr lang="en-US" sz="1800" dirty="0" err="1" smtClean="0"/>
              <a:t>yorumlanmasına</a:t>
            </a:r>
            <a:r>
              <a:rPr lang="en-US" sz="1800" dirty="0" smtClean="0"/>
              <a:t> </a:t>
            </a:r>
            <a:r>
              <a:rPr lang="en-US" sz="1800" dirty="0" err="1"/>
              <a:t>yardımcı</a:t>
            </a:r>
            <a:r>
              <a:rPr lang="en-US" sz="1800" dirty="0"/>
              <a:t> </a:t>
            </a:r>
            <a:r>
              <a:rPr lang="en-US" sz="1800" dirty="0" err="1"/>
              <a:t>olurlar</a:t>
            </a:r>
            <a:r>
              <a:rPr lang="en-US" sz="1800" dirty="0"/>
              <a:t>. </a:t>
            </a:r>
            <a:r>
              <a:rPr lang="en-US" sz="1800" dirty="0" err="1"/>
              <a:t>Yapay</a:t>
            </a:r>
            <a:r>
              <a:rPr lang="en-US" sz="1800" dirty="0"/>
              <a:t> </a:t>
            </a:r>
            <a:r>
              <a:rPr lang="en-US" sz="1800" dirty="0" err="1"/>
              <a:t>zekâ</a:t>
            </a:r>
            <a:r>
              <a:rPr lang="en-US" sz="1800" dirty="0"/>
              <a:t> </a:t>
            </a:r>
            <a:r>
              <a:rPr lang="en-US" sz="1800" dirty="0" err="1"/>
              <a:t>modelleri</a:t>
            </a:r>
            <a:r>
              <a:rPr lang="en-US" sz="1800" dirty="0"/>
              <a:t>, </a:t>
            </a:r>
            <a:r>
              <a:rPr lang="en-US" sz="1800" dirty="0" err="1"/>
              <a:t>sistemin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doğru</a:t>
            </a:r>
            <a:r>
              <a:rPr lang="en-US" sz="1800" dirty="0"/>
              <a:t> </a:t>
            </a:r>
            <a:r>
              <a:rPr lang="en-US" sz="1800" dirty="0" err="1"/>
              <a:t>kararı</a:t>
            </a:r>
            <a:r>
              <a:rPr lang="en-US" sz="1800" dirty="0"/>
              <a:t> </a:t>
            </a:r>
            <a:r>
              <a:rPr lang="en-US" sz="1800" dirty="0" err="1"/>
              <a:t>vermesi</a:t>
            </a:r>
            <a:r>
              <a:rPr lang="en-US" sz="1800" dirty="0"/>
              <a:t> </a:t>
            </a:r>
            <a:r>
              <a:rPr lang="en-US" sz="1800" dirty="0" err="1" smtClean="0"/>
              <a:t>veya</a:t>
            </a:r>
            <a:r>
              <a:rPr lang="en-US" sz="1800" dirty="0" smtClean="0"/>
              <a:t> </a:t>
            </a:r>
            <a:r>
              <a:rPr lang="en-US" sz="1800" dirty="0" err="1" smtClean="0"/>
              <a:t>maliyeti</a:t>
            </a:r>
            <a:r>
              <a:rPr lang="en-US" sz="1800" dirty="0" smtClean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aza</a:t>
            </a:r>
            <a:r>
              <a:rPr lang="en-US" sz="1800" dirty="0"/>
              <a:t> </a:t>
            </a:r>
            <a:r>
              <a:rPr lang="en-US" sz="1800" dirty="0" err="1"/>
              <a:t>indirmesi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</a:t>
            </a:r>
            <a:r>
              <a:rPr lang="en-US" sz="1800" dirty="0" err="1"/>
              <a:t>büyük</a:t>
            </a:r>
            <a:r>
              <a:rPr lang="en-US" sz="1800" dirty="0"/>
              <a:t> </a:t>
            </a:r>
            <a:r>
              <a:rPr lang="en-US" sz="1800" dirty="0" err="1"/>
              <a:t>miktarda</a:t>
            </a:r>
            <a:r>
              <a:rPr lang="en-US" sz="1800" dirty="0"/>
              <a:t> </a:t>
            </a:r>
            <a:r>
              <a:rPr lang="en-US" sz="1800" dirty="0" err="1"/>
              <a:t>veriyi</a:t>
            </a:r>
            <a:r>
              <a:rPr lang="en-US" sz="1800" dirty="0"/>
              <a:t> </a:t>
            </a:r>
            <a:r>
              <a:rPr lang="en-US" sz="1800" dirty="0" err="1"/>
              <a:t>işlemektedir</a:t>
            </a:r>
            <a:r>
              <a:rPr lang="en-US" sz="1800" dirty="0"/>
              <a:t>. </a:t>
            </a:r>
            <a:endParaRPr lang="en-US" sz="18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dirty="0" err="1" smtClean="0"/>
              <a:t>Farklı</a:t>
            </a:r>
            <a:r>
              <a:rPr lang="en-US" sz="1800" dirty="0" smtClean="0"/>
              <a:t> </a:t>
            </a:r>
            <a:r>
              <a:rPr lang="en-US" sz="1800" dirty="0" err="1"/>
              <a:t>ortamlarda</a:t>
            </a:r>
            <a:r>
              <a:rPr lang="en-US" sz="1800" dirty="0"/>
              <a:t> </a:t>
            </a:r>
            <a:r>
              <a:rPr lang="en-US" sz="1800" dirty="0" err="1"/>
              <a:t>gelen</a:t>
            </a:r>
            <a:r>
              <a:rPr lang="en-US" sz="1800" dirty="0"/>
              <a:t> </a:t>
            </a:r>
            <a:r>
              <a:rPr lang="en-US" sz="1800" dirty="0" err="1"/>
              <a:t>verileri</a:t>
            </a:r>
            <a:r>
              <a:rPr lang="en-US" sz="1800" dirty="0"/>
              <a:t> </a:t>
            </a:r>
            <a:r>
              <a:rPr lang="en-US" sz="1800" dirty="0" err="1"/>
              <a:t>analiz</a:t>
            </a:r>
            <a:r>
              <a:rPr lang="en-US" sz="1800" dirty="0"/>
              <a:t> </a:t>
            </a:r>
            <a:r>
              <a:rPr lang="en-US" sz="1800" dirty="0" err="1"/>
              <a:t>eden</a:t>
            </a:r>
            <a:r>
              <a:rPr lang="en-US" sz="1800" dirty="0"/>
              <a:t> </a:t>
            </a:r>
            <a:r>
              <a:rPr lang="en-US" sz="1800" dirty="0" err="1"/>
              <a:t>yapay</a:t>
            </a:r>
            <a:r>
              <a:rPr lang="en-US" sz="1800" dirty="0"/>
              <a:t> </a:t>
            </a:r>
            <a:r>
              <a:rPr lang="en-US" sz="1800" dirty="0" err="1"/>
              <a:t>zekâ</a:t>
            </a:r>
            <a:r>
              <a:rPr lang="en-US" sz="1800" dirty="0"/>
              <a:t> </a:t>
            </a:r>
            <a:r>
              <a:rPr lang="en-US" sz="1800" dirty="0" err="1"/>
              <a:t>modeli</a:t>
            </a:r>
            <a:r>
              <a:rPr lang="en-US" sz="1800" dirty="0"/>
              <a:t> </a:t>
            </a:r>
            <a:r>
              <a:rPr lang="en-US" sz="1800" dirty="0" err="1"/>
              <a:t>tüm</a:t>
            </a:r>
            <a:r>
              <a:rPr lang="en-US" sz="1800" dirty="0"/>
              <a:t> </a:t>
            </a:r>
            <a:r>
              <a:rPr lang="en-US" sz="1800" dirty="0" err="1"/>
              <a:t>verileri</a:t>
            </a:r>
            <a:r>
              <a:rPr lang="en-US" sz="1800" dirty="0"/>
              <a:t> </a:t>
            </a:r>
            <a:r>
              <a:rPr lang="en-US" sz="1800" dirty="0" err="1"/>
              <a:t>gözden</a:t>
            </a:r>
            <a:r>
              <a:rPr lang="en-US" sz="1800" dirty="0"/>
              <a:t> </a:t>
            </a:r>
            <a:r>
              <a:rPr lang="en-US" sz="1800" dirty="0" err="1"/>
              <a:t>geçirerek</a:t>
            </a:r>
            <a:r>
              <a:rPr lang="en-US" sz="1800" dirty="0"/>
              <a:t> </a:t>
            </a:r>
            <a:r>
              <a:rPr lang="en-US" sz="1800" dirty="0" err="1"/>
              <a:t>uzmanlardan</a:t>
            </a:r>
            <a:r>
              <a:rPr lang="en-US" sz="1800" dirty="0"/>
              <a:t> </a:t>
            </a:r>
            <a:r>
              <a:rPr lang="en-US" sz="1800" dirty="0" err="1"/>
              <a:t>oluşan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ekibin</a:t>
            </a:r>
            <a:r>
              <a:rPr lang="en-US" sz="1800" dirty="0"/>
              <a:t> </a:t>
            </a:r>
            <a:r>
              <a:rPr lang="en-US" sz="1800" dirty="0" err="1"/>
              <a:t>yapacağı</a:t>
            </a:r>
            <a:r>
              <a:rPr lang="en-US" sz="1800" dirty="0"/>
              <a:t> </a:t>
            </a:r>
            <a:r>
              <a:rPr lang="en-US" sz="1800" dirty="0" err="1"/>
              <a:t>belirli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karar</a:t>
            </a:r>
            <a:r>
              <a:rPr lang="en-US" sz="1800" dirty="0"/>
              <a:t> </a:t>
            </a:r>
            <a:r>
              <a:rPr lang="en-US" sz="1800" dirty="0" err="1"/>
              <a:t>sürecini</a:t>
            </a:r>
            <a:r>
              <a:rPr lang="en-US" sz="1800" dirty="0"/>
              <a:t> </a:t>
            </a:r>
            <a:r>
              <a:rPr lang="en-US" sz="1800" dirty="0" err="1"/>
              <a:t>tek</a:t>
            </a:r>
            <a:r>
              <a:rPr lang="en-US" sz="1800" dirty="0"/>
              <a:t> </a:t>
            </a:r>
            <a:r>
              <a:rPr lang="en-US" sz="1800" dirty="0" err="1"/>
              <a:t>başına</a:t>
            </a:r>
            <a:r>
              <a:rPr lang="en-US" sz="1800" dirty="0"/>
              <a:t> </a:t>
            </a:r>
            <a:r>
              <a:rPr lang="en-US" sz="1800" dirty="0" err="1"/>
              <a:t>gerçekleştirir</a:t>
            </a:r>
            <a:r>
              <a:rPr lang="en-US" sz="1800" dirty="0"/>
              <a:t>. </a:t>
            </a:r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200" dirty="0" smtClean="0"/>
              <a:t>Y</a:t>
            </a:r>
            <a:r>
              <a:rPr lang="tr-TR" sz="3200" dirty="0" err="1" smtClean="0"/>
              <a:t>apay</a:t>
            </a:r>
            <a:r>
              <a:rPr lang="tr-TR" sz="3200" dirty="0" smtClean="0"/>
              <a:t> </a:t>
            </a:r>
            <a:r>
              <a:rPr lang="tr-TR" sz="3200" dirty="0"/>
              <a:t>Zekâda Problem Modelleme</a:t>
            </a:r>
            <a:endParaRPr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077" y="2142741"/>
            <a:ext cx="4803658" cy="257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9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1328</Words>
  <Application>Microsoft Office PowerPoint</Application>
  <PresentationFormat>Geniş ekran</PresentationFormat>
  <Paragraphs>117</Paragraphs>
  <Slides>26</Slides>
  <Notes>24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1" baseType="lpstr">
      <vt:lpstr>Arial</vt:lpstr>
      <vt:lpstr>Calibri</vt:lpstr>
      <vt:lpstr>Trebuchet MS</vt:lpstr>
      <vt:lpstr>Wingdings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Engin KAPKIN</dc:creator>
  <cp:lastModifiedBy>Murat Both Sides Now</cp:lastModifiedBy>
  <cp:revision>83</cp:revision>
  <dcterms:created xsi:type="dcterms:W3CDTF">2020-02-01T14:56:41Z</dcterms:created>
  <dcterms:modified xsi:type="dcterms:W3CDTF">2024-05-01T18:01:59Z</dcterms:modified>
</cp:coreProperties>
</file>