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510" r:id="rId4"/>
    <p:sldId id="513" r:id="rId5"/>
    <p:sldId id="512" r:id="rId6"/>
    <p:sldId id="514" r:id="rId7"/>
    <p:sldId id="515" r:id="rId8"/>
    <p:sldId id="516" r:id="rId9"/>
    <p:sldId id="525" r:id="rId10"/>
    <p:sldId id="524" r:id="rId11"/>
    <p:sldId id="526" r:id="rId12"/>
    <p:sldId id="531" r:id="rId13"/>
    <p:sldId id="519" r:id="rId14"/>
    <p:sldId id="520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8" roundtripDataSignature="AMtx7mirSvI042rLD/1MEU6DOAZADPD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71A07C-C811-4A47-9D0F-A9A5F82E3BAD}">
  <a:tblStyle styleId="{DF71A07C-C811-4A47-9D0F-A9A5F82E3B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/>
    <p:restoredTop sz="85643" autoAdjust="0"/>
  </p:normalViewPr>
  <p:slideViewPr>
    <p:cSldViewPr snapToGrid="0" snapToObjects="1">
      <p:cViewPr varScale="1">
        <p:scale>
          <a:sx n="80" d="100"/>
          <a:sy n="80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806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942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 </a:t>
            </a:r>
            <a:r>
              <a:rPr lang="en-US" dirty="0" err="1" smtClean="0"/>
              <a:t>Öğrenciler</a:t>
            </a:r>
            <a:r>
              <a:rPr lang="en-US" dirty="0" smtClean="0"/>
              <a:t>, ilk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bulanık</a:t>
            </a:r>
            <a:r>
              <a:rPr lang="en-US" dirty="0" smtClean="0"/>
              <a:t> </a:t>
            </a:r>
            <a:r>
              <a:rPr lang="en-US" dirty="0" err="1" smtClean="0"/>
              <a:t>mantık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bulaşık</a:t>
            </a:r>
            <a:r>
              <a:rPr lang="en-US" dirty="0" smtClean="0"/>
              <a:t> </a:t>
            </a:r>
            <a:r>
              <a:rPr lang="en-US" dirty="0" err="1" smtClean="0"/>
              <a:t>makinesi</a:t>
            </a:r>
            <a:r>
              <a:rPr lang="en-US" dirty="0" smtClean="0"/>
              <a:t> </a:t>
            </a:r>
            <a:r>
              <a:rPr lang="en-US" dirty="0" err="1" smtClean="0"/>
              <a:t>problemini</a:t>
            </a:r>
            <a:r>
              <a:rPr lang="en-US" dirty="0" smtClean="0"/>
              <a:t> </a:t>
            </a:r>
            <a:r>
              <a:rPr lang="en-US" dirty="0" err="1" smtClean="0"/>
              <a:t>anlar</a:t>
            </a:r>
            <a:r>
              <a:rPr lang="en-US" dirty="0" smtClean="0"/>
              <a:t>. </a:t>
            </a:r>
            <a:r>
              <a:rPr lang="en-US" dirty="0" err="1" smtClean="0"/>
              <a:t>Şekil</a:t>
            </a:r>
            <a:r>
              <a:rPr lang="en-US" dirty="0" smtClean="0"/>
              <a:t> 2.4’te </a:t>
            </a:r>
            <a:r>
              <a:rPr lang="en-US" dirty="0" err="1" smtClean="0"/>
              <a:t>gösterilen</a:t>
            </a:r>
            <a:r>
              <a:rPr lang="en-US" dirty="0" smtClean="0"/>
              <a:t> </a:t>
            </a:r>
            <a:r>
              <a:rPr lang="en-US" dirty="0" err="1" smtClean="0"/>
              <a:t>bulaşık</a:t>
            </a:r>
            <a:r>
              <a:rPr lang="en-US" dirty="0" smtClean="0"/>
              <a:t> </a:t>
            </a:r>
            <a:r>
              <a:rPr lang="en-US" dirty="0" err="1" smtClean="0"/>
              <a:t>makinesi</a:t>
            </a:r>
            <a:r>
              <a:rPr lang="en-US" dirty="0" smtClean="0"/>
              <a:t> </a:t>
            </a:r>
            <a:r>
              <a:rPr lang="en-US" dirty="0" err="1" smtClean="0"/>
              <a:t>bulanık</a:t>
            </a:r>
            <a:r>
              <a:rPr lang="en-US" dirty="0" smtClean="0"/>
              <a:t> </a:t>
            </a:r>
            <a:r>
              <a:rPr lang="en-US" dirty="0" err="1" smtClean="0"/>
              <a:t>mantık</a:t>
            </a:r>
            <a:r>
              <a:rPr lang="en-US" dirty="0" smtClean="0"/>
              <a:t> </a:t>
            </a:r>
            <a:r>
              <a:rPr lang="en-US" dirty="0" err="1" smtClean="0"/>
              <a:t>modeline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çıkış</a:t>
            </a:r>
            <a:r>
              <a:rPr lang="en-US" dirty="0" smtClean="0"/>
              <a:t> </a:t>
            </a:r>
            <a:r>
              <a:rPr lang="en-US" dirty="0" err="1" smtClean="0"/>
              <a:t>parametrelerini</a:t>
            </a:r>
            <a:r>
              <a:rPr lang="en-US" dirty="0" smtClean="0"/>
              <a:t> </a:t>
            </a:r>
            <a:r>
              <a:rPr lang="en-US" dirty="0" err="1" smtClean="0"/>
              <a:t>belirler</a:t>
            </a:r>
            <a:r>
              <a:rPr lang="en-US" dirty="0" smtClean="0"/>
              <a:t>. </a:t>
            </a:r>
            <a:r>
              <a:rPr lang="en-US" dirty="0" err="1" smtClean="0"/>
              <a:t>Bulaşık</a:t>
            </a:r>
            <a:r>
              <a:rPr lang="en-US" dirty="0" smtClean="0"/>
              <a:t> </a:t>
            </a:r>
            <a:r>
              <a:rPr lang="en-US" dirty="0" err="1" smtClean="0"/>
              <a:t>makinası</a:t>
            </a:r>
            <a:r>
              <a:rPr lang="en-US" dirty="0" smtClean="0"/>
              <a:t> </a:t>
            </a:r>
            <a:r>
              <a:rPr lang="en-US" dirty="0" err="1" smtClean="0"/>
              <a:t>bulanık</a:t>
            </a:r>
            <a:r>
              <a:rPr lang="en-US" dirty="0" smtClean="0"/>
              <a:t> </a:t>
            </a:r>
            <a:r>
              <a:rPr lang="en-US" dirty="0" err="1" smtClean="0"/>
              <a:t>mantık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belirlenen</a:t>
            </a:r>
            <a:r>
              <a:rPr lang="en-US" dirty="0" smtClean="0"/>
              <a:t> </a:t>
            </a:r>
            <a:r>
              <a:rPr lang="en-US" dirty="0" err="1" smtClean="0"/>
              <a:t>bulaşık</a:t>
            </a:r>
            <a:r>
              <a:rPr lang="en-US" dirty="0" smtClean="0"/>
              <a:t> </a:t>
            </a:r>
            <a:r>
              <a:rPr lang="en-US" dirty="0" err="1" smtClean="0"/>
              <a:t>miktarı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kirlilik</a:t>
            </a:r>
            <a:r>
              <a:rPr lang="en-US" dirty="0" smtClean="0"/>
              <a:t> </a:t>
            </a:r>
            <a:r>
              <a:rPr lang="en-US" dirty="0" err="1" smtClean="0"/>
              <a:t>seviyesine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bulaşıkları</a:t>
            </a:r>
            <a:r>
              <a:rPr lang="en-US" dirty="0" smtClean="0"/>
              <a:t> </a:t>
            </a:r>
            <a:r>
              <a:rPr lang="en-US" dirty="0" err="1" smtClean="0"/>
              <a:t>yıkamak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süreyi</a:t>
            </a:r>
            <a:r>
              <a:rPr lang="en-US" dirty="0" smtClean="0"/>
              <a:t> </a:t>
            </a:r>
            <a:r>
              <a:rPr lang="en-US" dirty="0" err="1" smtClean="0"/>
              <a:t>belirler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7300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71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0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750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105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703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41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28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tr-TR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52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55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15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73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93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46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2366127"/>
            <a:ext cx="4267200" cy="10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A picture containing drawing, shi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1552" y="6043210"/>
            <a:ext cx="3596315" cy="83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A picture containing drawing&#10;&#10;Description automatically generated"/>
          <p:cNvPicPr preferRelativeResize="0"/>
          <p:nvPr/>
        </p:nvPicPr>
        <p:blipFill rotWithShape="1">
          <a:blip r:embed="rId5">
            <a:alphaModFix amt="25000"/>
          </a:blip>
          <a:srcRect/>
          <a:stretch/>
        </p:blipFill>
        <p:spPr>
          <a:xfrm>
            <a:off x="32391" y="-4568"/>
            <a:ext cx="2946336" cy="68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625970" y="3786481"/>
            <a:ext cx="69400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4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YAPAY ZEKA</a:t>
            </a:r>
            <a:r>
              <a:rPr lang="tr-TR" sz="24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tr-TR" sz="2400" dirty="0"/>
              <a:t>Yapay Zeka Matematiği ve Bulanık Mantık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dirty="0" err="1" smtClean="0"/>
              <a:t>Tasarla</a:t>
            </a:r>
            <a:endParaRPr lang="tr-T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28" y="2105526"/>
            <a:ext cx="8792147" cy="24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/>
          <a:srcRect t="5882"/>
          <a:stretch/>
        </p:blipFill>
        <p:spPr>
          <a:xfrm>
            <a:off x="527744" y="181824"/>
            <a:ext cx="10580221" cy="65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dirty="0" err="1" smtClean="0"/>
              <a:t>Tasarla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53" y="1044332"/>
            <a:ext cx="7512473" cy="95291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953" y="2491235"/>
            <a:ext cx="7908846" cy="37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7" y="1714057"/>
            <a:ext cx="918222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1800" dirty="0" smtClean="0"/>
              <a:t>Şekil</a:t>
            </a:r>
            <a:r>
              <a:rPr lang="en-US" sz="1800" dirty="0" smtClean="0"/>
              <a:t>de</a:t>
            </a:r>
            <a:r>
              <a:rPr lang="tr-TR" sz="1800" dirty="0" smtClean="0"/>
              <a:t> gösterildiği </a:t>
            </a:r>
            <a:r>
              <a:rPr lang="tr-TR" sz="1800" dirty="0"/>
              <a:t>gibi otomatik fren sistemi için bulanık mantık kontrol sistemi giriş parametreleri mesafe ve hız, çıkış parametresi ise uygulanması gereken fren basınç değerlerini bulanık mantık modeli ile </a:t>
            </a:r>
            <a:r>
              <a:rPr lang="tr-TR" sz="1800" dirty="0" smtClean="0"/>
              <a:t>belirle</a:t>
            </a:r>
            <a:r>
              <a:rPr lang="en-US" sz="1800" dirty="0" err="1" smtClean="0"/>
              <a:t>ni</a:t>
            </a:r>
            <a:r>
              <a:rPr lang="tr-TR" sz="1800" dirty="0" smtClean="0"/>
              <a:t>r</a:t>
            </a:r>
            <a:r>
              <a:rPr lang="tr-TR" sz="1800" dirty="0"/>
              <a:t>.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1800" dirty="0" smtClean="0"/>
              <a:t>Bu </a:t>
            </a:r>
            <a:r>
              <a:rPr lang="tr-TR" sz="1800" dirty="0"/>
              <a:t>etkinlik kapsamında problem çözümüne ilişkin bulanık mantık sistemi kodlanır 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dirty="0" err="1" smtClean="0"/>
              <a:t>İlave</a:t>
            </a:r>
            <a:r>
              <a:rPr lang="en-US" sz="3200" dirty="0" smtClean="0"/>
              <a:t> </a:t>
            </a:r>
            <a:r>
              <a:rPr lang="en-US" sz="3200" dirty="0" err="1" smtClean="0"/>
              <a:t>Etkinlik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95" y="3741179"/>
            <a:ext cx="6793086" cy="1722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3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77" y="3530936"/>
            <a:ext cx="8391525" cy="22002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869" y="813886"/>
            <a:ext cx="8782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89;p1" descr="A picture containing drawing, shirt&#10;&#10;Description automatically generated">
            <a:extLst>
              <a:ext uri="{FF2B5EF4-FFF2-40B4-BE49-F238E27FC236}">
                <a16:creationId xmlns="" xmlns:a16="http://schemas.microsoft.com/office/drawing/2014/main" id="{5BCCE40E-7B65-FD4D-9A97-BF4858A8F6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1552" y="6043210"/>
            <a:ext cx="3596315" cy="83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8;p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90489E3-5F81-424C-A54F-4D3E3640F4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2366127"/>
            <a:ext cx="4267200" cy="10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0;p1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0809EA5F-1E15-4E4A-A680-3CAFD4091682}"/>
              </a:ext>
            </a:extLst>
          </p:cNvPr>
          <p:cNvPicPr preferRelativeResize="0"/>
          <p:nvPr/>
        </p:nvPicPr>
        <p:blipFill rotWithShape="1">
          <a:blip r:embed="rId5">
            <a:alphaModFix amt="25000"/>
          </a:blip>
          <a:srcRect/>
          <a:stretch/>
        </p:blipFill>
        <p:spPr>
          <a:xfrm>
            <a:off x="32391" y="-4568"/>
            <a:ext cx="2946336" cy="68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="" xmlns:a16="http://schemas.microsoft.com/office/drawing/2014/main" id="{6BCC6801-3919-7E4F-AAD2-6425D67C9554}"/>
              </a:ext>
            </a:extLst>
          </p:cNvPr>
          <p:cNvSpPr txBox="1"/>
          <p:nvPr/>
        </p:nvSpPr>
        <p:spPr>
          <a:xfrm>
            <a:off x="2625970" y="3786481"/>
            <a:ext cx="69400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TEŞEKKÜRLER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="" xmlns:a16="http://schemas.microsoft.com/office/drawing/2014/main" id="{6BCC6801-3919-7E4F-AAD2-6425D67C9554}"/>
              </a:ext>
            </a:extLst>
          </p:cNvPr>
          <p:cNvSpPr txBox="1"/>
          <p:nvPr/>
        </p:nvSpPr>
        <p:spPr>
          <a:xfrm>
            <a:off x="2625970" y="4684012"/>
            <a:ext cx="694006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Eğitmen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 Ahmet Murat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Türk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06" y="569153"/>
            <a:ext cx="4697254" cy="5510973"/>
          </a:xfrm>
          <a:prstGeom prst="rect">
            <a:avLst/>
          </a:prstGeom>
        </p:spPr>
      </p:pic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7" y="1157733"/>
            <a:ext cx="703172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800" dirty="0"/>
              <a:t>Matematiksel becerileri kazanabilmek için matematiksel düşünme tarzını geliştirerek uygulamaya koymak mantığın temelini </a:t>
            </a:r>
            <a:r>
              <a:rPr lang="en-US" sz="1800" dirty="0" err="1" smtClean="0"/>
              <a:t>oluşturur</a:t>
            </a:r>
            <a:r>
              <a:rPr lang="en-US" sz="18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800" dirty="0" smtClean="0"/>
              <a:t>Mantık</a:t>
            </a:r>
            <a:r>
              <a:rPr lang="tr-TR" sz="1800" dirty="0"/>
              <a:t>, insan zihni gibi doğruyu ve yanlışı ayırt etmek için kullanılan bir düşünme disiplinidir. </a:t>
            </a:r>
            <a:endParaRPr lang="en-US" sz="1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800" dirty="0" smtClean="0"/>
              <a:t>Mantık</a:t>
            </a:r>
            <a:r>
              <a:rPr lang="tr-TR" sz="1800" dirty="0"/>
              <a:t> kavramı doğru (1) veya yanlıştan (0) oluşan bir yargının sonucudur. Örneğin; "İstanbul, Türkiye'nin doğusundadır." cümlesi bir önermedir ve bu önerme yanlıştır. "23 Nisan, Ulusal Egemenlik ve Çocuk Bayramı’dır." önermesi ise doğru bir önermedir. </a:t>
            </a:r>
            <a:endParaRPr lang="en-US" sz="1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800" dirty="0" smtClean="0"/>
              <a:t>Mantık </a:t>
            </a:r>
            <a:r>
              <a:rPr lang="tr-TR" sz="1800" dirty="0"/>
              <a:t>kavramı insan beyninin problem çözme teknikleri ile oldukça benzerdir. </a:t>
            </a:r>
            <a:endParaRPr lang="en-US" sz="1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800" dirty="0" smtClean="0"/>
              <a:t>İnsan </a:t>
            </a:r>
            <a:r>
              <a:rPr lang="tr-TR" sz="1800" dirty="0"/>
              <a:t>beyni ilk olarak problemin kaynağı olan faktörler tespit ettikten sonra, problemin çözümü için çözüm aşamalarını mantıksal olarak gerçekleştirir. </a:t>
            </a:r>
            <a:endParaRPr lang="en-US" sz="1800" dirty="0"/>
          </a:p>
          <a:p>
            <a:pPr marL="285750" lvl="0" indent="-285750" algn="just">
              <a:buClr>
                <a:srgbClr val="0C0C0C"/>
              </a:buClr>
              <a:buSzPts val="1600"/>
              <a:buFont typeface="Arial"/>
              <a:buChar char="•"/>
            </a:pP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/>
              <a:t>Mantık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 err="1"/>
              <a:t>Skalar</a:t>
            </a:r>
            <a:r>
              <a:rPr lang="tr-TR" sz="3200" dirty="0"/>
              <a:t>, vektör, matris ve </a:t>
            </a:r>
            <a:r>
              <a:rPr lang="tr-TR" sz="3200" dirty="0" err="1"/>
              <a:t>tensör</a:t>
            </a:r>
            <a:r>
              <a:rPr lang="tr-TR" sz="3200" dirty="0"/>
              <a:t> 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34"/>
          <p:cNvPicPr/>
          <p:nvPr/>
        </p:nvPicPr>
        <p:blipFill>
          <a:blip r:embed="rId4"/>
          <a:stretch>
            <a:fillRect/>
          </a:stretch>
        </p:blipFill>
        <p:spPr>
          <a:xfrm>
            <a:off x="939785" y="1683461"/>
            <a:ext cx="10740025" cy="36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1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6" y="954355"/>
            <a:ext cx="10122339" cy="44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06" y="569153"/>
            <a:ext cx="4697254" cy="5510973"/>
          </a:xfrm>
          <a:prstGeom prst="rect">
            <a:avLst/>
          </a:prstGeom>
        </p:spPr>
      </p:pic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56181" y="485232"/>
            <a:ext cx="7315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4000" dirty="0"/>
              <a:t>Yapay Zeka Matematiği </a:t>
            </a:r>
            <a:endParaRPr lang="tr-T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2"/>
          <p:cNvSpPr txBox="1"/>
          <p:nvPr/>
        </p:nvSpPr>
        <p:spPr>
          <a:xfrm>
            <a:off x="849087" y="1714057"/>
            <a:ext cx="702229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tr-TR" sz="2400" dirty="0"/>
              <a:t>İnsanın yaşını tanımlarken kullanılan sayılar ifadesi boyutsuz olarak kullanılır</a:t>
            </a:r>
            <a:r>
              <a:rPr lang="tr-TR" sz="2400" dirty="0" smtClean="0"/>
              <a:t>.</a:t>
            </a:r>
            <a:endParaRPr lang="en-US" sz="2400" dirty="0" smtClean="0"/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tr-TR" sz="2400" dirty="0"/>
              <a:t>Matrislerin satır ve/veya sütunlarını oluşturan her bir boyutuna vektör denir. 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Tensör</a:t>
            </a:r>
            <a:r>
              <a:rPr lang="en-US" sz="2400" dirty="0" smtClean="0"/>
              <a:t> </a:t>
            </a:r>
            <a:r>
              <a:rPr lang="tr-TR" sz="2400" dirty="0" smtClean="0"/>
              <a:t>kavramı </a:t>
            </a:r>
            <a:r>
              <a:rPr lang="tr-TR" sz="2400" dirty="0"/>
              <a:t>ise, insanın damardaki kanın akışı ile, damarın hacimsel ve yüzeysel alan değişimi ifade edilirken kullanılır. Örneğin zeka küpü </a:t>
            </a:r>
            <a:r>
              <a:rPr lang="tr-TR" sz="2400" dirty="0" err="1"/>
              <a:t>tensöre</a:t>
            </a:r>
            <a:r>
              <a:rPr lang="tr-TR" sz="2400" dirty="0"/>
              <a:t> bir örnek olarak verilebilir.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06" y="569153"/>
            <a:ext cx="4697254" cy="5510973"/>
          </a:xfrm>
          <a:prstGeom prst="rect">
            <a:avLst/>
          </a:prstGeom>
        </p:spPr>
      </p:pic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6" y="1714057"/>
            <a:ext cx="731955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1800" dirty="0"/>
              <a:t>Bulanık mantık insan düşüncesini fonksiyonlara dönüştüren hesaplamalı matematiksel işlemlerdir.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1800" dirty="0"/>
              <a:t>Bulanık mantık kavramı klasik yanlış (0) ve doğru (1) mantığı arasında derecelendirme yapılarak </a:t>
            </a:r>
            <a:r>
              <a:rPr lang="tr-TR" sz="1800" dirty="0" err="1"/>
              <a:t>kümelendirme</a:t>
            </a:r>
            <a:r>
              <a:rPr lang="tr-TR" sz="1800" dirty="0"/>
              <a:t> işlemini gerçekleştirilir.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1800" dirty="0" smtClean="0"/>
              <a:t>Problemin </a:t>
            </a:r>
            <a:r>
              <a:rPr lang="tr-TR" sz="1800" dirty="0"/>
              <a:t>çözümü esnasında bazı önermelerin doğru ya da yanlış olarak değerlendirilmesi mümkün olmayabilir. Bu durumun sebebi, önermelerin doğru bir şekilde ölçülememesinden kaynaklanmaktadır.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1800" dirty="0" smtClean="0"/>
              <a:t>İnsan </a:t>
            </a:r>
            <a:r>
              <a:rPr lang="tr-TR" sz="1800" dirty="0"/>
              <a:t>beyninde gerçek durumlar insan zihninin bir ürün olması ya da bazılarının da tam olarak ölçülebilir olmaması durumunda </a:t>
            </a:r>
            <a:r>
              <a:rPr lang="tr-TR" sz="1800" b="1" dirty="0"/>
              <a:t>“bulanık mantık</a:t>
            </a:r>
            <a:r>
              <a:rPr lang="tr-TR" sz="1800" dirty="0"/>
              <a:t>” kavramı ortaya çıkmaktadır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/>
              <a:t>Bulanık Mantık Tekniği</a:t>
            </a:r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4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06" y="569153"/>
            <a:ext cx="4697254" cy="5510973"/>
          </a:xfrm>
          <a:prstGeom prst="rect">
            <a:avLst/>
          </a:prstGeom>
        </p:spPr>
      </p:pic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7" y="1714057"/>
            <a:ext cx="708026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B</a:t>
            </a:r>
            <a:r>
              <a:rPr lang="tr-TR" sz="1800" dirty="0" err="1" smtClean="0"/>
              <a:t>ulanık</a:t>
            </a:r>
            <a:r>
              <a:rPr lang="tr-TR" sz="1800" dirty="0" smtClean="0"/>
              <a:t> </a:t>
            </a:r>
            <a:r>
              <a:rPr lang="tr-TR" sz="1800" dirty="0"/>
              <a:t>mantık ile modelleme işleminde, giriş parametreleri ile çıkış parametreleri ilişkilendirerek küme oluştur ve bulanık mantık kurallarını </a:t>
            </a:r>
            <a:r>
              <a:rPr lang="tr-TR" sz="1800" dirty="0" smtClean="0"/>
              <a:t>tanımla</a:t>
            </a:r>
            <a:r>
              <a:rPr lang="en-US" sz="1800" dirty="0" err="1" smtClean="0"/>
              <a:t>nı</a:t>
            </a:r>
            <a:r>
              <a:rPr lang="tr-TR" sz="1800" dirty="0" smtClean="0"/>
              <a:t>r</a:t>
            </a:r>
            <a:r>
              <a:rPr lang="tr-TR" sz="1800" dirty="0"/>
              <a:t>. </a:t>
            </a: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1800" dirty="0" smtClean="0"/>
              <a:t>Örneğin </a:t>
            </a:r>
            <a:r>
              <a:rPr lang="tr-TR" sz="1800" dirty="0"/>
              <a:t>bir kişinin yaşını </a:t>
            </a:r>
            <a:r>
              <a:rPr lang="tr-TR" sz="1800" dirty="0" err="1"/>
              <a:t>tahminlemeye</a:t>
            </a:r>
            <a:r>
              <a:rPr lang="tr-TR" sz="1800" dirty="0"/>
              <a:t> çalışalım. </a:t>
            </a:r>
            <a:endParaRPr lang="en-US" sz="1800" dirty="0" smtClean="0"/>
          </a:p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tr-TR" sz="1800" dirty="0" smtClean="0"/>
              <a:t>Kişinin </a:t>
            </a:r>
            <a:r>
              <a:rPr lang="tr-TR" sz="1800" dirty="0"/>
              <a:t>yaşını görsel olarak anlamak kesin bir sonuç değildir. </a:t>
            </a:r>
            <a:endParaRPr lang="en-US" sz="1800" dirty="0" smtClean="0"/>
          </a:p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tr-TR" sz="1800" dirty="0" smtClean="0"/>
              <a:t>Kişinin </a:t>
            </a:r>
            <a:r>
              <a:rPr lang="tr-TR" sz="1800" dirty="0"/>
              <a:t>kesin yaşını belirlemek için ya kimliğine bakılır ya da tıbbi testler uygulanır. </a:t>
            </a:r>
            <a:endParaRPr lang="en-US" sz="1800" dirty="0" smtClean="0"/>
          </a:p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tr-TR" sz="1800" dirty="0" smtClean="0"/>
              <a:t>Bu </a:t>
            </a:r>
            <a:r>
              <a:rPr lang="tr-TR" sz="1800" dirty="0"/>
              <a:t>sonuçlara bakarak, kişinin yaşı hakkında net bir bilgi elde edilir. </a:t>
            </a:r>
            <a:endParaRPr lang="en-US" sz="1800" dirty="0" smtClean="0"/>
          </a:p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tr-TR" sz="1800" dirty="0" smtClean="0"/>
              <a:t>Örneğin </a:t>
            </a:r>
            <a:r>
              <a:rPr lang="tr-TR" sz="1800" dirty="0"/>
              <a:t>“Bu kişi 18 yaşından büyüktür” gibi bir önermeye yüzde yüz yanlış ya da yüzde yüz doğru gibi bir yorum getirmek mümkündür. </a:t>
            </a:r>
            <a:endParaRPr lang="en-US" sz="1800" dirty="0" smtClean="0"/>
          </a:p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tr-TR" sz="1800" dirty="0" smtClean="0"/>
              <a:t>Ancak </a:t>
            </a:r>
            <a:r>
              <a:rPr lang="tr-TR" sz="1800" dirty="0"/>
              <a:t>önerme “Bu kişi gençtir” şeklinde ortaya atılırsa bulanık mantık kavramı ortaya çıkacaktır.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tr-TR" sz="3200" dirty="0"/>
              <a:t>Bulanık Mantık Tekniği</a:t>
            </a:r>
            <a:endParaRPr lang="tr-T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28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9087" y="1714057"/>
            <a:ext cx="648643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tr-TR" sz="1800" b="1" dirty="0"/>
              <a:t>Giriş:</a:t>
            </a:r>
            <a:r>
              <a:rPr lang="tr-TR" sz="1800" dirty="0"/>
              <a:t> Yapay zekâ bulanık mantık sistemlerinde ilk olarak veri girişi yapılır. Böylece bulanık mantık sistemi çalışmaya başlar. </a:t>
            </a:r>
            <a:endParaRPr lang="en-US" sz="1800" dirty="0"/>
          </a:p>
          <a:p>
            <a:r>
              <a:rPr lang="tr-TR" sz="1800" b="1" dirty="0" err="1"/>
              <a:t>Bulanıklaştırıcı</a:t>
            </a:r>
            <a:r>
              <a:rPr lang="tr-TR" sz="1800" b="1" dirty="0"/>
              <a:t>: </a:t>
            </a:r>
            <a:r>
              <a:rPr lang="tr-TR" sz="1800" dirty="0"/>
              <a:t>Bulanık mantık sistemine girilen</a:t>
            </a:r>
            <a:r>
              <a:rPr lang="tr-TR" sz="1800" b="1" dirty="0"/>
              <a:t> </a:t>
            </a:r>
            <a:r>
              <a:rPr lang="tr-TR" sz="1800" dirty="0"/>
              <a:t>verileri 0 ile 1 arasındaki bulanık değerleri dönüştürür.</a:t>
            </a:r>
            <a:endParaRPr lang="en-US" sz="1800" dirty="0"/>
          </a:p>
          <a:p>
            <a:r>
              <a:rPr lang="tr-TR" sz="1800" b="1" dirty="0"/>
              <a:t>Kurallar: </a:t>
            </a:r>
            <a:r>
              <a:rPr lang="tr-TR" sz="1800" dirty="0"/>
              <a:t>Bulanıklaştırma işlemi sırasındaki çıkarım kuralları belirlenir.</a:t>
            </a:r>
            <a:r>
              <a:rPr lang="tr-TR" sz="1800" b="1" dirty="0"/>
              <a:t> </a:t>
            </a:r>
            <a:endParaRPr lang="en-US" sz="1800" dirty="0"/>
          </a:p>
          <a:p>
            <a:r>
              <a:rPr lang="tr-TR" sz="1800" b="1" dirty="0"/>
              <a:t>Çıkarım: </a:t>
            </a:r>
            <a:r>
              <a:rPr lang="tr-TR" sz="1800" dirty="0"/>
              <a:t>Bulanık kuralları kullanarak bulanık giriş değerleri için bulanık sonuçlar çıkarır.</a:t>
            </a:r>
            <a:endParaRPr lang="en-US" sz="1800" dirty="0"/>
          </a:p>
          <a:p>
            <a:r>
              <a:rPr lang="tr-TR" sz="1800" b="1" dirty="0" err="1"/>
              <a:t>Durulaştırıcı</a:t>
            </a:r>
            <a:r>
              <a:rPr lang="tr-TR" sz="1800" b="1" dirty="0"/>
              <a:t>:</a:t>
            </a:r>
            <a:r>
              <a:rPr lang="tr-TR" sz="1800" dirty="0"/>
              <a:t> Çıkarımdan elde edilen sonuçları istenilen gerçek değerlere dönüştürür. </a:t>
            </a:r>
            <a:endParaRPr lang="en-US" sz="1800" dirty="0"/>
          </a:p>
          <a:p>
            <a:r>
              <a:rPr lang="tr-TR" sz="1800" b="1" dirty="0"/>
              <a:t>Çıkış: </a:t>
            </a:r>
            <a:r>
              <a:rPr lang="tr-TR" sz="1800" dirty="0"/>
              <a:t>Bulanık mantık sisteminden elde edilen çıkış verisidir. 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tr-TR" sz="3200" dirty="0"/>
              <a:t>Bulanık Mantık </a:t>
            </a:r>
            <a:r>
              <a:rPr lang="tr-TR" sz="3200" dirty="0" smtClean="0"/>
              <a:t>Tekniği</a:t>
            </a:r>
            <a:r>
              <a:rPr lang="en-US" sz="3200" dirty="0"/>
              <a:t> </a:t>
            </a:r>
            <a:r>
              <a:rPr lang="en-US" sz="3200" dirty="0" smtClean="0"/>
              <a:t>- Fuzzy Logic</a:t>
            </a:r>
            <a:endParaRPr lang="tr-T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endParaRPr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1" y="653152"/>
            <a:ext cx="4328160" cy="40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586037"/>
            <a:ext cx="8991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485</Words>
  <Application>Microsoft Office PowerPoint</Application>
  <PresentationFormat>Geniş ekran</PresentationFormat>
  <Paragraphs>56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KAPKIN</dc:creator>
  <cp:lastModifiedBy>Murat Both Sides Now</cp:lastModifiedBy>
  <cp:revision>74</cp:revision>
  <dcterms:created xsi:type="dcterms:W3CDTF">2020-02-01T14:56:41Z</dcterms:created>
  <dcterms:modified xsi:type="dcterms:W3CDTF">2024-05-01T18:04:10Z</dcterms:modified>
</cp:coreProperties>
</file>