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599" r:id="rId3"/>
    <p:sldId id="639" r:id="rId4"/>
    <p:sldId id="657" r:id="rId5"/>
    <p:sldId id="600" r:id="rId6"/>
    <p:sldId id="601" r:id="rId7"/>
    <p:sldId id="602" r:id="rId8"/>
    <p:sldId id="658" r:id="rId9"/>
    <p:sldId id="603" r:id="rId10"/>
    <p:sldId id="604" r:id="rId11"/>
    <p:sldId id="640" r:id="rId12"/>
    <p:sldId id="660" r:id="rId13"/>
    <p:sldId id="641" r:id="rId14"/>
    <p:sldId id="662" r:id="rId15"/>
    <p:sldId id="665" r:id="rId16"/>
    <p:sldId id="664" r:id="rId17"/>
    <p:sldId id="663" r:id="rId18"/>
    <p:sldId id="666" r:id="rId19"/>
    <p:sldId id="659" r:id="rId20"/>
    <p:sldId id="605" r:id="rId21"/>
    <p:sldId id="643" r:id="rId22"/>
    <p:sldId id="667" r:id="rId23"/>
    <p:sldId id="642" r:id="rId24"/>
    <p:sldId id="668" r:id="rId25"/>
    <p:sldId id="669" r:id="rId26"/>
    <p:sldId id="670" r:id="rId27"/>
    <p:sldId id="671" r:id="rId28"/>
    <p:sldId id="672" r:id="rId29"/>
    <p:sldId id="673" r:id="rId30"/>
    <p:sldId id="674" r:id="rId31"/>
    <p:sldId id="656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rSvI042rLD/1MEU6DOAZADPDF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2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71A07C-C811-4A47-9D0F-A9A5F82E3BAD}">
  <a:tblStyle styleId="{DF71A07C-C811-4A47-9D0F-A9A5F82E3BA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0"/>
    <p:restoredTop sz="82048" autoAdjust="0"/>
  </p:normalViewPr>
  <p:slideViewPr>
    <p:cSldViewPr snapToGrid="0" snapToObjects="1">
      <p:cViewPr varScale="1">
        <p:scale>
          <a:sx n="80" d="100"/>
          <a:sy n="80" d="100"/>
        </p:scale>
        <p:origin x="108" y="4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28065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942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9092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https://support.microsoft.com/tr-tr/topic/tablolara-giri%C5%9F-78ff21ea-2f76-4fb0-8af6-c318d1ee0ea7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953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https://support.microsoft.com/tr-tr/topic/tablo-olu%C5%9Fturma-ve-alan-ekleme-8fdc65f9-8d40-4ff5-9212-80e6545e8d87</a:t>
            </a:r>
            <a:endParaRPr lang="en-U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https://www.microsoft.com/tr-tr/download/details.aspx?id=39358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3287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https://support.microsoft.com/tr-tr/topic/tablo-olu%C5%9Fturma-ve-alan-ekleme-8fdc65f9-8d40-4ff5-9212-80e6545e8d87</a:t>
            </a:r>
            <a:endParaRPr lang="en-U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https://www.microsoft.com/tr-tr/download/details.aspx?id=39358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530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https://support.microsoft.com/tr-tr/topic/tablo-olu%C5%9Fturma-ve-alan-ekleme-8fdc65f9-8d40-4ff5-9212-80e6545e8d87</a:t>
            </a:r>
            <a:endParaRPr lang="en-U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https://www.microsoft.com/tr-tr/download/details.aspx?id=39358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6826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https://support.microsoft.com/tr-tr/topic/tablo-olu%C5%9Fturma-ve-alan-ekleme-8fdc65f9-8d40-4ff5-9212-80e6545e8d87</a:t>
            </a:r>
            <a:endParaRPr lang="en-U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https://www.microsoft.com/tr-tr/download/details.aspx?id=39358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123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https://support.microsoft.com/tr-tr/topic/tablo-olu%C5%9Fturma-ve-alan-ekleme-8fdc65f9-8d40-4ff5-9212-80e6545e8d87</a:t>
            </a:r>
            <a:endParaRPr lang="en-U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https://www.microsoft.com/tr-tr/download/details.aspx?id=39358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2647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Örnek bir web adresini düşünecek olursak: personel.com </a:t>
            </a:r>
          </a:p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 web adresi </a:t>
            </a:r>
            <a:r>
              <a:rPr lang="tr-TR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veritabanında</a:t>
            </a:r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her bir personele tanımlanmış bir kimlik numarası (ID) vardır. Bu</a:t>
            </a:r>
          </a:p>
          <a:p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bilgiler Şekil</a:t>
            </a:r>
            <a:r>
              <a:rPr lang="en-US" sz="12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dekine</a:t>
            </a:r>
            <a:r>
              <a:rPr lang="tr-TR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benzer bir tabloda tutulduğu gibidir. 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4200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tr-TR" sz="1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8117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558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422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823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333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5919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 smtClean="0"/>
              <a:t>DOM XSS: </a:t>
            </a:r>
            <a:r>
              <a:rPr lang="en-US" dirty="0" smtClean="0"/>
              <a:t>DOM </a:t>
            </a:r>
            <a:r>
              <a:rPr lang="en-US" dirty="0" err="1" smtClean="0"/>
              <a:t>tabanlı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XSS </a:t>
            </a:r>
            <a:r>
              <a:rPr lang="en-US" dirty="0" err="1" smtClean="0"/>
              <a:t>saldırı</a:t>
            </a:r>
            <a:r>
              <a:rPr lang="en-US" dirty="0" smtClean="0"/>
              <a:t> </a:t>
            </a:r>
            <a:r>
              <a:rPr lang="en-US" dirty="0" err="1" smtClean="0"/>
              <a:t>stratejisinde</a:t>
            </a:r>
            <a:r>
              <a:rPr lang="en-US" dirty="0" smtClean="0"/>
              <a:t>, </a:t>
            </a: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 smtClean="0"/>
              <a:t>korsanı</a:t>
            </a:r>
            <a:r>
              <a:rPr lang="en-US" dirty="0" smtClean="0"/>
              <a:t>, </a:t>
            </a:r>
            <a:r>
              <a:rPr lang="en-US" dirty="0" err="1" smtClean="0"/>
              <a:t>orijinal</a:t>
            </a:r>
            <a:r>
              <a:rPr lang="en-US" dirty="0" smtClean="0"/>
              <a:t> </a:t>
            </a:r>
            <a:r>
              <a:rPr lang="en-US" dirty="0" err="1" smtClean="0"/>
              <a:t>istemci</a:t>
            </a:r>
            <a:r>
              <a:rPr lang="en-US" dirty="0" smtClean="0"/>
              <a:t> </a:t>
            </a:r>
            <a:r>
              <a:rPr lang="en-US" dirty="0" err="1" smtClean="0"/>
              <a:t>komut</a:t>
            </a:r>
            <a:r>
              <a:rPr lang="en-US" dirty="0" smtClean="0"/>
              <a:t> </a:t>
            </a:r>
            <a:r>
              <a:rPr lang="en-US" dirty="0" err="1" smtClean="0"/>
              <a:t>dosyasının</a:t>
            </a:r>
            <a:r>
              <a:rPr lang="en-US" dirty="0" smtClean="0"/>
              <a:t> </a:t>
            </a:r>
            <a:r>
              <a:rPr lang="en-US" dirty="0" err="1" smtClean="0"/>
              <a:t>çalıştığı</a:t>
            </a:r>
            <a:r>
              <a:rPr lang="en-US" dirty="0" smtClean="0"/>
              <a:t> </a:t>
            </a:r>
            <a:r>
              <a:rPr lang="en-US" dirty="0" err="1" smtClean="0"/>
              <a:t>kurbanın</a:t>
            </a:r>
            <a:r>
              <a:rPr lang="en-US" dirty="0" smtClean="0"/>
              <a:t> </a:t>
            </a:r>
            <a:r>
              <a:rPr lang="en-US" dirty="0" err="1" smtClean="0"/>
              <a:t>tarayıcısında</a:t>
            </a:r>
            <a:r>
              <a:rPr lang="en-US" dirty="0" smtClean="0"/>
              <a:t> </a:t>
            </a:r>
            <a:r>
              <a:rPr lang="en-US" dirty="0" err="1" smtClean="0"/>
              <a:t>belge</a:t>
            </a:r>
            <a:r>
              <a:rPr lang="en-US" dirty="0" smtClean="0"/>
              <a:t> </a:t>
            </a:r>
            <a:r>
              <a:rPr lang="en-US" dirty="0" err="1" smtClean="0"/>
              <a:t>nesne</a:t>
            </a:r>
            <a:r>
              <a:rPr lang="en-US" dirty="0" smtClean="0"/>
              <a:t> </a:t>
            </a:r>
            <a:r>
              <a:rPr lang="en-US" dirty="0" err="1" smtClean="0"/>
              <a:t>modelini</a:t>
            </a:r>
            <a:r>
              <a:rPr lang="en-US" dirty="0" smtClean="0"/>
              <a:t> (DOM) </a:t>
            </a:r>
            <a:r>
              <a:rPr lang="en-US" dirty="0" err="1" smtClean="0"/>
              <a:t>değiştirerek</a:t>
            </a:r>
            <a:r>
              <a:rPr lang="en-US" dirty="0" smtClean="0"/>
              <a:t> </a:t>
            </a:r>
            <a:r>
              <a:rPr lang="en-US" dirty="0" err="1" smtClean="0"/>
              <a:t>yükü</a:t>
            </a:r>
            <a:r>
              <a:rPr lang="en-US" dirty="0" smtClean="0"/>
              <a:t> </a:t>
            </a:r>
            <a:r>
              <a:rPr lang="en-US" dirty="0" err="1" smtClean="0"/>
              <a:t>enjekte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. </a:t>
            </a:r>
            <a:r>
              <a:rPr lang="en-US" dirty="0" err="1" smtClean="0"/>
              <a:t>Sayfa</a:t>
            </a:r>
            <a:r>
              <a:rPr lang="en-US" dirty="0" smtClean="0"/>
              <a:t> </a:t>
            </a:r>
            <a:r>
              <a:rPr lang="en-US" dirty="0" err="1" smtClean="0"/>
              <a:t>değişmez</a:t>
            </a:r>
            <a:r>
              <a:rPr lang="en-US" dirty="0" smtClean="0"/>
              <a:t>, </a:t>
            </a:r>
            <a:r>
              <a:rPr lang="en-US" dirty="0" err="1" smtClean="0"/>
              <a:t>ancak</a:t>
            </a:r>
            <a:r>
              <a:rPr lang="en-US" dirty="0" smtClean="0"/>
              <a:t> </a:t>
            </a:r>
            <a:r>
              <a:rPr lang="en-US" dirty="0" err="1" smtClean="0"/>
              <a:t>sayfada</a:t>
            </a:r>
            <a:r>
              <a:rPr lang="en-US" dirty="0" smtClean="0"/>
              <a:t> </a:t>
            </a:r>
            <a:r>
              <a:rPr lang="en-US" dirty="0" err="1" smtClean="0"/>
              <a:t>bulunan</a:t>
            </a:r>
            <a:r>
              <a:rPr lang="en-US" dirty="0" smtClean="0"/>
              <a:t> </a:t>
            </a:r>
            <a:r>
              <a:rPr lang="en-US" dirty="0" err="1" smtClean="0"/>
              <a:t>istemci</a:t>
            </a:r>
            <a:r>
              <a:rPr lang="en-US" dirty="0" smtClean="0"/>
              <a:t> </a:t>
            </a:r>
            <a:r>
              <a:rPr lang="en-US" dirty="0" err="1" smtClean="0"/>
              <a:t>tarafı</a:t>
            </a:r>
            <a:r>
              <a:rPr lang="en-US" dirty="0" smtClean="0"/>
              <a:t> </a:t>
            </a:r>
            <a:r>
              <a:rPr lang="en-US" dirty="0" err="1" smtClean="0"/>
              <a:t>kodu</a:t>
            </a:r>
            <a:r>
              <a:rPr lang="en-US" dirty="0" smtClean="0"/>
              <a:t>, </a:t>
            </a:r>
            <a:r>
              <a:rPr lang="en-US" dirty="0" err="1" smtClean="0"/>
              <a:t>kötü</a:t>
            </a:r>
            <a:r>
              <a:rPr lang="en-US" dirty="0" smtClean="0"/>
              <a:t> </a:t>
            </a:r>
            <a:r>
              <a:rPr lang="en-US" dirty="0" err="1" smtClean="0"/>
              <a:t>amaçlı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değişiklikleriyle</a:t>
            </a:r>
            <a:r>
              <a:rPr lang="en-US" dirty="0" smtClean="0"/>
              <a:t> </a:t>
            </a:r>
            <a:r>
              <a:rPr lang="en-US" dirty="0" err="1" smtClean="0"/>
              <a:t>çalışır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Reflected XSS: </a:t>
            </a:r>
            <a:r>
              <a:rPr lang="en-US" dirty="0" err="1" smtClean="0"/>
              <a:t>Kalıcı</a:t>
            </a:r>
            <a:r>
              <a:rPr lang="en-US" dirty="0" smtClean="0"/>
              <a:t> </a:t>
            </a:r>
            <a:r>
              <a:rPr lang="en-US" dirty="0" err="1" smtClean="0"/>
              <a:t>olmayan</a:t>
            </a:r>
            <a:r>
              <a:rPr lang="en-US" dirty="0" smtClean="0"/>
              <a:t> XSS </a:t>
            </a:r>
            <a:r>
              <a:rPr lang="en-US" dirty="0" err="1" smtClean="0"/>
              <a:t>olarak</a:t>
            </a:r>
            <a:r>
              <a:rPr lang="en-US" dirty="0" smtClean="0"/>
              <a:t> da </a:t>
            </a:r>
            <a:r>
              <a:rPr lang="en-US" dirty="0" err="1" smtClean="0"/>
              <a:t>bilinen</a:t>
            </a:r>
            <a:r>
              <a:rPr lang="en-US" dirty="0" smtClean="0"/>
              <a:t> reflected XSS </a:t>
            </a:r>
            <a:r>
              <a:rPr lang="en-US" dirty="0" err="1" smtClean="0"/>
              <a:t>siber</a:t>
            </a:r>
            <a:r>
              <a:rPr lang="en-US" dirty="0" smtClean="0"/>
              <a:t> </a:t>
            </a:r>
            <a:r>
              <a:rPr lang="en-US" dirty="0" err="1" smtClean="0"/>
              <a:t>saldırısında</a:t>
            </a:r>
            <a:r>
              <a:rPr lang="en-US" dirty="0" smtClean="0"/>
              <a:t>, </a:t>
            </a: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 smtClean="0"/>
              <a:t>korsanları</a:t>
            </a:r>
            <a:r>
              <a:rPr lang="en-US" dirty="0" smtClean="0"/>
              <a:t> </a:t>
            </a:r>
            <a:r>
              <a:rPr lang="en-US" dirty="0" err="1" smtClean="0"/>
              <a:t>kötü</a:t>
            </a:r>
            <a:r>
              <a:rPr lang="en-US" dirty="0" smtClean="0"/>
              <a:t> </a:t>
            </a:r>
            <a:r>
              <a:rPr lang="en-US" dirty="0" err="1" smtClean="0"/>
              <a:t>amaçlı</a:t>
            </a:r>
            <a:r>
              <a:rPr lang="en-US" dirty="0" smtClean="0"/>
              <a:t> </a:t>
            </a:r>
            <a:r>
              <a:rPr lang="en-US" dirty="0" err="1" smtClean="0"/>
              <a:t>komut</a:t>
            </a:r>
            <a:r>
              <a:rPr lang="en-US" dirty="0" smtClean="0"/>
              <a:t> </a:t>
            </a:r>
            <a:r>
              <a:rPr lang="en-US" dirty="0" err="1" smtClean="0"/>
              <a:t>dosyasını</a:t>
            </a:r>
            <a:r>
              <a:rPr lang="en-US" dirty="0" smtClean="0"/>
              <a:t> </a:t>
            </a:r>
            <a:r>
              <a:rPr lang="en-US" dirty="0" err="1" smtClean="0"/>
              <a:t>doğrudan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HTTP </a:t>
            </a:r>
            <a:r>
              <a:rPr lang="en-US" dirty="0" err="1" smtClean="0"/>
              <a:t>isteğine</a:t>
            </a:r>
            <a:r>
              <a:rPr lang="en-US" dirty="0" smtClean="0"/>
              <a:t> </a:t>
            </a:r>
            <a:r>
              <a:rPr lang="en-US" dirty="0" err="1" smtClean="0"/>
              <a:t>enjekte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. </a:t>
            </a:r>
            <a:r>
              <a:rPr lang="en-US" dirty="0" err="1" smtClean="0"/>
              <a:t>Ardından</a:t>
            </a:r>
            <a:r>
              <a:rPr lang="en-US" dirty="0" smtClean="0"/>
              <a:t>, web </a:t>
            </a:r>
            <a:r>
              <a:rPr lang="en-US" dirty="0" err="1" smtClean="0"/>
              <a:t>sunucusundan</a:t>
            </a:r>
            <a:r>
              <a:rPr lang="en-US" dirty="0" smtClean="0"/>
              <a:t> </a:t>
            </a:r>
            <a:r>
              <a:rPr lang="en-US" dirty="0" err="1" smtClean="0"/>
              <a:t>yürütüldüğü</a:t>
            </a:r>
            <a:r>
              <a:rPr lang="en-US" dirty="0" smtClean="0"/>
              <a:t> </a:t>
            </a:r>
            <a:r>
              <a:rPr lang="en-US" dirty="0" err="1" smtClean="0"/>
              <a:t>kullanıcının</a:t>
            </a:r>
            <a:r>
              <a:rPr lang="en-US" dirty="0" smtClean="0"/>
              <a:t> </a:t>
            </a:r>
            <a:r>
              <a:rPr lang="en-US" dirty="0" err="1" smtClean="0"/>
              <a:t>tarayıcısına</a:t>
            </a:r>
            <a:r>
              <a:rPr lang="en-US" dirty="0" smtClean="0"/>
              <a:t> </a:t>
            </a:r>
            <a:r>
              <a:rPr lang="en-US" dirty="0" err="1" smtClean="0"/>
              <a:t>yansıtır</a:t>
            </a:r>
            <a:r>
              <a:rPr lang="en-US" dirty="0" smtClean="0"/>
              <a:t>. </a:t>
            </a: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 smtClean="0"/>
              <a:t>korsanı</a:t>
            </a:r>
            <a:r>
              <a:rPr lang="en-US" dirty="0" smtClean="0"/>
              <a:t> </a:t>
            </a:r>
            <a:r>
              <a:rPr lang="en-US" dirty="0" err="1" smtClean="0"/>
              <a:t>sıklıkla</a:t>
            </a:r>
            <a:r>
              <a:rPr lang="en-US" dirty="0" smtClean="0"/>
              <a:t> </a:t>
            </a:r>
            <a:r>
              <a:rPr lang="en-US" dirty="0" err="1" smtClean="0"/>
              <a:t>hedeflenen</a:t>
            </a:r>
            <a:r>
              <a:rPr lang="en-US" dirty="0" smtClean="0"/>
              <a:t> </a:t>
            </a:r>
            <a:r>
              <a:rPr lang="en-US" dirty="0" err="1" smtClean="0"/>
              <a:t>kişilere</a:t>
            </a:r>
            <a:r>
              <a:rPr lang="en-US" dirty="0" smtClean="0"/>
              <a:t>, </a:t>
            </a:r>
            <a:r>
              <a:rPr lang="en-US" dirty="0" err="1" smtClean="0"/>
              <a:t>onları</a:t>
            </a:r>
            <a:r>
              <a:rPr lang="en-US" dirty="0" smtClean="0"/>
              <a:t> </a:t>
            </a:r>
            <a:r>
              <a:rPr lang="en-US" dirty="0" err="1" smtClean="0"/>
              <a:t>savunmasız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sayfaya</a:t>
            </a:r>
            <a:r>
              <a:rPr lang="en-US" dirty="0" smtClean="0"/>
              <a:t> </a:t>
            </a:r>
            <a:r>
              <a:rPr lang="en-US" dirty="0" err="1" smtClean="0"/>
              <a:t>getiren</a:t>
            </a:r>
            <a:r>
              <a:rPr lang="en-US" dirty="0" smtClean="0"/>
              <a:t> </a:t>
            </a:r>
            <a:r>
              <a:rPr lang="en-US" dirty="0" err="1" smtClean="0"/>
              <a:t>özelleştirilmiş</a:t>
            </a:r>
            <a:r>
              <a:rPr lang="en-US" dirty="0" smtClean="0"/>
              <a:t> </a:t>
            </a:r>
            <a:r>
              <a:rPr lang="en-US" dirty="0" err="1" smtClean="0"/>
              <a:t>bağlantılar</a:t>
            </a:r>
            <a:r>
              <a:rPr lang="en-US" dirty="0" smtClean="0"/>
              <a:t> </a:t>
            </a:r>
            <a:r>
              <a:rPr lang="en-US" dirty="0" err="1" smtClean="0"/>
              <a:t>gönderir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Reflected XSS </a:t>
            </a:r>
            <a:r>
              <a:rPr lang="en-US" dirty="0" err="1" smtClean="0"/>
              <a:t>saldırıları</a:t>
            </a:r>
            <a:r>
              <a:rPr lang="en-US" dirty="0" smtClean="0"/>
              <a:t> </a:t>
            </a:r>
            <a:r>
              <a:rPr lang="en-US" dirty="0" err="1" smtClean="0"/>
              <a:t>kalıcı</a:t>
            </a:r>
            <a:r>
              <a:rPr lang="en-US" dirty="0" smtClean="0"/>
              <a:t> </a:t>
            </a:r>
            <a:r>
              <a:rPr lang="en-US" dirty="0" err="1" smtClean="0"/>
              <a:t>değildir</a:t>
            </a:r>
            <a:r>
              <a:rPr lang="en-US" dirty="0" smtClean="0"/>
              <a:t>.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kötü</a:t>
            </a:r>
            <a:r>
              <a:rPr lang="en-US" dirty="0" smtClean="0"/>
              <a:t> </a:t>
            </a:r>
            <a:r>
              <a:rPr lang="en-US" dirty="0" err="1" smtClean="0"/>
              <a:t>niyetli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bağlantıyı</a:t>
            </a:r>
            <a:r>
              <a:rPr lang="en-US" dirty="0" smtClean="0"/>
              <a:t> </a:t>
            </a:r>
            <a:r>
              <a:rPr lang="en-US" dirty="0" err="1" smtClean="0"/>
              <a:t>tıkladığında</a:t>
            </a:r>
            <a:r>
              <a:rPr lang="en-US" dirty="0" smtClean="0"/>
              <a:t>, </a:t>
            </a:r>
            <a:r>
              <a:rPr lang="en-US" dirty="0" err="1" smtClean="0"/>
              <a:t>özel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hazırlanmış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formun</a:t>
            </a:r>
            <a:r>
              <a:rPr lang="en-US" dirty="0" smtClean="0"/>
              <a:t> </a:t>
            </a:r>
            <a:r>
              <a:rPr lang="en-US" dirty="0" err="1" smtClean="0"/>
              <a:t>göndermesi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kötü</a:t>
            </a:r>
            <a:r>
              <a:rPr lang="en-US" dirty="0" smtClean="0"/>
              <a:t> </a:t>
            </a:r>
            <a:r>
              <a:rPr lang="en-US" dirty="0" err="1" smtClean="0"/>
              <a:t>niyetli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siteye</a:t>
            </a:r>
            <a:r>
              <a:rPr lang="en-US" dirty="0" smtClean="0"/>
              <a:t> </a:t>
            </a:r>
            <a:r>
              <a:rPr lang="en-US" dirty="0" err="1" smtClean="0"/>
              <a:t>göz</a:t>
            </a:r>
            <a:r>
              <a:rPr lang="en-US" dirty="0" smtClean="0"/>
              <a:t> </a:t>
            </a:r>
            <a:r>
              <a:rPr lang="en-US" dirty="0" err="1" smtClean="0"/>
              <a:t>atması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kandırıldığında</a:t>
            </a:r>
            <a:r>
              <a:rPr lang="en-US" dirty="0" smtClean="0"/>
              <a:t>, </a:t>
            </a:r>
            <a:r>
              <a:rPr lang="en-US" dirty="0" err="1" smtClean="0"/>
              <a:t>enjekte</a:t>
            </a:r>
            <a:r>
              <a:rPr lang="en-US" dirty="0" smtClean="0"/>
              <a:t> </a:t>
            </a:r>
            <a:r>
              <a:rPr lang="en-US" dirty="0" err="1" smtClean="0"/>
              <a:t>edilen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savunmasız</a:t>
            </a:r>
            <a:r>
              <a:rPr lang="en-US" dirty="0" smtClean="0"/>
              <a:t> web </a:t>
            </a:r>
            <a:r>
              <a:rPr lang="en-US" dirty="0" err="1" smtClean="0"/>
              <a:t>sitesine</a:t>
            </a:r>
            <a:r>
              <a:rPr lang="en-US" dirty="0" smtClean="0"/>
              <a:t> </a:t>
            </a:r>
            <a:r>
              <a:rPr lang="en-US" dirty="0" err="1" smtClean="0"/>
              <a:t>gider</a:t>
            </a:r>
            <a:r>
              <a:rPr lang="en-US" dirty="0" smtClean="0"/>
              <a:t>. Web </a:t>
            </a:r>
            <a:r>
              <a:rPr lang="en-US" dirty="0" err="1" smtClean="0"/>
              <a:t>sunucusu</a:t>
            </a:r>
            <a:r>
              <a:rPr lang="en-US" dirty="0" smtClean="0"/>
              <a:t>, </a:t>
            </a:r>
            <a:r>
              <a:rPr lang="en-US" dirty="0" err="1" smtClean="0"/>
              <a:t>sırayla</a:t>
            </a:r>
            <a:r>
              <a:rPr lang="en-US" dirty="0" smtClean="0"/>
              <a:t>, </a:t>
            </a:r>
            <a:r>
              <a:rPr lang="en-US" dirty="0" err="1" smtClean="0"/>
              <a:t>enjekte</a:t>
            </a:r>
            <a:r>
              <a:rPr lang="en-US" dirty="0" smtClean="0"/>
              <a:t> </a:t>
            </a:r>
            <a:r>
              <a:rPr lang="en-US" dirty="0" err="1" smtClean="0"/>
              <a:t>edilen</a:t>
            </a:r>
            <a:r>
              <a:rPr lang="en-US" dirty="0" smtClean="0"/>
              <a:t> </a:t>
            </a:r>
            <a:r>
              <a:rPr lang="en-US" dirty="0" err="1" smtClean="0"/>
              <a:t>komut</a:t>
            </a:r>
            <a:r>
              <a:rPr lang="en-US" dirty="0" smtClean="0"/>
              <a:t> </a:t>
            </a:r>
            <a:r>
              <a:rPr lang="en-US" dirty="0" err="1" smtClean="0"/>
              <a:t>dosyasını</a:t>
            </a:r>
            <a:r>
              <a:rPr lang="en-US" dirty="0" smtClean="0"/>
              <a:t> </a:t>
            </a:r>
            <a:r>
              <a:rPr lang="en-US" dirty="0" err="1" smtClean="0"/>
              <a:t>kullanıcının</a:t>
            </a:r>
            <a:r>
              <a:rPr lang="en-US" dirty="0" smtClean="0"/>
              <a:t> </a:t>
            </a:r>
            <a:r>
              <a:rPr lang="en-US" dirty="0" err="1" smtClean="0"/>
              <a:t>tarayıcısına</a:t>
            </a:r>
            <a:r>
              <a:rPr lang="en-US" dirty="0" smtClean="0"/>
              <a:t> </a:t>
            </a:r>
            <a:r>
              <a:rPr lang="en-US" dirty="0" err="1" smtClean="0"/>
              <a:t>döndürür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yansıtır</a:t>
            </a:r>
            <a:r>
              <a:rPr lang="en-US" dirty="0" smtClean="0"/>
              <a:t>. Bu </a:t>
            </a:r>
            <a:r>
              <a:rPr lang="en-US" dirty="0" err="1" smtClean="0"/>
              <a:t>aldatma</a:t>
            </a:r>
            <a:r>
              <a:rPr lang="en-US" dirty="0" smtClean="0"/>
              <a:t>,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mesajında</a:t>
            </a:r>
            <a:r>
              <a:rPr lang="en-US" dirty="0" smtClean="0"/>
              <a:t>, </a:t>
            </a:r>
            <a:r>
              <a:rPr lang="en-US" dirty="0" err="1" smtClean="0"/>
              <a:t>arama</a:t>
            </a:r>
            <a:r>
              <a:rPr lang="en-US" dirty="0" smtClean="0"/>
              <a:t> </a:t>
            </a:r>
            <a:r>
              <a:rPr lang="en-US" dirty="0" err="1" smtClean="0"/>
              <a:t>sonucunda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isteğin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parçası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sunucuya</a:t>
            </a:r>
            <a:r>
              <a:rPr lang="en-US" dirty="0" smtClean="0"/>
              <a:t> </a:t>
            </a:r>
            <a:r>
              <a:rPr lang="en-US" dirty="0" err="1" smtClean="0"/>
              <a:t>gönderilen</a:t>
            </a:r>
            <a:r>
              <a:rPr lang="en-US" dirty="0" smtClean="0"/>
              <a:t> </a:t>
            </a:r>
            <a:r>
              <a:rPr lang="en-US" dirty="0" err="1" smtClean="0"/>
              <a:t>verileri</a:t>
            </a:r>
            <a:r>
              <a:rPr lang="en-US" dirty="0" smtClean="0"/>
              <a:t> </a:t>
            </a:r>
            <a:r>
              <a:rPr lang="en-US" dirty="0" err="1" smtClean="0"/>
              <a:t>içeren</a:t>
            </a:r>
            <a:r>
              <a:rPr lang="en-US" dirty="0" smtClean="0"/>
              <a:t> </a:t>
            </a:r>
            <a:r>
              <a:rPr lang="en-US" dirty="0" err="1" smtClean="0"/>
              <a:t>başka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yanıt</a:t>
            </a:r>
            <a:r>
              <a:rPr lang="en-US" dirty="0" smtClean="0"/>
              <a:t> </a:t>
            </a:r>
            <a:r>
              <a:rPr lang="en-US" dirty="0" err="1" smtClean="0"/>
              <a:t>türünde</a:t>
            </a:r>
            <a:r>
              <a:rPr lang="en-US" dirty="0" smtClean="0"/>
              <a:t> </a:t>
            </a:r>
            <a:r>
              <a:rPr lang="en-US" dirty="0" err="1" smtClean="0"/>
              <a:t>olabilir</a:t>
            </a:r>
            <a:r>
              <a:rPr lang="en-US" dirty="0" smtClean="0"/>
              <a:t>. </a:t>
            </a:r>
            <a:r>
              <a:rPr lang="en-US" dirty="0" err="1" smtClean="0"/>
              <a:t>Tarayıcı</a:t>
            </a:r>
            <a:r>
              <a:rPr lang="en-US" dirty="0" smtClean="0"/>
              <a:t>, </a:t>
            </a:r>
            <a:r>
              <a:rPr lang="en-US" dirty="0" err="1" smtClean="0"/>
              <a:t>yanıtın</a:t>
            </a:r>
            <a:r>
              <a:rPr lang="en-US" dirty="0" smtClean="0"/>
              <a:t>, </a:t>
            </a:r>
            <a:r>
              <a:rPr lang="en-US" dirty="0" err="1" smtClean="0"/>
              <a:t>kullanıcının</a:t>
            </a:r>
            <a:r>
              <a:rPr lang="en-US" dirty="0" smtClean="0"/>
              <a:t> </a:t>
            </a:r>
            <a:r>
              <a:rPr lang="en-US" dirty="0" err="1" smtClean="0"/>
              <a:t>zaten</a:t>
            </a:r>
            <a:r>
              <a:rPr lang="en-US" dirty="0" smtClean="0"/>
              <a:t> </a:t>
            </a:r>
            <a:r>
              <a:rPr lang="en-US" dirty="0" err="1" smtClean="0"/>
              <a:t>etkileşimde</a:t>
            </a:r>
            <a:r>
              <a:rPr lang="en-US" dirty="0" smtClean="0"/>
              <a:t> </a:t>
            </a:r>
            <a:r>
              <a:rPr lang="en-US" dirty="0" err="1" smtClean="0"/>
              <a:t>bulunduğu</a:t>
            </a:r>
            <a:r>
              <a:rPr lang="en-US" dirty="0" smtClean="0"/>
              <a:t> “</a:t>
            </a:r>
            <a:r>
              <a:rPr lang="en-US" dirty="0" err="1" smtClean="0"/>
              <a:t>güvenilir</a:t>
            </a:r>
            <a:r>
              <a:rPr lang="en-US" dirty="0" smtClean="0"/>
              <a:t>”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sunucudan</a:t>
            </a:r>
            <a:r>
              <a:rPr lang="en-US" dirty="0" smtClean="0"/>
              <a:t> </a:t>
            </a:r>
            <a:r>
              <a:rPr lang="en-US" dirty="0" err="1" smtClean="0"/>
              <a:t>geldiğini</a:t>
            </a:r>
            <a:r>
              <a:rPr lang="en-US" dirty="0" smtClean="0"/>
              <a:t> </a:t>
            </a:r>
            <a:r>
              <a:rPr lang="en-US" dirty="0" err="1" smtClean="0"/>
              <a:t>varsaydığı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kodu</a:t>
            </a:r>
            <a:r>
              <a:rPr lang="en-US" dirty="0" smtClean="0"/>
              <a:t> </a:t>
            </a:r>
            <a:r>
              <a:rPr lang="en-US" dirty="0" err="1" smtClean="0"/>
              <a:t>yürütür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Stored XSS: </a:t>
            </a: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 smtClean="0"/>
              <a:t>korsanları</a:t>
            </a:r>
            <a:r>
              <a:rPr lang="en-US" dirty="0" smtClean="0"/>
              <a:t> </a:t>
            </a:r>
            <a:r>
              <a:rPr lang="en-US" dirty="0" err="1" smtClean="0"/>
              <a:t>yüklerini</a:t>
            </a:r>
            <a:r>
              <a:rPr lang="en-US" dirty="0" smtClean="0"/>
              <a:t> </a:t>
            </a:r>
            <a:r>
              <a:rPr lang="en-US" dirty="0" err="1" smtClean="0"/>
              <a:t>güvenliği</a:t>
            </a:r>
            <a:r>
              <a:rPr lang="en-US" dirty="0" smtClean="0"/>
              <a:t> </a:t>
            </a:r>
            <a:r>
              <a:rPr lang="en-US" dirty="0" err="1" smtClean="0"/>
              <a:t>ihlal</a:t>
            </a:r>
            <a:r>
              <a:rPr lang="en-US" dirty="0" smtClean="0"/>
              <a:t> </a:t>
            </a:r>
            <a:r>
              <a:rPr lang="en-US" dirty="0" err="1" smtClean="0"/>
              <a:t>edilmiş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sunucuda</a:t>
            </a:r>
            <a:r>
              <a:rPr lang="en-US" dirty="0" smtClean="0"/>
              <a:t> </a:t>
            </a:r>
            <a:r>
              <a:rPr lang="en-US" dirty="0" err="1" smtClean="0"/>
              <a:t>depoladığında</a:t>
            </a:r>
            <a:r>
              <a:rPr lang="en-US" dirty="0" smtClean="0"/>
              <a:t> </a:t>
            </a:r>
            <a:r>
              <a:rPr lang="en-US" dirty="0" err="1" smtClean="0"/>
              <a:t>saldırılar</a:t>
            </a:r>
            <a:r>
              <a:rPr lang="en-US" dirty="0" smtClean="0"/>
              <a:t> </a:t>
            </a:r>
            <a:r>
              <a:rPr lang="en-US" dirty="0" err="1" smtClean="0"/>
              <a:t>gerçekleşir</a:t>
            </a:r>
            <a:r>
              <a:rPr lang="en-US" dirty="0" smtClean="0"/>
              <a:t>. </a:t>
            </a:r>
            <a:r>
              <a:rPr lang="en-US" dirty="0" err="1" smtClean="0"/>
              <a:t>Genellikle</a:t>
            </a:r>
            <a:r>
              <a:rPr lang="en-US" dirty="0" smtClean="0"/>
              <a:t> </a:t>
            </a:r>
            <a:r>
              <a:rPr lang="en-US" dirty="0" err="1" smtClean="0"/>
              <a:t>zarar</a:t>
            </a:r>
            <a:r>
              <a:rPr lang="en-US" dirty="0" smtClean="0"/>
              <a:t> </a:t>
            </a:r>
            <a:r>
              <a:rPr lang="en-US" dirty="0" err="1" smtClean="0"/>
              <a:t>veren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XSS </a:t>
            </a:r>
            <a:r>
              <a:rPr lang="en-US" dirty="0" err="1" smtClean="0"/>
              <a:t>saldırı</a:t>
            </a:r>
            <a:r>
              <a:rPr lang="en-US" dirty="0" smtClean="0"/>
              <a:t> </a:t>
            </a:r>
            <a:r>
              <a:rPr lang="en-US" dirty="0" err="1" smtClean="0"/>
              <a:t>yöntemidir</a:t>
            </a:r>
            <a:r>
              <a:rPr lang="en-US" dirty="0" smtClean="0"/>
              <a:t>. </a:t>
            </a:r>
            <a:r>
              <a:rPr lang="en-US" dirty="0" err="1" smtClean="0"/>
              <a:t>Saldırgan</a:t>
            </a:r>
            <a:r>
              <a:rPr lang="en-US" dirty="0" smtClean="0"/>
              <a:t>, </a:t>
            </a:r>
            <a:r>
              <a:rPr lang="en-US" dirty="0" err="1" smtClean="0"/>
              <a:t>yüklerini</a:t>
            </a:r>
            <a:r>
              <a:rPr lang="en-US" dirty="0" smtClean="0"/>
              <a:t> </a:t>
            </a:r>
            <a:r>
              <a:rPr lang="en-US" dirty="0" err="1" smtClean="0"/>
              <a:t>hedef</a:t>
            </a:r>
            <a:r>
              <a:rPr lang="en-US" dirty="0" smtClean="0"/>
              <a:t> </a:t>
            </a:r>
            <a:r>
              <a:rPr lang="en-US" dirty="0" err="1" smtClean="0"/>
              <a:t>uygulamaya</a:t>
            </a:r>
            <a:r>
              <a:rPr lang="en-US" dirty="0" smtClean="0"/>
              <a:t> </a:t>
            </a:r>
            <a:r>
              <a:rPr lang="en-US" dirty="0" err="1" smtClean="0"/>
              <a:t>enjekte</a:t>
            </a:r>
            <a:r>
              <a:rPr lang="en-US" dirty="0" smtClean="0"/>
              <a:t> </a:t>
            </a:r>
            <a:r>
              <a:rPr lang="en-US" dirty="0" err="1" smtClean="0"/>
              <a:t>etmek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yaklaşımı</a:t>
            </a:r>
            <a:r>
              <a:rPr lang="en-US" dirty="0" smtClean="0"/>
              <a:t> </a:t>
            </a:r>
            <a:r>
              <a:rPr lang="en-US" dirty="0" err="1" smtClean="0"/>
              <a:t>kullanır</a:t>
            </a:r>
            <a:r>
              <a:rPr lang="en-US" dirty="0" smtClean="0"/>
              <a:t>. </a:t>
            </a:r>
            <a:r>
              <a:rPr lang="en-US" dirty="0" err="1" smtClean="0"/>
              <a:t>Uygulamanın</a:t>
            </a:r>
            <a:r>
              <a:rPr lang="en-US" dirty="0" smtClean="0"/>
              <a:t> </a:t>
            </a:r>
            <a:r>
              <a:rPr lang="en-US" dirty="0" err="1" smtClean="0"/>
              <a:t>giriş</a:t>
            </a:r>
            <a:r>
              <a:rPr lang="en-US" dirty="0" smtClean="0"/>
              <a:t> </a:t>
            </a:r>
            <a:r>
              <a:rPr lang="en-US" dirty="0" err="1" smtClean="0"/>
              <a:t>doğrulaması</a:t>
            </a:r>
            <a:r>
              <a:rPr lang="en-US" dirty="0" smtClean="0"/>
              <a:t> </a:t>
            </a:r>
            <a:r>
              <a:rPr lang="en-US" dirty="0" err="1" smtClean="0"/>
              <a:t>yoksa</a:t>
            </a:r>
            <a:r>
              <a:rPr lang="en-US" dirty="0" smtClean="0"/>
              <a:t>, </a:t>
            </a:r>
            <a:r>
              <a:rPr lang="en-US" dirty="0" err="1" smtClean="0"/>
              <a:t>kötü</a:t>
            </a:r>
            <a:r>
              <a:rPr lang="en-US" dirty="0" smtClean="0"/>
              <a:t> </a:t>
            </a:r>
            <a:r>
              <a:rPr lang="en-US" dirty="0" err="1" smtClean="0"/>
              <a:t>amaçlı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, </a:t>
            </a:r>
            <a:r>
              <a:rPr lang="en-US" dirty="0" err="1" smtClean="0"/>
              <a:t>uygulama</a:t>
            </a:r>
            <a:r>
              <a:rPr lang="en-US" dirty="0" smtClean="0"/>
              <a:t>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tabanı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konumda</a:t>
            </a:r>
            <a:r>
              <a:rPr lang="en-US" dirty="0" smtClean="0"/>
              <a:t> </a:t>
            </a:r>
            <a:r>
              <a:rPr lang="en-US" dirty="0" err="1" smtClean="0"/>
              <a:t>kalıcı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depolanır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kalıcı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 </a:t>
            </a:r>
            <a:r>
              <a:rPr lang="en-US" dirty="0" err="1" smtClean="0"/>
              <a:t>Pratikte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, </a:t>
            </a:r>
            <a:r>
              <a:rPr lang="en-US" dirty="0" err="1" smtClean="0"/>
              <a:t>saldırganın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blog </a:t>
            </a:r>
            <a:r>
              <a:rPr lang="en-US" dirty="0" err="1" smtClean="0"/>
              <a:t>veya</a:t>
            </a:r>
            <a:r>
              <a:rPr lang="en-US" dirty="0" smtClean="0"/>
              <a:t> forum </a:t>
            </a:r>
            <a:r>
              <a:rPr lang="en-US" dirty="0" err="1" smtClean="0"/>
              <a:t>gönderisindeki</a:t>
            </a:r>
            <a:r>
              <a:rPr lang="en-US" dirty="0" smtClean="0"/>
              <a:t> </a:t>
            </a:r>
            <a:r>
              <a:rPr lang="en-US" dirty="0" err="1" smtClean="0"/>
              <a:t>yorum</a:t>
            </a:r>
            <a:r>
              <a:rPr lang="en-US" dirty="0" smtClean="0"/>
              <a:t> </a:t>
            </a:r>
            <a:r>
              <a:rPr lang="en-US" dirty="0" err="1" smtClean="0"/>
              <a:t>bölümleri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giriş</a:t>
            </a:r>
            <a:r>
              <a:rPr lang="en-US" dirty="0" smtClean="0"/>
              <a:t> </a:t>
            </a:r>
            <a:r>
              <a:rPr lang="en-US" dirty="0" err="1" smtClean="0"/>
              <a:t>alanlarına</a:t>
            </a:r>
            <a:r>
              <a:rPr lang="en-US" dirty="0" smtClean="0"/>
              <a:t> </a:t>
            </a:r>
            <a:r>
              <a:rPr lang="en-US" dirty="0" err="1" smtClean="0"/>
              <a:t>kötü</a:t>
            </a:r>
            <a:r>
              <a:rPr lang="en-US" dirty="0" smtClean="0"/>
              <a:t> </a:t>
            </a:r>
            <a:r>
              <a:rPr lang="en-US" dirty="0" err="1" smtClean="0"/>
              <a:t>amaçlı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komut</a:t>
            </a:r>
            <a:r>
              <a:rPr lang="en-US" dirty="0" smtClean="0"/>
              <a:t> </a:t>
            </a:r>
            <a:r>
              <a:rPr lang="en-US" dirty="0" err="1" smtClean="0"/>
              <a:t>dosyası</a:t>
            </a:r>
            <a:r>
              <a:rPr lang="en-US" dirty="0" smtClean="0"/>
              <a:t> </a:t>
            </a:r>
            <a:r>
              <a:rPr lang="en-US" dirty="0" err="1" smtClean="0"/>
              <a:t>girmesine</a:t>
            </a:r>
            <a:r>
              <a:rPr lang="en-US" dirty="0" smtClean="0"/>
              <a:t> </a:t>
            </a:r>
            <a:r>
              <a:rPr lang="en-US" dirty="0" err="1" smtClean="0"/>
              <a:t>olanak</a:t>
            </a:r>
            <a:r>
              <a:rPr lang="en-US" dirty="0" smtClean="0"/>
              <a:t> </a:t>
            </a:r>
            <a:r>
              <a:rPr lang="en-US" dirty="0" err="1" smtClean="0"/>
              <a:t>tanır</a:t>
            </a:r>
            <a:r>
              <a:rPr lang="en-US" dirty="0" smtClean="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87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9558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80670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2205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954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618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9536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960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053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https://www.enisa.europa.eu/news/eu-elections-at-risk-with-rise-of-ai-enabled-information-manipulation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031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779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tr-TR" sz="1200" b="0" i="1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https://cybermap.kaspersky.com/tr </a:t>
            </a:r>
            <a:endParaRPr lang="en-US" sz="1200" b="0" i="1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1200" b="0" i="1" u="none" strike="noStrike" cap="none" dirty="0" smtClean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birçok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saldırı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çeşidinden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söz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etmek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mümkündür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 Bu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bölümde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web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saldırılarından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SQL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enjeksiyonu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ve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XSS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saldırıları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açıklanacak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ardından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ise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SQL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enjeksiyonu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saldırıları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ile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ilgili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çeşitli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uygulamalar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1200" b="0" i="1" u="none" strike="noStrike" cap="none" dirty="0" err="1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gerçekleştirilecektir</a:t>
            </a:r>
            <a:r>
              <a:rPr lang="en-US" sz="1200" b="0" i="1" u="none" strike="noStrike" cap="none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. </a:t>
            </a:r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61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5750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smtClean="0"/>
              <a:t>USE </a:t>
            </a:r>
            <a:r>
              <a:rPr lang="en-US" dirty="0" err="1" smtClean="0"/>
              <a:t>Hasta_Personel_Veri_Tabani</a:t>
            </a:r>
            <a:r>
              <a:rPr lang="en-US" dirty="0" smtClean="0"/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smtClean="0"/>
              <a:t>UPDATE </a:t>
            </a:r>
            <a:r>
              <a:rPr lang="en-US" dirty="0" err="1" smtClean="0"/>
              <a:t>PersonelTablosu</a:t>
            </a:r>
            <a:r>
              <a:rPr lang="en-US" dirty="0" smtClean="0"/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 smtClean="0"/>
              <a:t>SET Maas = Maas + 300 WHERE MESLEK = 5 SELECT * FROM </a:t>
            </a:r>
            <a:r>
              <a:rPr lang="en-US" dirty="0" err="1" smtClean="0"/>
              <a:t>PersonelTablosu</a:t>
            </a: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394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talattackmap.com/#anim=1&amp;color=0&amp;country=ALL&amp;list=0&amp;time=18763&amp;view=map" TargetMode="External"/><Relationship Id="rId5" Type="http://schemas.openxmlformats.org/officeDocument/2006/relationships/hyperlink" Target="https://threatmap.checkpoint.com/" TargetMode="External"/><Relationship Id="rId4" Type="http://schemas.openxmlformats.org/officeDocument/2006/relationships/hyperlink" Target="https://www.imperva.com/cyber-threat-attack-ma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0" y="2366127"/>
            <a:ext cx="4267200" cy="106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A picture containing drawing, shi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1552" y="6043210"/>
            <a:ext cx="3596315" cy="83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 descr="A picture containing drawing&#10;&#10;Description automatically generated"/>
          <p:cNvPicPr preferRelativeResize="0"/>
          <p:nvPr/>
        </p:nvPicPr>
        <p:blipFill rotWithShape="1">
          <a:blip r:embed="rId5">
            <a:alphaModFix amt="25000"/>
          </a:blip>
          <a:srcRect/>
          <a:stretch/>
        </p:blipFill>
        <p:spPr>
          <a:xfrm>
            <a:off x="32391" y="-4568"/>
            <a:ext cx="2946336" cy="686524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2625970" y="3786481"/>
            <a:ext cx="694006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SİBER GÜVENLİK: </a:t>
            </a:r>
            <a:r>
              <a:rPr lang="en-US" sz="2400" b="1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 SALDIRILARI VE SAVUNMA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35" y="120316"/>
            <a:ext cx="11844422" cy="51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7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49" y="385012"/>
            <a:ext cx="11039636" cy="57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1540042" y="276726"/>
            <a:ext cx="760395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/>
              <a:t>Uygulama </a:t>
            </a:r>
            <a:r>
              <a:rPr lang="en-US" sz="1600" b="1" dirty="0" smtClean="0"/>
              <a:t>2</a:t>
            </a:r>
            <a:r>
              <a:rPr lang="tr-TR" sz="1600" b="1" dirty="0" smtClean="0"/>
              <a:t>: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tr-TR" sz="1600" dirty="0"/>
              <a:t>1. Eğitmen 10 dakika süre vererek öğrencilerin https://support.microsoft.com/trtr/office/tablolara-giri%C5%9F-78ff21ea-2f76-4fb0-8af6-c318d1ee0ea7 adresindeki</a:t>
            </a:r>
          </a:p>
          <a:p>
            <a:r>
              <a:rPr lang="tr-TR" sz="1600" dirty="0"/>
              <a:t>(Microsoft resmi web sitesi) açıklamaları okumalarını sağlar. Bu bağlantıda Tablolara</a:t>
            </a:r>
          </a:p>
          <a:p>
            <a:r>
              <a:rPr lang="tr-TR" sz="1600" dirty="0"/>
              <a:t>Giriş konusu basit biçimde anlatılmış ve önemli terimler özetlenmiştir. </a:t>
            </a:r>
          </a:p>
          <a:p>
            <a:r>
              <a:rPr lang="tr-TR" sz="1600" dirty="0"/>
              <a:t>2. Eğitmen her bir öğrenciden kâğıt ve kalem ile en az 5 alandan oluşan, bir alanın </a:t>
            </a:r>
            <a:r>
              <a:rPr lang="tr-TR" sz="1600" dirty="0" smtClean="0"/>
              <a:t>birincil</a:t>
            </a:r>
            <a:r>
              <a:rPr lang="en-US" sz="1600" dirty="0" smtClean="0"/>
              <a:t> </a:t>
            </a:r>
            <a:r>
              <a:rPr lang="tr-TR" sz="1600" dirty="0" smtClean="0"/>
              <a:t>anahtar </a:t>
            </a:r>
            <a:r>
              <a:rPr lang="tr-TR" sz="1600" dirty="0"/>
              <a:t>olarak belirlendiği bir tabloyu tasarlamalarını ister. Bunun için öğrencilere </a:t>
            </a:r>
            <a:r>
              <a:rPr lang="tr-TR" sz="1600" dirty="0" smtClean="0"/>
              <a:t>5</a:t>
            </a:r>
            <a:r>
              <a:rPr lang="en-US" sz="1600" dirty="0" smtClean="0"/>
              <a:t> </a:t>
            </a:r>
            <a:r>
              <a:rPr lang="tr-TR" sz="1600" dirty="0" smtClean="0"/>
              <a:t>dakikalık </a:t>
            </a:r>
            <a:r>
              <a:rPr lang="tr-TR" sz="1600" dirty="0"/>
              <a:t>bir süre verilebilir. </a:t>
            </a:r>
          </a:p>
          <a:p>
            <a:r>
              <a:rPr lang="tr-TR" sz="1600" dirty="0"/>
              <a:t>3. Eğitmen istekli öğrencilerden seçim yapmak koşuluyla, örnek tabloları tahtaya</a:t>
            </a:r>
          </a:p>
          <a:p>
            <a:r>
              <a:rPr lang="tr-TR" sz="1600" dirty="0"/>
              <a:t>yazdırarak bu tabloların açıklamalarını sınıfa öğrenciyle birlikte yapabilir. </a:t>
            </a:r>
          </a:p>
        </p:txBody>
      </p:sp>
    </p:spTree>
    <p:extLst>
      <p:ext uri="{BB962C8B-B14F-4D97-AF65-F5344CB8AC3E}">
        <p14:creationId xmlns:p14="http://schemas.microsoft.com/office/powerpoint/2010/main" val="30039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1540042" y="1155031"/>
            <a:ext cx="76039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/>
              <a:t>Uygulama 3: </a:t>
            </a:r>
            <a:endParaRPr lang="en-US" sz="1600" b="1" dirty="0" smtClean="0"/>
          </a:p>
          <a:p>
            <a:endParaRPr lang="tr-TR" sz="1600" b="1" dirty="0"/>
          </a:p>
          <a:p>
            <a:r>
              <a:rPr lang="tr-TR" sz="1600" dirty="0"/>
              <a:t>1. Uygulama 2’de kâğıt üzerinde tasarlanan tablo ya da tabloların bilgisayar </a:t>
            </a:r>
            <a:r>
              <a:rPr lang="tr-TR" sz="1600" dirty="0" smtClean="0"/>
              <a:t>ortamında</a:t>
            </a:r>
            <a:r>
              <a:rPr lang="en-US" sz="1600" dirty="0" smtClean="0"/>
              <a:t> </a:t>
            </a:r>
            <a:r>
              <a:rPr lang="tr-TR" sz="1600" dirty="0" smtClean="0"/>
              <a:t>yapılmasını </a:t>
            </a:r>
            <a:r>
              <a:rPr lang="tr-TR" sz="1600" dirty="0"/>
              <a:t>sağlayınız. </a:t>
            </a:r>
          </a:p>
          <a:p>
            <a:r>
              <a:rPr lang="tr-TR" sz="1600" dirty="0"/>
              <a:t>2. Eğitmen bu işlem için öğrencilerin bilgisayarda yüklü olan MS Access </a:t>
            </a:r>
            <a:r>
              <a:rPr lang="tr-TR" sz="1600" dirty="0" smtClean="0"/>
              <a:t>programını</a:t>
            </a:r>
            <a:r>
              <a:rPr lang="en-US" sz="1600" dirty="0" smtClean="0"/>
              <a:t> </a:t>
            </a:r>
            <a:r>
              <a:rPr lang="tr-TR" sz="1600" dirty="0" smtClean="0"/>
              <a:t>çalıştırarak </a:t>
            </a:r>
            <a:r>
              <a:rPr lang="tr-TR" sz="1600" dirty="0"/>
              <a:t>bu işlemi yapmalarını sağlar. </a:t>
            </a:r>
          </a:p>
          <a:p>
            <a:r>
              <a:rPr lang="tr-TR" sz="1600" dirty="0"/>
              <a:t>3. Eğitmen tablo tasarımını doğru bir şekilde yapan öğrencilerden tabloya 2 kayıt</a:t>
            </a:r>
          </a:p>
          <a:p>
            <a:r>
              <a:rPr lang="tr-TR" sz="1600" dirty="0"/>
              <a:t>girmelerini ister. </a:t>
            </a:r>
          </a:p>
          <a:p>
            <a:r>
              <a:rPr lang="tr-TR" sz="1600" dirty="0"/>
              <a:t>4. MS Access ekran görüntüsü yansıtılarak öğrencilerle birlikte tartışmalar</a:t>
            </a:r>
          </a:p>
          <a:p>
            <a:r>
              <a:rPr lang="tr-TR" sz="1600" dirty="0"/>
              <a:t>gerçekleştirilir. </a:t>
            </a:r>
          </a:p>
        </p:txBody>
      </p:sp>
    </p:spTree>
    <p:extLst>
      <p:ext uri="{BB962C8B-B14F-4D97-AF65-F5344CB8AC3E}">
        <p14:creationId xmlns:p14="http://schemas.microsoft.com/office/powerpoint/2010/main" val="7656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854241" y="1335505"/>
            <a:ext cx="980573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/>
              <a:t>Bir </a:t>
            </a:r>
            <a:r>
              <a:rPr lang="tr-TR" sz="1600" dirty="0"/>
              <a:t>SQL sorgusunun genel olarak doğru yazımı şu şekildedir: </a:t>
            </a:r>
            <a:endParaRPr lang="en-US" sz="1600" dirty="0" smtClean="0"/>
          </a:p>
          <a:p>
            <a:endParaRPr lang="tr-TR" sz="1600" dirty="0"/>
          </a:p>
          <a:p>
            <a:r>
              <a:rPr lang="tr-TR" sz="1600" b="1" dirty="0"/>
              <a:t>Select ad FROM personel WHERE </a:t>
            </a:r>
            <a:r>
              <a:rPr lang="tr-TR" sz="1600" b="1" dirty="0" err="1"/>
              <a:t>id</a:t>
            </a:r>
            <a:r>
              <a:rPr lang="tr-TR" sz="1600" b="1" dirty="0"/>
              <a:t>=1; </a:t>
            </a:r>
            <a:endParaRPr lang="en-US" sz="1600" b="1" dirty="0" smtClean="0"/>
          </a:p>
          <a:p>
            <a:endParaRPr lang="tr-TR" sz="1600" dirty="0"/>
          </a:p>
          <a:p>
            <a:r>
              <a:rPr lang="tr-TR" sz="1600" dirty="0"/>
              <a:t>Bu sorgu, personel isimli tablodan </a:t>
            </a:r>
            <a:r>
              <a:rPr lang="tr-TR" sz="1600" dirty="0" err="1"/>
              <a:t>id</a:t>
            </a:r>
            <a:r>
              <a:rPr lang="tr-TR" sz="1600" dirty="0"/>
              <a:t> değeri 1 olan üyenin ad bilgisini çekecektir. </a:t>
            </a:r>
            <a:r>
              <a:rPr lang="tr-TR" sz="1600" dirty="0" smtClean="0"/>
              <a:t>Dolayısıyla</a:t>
            </a:r>
            <a:r>
              <a:rPr lang="en-US" sz="1600" dirty="0" smtClean="0"/>
              <a:t>  </a:t>
            </a:r>
            <a:r>
              <a:rPr lang="tr-TR" sz="1600" dirty="0" smtClean="0"/>
              <a:t>komutun </a:t>
            </a:r>
            <a:r>
              <a:rPr lang="tr-TR" sz="1600" dirty="0"/>
              <a:t>genel kullanım şekli şu şekilde olacaktır: </a:t>
            </a:r>
            <a:endParaRPr lang="en-US" sz="1600" dirty="0" smtClean="0"/>
          </a:p>
          <a:p>
            <a:endParaRPr lang="en-US" sz="1600" dirty="0"/>
          </a:p>
          <a:p>
            <a:endParaRPr lang="tr-TR" sz="1600" dirty="0"/>
          </a:p>
          <a:p>
            <a:r>
              <a:rPr lang="tr-TR" sz="1600" b="1" dirty="0"/>
              <a:t>Select sütun_adı1, sütun_adı2, ... FROM </a:t>
            </a:r>
            <a:r>
              <a:rPr lang="tr-TR" sz="1600" b="1" dirty="0" err="1"/>
              <a:t>tablo_adı</a:t>
            </a:r>
            <a:r>
              <a:rPr lang="tr-TR" sz="1600" b="1" dirty="0"/>
              <a:t> </a:t>
            </a:r>
            <a:endParaRPr lang="en-US" sz="1600" b="1" dirty="0" smtClean="0"/>
          </a:p>
          <a:p>
            <a:endParaRPr lang="en-US" sz="1600" dirty="0"/>
          </a:p>
          <a:p>
            <a:endParaRPr lang="tr-TR" sz="1600" dirty="0"/>
          </a:p>
          <a:p>
            <a:r>
              <a:rPr lang="tr-TR" sz="1600" dirty="0"/>
              <a:t>INSERT INTO komutu tablo içerisine yeni bir kayıt eklemek için kullanılır. Kullanımı </a:t>
            </a:r>
            <a:r>
              <a:rPr lang="tr-TR" sz="1600" dirty="0" smtClean="0"/>
              <a:t>şu</a:t>
            </a:r>
            <a:r>
              <a:rPr lang="en-US" sz="1600" dirty="0" smtClean="0"/>
              <a:t>  </a:t>
            </a:r>
            <a:r>
              <a:rPr lang="tr-TR" sz="1600" dirty="0" smtClean="0"/>
              <a:t>şekildedir</a:t>
            </a:r>
            <a:r>
              <a:rPr lang="tr-TR" sz="1600" dirty="0"/>
              <a:t>: </a:t>
            </a:r>
            <a:endParaRPr lang="en-US" sz="1600" dirty="0" smtClean="0"/>
          </a:p>
          <a:p>
            <a:endParaRPr lang="tr-TR" sz="1600" dirty="0"/>
          </a:p>
          <a:p>
            <a:r>
              <a:rPr lang="tr-TR" sz="1600" b="1" dirty="0"/>
              <a:t>INSERT INTO </a:t>
            </a:r>
            <a:r>
              <a:rPr lang="tr-TR" sz="1600" b="1" dirty="0" err="1"/>
              <a:t>tablo_adı</a:t>
            </a:r>
            <a:r>
              <a:rPr lang="tr-TR" sz="1600" b="1" dirty="0"/>
              <a:t> (sütun_adı1, sütun_adı2, ...) VALUES (deger1, deger2, ...) </a:t>
            </a:r>
            <a:endParaRPr lang="en-US" sz="1600" b="1" dirty="0" smtClean="0"/>
          </a:p>
          <a:p>
            <a:endParaRPr lang="tr-TR" sz="1600" dirty="0"/>
          </a:p>
          <a:p>
            <a:r>
              <a:rPr lang="tr-TR" sz="1600" dirty="0"/>
              <a:t>Aşağıda yer alan komut personel tablosunun adi alanına Çelebi, </a:t>
            </a:r>
            <a:r>
              <a:rPr lang="tr-TR" sz="1600" dirty="0" err="1"/>
              <a:t>Soyadi</a:t>
            </a:r>
            <a:r>
              <a:rPr lang="tr-TR" sz="1600" dirty="0"/>
              <a:t> alanına ise </a:t>
            </a:r>
            <a:r>
              <a:rPr lang="tr-TR" sz="1600" dirty="0" err="1" smtClean="0"/>
              <a:t>Uluyol</a:t>
            </a:r>
            <a:r>
              <a:rPr lang="en-US" sz="1600" dirty="0" smtClean="0"/>
              <a:t>  </a:t>
            </a:r>
            <a:r>
              <a:rPr lang="tr-TR" sz="1600" dirty="0" smtClean="0"/>
              <a:t>isimli </a:t>
            </a:r>
            <a:r>
              <a:rPr lang="tr-TR" sz="1600" dirty="0"/>
              <a:t>yeni bir kayıt ekler.  </a:t>
            </a:r>
            <a:endParaRPr lang="en-US" sz="1600" dirty="0" smtClean="0"/>
          </a:p>
          <a:p>
            <a:endParaRPr lang="tr-TR" sz="1600" dirty="0"/>
          </a:p>
          <a:p>
            <a:r>
              <a:rPr lang="tr-TR" sz="1600" b="1" dirty="0"/>
              <a:t>INSERT INTO personel (Adi, </a:t>
            </a:r>
            <a:r>
              <a:rPr lang="tr-TR" sz="1600" b="1" dirty="0" err="1"/>
              <a:t>Soyadi</a:t>
            </a:r>
            <a:r>
              <a:rPr lang="tr-TR" sz="1600" b="1" dirty="0"/>
              <a:t>) VALUES ('Çelebi', '</a:t>
            </a:r>
            <a:r>
              <a:rPr lang="tr-TR" sz="1600" b="1" dirty="0" err="1"/>
              <a:t>Uluyol</a:t>
            </a:r>
            <a:r>
              <a:rPr lang="tr-TR" sz="1600" b="1" dirty="0"/>
              <a:t>’)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546053" y="77797"/>
            <a:ext cx="3974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/>
              <a:t>SQL Temel Kullanım   </a:t>
            </a:r>
          </a:p>
        </p:txBody>
      </p:sp>
    </p:spTree>
    <p:extLst>
      <p:ext uri="{BB962C8B-B14F-4D97-AF65-F5344CB8AC3E}">
        <p14:creationId xmlns:p14="http://schemas.microsoft.com/office/powerpoint/2010/main" val="405254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854241" y="1335505"/>
            <a:ext cx="980573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/>
              <a:t>UPDATE komutu bir tablonun bir kaydını değiştirmek ya da güncellemek için kullanılır. </a:t>
            </a:r>
            <a:endParaRPr lang="en-US" sz="1600" dirty="0" smtClean="0"/>
          </a:p>
          <a:p>
            <a:endParaRPr lang="tr-TR" sz="1600" dirty="0"/>
          </a:p>
          <a:p>
            <a:r>
              <a:rPr lang="tr-TR" sz="1600" b="1" dirty="0"/>
              <a:t>UPDATE </a:t>
            </a:r>
            <a:r>
              <a:rPr lang="tr-TR" sz="1600" b="1" dirty="0" err="1"/>
              <a:t>tablo_adı</a:t>
            </a:r>
            <a:r>
              <a:rPr lang="tr-TR" sz="1600" b="1" dirty="0"/>
              <a:t> SET sütun_adı1=deger1, sütun_adı2=deger2, ... WHERE </a:t>
            </a:r>
            <a:r>
              <a:rPr lang="tr-TR" sz="1600" b="1" dirty="0" err="1" smtClean="0"/>
              <a:t>sütun_adı</a:t>
            </a:r>
            <a:r>
              <a:rPr lang="tr-TR" sz="1600" b="1" dirty="0" smtClean="0"/>
              <a:t>=değer</a:t>
            </a:r>
            <a:endParaRPr lang="en-US" sz="1600" b="1" dirty="0" smtClean="0"/>
          </a:p>
          <a:p>
            <a:endParaRPr lang="en-US" sz="1600" dirty="0"/>
          </a:p>
          <a:p>
            <a:r>
              <a:rPr lang="tr-TR" sz="1600" dirty="0" smtClean="0"/>
              <a:t> </a:t>
            </a:r>
            <a:endParaRPr lang="tr-TR" sz="1600" dirty="0"/>
          </a:p>
          <a:p>
            <a:r>
              <a:rPr lang="tr-TR" sz="1600" dirty="0"/>
              <a:t>Aşağıda yer alan komut Adi Mehmet, </a:t>
            </a:r>
            <a:r>
              <a:rPr lang="tr-TR" sz="1600" dirty="0" err="1"/>
              <a:t>Soyadi</a:t>
            </a:r>
            <a:r>
              <a:rPr lang="tr-TR" sz="1600" dirty="0"/>
              <a:t> Demirci olan kaydın Adi Çelebi, </a:t>
            </a:r>
            <a:r>
              <a:rPr lang="tr-TR" sz="1600" dirty="0" err="1"/>
              <a:t>Soyadi</a:t>
            </a:r>
            <a:r>
              <a:rPr lang="tr-TR" sz="1600" dirty="0"/>
              <a:t> </a:t>
            </a:r>
            <a:r>
              <a:rPr lang="tr-TR" sz="1600" dirty="0" err="1" smtClean="0"/>
              <a:t>Uluyol</a:t>
            </a:r>
            <a:r>
              <a:rPr lang="en-US" sz="1600" dirty="0" smtClean="0"/>
              <a:t> </a:t>
            </a:r>
            <a:r>
              <a:rPr lang="tr-TR" sz="1600" dirty="0" smtClean="0"/>
              <a:t>olarak </a:t>
            </a:r>
            <a:r>
              <a:rPr lang="tr-TR" sz="1600" dirty="0"/>
              <a:t>günceller. </a:t>
            </a:r>
            <a:r>
              <a:rPr lang="en-US" sz="1600" dirty="0" smtClean="0"/>
              <a:t> </a:t>
            </a:r>
            <a:r>
              <a:rPr lang="tr-TR" sz="1600" dirty="0" smtClean="0"/>
              <a:t>Komutta </a:t>
            </a:r>
            <a:r>
              <a:rPr lang="tr-TR" sz="1600" dirty="0"/>
              <a:t>WHERE parametresinin kullanımını farklı </a:t>
            </a:r>
            <a:r>
              <a:rPr lang="tr-TR" sz="1600" dirty="0" smtClean="0"/>
              <a:t>örneklerle</a:t>
            </a:r>
            <a:r>
              <a:rPr lang="en-US" sz="1600" dirty="0" smtClean="0"/>
              <a:t> </a:t>
            </a:r>
            <a:r>
              <a:rPr lang="tr-TR" sz="1600" dirty="0" smtClean="0"/>
              <a:t>açıklayabilirsiniz</a:t>
            </a:r>
            <a:r>
              <a:rPr lang="tr-TR" sz="1600" dirty="0"/>
              <a:t>. Ayrıca AND parametresi de her iki koşulun birlikte sağlanması </a:t>
            </a:r>
            <a:r>
              <a:rPr lang="tr-TR" sz="1600" dirty="0" smtClean="0"/>
              <a:t>anlamına</a:t>
            </a:r>
            <a:r>
              <a:rPr lang="en-US" sz="1600" dirty="0" smtClean="0"/>
              <a:t> </a:t>
            </a:r>
            <a:r>
              <a:rPr lang="tr-TR" sz="1600" dirty="0" smtClean="0"/>
              <a:t>gelmektedir</a:t>
            </a:r>
            <a:r>
              <a:rPr lang="tr-TR" sz="1600" dirty="0"/>
              <a:t>. AND kullanımını da farklı örneklerle açıklayabilirsiniz.   </a:t>
            </a:r>
            <a:endParaRPr lang="en-US" sz="1600" dirty="0" smtClean="0"/>
          </a:p>
          <a:p>
            <a:endParaRPr lang="en-US" sz="1600" dirty="0"/>
          </a:p>
          <a:p>
            <a:endParaRPr lang="tr-TR" sz="1600" dirty="0"/>
          </a:p>
          <a:p>
            <a:r>
              <a:rPr lang="tr-TR" sz="1600" b="1" dirty="0"/>
              <a:t>UPDATE personel SET Adi='Çelebi', </a:t>
            </a:r>
            <a:r>
              <a:rPr lang="tr-TR" sz="1600" b="1" dirty="0" err="1"/>
              <a:t>Soyadi</a:t>
            </a:r>
            <a:r>
              <a:rPr lang="tr-TR" sz="1600" b="1" dirty="0"/>
              <a:t>='</a:t>
            </a:r>
            <a:r>
              <a:rPr lang="tr-TR" sz="1600" b="1" dirty="0" err="1"/>
              <a:t>Uluyol</a:t>
            </a:r>
            <a:r>
              <a:rPr lang="tr-TR" sz="1600" b="1" dirty="0"/>
              <a:t>' WHERE Adi='Mehmet' AND</a:t>
            </a:r>
          </a:p>
          <a:p>
            <a:r>
              <a:rPr lang="tr-TR" sz="1600" b="1" dirty="0" err="1"/>
              <a:t>Soyadi</a:t>
            </a:r>
            <a:r>
              <a:rPr lang="tr-TR" sz="1600" b="1" dirty="0"/>
              <a:t>='Demirci'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546053" y="77797"/>
            <a:ext cx="3974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/>
              <a:t>SQL Temel Kullanım   </a:t>
            </a:r>
          </a:p>
        </p:txBody>
      </p:sp>
    </p:spTree>
    <p:extLst>
      <p:ext uri="{BB962C8B-B14F-4D97-AF65-F5344CB8AC3E}">
        <p14:creationId xmlns:p14="http://schemas.microsoft.com/office/powerpoint/2010/main" val="288911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854241" y="1335505"/>
            <a:ext cx="98057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/>
              <a:t>DELETE komutu bir tablodaki bir kaydı ya da kayıtları silmek için kullanılır. </a:t>
            </a:r>
            <a:endParaRPr lang="en-US" sz="1600" dirty="0" smtClean="0"/>
          </a:p>
          <a:p>
            <a:endParaRPr lang="tr-TR" sz="1600" dirty="0"/>
          </a:p>
          <a:p>
            <a:r>
              <a:rPr lang="tr-TR" sz="1600" b="1" dirty="0"/>
              <a:t>DELETE FROM </a:t>
            </a:r>
            <a:r>
              <a:rPr lang="tr-TR" sz="1600" b="1" dirty="0" err="1"/>
              <a:t>tablo_adı</a:t>
            </a:r>
            <a:r>
              <a:rPr lang="tr-TR" sz="1600" b="1" dirty="0"/>
              <a:t> WHERE </a:t>
            </a:r>
            <a:r>
              <a:rPr lang="tr-TR" sz="1600" b="1" dirty="0" err="1"/>
              <a:t>sütun_adı</a:t>
            </a:r>
            <a:r>
              <a:rPr lang="tr-TR" sz="1600" b="1" dirty="0"/>
              <a:t>=değer </a:t>
            </a:r>
            <a:endParaRPr lang="en-US" sz="1600" b="1" dirty="0" smtClean="0"/>
          </a:p>
          <a:p>
            <a:endParaRPr lang="tr-TR" sz="1600" dirty="0"/>
          </a:p>
          <a:p>
            <a:r>
              <a:rPr lang="tr-TR" sz="1600" dirty="0"/>
              <a:t>Aşağıda yer alan komut Adi Çelebi </a:t>
            </a:r>
            <a:r>
              <a:rPr lang="tr-TR" sz="1600" dirty="0" err="1"/>
              <a:t>Soyadi</a:t>
            </a:r>
            <a:r>
              <a:rPr lang="tr-TR" sz="1600" dirty="0"/>
              <a:t> </a:t>
            </a:r>
            <a:r>
              <a:rPr lang="tr-TR" sz="1600" dirty="0" err="1"/>
              <a:t>Uluyol</a:t>
            </a:r>
            <a:r>
              <a:rPr lang="tr-TR" sz="1600" dirty="0"/>
              <a:t> olan kaydı personel tablosundan </a:t>
            </a:r>
            <a:r>
              <a:rPr lang="tr-TR" sz="1600" dirty="0" err="1" smtClean="0"/>
              <a:t>slime</a:t>
            </a:r>
            <a:r>
              <a:rPr lang="en-US" sz="1600" dirty="0" smtClean="0"/>
              <a:t> </a:t>
            </a:r>
            <a:r>
              <a:rPr lang="tr-TR" sz="1600" dirty="0" smtClean="0"/>
              <a:t>işlemini </a:t>
            </a:r>
            <a:r>
              <a:rPr lang="tr-TR" sz="1600" dirty="0"/>
              <a:t>yerine getirir. 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 smtClean="0"/>
              <a:t>DELETE </a:t>
            </a:r>
            <a:r>
              <a:rPr lang="en-US" sz="1600" b="1" dirty="0"/>
              <a:t>FROM </a:t>
            </a:r>
            <a:r>
              <a:rPr lang="en-US" sz="1600" b="1" dirty="0" err="1"/>
              <a:t>personel</a:t>
            </a:r>
            <a:r>
              <a:rPr lang="en-US" sz="1600" b="1" dirty="0"/>
              <a:t> WHERE </a:t>
            </a:r>
            <a:r>
              <a:rPr lang="en-US" sz="1600" b="1" dirty="0" err="1"/>
              <a:t>Adi</a:t>
            </a:r>
            <a:r>
              <a:rPr lang="en-US" sz="1600" b="1" dirty="0"/>
              <a:t>='</a:t>
            </a:r>
            <a:r>
              <a:rPr lang="en-US" sz="1600" b="1" dirty="0" err="1"/>
              <a:t>Çelebi</a:t>
            </a:r>
            <a:r>
              <a:rPr lang="en-US" sz="1600" b="1" dirty="0"/>
              <a:t>' AND </a:t>
            </a:r>
            <a:r>
              <a:rPr lang="en-US" sz="1600" b="1" dirty="0" err="1"/>
              <a:t>Soyadi</a:t>
            </a:r>
            <a:r>
              <a:rPr lang="en-US" sz="1600" b="1" dirty="0"/>
              <a:t>='</a:t>
            </a:r>
            <a:r>
              <a:rPr lang="en-US" sz="1600" b="1" dirty="0" err="1"/>
              <a:t>Uluyol</a:t>
            </a:r>
            <a:r>
              <a:rPr lang="en-US" sz="1600" b="1" dirty="0"/>
              <a:t>' </a:t>
            </a:r>
            <a:endParaRPr lang="tr-TR" sz="1600" b="1" dirty="0"/>
          </a:p>
        </p:txBody>
      </p:sp>
      <p:sp>
        <p:nvSpPr>
          <p:cNvPr id="2" name="Dikdörtgen 1"/>
          <p:cNvSpPr/>
          <p:nvPr/>
        </p:nvSpPr>
        <p:spPr>
          <a:xfrm>
            <a:off x="546053" y="77797"/>
            <a:ext cx="3974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/>
              <a:t>SQL Temel Kullanım   </a:t>
            </a:r>
          </a:p>
        </p:txBody>
      </p:sp>
    </p:spTree>
    <p:extLst>
      <p:ext uri="{BB962C8B-B14F-4D97-AF65-F5344CB8AC3E}">
        <p14:creationId xmlns:p14="http://schemas.microsoft.com/office/powerpoint/2010/main" val="368276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854241" y="1335505"/>
            <a:ext cx="980573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/>
              <a:t>Bir </a:t>
            </a:r>
            <a:r>
              <a:rPr lang="tr-TR" sz="1600" dirty="0"/>
              <a:t>SQL sorgusunun genel olarak doğru yazımı şu şekildedir: </a:t>
            </a:r>
            <a:endParaRPr lang="en-US" sz="1600" dirty="0" smtClean="0"/>
          </a:p>
          <a:p>
            <a:endParaRPr lang="tr-TR" sz="1600" dirty="0"/>
          </a:p>
          <a:p>
            <a:r>
              <a:rPr lang="tr-TR" sz="1600" dirty="0"/>
              <a:t>Select ad FROM personel WHERE </a:t>
            </a:r>
            <a:r>
              <a:rPr lang="tr-TR" sz="1600" dirty="0" err="1"/>
              <a:t>id</a:t>
            </a:r>
            <a:r>
              <a:rPr lang="tr-TR" sz="1600" dirty="0"/>
              <a:t>=1; </a:t>
            </a:r>
            <a:endParaRPr lang="en-US" sz="1600" dirty="0" smtClean="0"/>
          </a:p>
          <a:p>
            <a:endParaRPr lang="tr-TR" sz="1600" dirty="0"/>
          </a:p>
          <a:p>
            <a:r>
              <a:rPr lang="tr-TR" sz="1600" dirty="0"/>
              <a:t>Bu sorgu, personel isimli tablodan </a:t>
            </a:r>
            <a:r>
              <a:rPr lang="tr-TR" sz="1600" dirty="0" err="1"/>
              <a:t>id</a:t>
            </a:r>
            <a:r>
              <a:rPr lang="tr-TR" sz="1600" dirty="0"/>
              <a:t> değeri 1 olan üyenin ad bilgisini çekecektir. </a:t>
            </a:r>
            <a:r>
              <a:rPr lang="tr-TR" sz="1600" dirty="0" smtClean="0"/>
              <a:t>Dolayısıyla</a:t>
            </a:r>
            <a:r>
              <a:rPr lang="en-US" sz="1600" dirty="0" smtClean="0"/>
              <a:t>  </a:t>
            </a:r>
            <a:r>
              <a:rPr lang="tr-TR" sz="1600" dirty="0" smtClean="0"/>
              <a:t>komutun </a:t>
            </a:r>
            <a:r>
              <a:rPr lang="tr-TR" sz="1600" dirty="0"/>
              <a:t>genel kullanım şekli şu şekilde olacaktır: </a:t>
            </a:r>
            <a:endParaRPr lang="en-US" sz="1600" dirty="0" smtClean="0"/>
          </a:p>
          <a:p>
            <a:endParaRPr lang="en-US" sz="1600" dirty="0"/>
          </a:p>
          <a:p>
            <a:endParaRPr lang="tr-TR" sz="1600" dirty="0"/>
          </a:p>
          <a:p>
            <a:r>
              <a:rPr lang="tr-TR" sz="1600" dirty="0"/>
              <a:t>Select sütun_adı1, sütun_adı2, ... FROM </a:t>
            </a:r>
            <a:r>
              <a:rPr lang="tr-TR" sz="1600" dirty="0" err="1"/>
              <a:t>tablo_adı</a:t>
            </a:r>
            <a:r>
              <a:rPr lang="tr-TR" sz="1600" dirty="0"/>
              <a:t> </a:t>
            </a:r>
            <a:endParaRPr lang="en-US" sz="1600" dirty="0" smtClean="0"/>
          </a:p>
          <a:p>
            <a:endParaRPr lang="en-US" sz="1600" dirty="0"/>
          </a:p>
          <a:p>
            <a:endParaRPr lang="tr-TR" sz="1600" dirty="0"/>
          </a:p>
          <a:p>
            <a:r>
              <a:rPr lang="tr-TR" sz="1600" dirty="0"/>
              <a:t>INSERT INTO komutu tablo içerisine yeni bir kayıt eklemek için kullanılır. Kullanımı </a:t>
            </a:r>
            <a:r>
              <a:rPr lang="tr-TR" sz="1600" dirty="0" smtClean="0"/>
              <a:t>şu</a:t>
            </a:r>
            <a:r>
              <a:rPr lang="en-US" sz="1600" dirty="0" smtClean="0"/>
              <a:t>  </a:t>
            </a:r>
            <a:r>
              <a:rPr lang="tr-TR" sz="1600" dirty="0" smtClean="0"/>
              <a:t>şekildedir</a:t>
            </a:r>
            <a:r>
              <a:rPr lang="tr-TR" sz="1600" dirty="0"/>
              <a:t>: </a:t>
            </a:r>
          </a:p>
          <a:p>
            <a:r>
              <a:rPr lang="tr-TR" sz="1600" dirty="0"/>
              <a:t>INSERT INTO </a:t>
            </a:r>
            <a:r>
              <a:rPr lang="tr-TR" sz="1600" dirty="0" err="1"/>
              <a:t>tablo_adı</a:t>
            </a:r>
            <a:r>
              <a:rPr lang="tr-TR" sz="1600" dirty="0"/>
              <a:t> (sütun_adı1, sütun_adı2, ...) VALUES (deger1, deger2, ...) </a:t>
            </a:r>
            <a:endParaRPr lang="en-US" sz="1600" dirty="0" smtClean="0"/>
          </a:p>
          <a:p>
            <a:endParaRPr lang="tr-TR" sz="1600" dirty="0"/>
          </a:p>
          <a:p>
            <a:r>
              <a:rPr lang="tr-TR" sz="1600" dirty="0"/>
              <a:t>Aşağıda yer alan komut personel tablosunun adi alanına Çelebi, </a:t>
            </a:r>
            <a:r>
              <a:rPr lang="tr-TR" sz="1600" dirty="0" err="1"/>
              <a:t>Soyadi</a:t>
            </a:r>
            <a:r>
              <a:rPr lang="tr-TR" sz="1600" dirty="0"/>
              <a:t> alanına ise </a:t>
            </a:r>
            <a:r>
              <a:rPr lang="tr-TR" sz="1600" dirty="0" err="1" smtClean="0"/>
              <a:t>Uluyol</a:t>
            </a:r>
            <a:r>
              <a:rPr lang="en-US" sz="1600" dirty="0" smtClean="0"/>
              <a:t>  </a:t>
            </a:r>
            <a:r>
              <a:rPr lang="tr-TR" sz="1600" dirty="0" smtClean="0"/>
              <a:t>isimli </a:t>
            </a:r>
            <a:r>
              <a:rPr lang="tr-TR" sz="1600" dirty="0"/>
              <a:t>yeni bir kayıt ekler.  </a:t>
            </a:r>
          </a:p>
          <a:p>
            <a:r>
              <a:rPr lang="tr-TR" sz="1600" dirty="0"/>
              <a:t>INSERT INTO personel (Adi, </a:t>
            </a:r>
            <a:r>
              <a:rPr lang="tr-TR" sz="1600" dirty="0" err="1"/>
              <a:t>Soyadi</a:t>
            </a:r>
            <a:r>
              <a:rPr lang="tr-TR" sz="1600" dirty="0"/>
              <a:t>) VALUES ('Çelebi', '</a:t>
            </a:r>
            <a:r>
              <a:rPr lang="tr-TR" sz="1600" dirty="0" err="1"/>
              <a:t>Uluyol</a:t>
            </a:r>
            <a:r>
              <a:rPr lang="tr-TR" sz="1600" dirty="0"/>
              <a:t>’)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546053" y="77797"/>
            <a:ext cx="3974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/>
              <a:t>SQL Temel Kullanım   </a:t>
            </a:r>
          </a:p>
        </p:txBody>
      </p:sp>
    </p:spTree>
    <p:extLst>
      <p:ext uri="{BB962C8B-B14F-4D97-AF65-F5344CB8AC3E}">
        <p14:creationId xmlns:p14="http://schemas.microsoft.com/office/powerpoint/2010/main" val="349899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854242" y="1335505"/>
            <a:ext cx="49088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SQL enjeksiyon saldırıları </a:t>
            </a:r>
            <a:r>
              <a:rPr lang="tr-TR" sz="1600" dirty="0" err="1"/>
              <a:t>veritabanına</a:t>
            </a:r>
            <a:r>
              <a:rPr lang="tr-TR" sz="1600" dirty="0"/>
              <a:t> dayalı uygulamalara saldırı girişimi için kullanılan bir  tekniktir. 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smtClean="0"/>
              <a:t>Bu </a:t>
            </a:r>
            <a:r>
              <a:rPr lang="tr-TR" sz="1600" dirty="0"/>
              <a:t>saldırı girişimi için web sitesi ve arka planında çalışan </a:t>
            </a:r>
            <a:r>
              <a:rPr lang="tr-TR" sz="1600" dirty="0" err="1"/>
              <a:t>veritabanına</a:t>
            </a:r>
            <a:r>
              <a:rPr lang="tr-TR" sz="1600" dirty="0"/>
              <a:t> sızmak için SQL komutları saldırı için kullanılır. </a:t>
            </a:r>
            <a:r>
              <a:rPr lang="tr-TR" sz="1600" dirty="0" err="1"/>
              <a:t>Veritabanına</a:t>
            </a:r>
            <a:r>
              <a:rPr lang="tr-TR" sz="1600" dirty="0"/>
              <a:t> saldıran ya da </a:t>
            </a:r>
            <a:r>
              <a:rPr lang="tr-TR" sz="1600" dirty="0" err="1"/>
              <a:t>veritabanına</a:t>
            </a:r>
            <a:r>
              <a:rPr lang="tr-TR" sz="1600" dirty="0"/>
              <a:t> erişen bir kişi tabloları görebilme, tablolarda bulunan alanları okuyabilme, kayıtlara ulaşabilme vb. birçok işlemi yapabilir. 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smtClean="0"/>
              <a:t>Sonuç </a:t>
            </a:r>
            <a:r>
              <a:rPr lang="tr-TR" sz="1600" dirty="0"/>
              <a:t>olarak yetkisi olmadığı halde tüm </a:t>
            </a:r>
            <a:r>
              <a:rPr lang="tr-TR" sz="1600" dirty="0" err="1"/>
              <a:t>veritabanındaki</a:t>
            </a:r>
            <a:r>
              <a:rPr lang="tr-TR" sz="1600" dirty="0"/>
              <a:t> bilgileri kendi bilgisayarına indirebilir. 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750590" y="234207"/>
            <a:ext cx="4414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/>
              <a:t>SQL Enjeksiyon Saldırısı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095" y="1094016"/>
            <a:ext cx="58674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7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1327391" y="709116"/>
            <a:ext cx="76039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/>
              <a:t>Uygulama 4: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tr-TR" sz="1600" dirty="0" smtClean="0"/>
              <a:t>1</a:t>
            </a:r>
            <a:r>
              <a:rPr lang="tr-TR" sz="1600" dirty="0"/>
              <a:t>. Eğitmen olarak MS Access yazılımında öğrencilerin her birinin bir önceki aşamada bir</a:t>
            </a:r>
          </a:p>
          <a:p>
            <a:r>
              <a:rPr lang="tr-TR" sz="1600" dirty="0"/>
              <a:t>tablo oluşturup oluşturmadıklarını tekrar kontrol ediniz. Tablo oluşturmayan</a:t>
            </a:r>
          </a:p>
          <a:p>
            <a:r>
              <a:rPr lang="tr-TR" sz="1600" dirty="0"/>
              <a:t>öğrencilerin yeni bir tablo oluşturmalarını sağlayınız ve tablo ismini </a:t>
            </a:r>
            <a:r>
              <a:rPr lang="tr-TR" sz="1600" dirty="0" err="1"/>
              <a:t>uretici</a:t>
            </a:r>
            <a:r>
              <a:rPr lang="tr-TR" sz="1600" dirty="0"/>
              <a:t> olarak</a:t>
            </a:r>
          </a:p>
          <a:p>
            <a:r>
              <a:rPr lang="tr-TR" sz="1600" dirty="0"/>
              <a:t>belirlemelerini isteyiniz.  </a:t>
            </a:r>
          </a:p>
          <a:p>
            <a:r>
              <a:rPr lang="tr-TR" sz="1600" dirty="0"/>
              <a:t>2. Tabloda şu alanların olmasını isteyiniz: </a:t>
            </a:r>
            <a:r>
              <a:rPr lang="tr-TR" sz="1600" dirty="0" err="1"/>
              <a:t>no</a:t>
            </a:r>
            <a:r>
              <a:rPr lang="tr-TR" sz="1600" dirty="0"/>
              <a:t>, ad, </a:t>
            </a:r>
            <a:r>
              <a:rPr lang="tr-TR" sz="1600" dirty="0" err="1"/>
              <a:t>soyad</a:t>
            </a:r>
            <a:r>
              <a:rPr lang="tr-TR" sz="1600" dirty="0"/>
              <a:t>, </a:t>
            </a:r>
            <a:r>
              <a:rPr lang="tr-TR" sz="1600" dirty="0" err="1"/>
              <a:t>dogum_tarihi</a:t>
            </a:r>
            <a:r>
              <a:rPr lang="tr-TR" sz="1600" dirty="0"/>
              <a:t>, ilce, il </a:t>
            </a:r>
          </a:p>
          <a:p>
            <a:r>
              <a:rPr lang="tr-TR" sz="1600" dirty="0"/>
              <a:t>3. Tablolara en az 10 adet kayıt girmelerini sağlayınız. Bazı kayıtların adı ve il bilgisi aynı </a:t>
            </a:r>
          </a:p>
          <a:p>
            <a:r>
              <a:rPr lang="tr-TR" sz="1600" dirty="0"/>
              <a:t>olabilir.</a:t>
            </a:r>
          </a:p>
          <a:p>
            <a:r>
              <a:rPr lang="tr-TR" sz="1600" dirty="0"/>
              <a:t>4. MS Access içinde Oluştur sekmesinden sorgu sihirbazı ya da sorgu tasarımı </a:t>
            </a:r>
          </a:p>
          <a:p>
            <a:r>
              <a:rPr lang="tr-TR" sz="1600" dirty="0"/>
              <a:t>seçeneklerini kullanarak sorgu yapılabilir.</a:t>
            </a:r>
          </a:p>
          <a:p>
            <a:r>
              <a:rPr lang="tr-TR" sz="1600" dirty="0"/>
              <a:t>5. SELECT komutu ile il alanına göre sorgulama yaptırınız.</a:t>
            </a:r>
          </a:p>
          <a:p>
            <a:r>
              <a:rPr lang="tr-TR" sz="1600" dirty="0"/>
              <a:t>6. UPDATE komutu ile ad alanına göre güncelleme yaptırınız.</a:t>
            </a:r>
          </a:p>
          <a:p>
            <a:r>
              <a:rPr lang="tr-TR" sz="1600" dirty="0"/>
              <a:t>7. DELETE komutu ile </a:t>
            </a:r>
            <a:r>
              <a:rPr lang="tr-TR" sz="1600" dirty="0" err="1"/>
              <a:t>soyad</a:t>
            </a:r>
            <a:r>
              <a:rPr lang="tr-TR" sz="1600" dirty="0"/>
              <a:t> alanına göre güncelleme yaptırınız.</a:t>
            </a:r>
          </a:p>
        </p:txBody>
      </p:sp>
    </p:spTree>
    <p:extLst>
      <p:ext uri="{BB962C8B-B14F-4D97-AF65-F5344CB8AC3E}">
        <p14:creationId xmlns:p14="http://schemas.microsoft.com/office/powerpoint/2010/main" val="23777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33401" y="1195326"/>
            <a:ext cx="6411685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Hacker ne iş yapar?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Beyaz şapkalı hacker ne demektir?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Çalışan bir web sitesinde hangi bilgilere ulaşabiliriz?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Bir web sitesinin yönetici paneli (</a:t>
            </a:r>
            <a:r>
              <a:rPr lang="tr-TR" sz="2000" dirty="0" err="1"/>
              <a:t>admin</a:t>
            </a:r>
            <a:r>
              <a:rPr lang="tr-TR" sz="2000" dirty="0"/>
              <a:t>) paneli ne işimize yarar? Bu panel ile yetkili </a:t>
            </a:r>
            <a:r>
              <a:rPr lang="tr-TR" sz="2000" dirty="0" smtClean="0"/>
              <a:t>kullanıcı </a:t>
            </a:r>
            <a:r>
              <a:rPr lang="tr-TR" sz="2000" dirty="0"/>
              <a:t>hangi işlemleri gerçekleştirebilir?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Bir web sitesinin </a:t>
            </a:r>
            <a:r>
              <a:rPr lang="tr-TR" sz="2000" dirty="0" err="1"/>
              <a:t>veritabanına</a:t>
            </a:r>
            <a:r>
              <a:rPr lang="tr-TR" sz="2000" dirty="0"/>
              <a:t> ulaşırsak hangi bilgileri elde edebiliriz?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Bugüne kadar bir web sitesinin arka planında ne olduğu hakkında bilgi sahibi </a:t>
            </a:r>
            <a:r>
              <a:rPr lang="tr-TR" sz="2000" dirty="0" err="1" smtClean="0"/>
              <a:t>olm</a:t>
            </a:r>
            <a:r>
              <a:rPr lang="en-US" sz="2000" dirty="0" err="1" smtClean="0"/>
              <a:t>ak</a:t>
            </a:r>
            <a:r>
              <a:rPr lang="en-US" sz="2000" dirty="0" smtClean="0"/>
              <a:t> </a:t>
            </a:r>
            <a:r>
              <a:rPr lang="tr-TR" sz="2000" dirty="0" smtClean="0"/>
              <a:t>isteyen </a:t>
            </a:r>
            <a:r>
              <a:rPr lang="tr-TR" sz="2000" dirty="0"/>
              <a:t>var mı?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Bugüne kadar bir web sitesine ya da ağa sızma girişiminde bulunan oldu mu?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Bir web sitesine ya da bir ağa sızmada başarılı olursak neler yapabiliriz? </a:t>
            </a: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495" y="1089480"/>
            <a:ext cx="4810000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0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ikdörtgen 1"/>
          <p:cNvSpPr/>
          <p:nvPr/>
        </p:nvSpPr>
        <p:spPr>
          <a:xfrm>
            <a:off x="739289" y="1095298"/>
            <a:ext cx="999287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 err="1"/>
              <a:t>ID’si</a:t>
            </a:r>
            <a:r>
              <a:rPr lang="tr-TR" sz="2000" dirty="0"/>
              <a:t> 3 olan kişinin web tarayıcıdaki adresi şu şekilde olur: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personel.com/</a:t>
            </a:r>
            <a:r>
              <a:rPr lang="tr-TR" sz="2000" dirty="0" err="1"/>
              <a:t>personel.php?id</a:t>
            </a:r>
            <a:r>
              <a:rPr lang="tr-TR" sz="2000" dirty="0"/>
              <a:t>=3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Tarayıcı programın adres çubuğuna dikkatlice bakıldığında, böyle bir ifade eğer adres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çubuğunda görüntüleniyorsa, arka planda bir SQL sorgulamasının mevcut olduğu anlaşılabilir.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Böyle bir ifadenin SQL sorgulama kodu ise şu şekildedir: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Select * </a:t>
            </a:r>
            <a:r>
              <a:rPr lang="tr-TR" sz="2000" dirty="0" err="1"/>
              <a:t>from</a:t>
            </a:r>
            <a:r>
              <a:rPr lang="tr-TR" sz="2000" dirty="0"/>
              <a:t> personel </a:t>
            </a:r>
            <a:r>
              <a:rPr lang="tr-TR" sz="2000" dirty="0" err="1"/>
              <a:t>where</a:t>
            </a:r>
            <a:r>
              <a:rPr lang="tr-TR" sz="2000" dirty="0"/>
              <a:t> </a:t>
            </a:r>
            <a:r>
              <a:rPr lang="tr-TR" sz="2000" dirty="0" err="1"/>
              <a:t>id</a:t>
            </a:r>
            <a:r>
              <a:rPr lang="tr-TR" sz="2000" dirty="0"/>
              <a:t>=3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Bu SQL sorgusunun anlamı, </a:t>
            </a:r>
            <a:r>
              <a:rPr lang="tr-TR" sz="2000" dirty="0" err="1"/>
              <a:t>id’si</a:t>
            </a:r>
            <a:r>
              <a:rPr lang="tr-TR" sz="2000" dirty="0"/>
              <a:t> 3 olan kaydın personel isimli tablodan çekilerek bilgilerinin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görüntülenmesidir. </a:t>
            </a:r>
          </a:p>
        </p:txBody>
      </p:sp>
    </p:spTree>
    <p:extLst>
      <p:ext uri="{BB962C8B-B14F-4D97-AF65-F5344CB8AC3E}">
        <p14:creationId xmlns:p14="http://schemas.microsoft.com/office/powerpoint/2010/main" val="33366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b="1" dirty="0" smtClean="0">
                <a:solidFill>
                  <a:srgbClr val="3F3F3F"/>
                </a:solidFill>
                <a:cs typeface="Calibri" panose="020F0502020204030204" pitchFamily="34" charset="0"/>
              </a:rPr>
              <a:t>SQL ENJEKSİYON ATAKLARI</a:t>
            </a:r>
            <a:endParaRPr lang="en-US" sz="1100" b="1" dirty="0"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ikdörtgen 2"/>
          <p:cNvSpPr/>
          <p:nvPr/>
        </p:nvSpPr>
        <p:spPr>
          <a:xfrm>
            <a:off x="986830" y="110953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Böyle</a:t>
            </a:r>
            <a:r>
              <a:rPr lang="en-US" sz="2000" dirty="0" smtClean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sorguda</a:t>
            </a:r>
            <a:r>
              <a:rPr lang="en-US" sz="2000" dirty="0"/>
              <a:t> </a:t>
            </a:r>
            <a:r>
              <a:rPr lang="en-US" sz="2000" dirty="0" err="1"/>
              <a:t>cevabın</a:t>
            </a:r>
            <a:r>
              <a:rPr lang="en-US" sz="2000" dirty="0"/>
              <a:t> </a:t>
            </a:r>
            <a:r>
              <a:rPr lang="en-US" sz="2000" dirty="0" err="1"/>
              <a:t>hep</a:t>
            </a:r>
            <a:r>
              <a:rPr lang="en-US" sz="2000" dirty="0"/>
              <a:t> </a:t>
            </a:r>
            <a:r>
              <a:rPr lang="en-US" sz="2000" dirty="0" err="1"/>
              <a:t>doğru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geri</a:t>
            </a:r>
            <a:r>
              <a:rPr lang="en-US" sz="2000" dirty="0"/>
              <a:t> </a:t>
            </a:r>
            <a:r>
              <a:rPr lang="en-US" sz="2000" dirty="0" err="1"/>
              <a:t>döndürülmesi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 smtClean="0"/>
              <a:t>kod</a:t>
            </a:r>
            <a:r>
              <a:rPr lang="en-US" sz="2000" dirty="0" smtClean="0"/>
              <a:t> </a:t>
            </a:r>
            <a:r>
              <a:rPr lang="en-US" sz="2000" dirty="0" err="1" smtClean="0"/>
              <a:t>üzerinde</a:t>
            </a:r>
            <a:r>
              <a:rPr lang="en-US" sz="2000" dirty="0" smtClean="0"/>
              <a:t> </a:t>
            </a:r>
            <a:r>
              <a:rPr lang="en-US" sz="2000" dirty="0" err="1"/>
              <a:t>oynama</a:t>
            </a:r>
            <a:r>
              <a:rPr lang="en-US" sz="2000" dirty="0"/>
              <a:t> </a:t>
            </a:r>
            <a:r>
              <a:rPr lang="en-US" sz="2000" dirty="0" err="1"/>
              <a:t>yapabiliriz</a:t>
            </a:r>
            <a:r>
              <a:rPr lang="en-US" sz="2000" dirty="0"/>
              <a:t>. </a:t>
            </a:r>
            <a:r>
              <a:rPr lang="en-US" sz="2000" dirty="0" err="1"/>
              <a:t>Yaptığımız</a:t>
            </a:r>
            <a:r>
              <a:rPr lang="en-US" sz="2000" dirty="0"/>
              <a:t> </a:t>
            </a:r>
            <a:r>
              <a:rPr lang="en-US" sz="2000" dirty="0" err="1"/>
              <a:t>manipülasyon</a:t>
            </a:r>
            <a:r>
              <a:rPr lang="en-US" sz="2000" dirty="0"/>
              <a:t> </a:t>
            </a:r>
            <a:r>
              <a:rPr lang="en-US" sz="2000" dirty="0" err="1"/>
              <a:t>neticesinde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her zaman </a:t>
            </a:r>
            <a:r>
              <a:rPr lang="en-US" sz="2000" dirty="0" err="1" smtClean="0"/>
              <a:t>doğru</a:t>
            </a:r>
            <a:r>
              <a:rPr lang="en-US" sz="2000" dirty="0" smtClean="0"/>
              <a:t> </a:t>
            </a:r>
            <a:r>
              <a:rPr lang="en-US" sz="2000" dirty="0" err="1" smtClean="0"/>
              <a:t>sonucu</a:t>
            </a:r>
            <a:r>
              <a:rPr lang="en-US" sz="2000" dirty="0" smtClean="0"/>
              <a:t> </a:t>
            </a:r>
            <a:r>
              <a:rPr lang="en-US" sz="2000" dirty="0" err="1"/>
              <a:t>verecektir</a:t>
            </a:r>
            <a:r>
              <a:rPr lang="en-US" sz="2000" dirty="0"/>
              <a:t>. </a:t>
            </a:r>
            <a:r>
              <a:rPr lang="en-US" sz="2000" dirty="0" err="1"/>
              <a:t>Çünkü</a:t>
            </a:r>
            <a:r>
              <a:rPr lang="en-US" sz="2000" dirty="0"/>
              <a:t> </a:t>
            </a:r>
            <a:r>
              <a:rPr lang="en-US" sz="2000" dirty="0" err="1"/>
              <a:t>sıfır</a:t>
            </a:r>
            <a:r>
              <a:rPr lang="en-US" sz="2000" dirty="0"/>
              <a:t> her zaman </a:t>
            </a:r>
            <a:r>
              <a:rPr lang="en-US" sz="2000" dirty="0" err="1"/>
              <a:t>sıfıra</a:t>
            </a:r>
            <a:r>
              <a:rPr lang="en-US" sz="2000" dirty="0"/>
              <a:t> </a:t>
            </a:r>
            <a:r>
              <a:rPr lang="en-US" sz="2000" dirty="0" err="1"/>
              <a:t>eşit</a:t>
            </a:r>
            <a:r>
              <a:rPr lang="en-US" sz="2000" dirty="0"/>
              <a:t> </a:t>
            </a:r>
            <a:r>
              <a:rPr lang="en-US" sz="2000" dirty="0" err="1" smtClean="0"/>
              <a:t>olacaktır</a:t>
            </a: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SELECT ad FROM </a:t>
            </a:r>
            <a:r>
              <a:rPr lang="en-US" sz="2000" dirty="0" err="1"/>
              <a:t>personel</a:t>
            </a:r>
            <a:r>
              <a:rPr lang="en-US" sz="2000" dirty="0"/>
              <a:t> WHERE id=3’%’ or ‘0’=’0’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Her zaman </a:t>
            </a:r>
            <a:r>
              <a:rPr lang="en-US" sz="2000" dirty="0" err="1"/>
              <a:t>doğru</a:t>
            </a:r>
            <a:r>
              <a:rPr lang="en-US" sz="2000" dirty="0"/>
              <a:t> </a:t>
            </a:r>
            <a:r>
              <a:rPr lang="en-US" sz="2000" dirty="0" err="1"/>
              <a:t>döndürecek</a:t>
            </a:r>
            <a:r>
              <a:rPr lang="en-US" sz="2000" dirty="0"/>
              <a:t> </a:t>
            </a:r>
            <a:r>
              <a:rPr lang="en-US" sz="2000" dirty="0" err="1"/>
              <a:t>yukarıdaki</a:t>
            </a:r>
            <a:r>
              <a:rPr lang="en-US" sz="2000" dirty="0"/>
              <a:t> </a:t>
            </a:r>
            <a:r>
              <a:rPr lang="en-US" sz="2000" dirty="0" err="1"/>
              <a:t>ifadenin</a:t>
            </a:r>
            <a:r>
              <a:rPr lang="en-US" sz="2000" dirty="0"/>
              <a:t> </a:t>
            </a:r>
            <a:r>
              <a:rPr lang="en-US" sz="2000" dirty="0" err="1"/>
              <a:t>yanına</a:t>
            </a:r>
            <a:r>
              <a:rPr lang="en-US" sz="2000" dirty="0"/>
              <a:t> </a:t>
            </a:r>
            <a:r>
              <a:rPr lang="en-US" sz="2000" dirty="0" err="1"/>
              <a:t>ekleyeceğimiz</a:t>
            </a:r>
            <a:r>
              <a:rPr lang="en-US" sz="2000" dirty="0"/>
              <a:t> </a:t>
            </a:r>
            <a:r>
              <a:rPr lang="en-US" sz="2000" dirty="0" err="1"/>
              <a:t>yeni</a:t>
            </a:r>
            <a:r>
              <a:rPr lang="en-US" sz="2000" dirty="0"/>
              <a:t> </a:t>
            </a:r>
            <a:r>
              <a:rPr lang="en-US" sz="2000" dirty="0" err="1"/>
              <a:t>kod</a:t>
            </a:r>
            <a:r>
              <a:rPr lang="en-US" sz="2000" dirty="0"/>
              <a:t> </a:t>
            </a:r>
            <a:r>
              <a:rPr lang="en-US" sz="2000" dirty="0" err="1"/>
              <a:t>blokları</a:t>
            </a:r>
            <a:r>
              <a:rPr lang="en-US" sz="2000" dirty="0"/>
              <a:t> </a:t>
            </a:r>
            <a:r>
              <a:rPr lang="en-US" sz="2000" dirty="0" err="1" smtClean="0"/>
              <a:t>ile</a:t>
            </a:r>
            <a:r>
              <a:rPr lang="en-US" sz="2000" dirty="0" smtClean="0"/>
              <a:t> </a:t>
            </a:r>
            <a:r>
              <a:rPr lang="en-US" sz="2000" dirty="0" err="1" smtClean="0"/>
              <a:t>artık</a:t>
            </a:r>
            <a:r>
              <a:rPr lang="en-US" sz="2000" dirty="0" smtClean="0"/>
              <a:t> </a:t>
            </a:r>
            <a:r>
              <a:rPr lang="en-US" sz="2000" dirty="0" err="1"/>
              <a:t>saldırı</a:t>
            </a:r>
            <a:r>
              <a:rPr lang="en-US" sz="2000" dirty="0"/>
              <a:t> </a:t>
            </a:r>
            <a:r>
              <a:rPr lang="en-US" sz="2000" dirty="0" err="1"/>
              <a:t>girişimlerinde</a:t>
            </a:r>
            <a:r>
              <a:rPr lang="en-US" sz="2000" dirty="0"/>
              <a:t> </a:t>
            </a:r>
            <a:r>
              <a:rPr lang="en-US" sz="2000" dirty="0" err="1"/>
              <a:t>bulunmak</a:t>
            </a:r>
            <a:r>
              <a:rPr lang="en-US" sz="2000" dirty="0"/>
              <a:t> </a:t>
            </a:r>
            <a:r>
              <a:rPr lang="en-US" sz="2000" dirty="0" err="1"/>
              <a:t>mümkün</a:t>
            </a:r>
            <a:r>
              <a:rPr lang="en-US" sz="2000" dirty="0"/>
              <a:t> </a:t>
            </a:r>
            <a:r>
              <a:rPr lang="en-US" sz="2000" dirty="0" err="1"/>
              <a:t>olmaktadır</a:t>
            </a:r>
            <a:r>
              <a:rPr lang="en-US" sz="2000" dirty="0"/>
              <a:t>.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979" y="1268819"/>
            <a:ext cx="4260715" cy="235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b="1" dirty="0" smtClean="0">
                <a:solidFill>
                  <a:srgbClr val="3F3F3F"/>
                </a:solidFill>
                <a:cs typeface="Calibri" panose="020F0502020204030204" pitchFamily="34" charset="0"/>
              </a:rPr>
              <a:t>SQL ENJEKSİYON ATAKLARI</a:t>
            </a:r>
            <a:endParaRPr lang="en-US" sz="1100" b="1" dirty="0"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ikdörtgen 2"/>
          <p:cNvSpPr/>
          <p:nvPr/>
        </p:nvSpPr>
        <p:spPr>
          <a:xfrm>
            <a:off x="1143001" y="1671270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Genellikle</a:t>
            </a:r>
            <a:r>
              <a:rPr lang="en-US" sz="2000" dirty="0" smtClean="0"/>
              <a:t> </a:t>
            </a:r>
            <a:r>
              <a:rPr lang="en-US" sz="2000" dirty="0" err="1"/>
              <a:t>herhangi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yorum</a:t>
            </a:r>
            <a:r>
              <a:rPr lang="en-US" sz="2000" dirty="0"/>
              <a:t>, forum vb. </a:t>
            </a:r>
            <a:r>
              <a:rPr lang="en-US" sz="2000" dirty="0" err="1"/>
              <a:t>sayfa</a:t>
            </a:r>
            <a:r>
              <a:rPr lang="en-US" sz="2000" dirty="0"/>
              <a:t> </a:t>
            </a:r>
            <a:r>
              <a:rPr lang="en-US" sz="2000" dirty="0" err="1"/>
              <a:t>içerisinde</a:t>
            </a:r>
            <a:r>
              <a:rPr lang="en-US" sz="2000" dirty="0"/>
              <a:t> </a:t>
            </a:r>
            <a:r>
              <a:rPr lang="en-US" sz="2000" dirty="0" err="1"/>
              <a:t>kullanıcılardan</a:t>
            </a:r>
            <a:r>
              <a:rPr lang="en-US" sz="2000" dirty="0"/>
              <a:t> </a:t>
            </a:r>
            <a:r>
              <a:rPr lang="en-US" sz="2000" dirty="0" err="1"/>
              <a:t>gelen</a:t>
            </a:r>
            <a:r>
              <a:rPr lang="en-US" sz="2000" dirty="0"/>
              <a:t> </a:t>
            </a:r>
            <a:r>
              <a:rPr lang="en-US" sz="2000" dirty="0" err="1"/>
              <a:t>komutlar</a:t>
            </a:r>
            <a:r>
              <a:rPr lang="en-US" sz="2000" dirty="0"/>
              <a:t> POST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/>
              <a:t>metodu</a:t>
            </a:r>
            <a:r>
              <a:rPr lang="en-US" sz="2000" dirty="0"/>
              <a:t> </a:t>
            </a:r>
            <a:r>
              <a:rPr lang="en-US" sz="2000" dirty="0" err="1"/>
              <a:t>denilen</a:t>
            </a:r>
            <a:r>
              <a:rPr lang="en-US" sz="2000" dirty="0"/>
              <a:t> </a:t>
            </a:r>
            <a:r>
              <a:rPr lang="en-US" sz="2000" dirty="0" err="1"/>
              <a:t>yöntemle</a:t>
            </a:r>
            <a:r>
              <a:rPr lang="en-US" sz="2000" dirty="0"/>
              <a:t> </a:t>
            </a:r>
            <a:r>
              <a:rPr lang="en-US" sz="2000" dirty="0" err="1"/>
              <a:t>gönderilmektedir</a:t>
            </a:r>
            <a:r>
              <a:rPr lang="en-US" sz="2000" dirty="0"/>
              <a:t>. Bu </a:t>
            </a:r>
            <a:r>
              <a:rPr lang="en-US" sz="2000" dirty="0" err="1"/>
              <a:t>metotla</a:t>
            </a:r>
            <a:r>
              <a:rPr lang="en-US" sz="2000" dirty="0"/>
              <a:t> </a:t>
            </a:r>
            <a:r>
              <a:rPr lang="en-US" sz="2000" dirty="0" err="1"/>
              <a:t>birlikte</a:t>
            </a:r>
            <a:r>
              <a:rPr lang="en-US" sz="2000" dirty="0"/>
              <a:t> </a:t>
            </a:r>
            <a:r>
              <a:rPr lang="en-US" sz="2000" dirty="0" err="1"/>
              <a:t>tarayıcı</a:t>
            </a:r>
            <a:r>
              <a:rPr lang="en-US" sz="2000" dirty="0"/>
              <a:t> </a:t>
            </a:r>
            <a:r>
              <a:rPr lang="en-US" sz="2000" dirty="0" err="1"/>
              <a:t>içerisinde</a:t>
            </a:r>
            <a:r>
              <a:rPr lang="en-US" sz="2000" dirty="0"/>
              <a:t> </a:t>
            </a:r>
            <a:r>
              <a:rPr lang="en-US" sz="2000" dirty="0" err="1" smtClean="0"/>
              <a:t>sayfa</a:t>
            </a:r>
            <a:r>
              <a:rPr lang="en-US" sz="2000" dirty="0" smtClean="0"/>
              <a:t> </a:t>
            </a:r>
            <a:r>
              <a:rPr lang="en-US" sz="2000" dirty="0" err="1" smtClean="0"/>
              <a:t>adresinde</a:t>
            </a:r>
            <a:r>
              <a:rPr lang="en-US" sz="2000" dirty="0" smtClean="0"/>
              <a:t> </a:t>
            </a:r>
            <a:r>
              <a:rPr lang="en-US" sz="2000" dirty="0" err="1"/>
              <a:t>parametreler</a:t>
            </a:r>
            <a:r>
              <a:rPr lang="en-US" sz="2000" dirty="0"/>
              <a:t> </a:t>
            </a:r>
            <a:r>
              <a:rPr lang="en-US" sz="2000" dirty="0" err="1"/>
              <a:t>gizlenerek</a:t>
            </a:r>
            <a:r>
              <a:rPr lang="en-US" sz="2000" dirty="0"/>
              <a:t> </a:t>
            </a:r>
            <a:r>
              <a:rPr lang="en-US" sz="2000" dirty="0" err="1"/>
              <a:t>kullanıcıya</a:t>
            </a:r>
            <a:r>
              <a:rPr lang="en-US" sz="2000" dirty="0"/>
              <a:t> </a:t>
            </a:r>
            <a:r>
              <a:rPr lang="en-US" sz="2000" dirty="0" err="1"/>
              <a:t>gösterilmemektedir</a:t>
            </a:r>
            <a:r>
              <a:rPr lang="en-US" sz="2000" dirty="0"/>
              <a:t>. </a:t>
            </a:r>
            <a:r>
              <a:rPr lang="en-US" sz="2000" dirty="0" err="1"/>
              <a:t>Böyle</a:t>
            </a:r>
            <a:r>
              <a:rPr lang="en-US" sz="2000" dirty="0"/>
              <a:t> </a:t>
            </a:r>
            <a:r>
              <a:rPr lang="en-US" sz="2000" dirty="0" err="1"/>
              <a:t>durumlarda</a:t>
            </a:r>
            <a:r>
              <a:rPr lang="en-US" sz="2000" dirty="0"/>
              <a:t> </a:t>
            </a:r>
            <a:r>
              <a:rPr lang="en-US" sz="2000" dirty="0" err="1" smtClean="0"/>
              <a:t>ise</a:t>
            </a:r>
            <a:r>
              <a:rPr lang="en-US" sz="2000" dirty="0" smtClean="0"/>
              <a:t> </a:t>
            </a:r>
            <a:r>
              <a:rPr lang="en-US" sz="2000" dirty="0" err="1" smtClean="0"/>
              <a:t>sayfanın</a:t>
            </a:r>
            <a:r>
              <a:rPr lang="en-US" sz="2000" dirty="0" smtClean="0"/>
              <a:t> </a:t>
            </a:r>
            <a:r>
              <a:rPr lang="en-US" sz="2000" dirty="0" err="1"/>
              <a:t>kaynak</a:t>
            </a:r>
            <a:r>
              <a:rPr lang="en-US" sz="2000" dirty="0"/>
              <a:t> </a:t>
            </a:r>
            <a:r>
              <a:rPr lang="en-US" sz="2000" dirty="0" err="1"/>
              <a:t>koduna</a:t>
            </a:r>
            <a:r>
              <a:rPr lang="en-US" sz="2000" dirty="0"/>
              <a:t> </a:t>
            </a:r>
            <a:r>
              <a:rPr lang="en-US" sz="2000" dirty="0" err="1"/>
              <a:t>bakarak</a:t>
            </a:r>
            <a:r>
              <a:rPr lang="en-US" sz="2000" dirty="0"/>
              <a:t> </a:t>
            </a:r>
            <a:r>
              <a:rPr lang="en-US" sz="2000" dirty="0" err="1"/>
              <a:t>gerekli</a:t>
            </a:r>
            <a:r>
              <a:rPr lang="en-US" sz="2000" dirty="0"/>
              <a:t> </a:t>
            </a:r>
            <a:r>
              <a:rPr lang="en-US" sz="2000" dirty="0" err="1"/>
              <a:t>inceleme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analizler</a:t>
            </a:r>
            <a:r>
              <a:rPr lang="en-US" sz="2000" dirty="0"/>
              <a:t> </a:t>
            </a:r>
            <a:r>
              <a:rPr lang="en-US" sz="2000" dirty="0" err="1"/>
              <a:t>yapılabilir</a:t>
            </a:r>
            <a:r>
              <a:rPr lang="en-US" sz="2000" dirty="0"/>
              <a:t>. </a:t>
            </a:r>
            <a:r>
              <a:rPr lang="en-US" sz="2000" dirty="0" err="1"/>
              <a:t>Yapılacak</a:t>
            </a:r>
            <a:r>
              <a:rPr lang="en-US" sz="2000" dirty="0"/>
              <a:t> </a:t>
            </a:r>
            <a:r>
              <a:rPr lang="en-US" sz="2000" dirty="0" err="1"/>
              <a:t>olan</a:t>
            </a:r>
            <a:r>
              <a:rPr lang="en-US" sz="2000" dirty="0"/>
              <a:t> </a:t>
            </a:r>
            <a:r>
              <a:rPr lang="en-US" sz="2000" dirty="0" err="1" smtClean="0"/>
              <a:t>kod</a:t>
            </a:r>
            <a:r>
              <a:rPr lang="en-US" sz="2000" dirty="0" smtClean="0"/>
              <a:t> </a:t>
            </a:r>
            <a:r>
              <a:rPr lang="en-US" sz="2000" dirty="0" err="1" smtClean="0"/>
              <a:t>incelemesinde</a:t>
            </a:r>
            <a:r>
              <a:rPr lang="en-US" sz="2000" dirty="0" smtClean="0"/>
              <a:t> </a:t>
            </a:r>
            <a:r>
              <a:rPr lang="en-US" sz="2000" dirty="0"/>
              <a:t>form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başlayan</a:t>
            </a:r>
            <a:r>
              <a:rPr lang="en-US" sz="2000" dirty="0"/>
              <a:t> </a:t>
            </a:r>
            <a:r>
              <a:rPr lang="en-US" sz="2000" dirty="0" err="1"/>
              <a:t>kodları</a:t>
            </a:r>
            <a:r>
              <a:rPr lang="en-US" sz="2000" dirty="0"/>
              <a:t> </a:t>
            </a:r>
            <a:r>
              <a:rPr lang="en-US" sz="2000" dirty="0" err="1"/>
              <a:t>incelemek</a:t>
            </a:r>
            <a:r>
              <a:rPr lang="en-US" sz="2000" dirty="0"/>
              <a:t> </a:t>
            </a:r>
            <a:r>
              <a:rPr lang="en-US" sz="2000" dirty="0" err="1"/>
              <a:t>gerekmektedir</a:t>
            </a:r>
            <a:r>
              <a:rPr lang="en-US" sz="2000" dirty="0"/>
              <a:t>. Form </a:t>
            </a:r>
            <a:r>
              <a:rPr lang="en-US" sz="2000" dirty="0" err="1"/>
              <a:t>komutları</a:t>
            </a:r>
            <a:r>
              <a:rPr lang="en-US" sz="2000" dirty="0"/>
              <a:t> </a:t>
            </a:r>
            <a:r>
              <a:rPr lang="en-US" sz="2000" dirty="0" err="1" smtClean="0"/>
              <a:t>arasındaki</a:t>
            </a:r>
            <a:r>
              <a:rPr lang="en-US" sz="2000" dirty="0" smtClean="0"/>
              <a:t> </a:t>
            </a:r>
            <a:r>
              <a:rPr lang="en-US" sz="2000" dirty="0" err="1" smtClean="0"/>
              <a:t>parametrelere</a:t>
            </a:r>
            <a:r>
              <a:rPr lang="en-US" sz="2000" dirty="0" smtClean="0"/>
              <a:t> </a:t>
            </a:r>
            <a:r>
              <a:rPr lang="en-US" sz="2000" dirty="0" err="1"/>
              <a:t>özellikle</a:t>
            </a:r>
            <a:r>
              <a:rPr lang="en-US" sz="2000" dirty="0"/>
              <a:t> </a:t>
            </a:r>
            <a:r>
              <a:rPr lang="en-US" sz="2000" dirty="0" err="1"/>
              <a:t>odaklanmak</a:t>
            </a:r>
            <a:r>
              <a:rPr lang="en-US" sz="2000" dirty="0"/>
              <a:t> </a:t>
            </a:r>
            <a:r>
              <a:rPr lang="en-US" sz="2000" dirty="0" err="1"/>
              <a:t>gereklidir</a:t>
            </a:r>
            <a:r>
              <a:rPr lang="en-US" sz="2000" dirty="0"/>
              <a:t>. </a:t>
            </a:r>
            <a:r>
              <a:rPr lang="en-US" sz="2000" dirty="0" err="1"/>
              <a:t>Örneğin</a:t>
            </a:r>
            <a:r>
              <a:rPr lang="en-US" sz="2000" dirty="0"/>
              <a:t>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&lt; form method=”post” action=”</a:t>
            </a:r>
            <a:r>
              <a:rPr lang="en-US" sz="2000" dirty="0" err="1"/>
              <a:t>ana</a:t>
            </a:r>
            <a:r>
              <a:rPr lang="en-US" sz="2000" dirty="0"/>
              <a:t>/deneme.asp”&gt;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&lt; input type=”hidden” name=”X” value=”Z” /&gt;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&lt; form&gt;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4957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926433" y="397043"/>
            <a:ext cx="98538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b="1" dirty="0"/>
              <a:t>Uygulama 5:</a:t>
            </a:r>
          </a:p>
          <a:p>
            <a:r>
              <a:rPr lang="tr-TR" sz="1600" dirty="0"/>
              <a:t>1. Eğitmen olarak öğrencilerin her birinin İnternet tarayıcısı ile </a:t>
            </a:r>
          </a:p>
          <a:p>
            <a:r>
              <a:rPr lang="tr-TR" sz="1600" dirty="0"/>
              <a:t> </a:t>
            </a:r>
          </a:p>
          <a:p>
            <a:r>
              <a:rPr lang="tr-TR" sz="1600" dirty="0"/>
              <a:t>http://testphp.vulnweb.com/index.php adresine girmelerini sağlayınız.</a:t>
            </a:r>
          </a:p>
          <a:p>
            <a:r>
              <a:rPr lang="tr-TR" sz="1600" dirty="0"/>
              <a:t>2. Öğrencilerin </a:t>
            </a:r>
            <a:r>
              <a:rPr lang="tr-TR" sz="1600" dirty="0" err="1"/>
              <a:t>home</a:t>
            </a:r>
            <a:r>
              <a:rPr lang="tr-TR" sz="1600" dirty="0"/>
              <a:t>, </a:t>
            </a:r>
            <a:r>
              <a:rPr lang="tr-TR" sz="1600" dirty="0" err="1"/>
              <a:t>categories</a:t>
            </a:r>
            <a:r>
              <a:rPr lang="tr-TR" sz="1600" dirty="0"/>
              <a:t>, </a:t>
            </a:r>
            <a:r>
              <a:rPr lang="tr-TR" sz="1600" dirty="0" err="1"/>
              <a:t>artists</a:t>
            </a:r>
            <a:r>
              <a:rPr lang="tr-TR" sz="1600" dirty="0"/>
              <a:t>, … gibi linklere tıklayarak sayfada dolaşmalarını </a:t>
            </a:r>
          </a:p>
          <a:p>
            <a:r>
              <a:rPr lang="tr-TR" sz="1600" dirty="0"/>
              <a:t>sağlayınız.</a:t>
            </a:r>
          </a:p>
          <a:p>
            <a:r>
              <a:rPr lang="tr-TR" sz="1600" dirty="0"/>
              <a:t>3. Linklere tıklayarak dolaşan öğrencilerin </a:t>
            </a:r>
          </a:p>
          <a:p>
            <a:r>
              <a:rPr lang="tr-TR" sz="1600" dirty="0"/>
              <a:t>“http://testphp.vulnweb.com/</a:t>
            </a:r>
            <a:r>
              <a:rPr lang="tr-TR" sz="1600" dirty="0" err="1"/>
              <a:t>listproducts.php?cat</a:t>
            </a:r>
            <a:r>
              <a:rPr lang="tr-TR" sz="1600" dirty="0"/>
              <a:t>=1” benzeri bir yapıyı görmelerini</a:t>
            </a:r>
          </a:p>
          <a:p>
            <a:r>
              <a:rPr lang="tr-TR" sz="1600" dirty="0"/>
              <a:t>sağlayınız. Burada öğrencilerin görmesi gereken üst kısımlarda anlatıldığı üzere</a:t>
            </a:r>
          </a:p>
          <a:p>
            <a:r>
              <a:rPr lang="tr-TR" sz="1600" dirty="0"/>
              <a:t>“</a:t>
            </a:r>
            <a:r>
              <a:rPr lang="tr-TR" sz="1600" dirty="0" err="1"/>
              <a:t>listproducts.php?cat</a:t>
            </a:r>
            <a:r>
              <a:rPr lang="tr-TR" sz="1600" dirty="0"/>
              <a:t>=1” benzeri bir yapı yakalamalarıdır. </a:t>
            </a:r>
          </a:p>
          <a:p>
            <a:r>
              <a:rPr lang="tr-TR" sz="1600" dirty="0"/>
              <a:t>4. </a:t>
            </a:r>
            <a:r>
              <a:rPr lang="tr-TR" sz="1600" dirty="0" err="1"/>
              <a:t>Categories</a:t>
            </a:r>
            <a:r>
              <a:rPr lang="tr-TR" sz="1600" dirty="0"/>
              <a:t> linki altında, </a:t>
            </a:r>
            <a:r>
              <a:rPr lang="tr-TR" sz="1600" dirty="0" err="1"/>
              <a:t>posters</a:t>
            </a:r>
            <a:r>
              <a:rPr lang="tr-TR" sz="1600" dirty="0"/>
              <a:t>, </a:t>
            </a:r>
            <a:r>
              <a:rPr lang="tr-TR" sz="1600" dirty="0" err="1"/>
              <a:t>paintings</a:t>
            </a:r>
            <a:r>
              <a:rPr lang="tr-TR" sz="1600" dirty="0"/>
              <a:t>, </a:t>
            </a:r>
            <a:r>
              <a:rPr lang="tr-TR" sz="1600" dirty="0" err="1"/>
              <a:t>stickers</a:t>
            </a:r>
            <a:r>
              <a:rPr lang="tr-TR" sz="1600" dirty="0"/>
              <a:t>, </a:t>
            </a:r>
            <a:r>
              <a:rPr lang="tr-TR" sz="1600" dirty="0" err="1"/>
              <a:t>graffity</a:t>
            </a:r>
            <a:r>
              <a:rPr lang="tr-TR" sz="1600" dirty="0"/>
              <a:t> linklerine tıklayan</a:t>
            </a:r>
          </a:p>
          <a:p>
            <a:r>
              <a:rPr lang="tr-TR" sz="1600" dirty="0"/>
              <a:t>öğrencilerin İnternet tarayıcısının adres çubuğunda gördükleri adresleri analiz</a:t>
            </a:r>
          </a:p>
          <a:p>
            <a:r>
              <a:rPr lang="tr-TR" sz="1600" dirty="0"/>
              <a:t>etmelerini isteyiniz. </a:t>
            </a:r>
          </a:p>
          <a:p>
            <a:r>
              <a:rPr lang="tr-TR" sz="1600" dirty="0"/>
              <a:t>5. Farklı linklere tıklayan öğrencilerin İnternet tarayıcısı adres çubuğunda gördükleri</a:t>
            </a:r>
          </a:p>
          <a:p>
            <a:r>
              <a:rPr lang="tr-TR" sz="1600" dirty="0"/>
              <a:t>adres yapısını açıklamalarını isteyiniz. </a:t>
            </a:r>
          </a:p>
        </p:txBody>
      </p:sp>
    </p:spTree>
    <p:extLst>
      <p:ext uri="{BB962C8B-B14F-4D97-AF65-F5344CB8AC3E}">
        <p14:creationId xmlns:p14="http://schemas.microsoft.com/office/powerpoint/2010/main" val="24783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962529" y="1371601"/>
            <a:ext cx="441225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XSS (Cross Site Scripting) bir web sayfasına </a:t>
            </a:r>
            <a:r>
              <a:rPr lang="tr-TR" sz="1600" dirty="0" err="1"/>
              <a:t>script</a:t>
            </a:r>
            <a:r>
              <a:rPr lang="tr-TR" sz="1600" dirty="0"/>
              <a:t> kodları ile saldırı yapılması </a:t>
            </a:r>
            <a:r>
              <a:rPr lang="tr-TR" sz="1600" dirty="0" smtClean="0"/>
              <a:t>anlamına</a:t>
            </a:r>
            <a:r>
              <a:rPr lang="en-US" sz="1600" dirty="0" smtClean="0"/>
              <a:t> </a:t>
            </a:r>
            <a:r>
              <a:rPr lang="tr-TR" sz="1600" dirty="0" smtClean="0"/>
              <a:t>gelmektedir</a:t>
            </a:r>
            <a:r>
              <a:rPr lang="tr-TR" sz="1600" dirty="0"/>
              <a:t>. 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smtClean="0"/>
              <a:t>Saldırı </a:t>
            </a:r>
            <a:r>
              <a:rPr lang="tr-TR" sz="1600" dirty="0"/>
              <a:t>için web uygulamaları içerisinde yer alan güvenlik açıklıkları tespit </a:t>
            </a:r>
            <a:r>
              <a:rPr lang="tr-TR" sz="1600" dirty="0" smtClean="0"/>
              <a:t>edilip</a:t>
            </a:r>
            <a:r>
              <a:rPr lang="en-US" sz="1600" dirty="0" smtClean="0"/>
              <a:t> </a:t>
            </a:r>
            <a:r>
              <a:rPr lang="tr-TR" sz="1600" dirty="0" smtClean="0"/>
              <a:t>kullanılmaktadır</a:t>
            </a:r>
            <a:r>
              <a:rPr lang="tr-TR" sz="1600" dirty="0"/>
              <a:t>. 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smtClean="0"/>
              <a:t>Günümüzde </a:t>
            </a:r>
            <a:r>
              <a:rPr lang="tr-TR" sz="1600" dirty="0"/>
              <a:t>web sitelerine bağlanan bireyler olarak bu saldırılar </a:t>
            </a:r>
            <a:r>
              <a:rPr lang="tr-TR" sz="1600" dirty="0" smtClean="0"/>
              <a:t>hakkında</a:t>
            </a:r>
            <a:r>
              <a:rPr lang="en-US" sz="1600" dirty="0" smtClean="0"/>
              <a:t> </a:t>
            </a:r>
            <a:r>
              <a:rPr lang="tr-TR" sz="1600" dirty="0" smtClean="0"/>
              <a:t>fikir </a:t>
            </a:r>
            <a:r>
              <a:rPr lang="tr-TR" sz="1600" dirty="0"/>
              <a:t>sahibi olmak oldukça önemlidir</a:t>
            </a:r>
            <a:r>
              <a:rPr lang="tr-TR" sz="1600" dirty="0" smtClean="0"/>
              <a:t>.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smtClean="0"/>
              <a:t> </a:t>
            </a:r>
            <a:r>
              <a:rPr lang="tr-TR" sz="1600" dirty="0"/>
              <a:t>XSS saldırılarında çoğunlukla </a:t>
            </a:r>
            <a:r>
              <a:rPr lang="tr-TR" sz="1600" dirty="0" err="1"/>
              <a:t>Javascript</a:t>
            </a:r>
            <a:r>
              <a:rPr lang="tr-TR" sz="1600" dirty="0"/>
              <a:t> ve </a:t>
            </a:r>
            <a:r>
              <a:rPr lang="tr-TR" sz="1600" dirty="0" smtClean="0"/>
              <a:t>HTML</a:t>
            </a:r>
            <a:r>
              <a:rPr lang="en-US" sz="1600" dirty="0" smtClean="0"/>
              <a:t> </a:t>
            </a:r>
            <a:r>
              <a:rPr lang="tr-TR" sz="1600" dirty="0" smtClean="0"/>
              <a:t>dilleri </a:t>
            </a:r>
            <a:r>
              <a:rPr lang="tr-TR" sz="1600" dirty="0"/>
              <a:t>kullanılmaktadır.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XSS saldırılarına maruz kalma durumu farklı biçimlerde ortaya çıkabilir. Reklam </a:t>
            </a:r>
            <a:r>
              <a:rPr lang="tr-TR" sz="1600" dirty="0" smtClean="0"/>
              <a:t>pencereleri</a:t>
            </a:r>
            <a:r>
              <a:rPr lang="en-US" sz="1600" dirty="0" smtClean="0"/>
              <a:t> </a:t>
            </a:r>
            <a:r>
              <a:rPr lang="tr-TR" sz="1600" dirty="0" smtClean="0"/>
              <a:t>açan </a:t>
            </a:r>
            <a:r>
              <a:rPr lang="tr-TR" sz="1600" dirty="0"/>
              <a:t>web siteleri, toplu biçimde gönderilen e-postalar, e-posta içerisine gömülmüş olan </a:t>
            </a:r>
            <a:r>
              <a:rPr lang="tr-TR" sz="1600" dirty="0" smtClean="0"/>
              <a:t>linkler,</a:t>
            </a:r>
            <a:r>
              <a:rPr lang="en-US" sz="1600" dirty="0" smtClean="0"/>
              <a:t> </a:t>
            </a:r>
            <a:r>
              <a:rPr lang="tr-TR" sz="1600" dirty="0" smtClean="0"/>
              <a:t>kişiler </a:t>
            </a:r>
            <a:r>
              <a:rPr lang="tr-TR" sz="1600" dirty="0"/>
              <a:t>bilgiler isteyen formlar ve kötü amaçlı komut dosyaları gibi yöntemler XSS </a:t>
            </a:r>
            <a:r>
              <a:rPr lang="tr-TR" sz="1600" dirty="0" smtClean="0"/>
              <a:t>saldırı</a:t>
            </a:r>
            <a:r>
              <a:rPr lang="en-US" sz="1600" dirty="0" smtClean="0"/>
              <a:t> </a:t>
            </a:r>
            <a:r>
              <a:rPr lang="tr-TR" sz="1600" dirty="0" smtClean="0"/>
              <a:t>amacıyla </a:t>
            </a:r>
            <a:r>
              <a:rPr lang="tr-TR" sz="1600" dirty="0"/>
              <a:t>kullanılabilir. 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65" y="998620"/>
            <a:ext cx="6530183" cy="375485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2000144" y="400281"/>
            <a:ext cx="3374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/>
              <a:t>XSS SALDIRILARI </a:t>
            </a:r>
          </a:p>
        </p:txBody>
      </p:sp>
    </p:spTree>
    <p:extLst>
      <p:ext uri="{BB962C8B-B14F-4D97-AF65-F5344CB8AC3E}">
        <p14:creationId xmlns:p14="http://schemas.microsoft.com/office/powerpoint/2010/main" val="365997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842212" y="1624263"/>
            <a:ext cx="51254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XSS saldırıları, </a:t>
            </a:r>
            <a:r>
              <a:rPr lang="tr-TR" sz="1600" dirty="0" err="1"/>
              <a:t>Reflected</a:t>
            </a:r>
            <a:r>
              <a:rPr lang="tr-TR" sz="1600" dirty="0"/>
              <a:t>, </a:t>
            </a:r>
            <a:r>
              <a:rPr lang="tr-TR" sz="1600" dirty="0" err="1"/>
              <a:t>Stored</a:t>
            </a:r>
            <a:r>
              <a:rPr lang="tr-TR" sz="1600" dirty="0"/>
              <a:t>/</a:t>
            </a:r>
            <a:r>
              <a:rPr lang="tr-TR" sz="1600" dirty="0" err="1"/>
              <a:t>Persistent</a:t>
            </a:r>
            <a:r>
              <a:rPr lang="tr-TR" sz="1600" dirty="0"/>
              <a:t> ve DOM olmak üzere üç farklı biçimde</a:t>
            </a:r>
            <a:r>
              <a:rPr lang="en-US" sz="1600" dirty="0"/>
              <a:t> </a:t>
            </a:r>
            <a:r>
              <a:rPr lang="tr-TR" sz="1600" dirty="0"/>
              <a:t>sınıflandırılabilir. 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smtClean="0"/>
              <a:t>XSS </a:t>
            </a:r>
            <a:r>
              <a:rPr lang="tr-TR" sz="1600" dirty="0"/>
              <a:t>saldırılarından en basiti </a:t>
            </a:r>
            <a:r>
              <a:rPr lang="tr-TR" sz="1600" dirty="0" err="1"/>
              <a:t>Reflected</a:t>
            </a:r>
            <a:r>
              <a:rPr lang="tr-TR" sz="1600" dirty="0"/>
              <a:t> olarak adlandırılan saldırı türüdür.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HTTP veri isteğinde bulunulduğunda güvenli olmayan biçimde cevabın içerisine veriler</a:t>
            </a:r>
            <a:r>
              <a:rPr lang="en-US" sz="1600" dirty="0"/>
              <a:t> </a:t>
            </a:r>
            <a:r>
              <a:rPr lang="tr-TR" sz="1600" dirty="0"/>
              <a:t>yerleştirilir. 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err="1" smtClean="0"/>
              <a:t>Stored</a:t>
            </a:r>
            <a:r>
              <a:rPr lang="tr-TR" sz="1600" dirty="0" smtClean="0"/>
              <a:t> </a:t>
            </a:r>
            <a:r>
              <a:rPr lang="tr-TR" sz="1600" dirty="0"/>
              <a:t>XSS, güvenilmeyen bir kaynaktan veri alındığında ortaya çıkmaktadır.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DOM tabanlı XSS ise güvenilmeyen bir kaynaktan güvenilmeyen bir biçimde işleyen ve</a:t>
            </a:r>
            <a:r>
              <a:rPr lang="en-US" sz="1600" dirty="0"/>
              <a:t> </a:t>
            </a:r>
            <a:r>
              <a:rPr lang="tr-TR" sz="1600" dirty="0"/>
              <a:t>genellikle </a:t>
            </a:r>
            <a:r>
              <a:rPr lang="tr-TR" sz="1600" dirty="0" err="1"/>
              <a:t>Javascript</a:t>
            </a:r>
            <a:r>
              <a:rPr lang="tr-TR" sz="1600" dirty="0"/>
              <a:t> içeren uygulamalarda ortaya çıkmaktadır. </a:t>
            </a:r>
          </a:p>
          <a:p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42" y="1709235"/>
            <a:ext cx="4857089" cy="2802607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000144" y="400281"/>
            <a:ext cx="3374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/>
              <a:t>XSS SALDIRILARI </a:t>
            </a:r>
          </a:p>
        </p:txBody>
      </p:sp>
    </p:spTree>
    <p:extLst>
      <p:ext uri="{BB962C8B-B14F-4D97-AF65-F5344CB8AC3E}">
        <p14:creationId xmlns:p14="http://schemas.microsoft.com/office/powerpoint/2010/main" val="110327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926433" y="1167063"/>
            <a:ext cx="455996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XSS saldırılarına karşı filtreleme, kara liste veya beyaz liste oluşturma gibi çeşitli yöntemlerle önlem </a:t>
            </a:r>
            <a:r>
              <a:rPr lang="tr-TR" sz="1600" dirty="0" err="1"/>
              <a:t>alınabilemektedir</a:t>
            </a:r>
            <a:r>
              <a:rPr lang="tr-TR" sz="1600" dirty="0"/>
              <a:t>. 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smtClean="0"/>
              <a:t>Filtreleme </a:t>
            </a:r>
            <a:r>
              <a:rPr lang="tr-TR" sz="1600" dirty="0"/>
              <a:t>yöntemi ile sahte olarak gönderilen ya da bir form içerisinden yollanan karakterler tanınarak önlem </a:t>
            </a:r>
            <a:r>
              <a:rPr lang="tr-TR" sz="1600" dirty="0" err="1"/>
              <a:t>alınabilemektedir</a:t>
            </a:r>
            <a:r>
              <a:rPr lang="tr-TR" sz="1600" dirty="0"/>
              <a:t>. 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smtClean="0"/>
              <a:t>Beyaz </a:t>
            </a:r>
            <a:r>
              <a:rPr lang="tr-TR" sz="1600" dirty="0"/>
              <a:t>liste ile izin verilen girişler sisteme girmekte, kara liste yöntemi ile de izin verilmeyen unsurların sisteme girişi engellenmektedir.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Çerezleri daha güvenli hale getirme ve kullanıcının kendisine gönderilen her bağlantıya tıklamaması için farkındalığının artırılması da bu saldırılara karşı </a:t>
            </a:r>
            <a:r>
              <a:rPr lang="tr-TR" sz="1600" dirty="0" smtClean="0"/>
              <a:t>alınabilecek</a:t>
            </a:r>
            <a:r>
              <a:rPr lang="en-US" sz="1600" dirty="0" smtClean="0"/>
              <a:t> </a:t>
            </a:r>
            <a:r>
              <a:rPr lang="tr-TR" sz="1600" dirty="0" smtClean="0"/>
              <a:t>önlemlerden </a:t>
            </a:r>
            <a:r>
              <a:rPr lang="tr-TR" sz="1600" dirty="0"/>
              <a:t>birkaçıdır.</a:t>
            </a: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42" y="1312193"/>
            <a:ext cx="4857089" cy="2802607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000144" y="400281"/>
            <a:ext cx="33746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/>
              <a:t>XSS SALDIRILARI </a:t>
            </a:r>
          </a:p>
        </p:txBody>
      </p:sp>
    </p:spTree>
    <p:extLst>
      <p:ext uri="{BB962C8B-B14F-4D97-AF65-F5344CB8AC3E}">
        <p14:creationId xmlns:p14="http://schemas.microsoft.com/office/powerpoint/2010/main" val="163478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926434" y="1167061"/>
            <a:ext cx="48487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Tasarla ve üret etkinliği Ek 1’de sunulmuştur. Etkinliğin çevrimiçi hali ise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https://forms.gle/DPDM11KCmB9RFeuz9 adresinde mevcuttur. Eğitmen etkinliği koşulların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durumuna göre ister yüz yüze ister çevrimiçi olarak öğrencileri ile paylaşır. Öğrenciler bu etkinlikte kendilerinden istenen kısımları doldurmakla görevlidir.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http://testphp.vulnweb.com/index.php web sitesi SQL enjeksiyon saldırıları ve eğitimi için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kullanılan örnek bir sitedir. Bu sitede herhangi bir güvenlik sorunu bulunmamaktadır, yalnızca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eğitim amaçlı oluşturulmuştur. Bütün tasarım ve üretim etkinliği bu web sitesi (URL)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üzerinden gerçekleştirilecektir. </a:t>
            </a:r>
            <a:endParaRPr lang="tr-TR" sz="1600" dirty="0"/>
          </a:p>
        </p:txBody>
      </p:sp>
      <p:sp>
        <p:nvSpPr>
          <p:cNvPr id="6" name="Dikdörtgen 5"/>
          <p:cNvSpPr/>
          <p:nvPr/>
        </p:nvSpPr>
        <p:spPr>
          <a:xfrm>
            <a:off x="2000144" y="400281"/>
            <a:ext cx="2260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UYGULAMA</a:t>
            </a:r>
            <a:endParaRPr lang="tr-TR" sz="2800" b="1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097" y="1452890"/>
            <a:ext cx="5925398" cy="29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0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926434" y="1167061"/>
            <a:ext cx="484872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1. İnternet tarayıcı programın adres çubuğuna http://testphp.vulnweb.com/index.php </a:t>
            </a:r>
            <a:endParaRPr lang="en-US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smtClean="0"/>
              <a:t>yazıp</a:t>
            </a:r>
            <a:r>
              <a:rPr lang="en-US" sz="1600" dirty="0" smtClean="0"/>
              <a:t> </a:t>
            </a:r>
            <a:r>
              <a:rPr lang="tr-TR" sz="1600" dirty="0" err="1" smtClean="0"/>
              <a:t>Enter</a:t>
            </a:r>
            <a:r>
              <a:rPr lang="tr-TR" sz="1600" dirty="0" smtClean="0"/>
              <a:t> </a:t>
            </a:r>
            <a:r>
              <a:rPr lang="tr-TR" sz="1600" dirty="0"/>
              <a:t>tuşuna basın.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2. Sol menüde </a:t>
            </a:r>
            <a:r>
              <a:rPr lang="tr-TR" sz="1600" dirty="0" err="1"/>
              <a:t>signup</a:t>
            </a:r>
            <a:r>
              <a:rPr lang="tr-TR" sz="1600" dirty="0"/>
              <a:t> linkine tıklayın. Karşınıza kullanıcı adı ve şifre isteyen </a:t>
            </a:r>
            <a:r>
              <a:rPr lang="tr-TR" sz="1600" dirty="0" smtClean="0"/>
              <a:t>ekran</a:t>
            </a:r>
            <a:r>
              <a:rPr lang="en-US" sz="1600" dirty="0" smtClean="0"/>
              <a:t> </a:t>
            </a:r>
            <a:r>
              <a:rPr lang="tr-TR" sz="1600" dirty="0" smtClean="0"/>
              <a:t>gelecektir</a:t>
            </a:r>
            <a:r>
              <a:rPr lang="tr-TR" sz="16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3. Kullanıcı adı ve şifre yazan yere şu kodları yazınız (Tek tırnak işareti kullanın):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'OR'1'='1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4. Sisteme başarılı bir şekilde giriş yaptığınıza dair form ekranı karşınıza gelecektir.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5. Bu şekilde </a:t>
            </a:r>
            <a:r>
              <a:rPr lang="tr-TR" sz="1600" dirty="0" err="1"/>
              <a:t>login</a:t>
            </a:r>
            <a:r>
              <a:rPr lang="tr-TR" sz="1600" dirty="0"/>
              <a:t> bypass yöntemi ile sisteme yetkisiz bir biçimde giriş yapılmıştır. </a:t>
            </a:r>
            <a:endParaRPr lang="tr-TR" sz="1600" dirty="0"/>
          </a:p>
        </p:txBody>
      </p:sp>
      <p:sp>
        <p:nvSpPr>
          <p:cNvPr id="6" name="Dikdörtgen 5"/>
          <p:cNvSpPr/>
          <p:nvPr/>
        </p:nvSpPr>
        <p:spPr>
          <a:xfrm>
            <a:off x="2000144" y="400281"/>
            <a:ext cx="3219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UYGULAMA </a:t>
            </a:r>
            <a:r>
              <a:rPr lang="en-US" sz="2800" b="1" dirty="0" err="1" smtClean="0"/>
              <a:t>Ek</a:t>
            </a:r>
            <a:r>
              <a:rPr lang="en-US" sz="2800" b="1" dirty="0" smtClean="0"/>
              <a:t> -1</a:t>
            </a:r>
            <a:endParaRPr lang="tr-TR" sz="2800" b="1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283" y="1167061"/>
            <a:ext cx="4957512" cy="2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926434" y="1167061"/>
            <a:ext cx="4848724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XSS (Cross Site Scripting), genellikle </a:t>
            </a:r>
            <a:r>
              <a:rPr lang="tr-TR" sz="1600" dirty="0" err="1"/>
              <a:t>Javascript</a:t>
            </a:r>
            <a:r>
              <a:rPr lang="tr-TR" sz="1600" dirty="0"/>
              <a:t> gibi </a:t>
            </a:r>
            <a:r>
              <a:rPr lang="tr-TR" sz="1600" dirty="0" err="1"/>
              <a:t>script</a:t>
            </a:r>
            <a:r>
              <a:rPr lang="tr-TR" sz="1600" dirty="0"/>
              <a:t> kodları üzerinden bir web sayfasına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yapılan saldırıdır. Bu saldırılar tarayıcıda saklanan ve </a:t>
            </a:r>
            <a:r>
              <a:rPr lang="tr-TR" sz="1600" dirty="0" err="1"/>
              <a:t>cookie</a:t>
            </a:r>
            <a:r>
              <a:rPr lang="tr-TR" sz="1600" dirty="0"/>
              <a:t> olarak adlandırılan yapılara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saldırı amacı taşımaktadırlar. Bu saldırılar ile oturum açma bilgileri ele geçirilebilir ya da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cihazlara zararlı yazılımlar gönderilebilir.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1. İnternet tarayıcı programın adres çubuğuna http://testphp.vulnweb.com/index.php yazıp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err="1"/>
              <a:t>Enter</a:t>
            </a:r>
            <a:r>
              <a:rPr lang="tr-TR" sz="1600" dirty="0"/>
              <a:t> tuşuna basın.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2. Açılan sayfada sol tarafta arama kısmı olan </a:t>
            </a:r>
            <a:r>
              <a:rPr lang="tr-TR" sz="1600" dirty="0" err="1"/>
              <a:t>Search</a:t>
            </a:r>
            <a:r>
              <a:rPr lang="tr-TR" sz="1600" dirty="0"/>
              <a:t> görünecektir. Bu kısma klavyeden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deneme yazarak </a:t>
            </a:r>
            <a:r>
              <a:rPr lang="tr-TR" sz="1600" dirty="0" err="1"/>
              <a:t>go</a:t>
            </a:r>
            <a:r>
              <a:rPr lang="tr-TR" sz="1600" dirty="0"/>
              <a:t> butonuna basın.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3. Eğer ekranda </a:t>
            </a:r>
            <a:r>
              <a:rPr lang="tr-TR" sz="1600" dirty="0" err="1"/>
              <a:t>searched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deneme yazıyorsa kullanıcının girdiği kelime sayfa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tarafından yorumlanarak çıktı olarak yazılıyor demektir. Bu durum da aslında sayfada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girilen kodların da yorumlandığı anlamına gelmektedir. Böyle bir durumda sayfanın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err="1"/>
              <a:t>XSS’e</a:t>
            </a:r>
            <a:r>
              <a:rPr lang="tr-TR" sz="1600" dirty="0"/>
              <a:t> zaafının olduğu ortaya çıkmaktadır.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4. Sol tarafta arama kısmına şu kodları yazıp çalıştıralım: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&lt;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  <a:r>
              <a:rPr lang="tr-TR" sz="1600" dirty="0" err="1"/>
              <a:t>window.location</a:t>
            </a:r>
            <a:r>
              <a:rPr lang="tr-TR" sz="1600" dirty="0"/>
              <a:t>='https://www.google.com'&lt;/script&gt;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Kodların sonucunda ne olduğunu aşağıya yazınız.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………………………………………………………………………………………….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5. Sol tarafta </a:t>
            </a:r>
            <a:r>
              <a:rPr lang="tr-TR" sz="1600" dirty="0" err="1"/>
              <a:t>our</a:t>
            </a:r>
            <a:r>
              <a:rPr lang="tr-TR" sz="1600" dirty="0"/>
              <a:t> </a:t>
            </a:r>
            <a:r>
              <a:rPr lang="tr-TR" sz="1600" dirty="0" err="1"/>
              <a:t>guestbook</a:t>
            </a:r>
            <a:r>
              <a:rPr lang="tr-TR" sz="1600" dirty="0"/>
              <a:t> kısmına şu kodları yazıp çalıştıralım: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&lt;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  <a:r>
              <a:rPr lang="tr-TR" sz="1600" dirty="0" err="1"/>
              <a:t>window.location</a:t>
            </a:r>
            <a:r>
              <a:rPr lang="tr-TR" sz="1600" dirty="0"/>
              <a:t>='https://www.google.com'&lt;/script&gt;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6. Kodların sonucunda ne olduğunu aşağıya yazınız.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………………………………………………………………………………………….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 </a:t>
            </a:r>
            <a:endParaRPr lang="tr-TR" sz="1600" dirty="0"/>
          </a:p>
        </p:txBody>
      </p:sp>
      <p:sp>
        <p:nvSpPr>
          <p:cNvPr id="6" name="Dikdörtgen 5"/>
          <p:cNvSpPr/>
          <p:nvPr/>
        </p:nvSpPr>
        <p:spPr>
          <a:xfrm>
            <a:off x="2000144" y="400281"/>
            <a:ext cx="3219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UYGULAMA </a:t>
            </a:r>
            <a:r>
              <a:rPr lang="en-US" sz="2800" b="1" dirty="0" err="1" smtClean="0"/>
              <a:t>Ek</a:t>
            </a:r>
            <a:r>
              <a:rPr lang="en-US" sz="2800" b="1" dirty="0" smtClean="0"/>
              <a:t> -2</a:t>
            </a:r>
            <a:endParaRPr lang="tr-TR" sz="2800" b="1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283" y="1167061"/>
            <a:ext cx="4957512" cy="2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022" cy="6100011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737935" y="6216679"/>
            <a:ext cx="11209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Avrupa Birliği Siber Güvenlik Ajansı'nın (ENISA) 2018 yılı itibariyle ortaya koyduğu “</a:t>
            </a:r>
            <a:r>
              <a:rPr lang="tr-TR" dirty="0" err="1"/>
              <a:t>Threat</a:t>
            </a:r>
            <a:r>
              <a:rPr lang="tr-TR" dirty="0"/>
              <a:t> </a:t>
            </a:r>
            <a:r>
              <a:rPr lang="tr-TR" dirty="0" err="1"/>
              <a:t>Landscape</a:t>
            </a:r>
            <a:r>
              <a:rPr lang="tr-TR" dirty="0"/>
              <a:t> </a:t>
            </a:r>
            <a:r>
              <a:rPr lang="tr-TR" dirty="0" err="1"/>
              <a:t>report</a:t>
            </a:r>
            <a:r>
              <a:rPr lang="tr-TR" dirty="0"/>
              <a:t> 2017”  sonuçlarına göre web saldırıları, en üst sıralarda yer almaktadır. </a:t>
            </a:r>
          </a:p>
        </p:txBody>
      </p:sp>
    </p:spTree>
    <p:extLst>
      <p:ext uri="{BB962C8B-B14F-4D97-AF65-F5344CB8AC3E}">
        <p14:creationId xmlns:p14="http://schemas.microsoft.com/office/powerpoint/2010/main" val="2273479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ikdörtgen 3"/>
          <p:cNvSpPr/>
          <p:nvPr/>
        </p:nvSpPr>
        <p:spPr>
          <a:xfrm>
            <a:off x="625643" y="1167061"/>
            <a:ext cx="634064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smtClean="0"/>
              <a:t>1</a:t>
            </a:r>
            <a:r>
              <a:rPr lang="tr-TR" sz="1600" dirty="0"/>
              <a:t>. İnternet tarayıcı programın adres çubuğuna http://testphp.vulnweb.com/index.php yazıp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err="1"/>
              <a:t>Enter</a:t>
            </a:r>
            <a:r>
              <a:rPr lang="tr-TR" sz="1600" dirty="0"/>
              <a:t> tuşuna basın.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2. Açılan sayfada sol tarafta arama kısmı olan </a:t>
            </a:r>
            <a:r>
              <a:rPr lang="tr-TR" sz="1600" dirty="0" err="1"/>
              <a:t>Search</a:t>
            </a:r>
            <a:r>
              <a:rPr lang="tr-TR" sz="1600" dirty="0"/>
              <a:t> görünecektir. Bu kısma klavyeden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deneme yazarak </a:t>
            </a:r>
            <a:r>
              <a:rPr lang="tr-TR" sz="1600" dirty="0" err="1"/>
              <a:t>go</a:t>
            </a:r>
            <a:r>
              <a:rPr lang="tr-TR" sz="1600" dirty="0"/>
              <a:t> butonuna basın.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3. Eğer ekranda </a:t>
            </a:r>
            <a:r>
              <a:rPr lang="tr-TR" sz="1600" dirty="0" err="1"/>
              <a:t>searched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deneme yazıyorsa kullanıcının girdiği kelime </a:t>
            </a:r>
            <a:r>
              <a:rPr lang="tr-TR" sz="1600" dirty="0" smtClean="0"/>
              <a:t>sayfa</a:t>
            </a:r>
            <a:r>
              <a:rPr lang="en-US" sz="1600" dirty="0" smtClean="0"/>
              <a:t> </a:t>
            </a:r>
            <a:r>
              <a:rPr lang="tr-TR" sz="1600" dirty="0" smtClean="0"/>
              <a:t>tarafından </a:t>
            </a:r>
            <a:r>
              <a:rPr lang="tr-TR" sz="1600" dirty="0"/>
              <a:t>yorumlanarak çıktı olarak yazılıyor demektir. Bu durum da aslında </a:t>
            </a:r>
            <a:r>
              <a:rPr lang="tr-TR" sz="1600" dirty="0" smtClean="0"/>
              <a:t>sayfada</a:t>
            </a:r>
            <a:r>
              <a:rPr lang="en-US" sz="1600" dirty="0" smtClean="0"/>
              <a:t> </a:t>
            </a:r>
            <a:r>
              <a:rPr lang="tr-TR" sz="1600" dirty="0" smtClean="0"/>
              <a:t>girilen </a:t>
            </a:r>
            <a:r>
              <a:rPr lang="tr-TR" sz="1600" dirty="0"/>
              <a:t>kodların da yorumlandığı anlamına gelmektedir. Böyle bir durumda </a:t>
            </a:r>
            <a:r>
              <a:rPr lang="tr-TR" sz="1600" dirty="0" smtClean="0"/>
              <a:t>sayfanın</a:t>
            </a:r>
            <a:r>
              <a:rPr lang="en-US" sz="1600" dirty="0" smtClean="0"/>
              <a:t> </a:t>
            </a:r>
            <a:r>
              <a:rPr lang="tr-TR" sz="1600" dirty="0" err="1" smtClean="0"/>
              <a:t>XSS’e</a:t>
            </a:r>
            <a:r>
              <a:rPr lang="tr-TR" sz="1600" dirty="0" smtClean="0"/>
              <a:t> </a:t>
            </a:r>
            <a:r>
              <a:rPr lang="tr-TR" sz="1600" dirty="0"/>
              <a:t>zaafının olduğu ortaya çıkmaktadır.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smtClean="0"/>
              <a:t>4</a:t>
            </a:r>
            <a:r>
              <a:rPr lang="tr-TR" sz="1600" dirty="0"/>
              <a:t>. Sol tarafta arama kısmına şu kodları yazıp çalıştıralım: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&lt;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  <a:r>
              <a:rPr lang="tr-TR" sz="1600" dirty="0" err="1"/>
              <a:t>window.location</a:t>
            </a:r>
            <a:r>
              <a:rPr lang="tr-TR" sz="1600" dirty="0"/>
              <a:t>='https://www.google.com'&lt;/script&gt;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Kodların sonucunda ne olduğunu aşağıya yazınız.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………………………………………………………………………………………….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5. Sol tarafta </a:t>
            </a:r>
            <a:r>
              <a:rPr lang="tr-TR" sz="1600" dirty="0" err="1"/>
              <a:t>our</a:t>
            </a:r>
            <a:r>
              <a:rPr lang="tr-TR" sz="1600" dirty="0"/>
              <a:t> </a:t>
            </a:r>
            <a:r>
              <a:rPr lang="tr-TR" sz="1600" dirty="0" err="1"/>
              <a:t>guestbook</a:t>
            </a:r>
            <a:r>
              <a:rPr lang="tr-TR" sz="1600" dirty="0"/>
              <a:t> kısmına şu kodları yazıp çalıştıralım: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&lt;</a:t>
            </a:r>
            <a:r>
              <a:rPr lang="tr-TR" sz="1600" dirty="0" err="1"/>
              <a:t>script</a:t>
            </a:r>
            <a:r>
              <a:rPr lang="tr-TR" sz="1600" dirty="0"/>
              <a:t>&gt;</a:t>
            </a:r>
            <a:r>
              <a:rPr lang="tr-TR" sz="1600" dirty="0" err="1"/>
              <a:t>window.location</a:t>
            </a:r>
            <a:r>
              <a:rPr lang="tr-TR" sz="1600" dirty="0"/>
              <a:t>='https://www.google.com'&lt;/script&gt;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6. Kodların sonucunda ne olduğunu aşağıya yazınız.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………………………………………………………………………………………….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/>
              <a:t> </a:t>
            </a:r>
            <a:endParaRPr lang="tr-TR" sz="1600" dirty="0"/>
          </a:p>
        </p:txBody>
      </p:sp>
      <p:sp>
        <p:nvSpPr>
          <p:cNvPr id="6" name="Dikdörtgen 5"/>
          <p:cNvSpPr/>
          <p:nvPr/>
        </p:nvSpPr>
        <p:spPr>
          <a:xfrm>
            <a:off x="2000144" y="400281"/>
            <a:ext cx="3219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UYGULAMA </a:t>
            </a:r>
            <a:r>
              <a:rPr lang="en-US" sz="2800" b="1" dirty="0" err="1" smtClean="0"/>
              <a:t>Ek</a:t>
            </a:r>
            <a:r>
              <a:rPr lang="en-US" sz="2800" b="1" dirty="0" smtClean="0"/>
              <a:t> -2</a:t>
            </a:r>
            <a:endParaRPr lang="tr-TR" sz="2800" b="1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83" y="1323472"/>
            <a:ext cx="4957512" cy="2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8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89;p1" descr="A picture containing drawing, shirt&#10;&#10;Description automatically generated">
            <a:extLst>
              <a:ext uri="{FF2B5EF4-FFF2-40B4-BE49-F238E27FC236}">
                <a16:creationId xmlns="" xmlns:a16="http://schemas.microsoft.com/office/drawing/2014/main" id="{5BCCE40E-7B65-FD4D-9A97-BF4858A8F63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1552" y="6043210"/>
            <a:ext cx="3596315" cy="832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8;p1" descr="A close up of a sign&#10;&#10;Description automatically generated">
            <a:extLst>
              <a:ext uri="{FF2B5EF4-FFF2-40B4-BE49-F238E27FC236}">
                <a16:creationId xmlns="" xmlns:a16="http://schemas.microsoft.com/office/drawing/2014/main" id="{590489E3-5F81-424C-A54F-4D3E3640F4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2400" y="2366127"/>
            <a:ext cx="4267200" cy="106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90;p1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0809EA5F-1E15-4E4A-A680-3CAFD4091682}"/>
              </a:ext>
            </a:extLst>
          </p:cNvPr>
          <p:cNvPicPr preferRelativeResize="0"/>
          <p:nvPr/>
        </p:nvPicPr>
        <p:blipFill rotWithShape="1">
          <a:blip r:embed="rId5">
            <a:alphaModFix amt="25000"/>
          </a:blip>
          <a:srcRect/>
          <a:stretch/>
        </p:blipFill>
        <p:spPr>
          <a:xfrm>
            <a:off x="32391" y="-4568"/>
            <a:ext cx="2946336" cy="686524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1;p1">
            <a:extLst>
              <a:ext uri="{FF2B5EF4-FFF2-40B4-BE49-F238E27FC236}">
                <a16:creationId xmlns="" xmlns:a16="http://schemas.microsoft.com/office/drawing/2014/main" id="{6BCC6801-3919-7E4F-AAD2-6425D67C9554}"/>
              </a:ext>
            </a:extLst>
          </p:cNvPr>
          <p:cNvSpPr txBox="1"/>
          <p:nvPr/>
        </p:nvSpPr>
        <p:spPr>
          <a:xfrm>
            <a:off x="2625970" y="3786481"/>
            <a:ext cx="69400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TEŞEKKÜRLER</a:t>
            </a:r>
            <a:endParaRPr dirty="0"/>
          </a:p>
        </p:txBody>
      </p:sp>
      <p:sp>
        <p:nvSpPr>
          <p:cNvPr id="2" name="Metin kutusu 1"/>
          <p:cNvSpPr txBox="1"/>
          <p:nvPr/>
        </p:nvSpPr>
        <p:spPr>
          <a:xfrm>
            <a:off x="9667630" y="5768869"/>
            <a:ext cx="1781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Eğitmen</a:t>
            </a:r>
            <a:r>
              <a:rPr lang="en-US" sz="1000" dirty="0" smtClean="0"/>
              <a:t> : Ahmet Murat </a:t>
            </a:r>
            <a:r>
              <a:rPr lang="en-US" sz="1000" dirty="0" err="1" smtClean="0"/>
              <a:t>Türk</a:t>
            </a:r>
            <a:endParaRPr lang="tr-TR" sz="1000" dirty="0"/>
          </a:p>
        </p:txBody>
      </p:sp>
    </p:spTree>
    <p:extLst>
      <p:ext uri="{BB962C8B-B14F-4D97-AF65-F5344CB8AC3E}">
        <p14:creationId xmlns:p14="http://schemas.microsoft.com/office/powerpoint/2010/main" val="1542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05" y="312821"/>
            <a:ext cx="11494517" cy="619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4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200" b="1" dirty="0" err="1">
                <a:solidFill>
                  <a:srgbClr val="3F3F3F"/>
                </a:solidFill>
                <a:cs typeface="Calibri" panose="020F0502020204030204" pitchFamily="34" charset="0"/>
              </a:rPr>
              <a:t>Siber</a:t>
            </a:r>
            <a:r>
              <a:rPr lang="en-US" sz="3200" b="1" dirty="0">
                <a:solidFill>
                  <a:srgbClr val="3F3F3F"/>
                </a:solidFill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3F3F3F"/>
                </a:solidFill>
                <a:cs typeface="Calibri" panose="020F0502020204030204" pitchFamily="34" charset="0"/>
              </a:rPr>
              <a:t>saldırı</a:t>
            </a:r>
            <a:r>
              <a:rPr lang="en-US" sz="3200" b="1" dirty="0">
                <a:solidFill>
                  <a:srgbClr val="3F3F3F"/>
                </a:solidFill>
                <a:cs typeface="Calibri" panose="020F0502020204030204" pitchFamily="34" charset="0"/>
              </a:rPr>
              <a:t> </a:t>
            </a:r>
            <a:r>
              <a:rPr lang="en-US" sz="3200" b="1" dirty="0" err="1">
                <a:solidFill>
                  <a:srgbClr val="3F3F3F"/>
                </a:solidFill>
                <a:cs typeface="Calibri" panose="020F0502020204030204" pitchFamily="34" charset="0"/>
              </a:rPr>
              <a:t>haritaları</a:t>
            </a:r>
            <a:endParaRPr lang="en-US" sz="1100" b="1" dirty="0"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ikdörtgen 1"/>
          <p:cNvSpPr/>
          <p:nvPr/>
        </p:nvSpPr>
        <p:spPr>
          <a:xfrm>
            <a:off x="708917" y="1682152"/>
            <a:ext cx="62470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hlinkClick r:id="rId4"/>
              </a:rPr>
              <a:t>https://www.imperva.com/cyber-threat-attack-map</a:t>
            </a:r>
            <a:r>
              <a:rPr lang="tr-TR" sz="2000" dirty="0" smtClean="0">
                <a:hlinkClick r:id="rId4"/>
              </a:rPr>
              <a:t>/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/>
              <a:t> </a:t>
            </a:r>
            <a:r>
              <a:rPr lang="tr-TR" sz="2000" dirty="0">
                <a:hlinkClick r:id="rId5"/>
              </a:rPr>
              <a:t>https://</a:t>
            </a:r>
            <a:r>
              <a:rPr lang="tr-TR" sz="2000" dirty="0" smtClean="0">
                <a:hlinkClick r:id="rId5"/>
              </a:rPr>
              <a:t>threatmap.checkpoint.com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https://www.digitalattackmap.com/#</a:t>
            </a:r>
            <a:r>
              <a:rPr lang="en-US" sz="2000" dirty="0" smtClean="0">
                <a:hlinkClick r:id="rId6"/>
              </a:rPr>
              <a:t>anim=1&amp;color=0&amp;country=ALL&amp;list=0&amp;time=18763&amp;view=map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45" y="1763485"/>
            <a:ext cx="4841450" cy="28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1063591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tr-TR" sz="3200" dirty="0"/>
              <a:t>GERÇEK ZAMANLI SİBER TEHDİT HARİTASI</a:t>
            </a:r>
            <a:endParaRPr sz="1100" b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010" y="887223"/>
            <a:ext cx="7628022" cy="60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0" y="302488"/>
            <a:ext cx="838200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tr-TR" sz="3200" dirty="0"/>
              <a:t>SQL ENJEKSİYON SALDIRILARI </a:t>
            </a:r>
            <a:endParaRPr sz="1100" b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ikdörtgen 1"/>
          <p:cNvSpPr/>
          <p:nvPr/>
        </p:nvSpPr>
        <p:spPr>
          <a:xfrm>
            <a:off x="715766" y="1276989"/>
            <a:ext cx="540200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SQL enjeksiyon saldırılarının amacı bir web uygulamasının </a:t>
            </a:r>
            <a:r>
              <a:rPr lang="tr-TR" sz="2000" dirty="0" smtClean="0"/>
              <a:t>veri</a:t>
            </a:r>
            <a:r>
              <a:rPr lang="en-US" sz="2000" dirty="0"/>
              <a:t> </a:t>
            </a:r>
            <a:r>
              <a:rPr lang="tr-TR" sz="2000" dirty="0" smtClean="0"/>
              <a:t>tabanına ulaşarak</a:t>
            </a:r>
            <a:r>
              <a:rPr lang="en-US" sz="2000" dirty="0" smtClean="0"/>
              <a:t> </a:t>
            </a:r>
            <a:r>
              <a:rPr lang="tr-TR" sz="2000" dirty="0" smtClean="0"/>
              <a:t>veri</a:t>
            </a:r>
            <a:r>
              <a:rPr lang="en-US" sz="2000" dirty="0" smtClean="0"/>
              <a:t> </a:t>
            </a:r>
            <a:r>
              <a:rPr lang="tr-TR" sz="2000" dirty="0" smtClean="0"/>
              <a:t>tabanındaki </a:t>
            </a:r>
            <a:r>
              <a:rPr lang="tr-TR" sz="2000" dirty="0"/>
              <a:t>her türlü bilgiyi görüntülemek, kopyalamak, değiştirmek ve güncellemeye izin vermektir.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/>
              <a:t>Bir web sitesinin </a:t>
            </a:r>
            <a:r>
              <a:rPr lang="tr-TR" sz="2000" dirty="0" smtClean="0"/>
              <a:t>veri</a:t>
            </a:r>
            <a:r>
              <a:rPr lang="en-US" sz="2000" dirty="0" smtClean="0"/>
              <a:t> </a:t>
            </a:r>
            <a:r>
              <a:rPr lang="tr-TR" sz="2000" dirty="0" smtClean="0"/>
              <a:t>tabanı </a:t>
            </a:r>
            <a:r>
              <a:rPr lang="tr-TR" sz="2000" dirty="0"/>
              <a:t>yetkili kişi tarafından yönetilmektedir. Bu kişi kurum içerisinde kendisine hak ve rol tanımlanan bir bilgi </a:t>
            </a:r>
            <a:r>
              <a:rPr lang="tr-TR" sz="2000" dirty="0" smtClean="0"/>
              <a:t>işlem</a:t>
            </a:r>
            <a:r>
              <a:rPr lang="en-US" sz="2000" dirty="0" smtClean="0"/>
              <a:t> </a:t>
            </a:r>
            <a:r>
              <a:rPr lang="tr-TR" sz="2000" dirty="0" smtClean="0"/>
              <a:t>çalışanı </a:t>
            </a:r>
            <a:r>
              <a:rPr lang="tr-TR" sz="2000" dirty="0"/>
              <a:t>olabilir. 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 smtClean="0"/>
              <a:t>SQL </a:t>
            </a:r>
            <a:r>
              <a:rPr lang="tr-TR" sz="2000" dirty="0"/>
              <a:t>enjeksiyon saldırı yapan kişi bu yetkili dışında hakkı olmadığı halde </a:t>
            </a:r>
            <a:r>
              <a:rPr lang="tr-TR" sz="2000" dirty="0" smtClean="0"/>
              <a:t>veri</a:t>
            </a:r>
            <a:r>
              <a:rPr lang="en-US" sz="2000" dirty="0" smtClean="0"/>
              <a:t> </a:t>
            </a:r>
            <a:r>
              <a:rPr lang="tr-TR" sz="2000" dirty="0" smtClean="0"/>
              <a:t>tabanına </a:t>
            </a:r>
            <a:r>
              <a:rPr lang="tr-TR" sz="2000" dirty="0"/>
              <a:t>girme teşebbüsünde bulunarak tüm kayıtları ele geçirebilir.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272" y="1747462"/>
            <a:ext cx="4794283" cy="252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4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32" y="1013738"/>
            <a:ext cx="5358140" cy="1622898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6898106" y="101373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/>
              <a:t>Bu </a:t>
            </a:r>
            <a:r>
              <a:rPr lang="tr-TR" b="1" dirty="0" err="1"/>
              <a:t>veritabanında</a:t>
            </a:r>
            <a:r>
              <a:rPr lang="tr-TR" b="1" dirty="0"/>
              <a:t> üç adet tablo bulunmaktadır.</a:t>
            </a:r>
          </a:p>
          <a:p>
            <a:r>
              <a:rPr lang="tr-TR" b="1" dirty="0"/>
              <a:t>Tablo isimleri ise </a:t>
            </a:r>
            <a:r>
              <a:rPr lang="tr-TR" b="1" dirty="0" err="1"/>
              <a:t>cocuk</a:t>
            </a:r>
            <a:r>
              <a:rPr lang="tr-TR" b="1" dirty="0"/>
              <a:t>, personel, proje şeklindedir. 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57" y="3765508"/>
            <a:ext cx="5752381" cy="673016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7186577" y="3808793"/>
            <a:ext cx="3599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b="1" dirty="0">
                <a:latin typeface="Times New Roman" panose="02020603050405020304" pitchFamily="18" charset="0"/>
              </a:rPr>
              <a:t>Verilerin tablolarda nasıl tutulduğuna </a:t>
            </a:r>
            <a:endParaRPr lang="en-US" sz="1600" b="1" dirty="0" smtClean="0">
              <a:latin typeface="Times New Roman" panose="02020603050405020304" pitchFamily="18" charset="0"/>
            </a:endParaRPr>
          </a:p>
          <a:p>
            <a:r>
              <a:rPr lang="tr-TR" sz="1600" b="1" dirty="0" smtClean="0">
                <a:latin typeface="Times New Roman" panose="02020603050405020304" pitchFamily="18" charset="0"/>
              </a:rPr>
              <a:t>şekilde </a:t>
            </a:r>
            <a:r>
              <a:rPr lang="tr-TR" sz="1600" b="1" dirty="0">
                <a:latin typeface="Times New Roman" panose="02020603050405020304" pitchFamily="18" charset="0"/>
              </a:rPr>
              <a:t>görebilirsiniz.</a:t>
            </a:r>
            <a:endParaRPr lang="tr-TR" sz="1600" b="1" dirty="0"/>
          </a:p>
        </p:txBody>
      </p:sp>
    </p:spTree>
    <p:extLst>
      <p:ext uri="{BB962C8B-B14F-4D97-AF65-F5344CB8AC3E}">
        <p14:creationId xmlns:p14="http://schemas.microsoft.com/office/powerpoint/2010/main" val="139437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" y="5302251"/>
            <a:ext cx="176213" cy="155575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6;p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A35E2F-6C44-1F4B-8E16-F8A44A58A4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8416" y="6463025"/>
            <a:ext cx="1113079" cy="27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90" y="3"/>
            <a:ext cx="966002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4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2299</Words>
  <Application>Microsoft Office PowerPoint</Application>
  <PresentationFormat>Geniş ekran</PresentationFormat>
  <Paragraphs>281</Paragraphs>
  <Slides>31</Slides>
  <Notes>30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Trebuchet MS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Engin KAPKIN</dc:creator>
  <cp:lastModifiedBy>Murat Both Sides Now</cp:lastModifiedBy>
  <cp:revision>193</cp:revision>
  <dcterms:created xsi:type="dcterms:W3CDTF">2020-02-01T14:56:41Z</dcterms:created>
  <dcterms:modified xsi:type="dcterms:W3CDTF">2024-03-20T16:41:01Z</dcterms:modified>
</cp:coreProperties>
</file>