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24"/>
  </p:notesMasterIdLst>
  <p:sldIdLst>
    <p:sldId id="256" r:id="rId2"/>
    <p:sldId id="257" r:id="rId3"/>
    <p:sldId id="266" r:id="rId4"/>
    <p:sldId id="267" r:id="rId5"/>
    <p:sldId id="268" r:id="rId6"/>
    <p:sldId id="269" r:id="rId7"/>
    <p:sldId id="270" r:id="rId8"/>
    <p:sldId id="286" r:id="rId9"/>
    <p:sldId id="287" r:id="rId10"/>
    <p:sldId id="271" r:id="rId11"/>
    <p:sldId id="272" r:id="rId12"/>
    <p:sldId id="273" r:id="rId13"/>
    <p:sldId id="274" r:id="rId14"/>
    <p:sldId id="288" r:id="rId15"/>
    <p:sldId id="275" r:id="rId16"/>
    <p:sldId id="276" r:id="rId17"/>
    <p:sldId id="289" r:id="rId18"/>
    <p:sldId id="290" r:id="rId19"/>
    <p:sldId id="291" r:id="rId20"/>
    <p:sldId id="292" r:id="rId21"/>
    <p:sldId id="293" r:id="rId22"/>
    <p:sldId id="265" r:id="rId2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http://customooxmlschemas.google.com/">
      <go:slidesCustomData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8" roundtripDataSignature="AMtx7mirSvI042rLD/1MEU6DOAZADPDF5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229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F71A07C-C811-4A47-9D0F-A9A5F82E3BAD}">
  <a:tblStyle styleId="{DF71A07C-C811-4A47-9D0F-A9A5F82E3BAD}"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9EFF7"/>
          </a:solidFill>
        </a:fill>
      </a:tcStyle>
    </a:wholeTbl>
    <a:band1H>
      <a:tcTxStyle/>
      <a:tcStyle>
        <a:tcBdr/>
        <a:fill>
          <a:solidFill>
            <a:srgbClr val="D0DEEF"/>
          </a:solidFill>
        </a:fill>
      </a:tcStyle>
    </a:band1H>
    <a:band2H>
      <a:tcTxStyle/>
      <a:tcStyle>
        <a:tcBdr/>
      </a:tcStyle>
    </a:band2H>
    <a:band1V>
      <a:tcTxStyle/>
      <a:tcStyle>
        <a:tcBdr/>
        <a:fill>
          <a:solidFill>
            <a:srgbClr val="D0DEEF"/>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920"/>
    <p:restoredTop sz="85643" autoAdjust="0"/>
  </p:normalViewPr>
  <p:slideViewPr>
    <p:cSldViewPr snapToGrid="0" snapToObjects="1">
      <p:cViewPr varScale="1">
        <p:scale>
          <a:sx n="80" d="100"/>
          <a:sy n="80" d="100"/>
        </p:scale>
        <p:origin x="108" y="50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8"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B74A7A-7284-4F10-B550-28FF4F9577B9}"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DF43133D-5272-4952-9EF1-9839089239B5}">
      <dgm:prSet/>
      <dgm:spPr/>
      <dgm:t>
        <a:bodyPr/>
        <a:lstStyle/>
        <a:p>
          <a:r>
            <a:rPr lang="tr-TR"/>
            <a:t>Makine öğrenmesi nedir ?</a:t>
          </a:r>
          <a:endParaRPr lang="en-US" dirty="0"/>
        </a:p>
      </dgm:t>
    </dgm:pt>
    <dgm:pt modelId="{D575212F-6102-4F3E-AA86-F4FB5D7D537B}" type="parTrans" cxnId="{E129C6D6-87B8-41B8-A3EC-B68943CC3346}">
      <dgm:prSet/>
      <dgm:spPr/>
      <dgm:t>
        <a:bodyPr/>
        <a:lstStyle/>
        <a:p>
          <a:endParaRPr lang="en-US"/>
        </a:p>
      </dgm:t>
    </dgm:pt>
    <dgm:pt modelId="{977D0109-D566-4849-98E0-EFD085DBE67C}" type="sibTrans" cxnId="{E129C6D6-87B8-41B8-A3EC-B68943CC3346}">
      <dgm:prSet/>
      <dgm:spPr/>
      <dgm:t>
        <a:bodyPr/>
        <a:lstStyle/>
        <a:p>
          <a:endParaRPr lang="en-US"/>
        </a:p>
      </dgm:t>
    </dgm:pt>
    <dgm:pt modelId="{4B2AE56D-32B4-409E-A644-E52E1FE839CF}">
      <dgm:prSet/>
      <dgm:spPr/>
      <dgm:t>
        <a:bodyPr/>
        <a:lstStyle/>
        <a:p>
          <a:r>
            <a:rPr lang="tr-TR"/>
            <a:t>Büyük veri nedir?</a:t>
          </a:r>
          <a:endParaRPr lang="en-US"/>
        </a:p>
      </dgm:t>
    </dgm:pt>
    <dgm:pt modelId="{B3A84169-C978-4855-A823-D1DFA36CE55C}" type="parTrans" cxnId="{554279FA-176B-4B2E-8D93-1DD00919BB2F}">
      <dgm:prSet/>
      <dgm:spPr/>
      <dgm:t>
        <a:bodyPr/>
        <a:lstStyle/>
        <a:p>
          <a:endParaRPr lang="en-US"/>
        </a:p>
      </dgm:t>
    </dgm:pt>
    <dgm:pt modelId="{55A2C0D2-1F5D-4D46-A540-9DCBA09EB225}" type="sibTrans" cxnId="{554279FA-176B-4B2E-8D93-1DD00919BB2F}">
      <dgm:prSet/>
      <dgm:spPr/>
      <dgm:t>
        <a:bodyPr/>
        <a:lstStyle/>
        <a:p>
          <a:endParaRPr lang="en-US"/>
        </a:p>
      </dgm:t>
    </dgm:pt>
    <dgm:pt modelId="{FA77C44F-E607-4E36-A62A-030B8A6BD314}">
      <dgm:prSet/>
      <dgm:spPr/>
      <dgm:t>
        <a:bodyPr/>
        <a:lstStyle/>
        <a:p>
          <a:r>
            <a:rPr lang="tr-TR" dirty="0"/>
            <a:t>Büyük verinin beş bileşeni nedir ?</a:t>
          </a:r>
          <a:endParaRPr lang="en-US" dirty="0"/>
        </a:p>
      </dgm:t>
    </dgm:pt>
    <dgm:pt modelId="{D185087A-F3D9-4968-B8F1-5ECA080B1F2E}" type="parTrans" cxnId="{B1287A3D-44E6-4ABC-9F9D-EC758C5F2F1C}">
      <dgm:prSet/>
      <dgm:spPr/>
      <dgm:t>
        <a:bodyPr/>
        <a:lstStyle/>
        <a:p>
          <a:endParaRPr lang="en-US"/>
        </a:p>
      </dgm:t>
    </dgm:pt>
    <dgm:pt modelId="{F7646473-764C-49DD-A3D6-9258D56657FE}" type="sibTrans" cxnId="{B1287A3D-44E6-4ABC-9F9D-EC758C5F2F1C}">
      <dgm:prSet/>
      <dgm:spPr/>
      <dgm:t>
        <a:bodyPr/>
        <a:lstStyle/>
        <a:p>
          <a:endParaRPr lang="en-US"/>
        </a:p>
      </dgm:t>
    </dgm:pt>
    <dgm:pt modelId="{98C93E7C-2784-4D0A-9944-42589D579FD7}" type="pres">
      <dgm:prSet presAssocID="{A6B74A7A-7284-4F10-B550-28FF4F9577B9}" presName="linear" presStyleCnt="0">
        <dgm:presLayoutVars>
          <dgm:animLvl val="lvl"/>
          <dgm:resizeHandles val="exact"/>
        </dgm:presLayoutVars>
      </dgm:prSet>
      <dgm:spPr/>
      <dgm:t>
        <a:bodyPr/>
        <a:lstStyle/>
        <a:p>
          <a:endParaRPr lang="tr-TR"/>
        </a:p>
      </dgm:t>
    </dgm:pt>
    <dgm:pt modelId="{2C01E244-D98C-4A90-8C16-1AC228D668A9}" type="pres">
      <dgm:prSet presAssocID="{DF43133D-5272-4952-9EF1-9839089239B5}" presName="parentText" presStyleLbl="node1" presStyleIdx="0" presStyleCnt="3" custLinFactY="4071" custLinFactNeighborX="-28421" custLinFactNeighborY="100000">
        <dgm:presLayoutVars>
          <dgm:chMax val="0"/>
          <dgm:bulletEnabled val="1"/>
        </dgm:presLayoutVars>
      </dgm:prSet>
      <dgm:spPr/>
      <dgm:t>
        <a:bodyPr/>
        <a:lstStyle/>
        <a:p>
          <a:endParaRPr lang="tr-TR"/>
        </a:p>
      </dgm:t>
    </dgm:pt>
    <dgm:pt modelId="{A5528F41-3C52-49E9-A73E-6150A4FB6204}" type="pres">
      <dgm:prSet presAssocID="{977D0109-D566-4849-98E0-EFD085DBE67C}" presName="spacer" presStyleCnt="0"/>
      <dgm:spPr/>
    </dgm:pt>
    <dgm:pt modelId="{F584FA09-6ED8-4B4B-BBAE-690ABF8138C9}" type="pres">
      <dgm:prSet presAssocID="{4B2AE56D-32B4-409E-A644-E52E1FE839CF}" presName="parentText" presStyleLbl="node1" presStyleIdx="1" presStyleCnt="3">
        <dgm:presLayoutVars>
          <dgm:chMax val="0"/>
          <dgm:bulletEnabled val="1"/>
        </dgm:presLayoutVars>
      </dgm:prSet>
      <dgm:spPr/>
      <dgm:t>
        <a:bodyPr/>
        <a:lstStyle/>
        <a:p>
          <a:endParaRPr lang="tr-TR"/>
        </a:p>
      </dgm:t>
    </dgm:pt>
    <dgm:pt modelId="{172D0594-F8A7-45F6-8AF0-DCD0FAE4E84D}" type="pres">
      <dgm:prSet presAssocID="{55A2C0D2-1F5D-4D46-A540-9DCBA09EB225}" presName="spacer" presStyleCnt="0"/>
      <dgm:spPr/>
    </dgm:pt>
    <dgm:pt modelId="{D22F4A60-0EA1-44CE-8600-F7B5CA9C72CD}" type="pres">
      <dgm:prSet presAssocID="{FA77C44F-E607-4E36-A62A-030B8A6BD314}" presName="parentText" presStyleLbl="node1" presStyleIdx="2" presStyleCnt="3">
        <dgm:presLayoutVars>
          <dgm:chMax val="0"/>
          <dgm:bulletEnabled val="1"/>
        </dgm:presLayoutVars>
      </dgm:prSet>
      <dgm:spPr/>
      <dgm:t>
        <a:bodyPr/>
        <a:lstStyle/>
        <a:p>
          <a:endParaRPr lang="tr-TR"/>
        </a:p>
      </dgm:t>
    </dgm:pt>
  </dgm:ptLst>
  <dgm:cxnLst>
    <dgm:cxn modelId="{E45F8056-C8BA-4843-A2E9-4FD1B75863B4}" type="presOf" srcId="{A6B74A7A-7284-4F10-B550-28FF4F9577B9}" destId="{98C93E7C-2784-4D0A-9944-42589D579FD7}" srcOrd="0" destOrd="0" presId="urn:microsoft.com/office/officeart/2005/8/layout/vList2"/>
    <dgm:cxn modelId="{820F32CD-E1BE-4301-8AB9-7099C7F7563A}" type="presOf" srcId="{4B2AE56D-32B4-409E-A644-E52E1FE839CF}" destId="{F584FA09-6ED8-4B4B-BBAE-690ABF8138C9}" srcOrd="0" destOrd="0" presId="urn:microsoft.com/office/officeart/2005/8/layout/vList2"/>
    <dgm:cxn modelId="{554279FA-176B-4B2E-8D93-1DD00919BB2F}" srcId="{A6B74A7A-7284-4F10-B550-28FF4F9577B9}" destId="{4B2AE56D-32B4-409E-A644-E52E1FE839CF}" srcOrd="1" destOrd="0" parTransId="{B3A84169-C978-4855-A823-D1DFA36CE55C}" sibTransId="{55A2C0D2-1F5D-4D46-A540-9DCBA09EB225}"/>
    <dgm:cxn modelId="{B1287A3D-44E6-4ABC-9F9D-EC758C5F2F1C}" srcId="{A6B74A7A-7284-4F10-B550-28FF4F9577B9}" destId="{FA77C44F-E607-4E36-A62A-030B8A6BD314}" srcOrd="2" destOrd="0" parTransId="{D185087A-F3D9-4968-B8F1-5ECA080B1F2E}" sibTransId="{F7646473-764C-49DD-A3D6-9258D56657FE}"/>
    <dgm:cxn modelId="{E129C6D6-87B8-41B8-A3EC-B68943CC3346}" srcId="{A6B74A7A-7284-4F10-B550-28FF4F9577B9}" destId="{DF43133D-5272-4952-9EF1-9839089239B5}" srcOrd="0" destOrd="0" parTransId="{D575212F-6102-4F3E-AA86-F4FB5D7D537B}" sibTransId="{977D0109-D566-4849-98E0-EFD085DBE67C}"/>
    <dgm:cxn modelId="{2D2A713B-7A51-4F98-A6CF-8EE92F358462}" type="presOf" srcId="{DF43133D-5272-4952-9EF1-9839089239B5}" destId="{2C01E244-D98C-4A90-8C16-1AC228D668A9}" srcOrd="0" destOrd="0" presId="urn:microsoft.com/office/officeart/2005/8/layout/vList2"/>
    <dgm:cxn modelId="{3E4E6EE4-D20E-45A5-8A78-6331D4822716}" type="presOf" srcId="{FA77C44F-E607-4E36-A62A-030B8A6BD314}" destId="{D22F4A60-0EA1-44CE-8600-F7B5CA9C72CD}" srcOrd="0" destOrd="0" presId="urn:microsoft.com/office/officeart/2005/8/layout/vList2"/>
    <dgm:cxn modelId="{0E89D4DB-84AB-4F89-BDB0-7457FD3DC277}" type="presParOf" srcId="{98C93E7C-2784-4D0A-9944-42589D579FD7}" destId="{2C01E244-D98C-4A90-8C16-1AC228D668A9}" srcOrd="0" destOrd="0" presId="urn:microsoft.com/office/officeart/2005/8/layout/vList2"/>
    <dgm:cxn modelId="{813559CC-6A31-4D33-92B7-A404339B1968}" type="presParOf" srcId="{98C93E7C-2784-4D0A-9944-42589D579FD7}" destId="{A5528F41-3C52-49E9-A73E-6150A4FB6204}" srcOrd="1" destOrd="0" presId="urn:microsoft.com/office/officeart/2005/8/layout/vList2"/>
    <dgm:cxn modelId="{DE6F4E41-18CD-4F29-8D55-20EEBE792B19}" type="presParOf" srcId="{98C93E7C-2784-4D0A-9944-42589D579FD7}" destId="{F584FA09-6ED8-4B4B-BBAE-690ABF8138C9}" srcOrd="2" destOrd="0" presId="urn:microsoft.com/office/officeart/2005/8/layout/vList2"/>
    <dgm:cxn modelId="{122AF083-29B6-45E9-B3B8-2AA2A4E08A28}" type="presParOf" srcId="{98C93E7C-2784-4D0A-9944-42589D579FD7}" destId="{172D0594-F8A7-45F6-8AF0-DCD0FAE4E84D}" srcOrd="3" destOrd="0" presId="urn:microsoft.com/office/officeart/2005/8/layout/vList2"/>
    <dgm:cxn modelId="{806E0E84-DF43-4579-8BA3-2094FDA68658}" type="presParOf" srcId="{98C93E7C-2784-4D0A-9944-42589D579FD7}" destId="{D22F4A60-0EA1-44CE-8600-F7B5CA9C72CD}"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tr-TR"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6280659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19594261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a:ea typeface="Calibri"/>
                <a:cs typeface="Calibri"/>
                <a:sym typeface="Calibri"/>
              </a:rPr>
              <a:t>15</a:t>
            </a:fld>
            <a:endParaRPr lang="tr-T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183058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a:ea typeface="Calibri"/>
                <a:cs typeface="Calibri"/>
                <a:sym typeface="Calibri"/>
              </a:rPr>
              <a:t>16</a:t>
            </a:fld>
            <a:endParaRPr lang="tr-T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0649074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a:ea typeface="Calibri"/>
                <a:cs typeface="Calibri"/>
                <a:sym typeface="Calibri"/>
              </a:rPr>
              <a:t>20</a:t>
            </a:fld>
            <a:endParaRPr lang="tr-T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7214698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0" i="0" u="none" strike="noStrike" cap="none" smtClean="0">
                <a:solidFill>
                  <a:schemeClr val="dk1"/>
                </a:solidFill>
                <a:latin typeface="Calibri"/>
                <a:ea typeface="Calibri"/>
                <a:cs typeface="Calibri"/>
                <a:sym typeface="Calibri"/>
              </a:rPr>
              <a:t>https://archive.ics.uci.edu/ml/datasets/zoo</a:t>
            </a:r>
            <a:endParaRPr lang="tr-TR"/>
          </a:p>
        </p:txBody>
      </p:sp>
      <p:sp>
        <p:nvSpPr>
          <p:cNvPr id="4" name="Slayt Numarası Yer Tutucusu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a:ea typeface="Calibri"/>
                <a:cs typeface="Calibri"/>
                <a:sym typeface="Calibri"/>
              </a:rPr>
              <a:t>21</a:t>
            </a:fld>
            <a:endParaRPr lang="tr-T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22650677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83" name="Google Shape;18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sz="1200" dirty="0">
              <a:solidFill>
                <a:schemeClr val="dk1"/>
              </a:solidFill>
              <a:latin typeface="Calibri"/>
              <a:ea typeface="Calibri"/>
              <a:cs typeface="Calibri"/>
              <a:sym typeface="Calibri"/>
            </a:endParaRPr>
          </a:p>
        </p:txBody>
      </p:sp>
      <p:sp>
        <p:nvSpPr>
          <p:cNvPr id="184" name="Google Shape;18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22</a:t>
            </a:fld>
            <a:endParaRPr/>
          </a:p>
        </p:txBody>
      </p:sp>
    </p:spTree>
    <p:extLst>
      <p:ext uri="{BB962C8B-B14F-4D97-AF65-F5344CB8AC3E}">
        <p14:creationId xmlns:p14="http://schemas.microsoft.com/office/powerpoint/2010/main" val="1587030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4" name="Google Shape;94;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smtClean="0"/>
              <a:t>Günümüzde</a:t>
            </a:r>
            <a:r>
              <a:rPr lang="en-US" dirty="0" smtClean="0"/>
              <a:t> </a:t>
            </a:r>
            <a:r>
              <a:rPr lang="en-US" dirty="0" err="1" smtClean="0"/>
              <a:t>teknolojinin</a:t>
            </a:r>
            <a:r>
              <a:rPr lang="en-US" dirty="0" smtClean="0"/>
              <a:t> </a:t>
            </a:r>
            <a:r>
              <a:rPr lang="en-US" dirty="0" err="1" smtClean="0"/>
              <a:t>hızla</a:t>
            </a:r>
            <a:r>
              <a:rPr lang="en-US" dirty="0" smtClean="0"/>
              <a:t> </a:t>
            </a:r>
            <a:r>
              <a:rPr lang="en-US" dirty="0" err="1" smtClean="0"/>
              <a:t>gelişmesiyle</a:t>
            </a:r>
            <a:r>
              <a:rPr lang="en-US" dirty="0" smtClean="0"/>
              <a:t> </a:t>
            </a:r>
            <a:r>
              <a:rPr lang="en-US" dirty="0" err="1" smtClean="0"/>
              <a:t>bilgisayar</a:t>
            </a:r>
            <a:r>
              <a:rPr lang="en-US" dirty="0" smtClean="0"/>
              <a:t>, cep </a:t>
            </a:r>
            <a:r>
              <a:rPr lang="en-US" dirty="0" err="1" smtClean="0"/>
              <a:t>telefonu</a:t>
            </a:r>
            <a:r>
              <a:rPr lang="en-US" dirty="0" smtClean="0"/>
              <a:t>, tablet </a:t>
            </a:r>
            <a:r>
              <a:rPr lang="en-US" dirty="0" err="1" smtClean="0"/>
              <a:t>gibi</a:t>
            </a:r>
            <a:r>
              <a:rPr lang="en-US" dirty="0" smtClean="0"/>
              <a:t> </a:t>
            </a:r>
            <a:r>
              <a:rPr lang="en-US" dirty="0" err="1" smtClean="0"/>
              <a:t>akıllı</a:t>
            </a:r>
            <a:r>
              <a:rPr lang="en-US" dirty="0" smtClean="0"/>
              <a:t> </a:t>
            </a:r>
            <a:r>
              <a:rPr lang="en-US" dirty="0" err="1" smtClean="0"/>
              <a:t>cihazların</a:t>
            </a:r>
            <a:r>
              <a:rPr lang="en-US" dirty="0" smtClean="0"/>
              <a:t> </a:t>
            </a:r>
            <a:r>
              <a:rPr lang="en-US" dirty="0" err="1" smtClean="0"/>
              <a:t>ve</a:t>
            </a:r>
            <a:r>
              <a:rPr lang="en-US" dirty="0" smtClean="0"/>
              <a:t> internet </a:t>
            </a:r>
            <a:r>
              <a:rPr lang="en-US" dirty="0" err="1" smtClean="0"/>
              <a:t>teknolojisinin</a:t>
            </a:r>
            <a:r>
              <a:rPr lang="en-US" dirty="0" smtClean="0"/>
              <a:t> </a:t>
            </a:r>
            <a:r>
              <a:rPr lang="en-US" dirty="0" err="1" smtClean="0"/>
              <a:t>hızla</a:t>
            </a:r>
            <a:r>
              <a:rPr lang="en-US" dirty="0" smtClean="0"/>
              <a:t> </a:t>
            </a:r>
            <a:r>
              <a:rPr lang="en-US" dirty="0" err="1" smtClean="0"/>
              <a:t>yayılması</a:t>
            </a:r>
            <a:r>
              <a:rPr lang="en-US" dirty="0" smtClean="0"/>
              <a:t> </a:t>
            </a:r>
            <a:r>
              <a:rPr lang="en-US" dirty="0" err="1" smtClean="0"/>
              <a:t>ile</a:t>
            </a:r>
            <a:r>
              <a:rPr lang="en-US" dirty="0" smtClean="0"/>
              <a:t> </a:t>
            </a:r>
            <a:r>
              <a:rPr lang="en-US" dirty="0" err="1" smtClean="0"/>
              <a:t>üretilen</a:t>
            </a:r>
            <a:r>
              <a:rPr lang="en-US" dirty="0" smtClean="0"/>
              <a:t> </a:t>
            </a:r>
            <a:r>
              <a:rPr lang="en-US" dirty="0" err="1" smtClean="0"/>
              <a:t>veriler</a:t>
            </a:r>
            <a:r>
              <a:rPr lang="en-US" dirty="0" smtClean="0"/>
              <a:t> </a:t>
            </a:r>
            <a:r>
              <a:rPr lang="en-US" dirty="0" err="1" smtClean="0"/>
              <a:t>artmış</a:t>
            </a:r>
            <a:r>
              <a:rPr lang="en-US" dirty="0" smtClean="0"/>
              <a:t> </a:t>
            </a:r>
            <a:r>
              <a:rPr lang="en-US" dirty="0" err="1" smtClean="0"/>
              <a:t>ve</a:t>
            </a:r>
            <a:r>
              <a:rPr lang="en-US" dirty="0" smtClean="0"/>
              <a:t> “</a:t>
            </a:r>
            <a:r>
              <a:rPr lang="en-US" dirty="0" err="1" smtClean="0"/>
              <a:t>büyük</a:t>
            </a:r>
            <a:r>
              <a:rPr lang="en-US" dirty="0" smtClean="0"/>
              <a:t> </a:t>
            </a:r>
            <a:r>
              <a:rPr lang="en-US" dirty="0" err="1" smtClean="0"/>
              <a:t>veri</a:t>
            </a:r>
            <a:r>
              <a:rPr lang="en-US" dirty="0" smtClean="0"/>
              <a:t>” </a:t>
            </a:r>
            <a:r>
              <a:rPr lang="en-US" dirty="0" err="1" smtClean="0"/>
              <a:t>kavramı</a:t>
            </a:r>
            <a:r>
              <a:rPr lang="en-US" dirty="0" smtClean="0"/>
              <a:t> </a:t>
            </a:r>
            <a:r>
              <a:rPr lang="en-US" dirty="0" err="1" smtClean="0"/>
              <a:t>ortaya</a:t>
            </a:r>
            <a:r>
              <a:rPr lang="en-US" dirty="0" smtClean="0"/>
              <a:t> </a:t>
            </a:r>
            <a:r>
              <a:rPr lang="en-US" dirty="0" err="1" smtClean="0"/>
              <a:t>çıkmıştır</a:t>
            </a:r>
            <a:r>
              <a:rPr lang="en-US" dirty="0" smtClean="0"/>
              <a:t>. </a:t>
            </a:r>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smtClean="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dirty="0" smtClean="0"/>
          </a:p>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smtClean="0"/>
              <a:t>Bunun</a:t>
            </a:r>
            <a:r>
              <a:rPr lang="en-US" dirty="0" smtClean="0"/>
              <a:t> </a:t>
            </a:r>
            <a:r>
              <a:rPr lang="en-US" dirty="0" err="1" smtClean="0"/>
              <a:t>en</a:t>
            </a:r>
            <a:r>
              <a:rPr lang="en-US" dirty="0" smtClean="0"/>
              <a:t> </a:t>
            </a:r>
            <a:r>
              <a:rPr lang="en-US" dirty="0" err="1" smtClean="0"/>
              <a:t>önemli</a:t>
            </a:r>
            <a:r>
              <a:rPr lang="en-US" dirty="0" smtClean="0"/>
              <a:t> </a:t>
            </a:r>
            <a:r>
              <a:rPr lang="en-US" dirty="0" err="1" smtClean="0"/>
              <a:t>nedeni</a:t>
            </a:r>
            <a:r>
              <a:rPr lang="en-US" dirty="0" smtClean="0"/>
              <a:t> </a:t>
            </a:r>
            <a:r>
              <a:rPr lang="en-US" dirty="0" err="1" smtClean="0"/>
              <a:t>ise</a:t>
            </a:r>
            <a:r>
              <a:rPr lang="en-US" dirty="0" smtClean="0"/>
              <a:t> </a:t>
            </a:r>
            <a:r>
              <a:rPr lang="en-US" dirty="0" err="1" smtClean="0"/>
              <a:t>hayatımızın</a:t>
            </a:r>
            <a:r>
              <a:rPr lang="en-US" dirty="0" smtClean="0"/>
              <a:t> her </a:t>
            </a:r>
            <a:r>
              <a:rPr lang="en-US" dirty="0" err="1" smtClean="0"/>
              <a:t>alanında</a:t>
            </a:r>
            <a:r>
              <a:rPr lang="en-US" dirty="0" smtClean="0"/>
              <a:t> Instagram, Twitter </a:t>
            </a:r>
            <a:r>
              <a:rPr lang="en-US" dirty="0" err="1" smtClean="0"/>
              <a:t>ve</a:t>
            </a:r>
            <a:r>
              <a:rPr lang="en-US" dirty="0" smtClean="0"/>
              <a:t> </a:t>
            </a:r>
            <a:r>
              <a:rPr lang="en-US" dirty="0" err="1" smtClean="0"/>
              <a:t>Youtube</a:t>
            </a:r>
            <a:r>
              <a:rPr lang="en-US" dirty="0" smtClean="0"/>
              <a:t> </a:t>
            </a:r>
            <a:r>
              <a:rPr lang="en-US" dirty="0" err="1" smtClean="0"/>
              <a:t>paylaşımları</a:t>
            </a:r>
            <a:r>
              <a:rPr lang="en-US" dirty="0" smtClean="0"/>
              <a:t>, </a:t>
            </a:r>
            <a:r>
              <a:rPr lang="en-US" dirty="0" err="1" smtClean="0"/>
              <a:t>nesnelerin</a:t>
            </a:r>
            <a:r>
              <a:rPr lang="en-US" dirty="0" smtClean="0"/>
              <a:t> </a:t>
            </a:r>
            <a:r>
              <a:rPr lang="en-US" dirty="0" err="1" smtClean="0"/>
              <a:t>interneti</a:t>
            </a:r>
            <a:r>
              <a:rPr lang="en-US" dirty="0" smtClean="0"/>
              <a:t> (</a:t>
            </a:r>
            <a:r>
              <a:rPr lang="en-US" dirty="0" err="1" smtClean="0"/>
              <a:t>IoT</a:t>
            </a:r>
            <a:r>
              <a:rPr lang="en-US" dirty="0" smtClean="0"/>
              <a:t>) </a:t>
            </a:r>
            <a:r>
              <a:rPr lang="en-US" dirty="0" err="1" smtClean="0"/>
              <a:t>gibi</a:t>
            </a:r>
            <a:r>
              <a:rPr lang="en-US" dirty="0" smtClean="0"/>
              <a:t> </a:t>
            </a:r>
            <a:r>
              <a:rPr lang="en-US" dirty="0" err="1" smtClean="0"/>
              <a:t>dijital</a:t>
            </a:r>
            <a:r>
              <a:rPr lang="en-US" dirty="0" smtClean="0"/>
              <a:t> </a:t>
            </a:r>
            <a:r>
              <a:rPr lang="en-US" dirty="0" err="1" smtClean="0"/>
              <a:t>bir</a:t>
            </a:r>
            <a:r>
              <a:rPr lang="en-US" dirty="0" smtClean="0"/>
              <a:t> </a:t>
            </a:r>
            <a:r>
              <a:rPr lang="en-US" dirty="0" err="1" smtClean="0"/>
              <a:t>hareket</a:t>
            </a:r>
            <a:r>
              <a:rPr lang="en-US" dirty="0" smtClean="0"/>
              <a:t> </a:t>
            </a:r>
            <a:r>
              <a:rPr lang="en-US" dirty="0" err="1" smtClean="0"/>
              <a:t>olmasıdır</a:t>
            </a:r>
            <a:r>
              <a:rPr lang="en-US" dirty="0" smtClean="0"/>
              <a:t>. </a:t>
            </a:r>
            <a:endParaRPr dirty="0"/>
          </a:p>
        </p:txBody>
      </p:sp>
      <p:sp>
        <p:nvSpPr>
          <p:cNvPr id="95" name="Google Shape;95;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tr-TR"/>
              <a:t>2</a:t>
            </a:fld>
            <a:endParaRPr/>
          </a:p>
        </p:txBody>
      </p:sp>
    </p:spTree>
    <p:extLst>
      <p:ext uri="{BB962C8B-B14F-4D97-AF65-F5344CB8AC3E}">
        <p14:creationId xmlns:p14="http://schemas.microsoft.com/office/powerpoint/2010/main" val="36174189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pPr marL="457200" marR="0" lvl="0" indent="-228600" algn="l" defTabSz="914400" rtl="0" eaLnBrk="1" fontAlgn="auto" latinLnBrk="0" hangingPunct="1">
              <a:lnSpc>
                <a:spcPct val="100000"/>
              </a:lnSpc>
              <a:spcBef>
                <a:spcPts val="0"/>
              </a:spcBef>
              <a:spcAft>
                <a:spcPts val="0"/>
              </a:spcAft>
              <a:buClr>
                <a:srgbClr val="000000"/>
              </a:buClr>
              <a:buSzPts val="1400"/>
              <a:buFont typeface="Arial"/>
              <a:buNone/>
              <a:tabLst/>
              <a:defRPr/>
            </a:pPr>
            <a:r>
              <a:rPr lang="en-US" dirty="0" err="1" smtClean="0"/>
              <a:t>Büyük</a:t>
            </a:r>
            <a:r>
              <a:rPr lang="en-US" dirty="0" smtClean="0"/>
              <a:t> </a:t>
            </a:r>
            <a:r>
              <a:rPr lang="en-US" dirty="0" err="1" smtClean="0"/>
              <a:t>veri</a:t>
            </a:r>
            <a:r>
              <a:rPr lang="en-US" dirty="0" smtClean="0"/>
              <a:t>; </a:t>
            </a:r>
            <a:r>
              <a:rPr lang="en-US" dirty="0" err="1" smtClean="0"/>
              <a:t>verinin</a:t>
            </a:r>
            <a:r>
              <a:rPr lang="en-US" dirty="0" smtClean="0"/>
              <a:t> </a:t>
            </a:r>
            <a:r>
              <a:rPr lang="en-US" dirty="0" err="1" smtClean="0"/>
              <a:t>hacmi</a:t>
            </a:r>
            <a:r>
              <a:rPr lang="en-US" dirty="0" smtClean="0"/>
              <a:t>, </a:t>
            </a:r>
            <a:r>
              <a:rPr lang="en-US" dirty="0" err="1" smtClean="0"/>
              <a:t>veri</a:t>
            </a:r>
            <a:r>
              <a:rPr lang="en-US" dirty="0" smtClean="0"/>
              <a:t> </a:t>
            </a:r>
            <a:r>
              <a:rPr lang="en-US" dirty="0" err="1" smtClean="0"/>
              <a:t>hızı</a:t>
            </a:r>
            <a:r>
              <a:rPr lang="en-US" dirty="0" smtClean="0"/>
              <a:t>, </a:t>
            </a:r>
            <a:r>
              <a:rPr lang="en-US" dirty="0" err="1" smtClean="0"/>
              <a:t>veri</a:t>
            </a:r>
            <a:r>
              <a:rPr lang="en-US" dirty="0" smtClean="0"/>
              <a:t> </a:t>
            </a:r>
            <a:r>
              <a:rPr lang="en-US" dirty="0" err="1" smtClean="0"/>
              <a:t>çeşitliliği</a:t>
            </a:r>
            <a:r>
              <a:rPr lang="en-US" dirty="0" smtClean="0"/>
              <a:t>, </a:t>
            </a:r>
            <a:r>
              <a:rPr lang="en-US" dirty="0" err="1" smtClean="0"/>
              <a:t>verinin</a:t>
            </a:r>
            <a:r>
              <a:rPr lang="en-US" dirty="0" smtClean="0"/>
              <a:t> </a:t>
            </a:r>
            <a:r>
              <a:rPr lang="en-US" dirty="0" err="1" smtClean="0"/>
              <a:t>düzensiz</a:t>
            </a:r>
            <a:r>
              <a:rPr lang="en-US" dirty="0" smtClean="0"/>
              <a:t> </a:t>
            </a:r>
            <a:r>
              <a:rPr lang="en-US" dirty="0" err="1" smtClean="0"/>
              <a:t>olması</a:t>
            </a:r>
            <a:r>
              <a:rPr lang="en-US" dirty="0" smtClean="0"/>
              <a:t>, </a:t>
            </a:r>
            <a:r>
              <a:rPr lang="en-US" dirty="0" err="1" smtClean="0"/>
              <a:t>verinin</a:t>
            </a:r>
            <a:r>
              <a:rPr lang="en-US" dirty="0" smtClean="0"/>
              <a:t> </a:t>
            </a:r>
            <a:r>
              <a:rPr lang="en-US" dirty="0" err="1" smtClean="0"/>
              <a:t>değerli</a:t>
            </a:r>
            <a:r>
              <a:rPr lang="en-US" dirty="0" smtClean="0"/>
              <a:t> </a:t>
            </a:r>
            <a:r>
              <a:rPr lang="en-US" dirty="0" err="1" smtClean="0"/>
              <a:t>olması</a:t>
            </a:r>
            <a:r>
              <a:rPr lang="en-US" dirty="0" smtClean="0"/>
              <a:t> </a:t>
            </a:r>
            <a:r>
              <a:rPr lang="en-US" dirty="0" err="1" smtClean="0"/>
              <a:t>olmak</a:t>
            </a:r>
            <a:r>
              <a:rPr lang="en-US" dirty="0" smtClean="0"/>
              <a:t> </a:t>
            </a:r>
            <a:r>
              <a:rPr lang="en-US" dirty="0" err="1" smtClean="0"/>
              <a:t>üzere</a:t>
            </a:r>
            <a:r>
              <a:rPr lang="en-US" dirty="0" smtClean="0"/>
              <a:t> </a:t>
            </a:r>
            <a:r>
              <a:rPr lang="en-US" dirty="0" err="1" smtClean="0"/>
              <a:t>beş</a:t>
            </a:r>
            <a:r>
              <a:rPr lang="en-US" dirty="0" smtClean="0"/>
              <a:t> </a:t>
            </a:r>
            <a:r>
              <a:rPr lang="en-US" dirty="0" err="1" smtClean="0"/>
              <a:t>bileşenden</a:t>
            </a:r>
            <a:r>
              <a:rPr lang="en-US" dirty="0" smtClean="0"/>
              <a:t> </a:t>
            </a:r>
            <a:r>
              <a:rPr lang="en-US" dirty="0" err="1" smtClean="0"/>
              <a:t>oluşur</a:t>
            </a:r>
            <a:r>
              <a:rPr lang="en-US" dirty="0" smtClean="0"/>
              <a:t>. </a:t>
            </a:r>
            <a:r>
              <a:rPr lang="en-US" dirty="0" err="1" smtClean="0"/>
              <a:t>Veri</a:t>
            </a:r>
            <a:r>
              <a:rPr lang="en-US" dirty="0" smtClean="0"/>
              <a:t> </a:t>
            </a:r>
            <a:r>
              <a:rPr lang="en-US" dirty="0" err="1" smtClean="0"/>
              <a:t>hacmi</a:t>
            </a:r>
            <a:r>
              <a:rPr lang="en-US" dirty="0" smtClean="0"/>
              <a:t>, </a:t>
            </a:r>
            <a:r>
              <a:rPr lang="en-US" dirty="0" err="1" smtClean="0"/>
              <a:t>verinin</a:t>
            </a:r>
            <a:r>
              <a:rPr lang="en-US" dirty="0" smtClean="0"/>
              <a:t> </a:t>
            </a:r>
            <a:r>
              <a:rPr lang="en-US" dirty="0" err="1" smtClean="0"/>
              <a:t>yüksek</a:t>
            </a:r>
            <a:r>
              <a:rPr lang="en-US" dirty="0" smtClean="0"/>
              <a:t> </a:t>
            </a:r>
            <a:r>
              <a:rPr lang="en-US" dirty="0" err="1" smtClean="0"/>
              <a:t>hacimli</a:t>
            </a:r>
            <a:r>
              <a:rPr lang="en-US" dirty="0" smtClean="0"/>
              <a:t> </a:t>
            </a:r>
            <a:r>
              <a:rPr lang="en-US" dirty="0" err="1" smtClean="0"/>
              <a:t>olduğunu</a:t>
            </a:r>
            <a:r>
              <a:rPr lang="en-US" dirty="0" smtClean="0"/>
              <a:t> </a:t>
            </a:r>
            <a:r>
              <a:rPr lang="en-US" dirty="0" err="1" smtClean="0"/>
              <a:t>belirtir</a:t>
            </a:r>
            <a:r>
              <a:rPr lang="en-US" dirty="0" smtClean="0"/>
              <a:t>. </a:t>
            </a:r>
            <a:r>
              <a:rPr lang="en-US" dirty="0" err="1" smtClean="0"/>
              <a:t>Örneğin</a:t>
            </a:r>
            <a:r>
              <a:rPr lang="en-US" dirty="0" smtClean="0"/>
              <a:t> </a:t>
            </a:r>
            <a:r>
              <a:rPr lang="en-US" dirty="0" err="1" smtClean="0"/>
              <a:t>bir</a:t>
            </a:r>
            <a:r>
              <a:rPr lang="en-US" dirty="0" smtClean="0"/>
              <a:t> </a:t>
            </a:r>
            <a:r>
              <a:rPr lang="en-US" dirty="0" err="1" smtClean="0"/>
              <a:t>uçağın</a:t>
            </a:r>
            <a:r>
              <a:rPr lang="en-US" dirty="0" smtClean="0"/>
              <a:t> </a:t>
            </a:r>
            <a:r>
              <a:rPr lang="en-US" dirty="0" err="1" smtClean="0"/>
              <a:t>motorunda</a:t>
            </a:r>
            <a:r>
              <a:rPr lang="en-US" dirty="0" smtClean="0"/>
              <a:t> </a:t>
            </a:r>
            <a:r>
              <a:rPr lang="en-US" dirty="0" err="1" smtClean="0"/>
              <a:t>ve</a:t>
            </a:r>
            <a:r>
              <a:rPr lang="en-US" dirty="0" smtClean="0"/>
              <a:t> </a:t>
            </a:r>
            <a:r>
              <a:rPr lang="en-US" dirty="0" err="1" smtClean="0"/>
              <a:t>diğerbileşenlerinde</a:t>
            </a:r>
            <a:r>
              <a:rPr lang="en-US" dirty="0" smtClean="0"/>
              <a:t> </a:t>
            </a:r>
            <a:r>
              <a:rPr lang="en-US" dirty="0" err="1" smtClean="0"/>
              <a:t>milyonlarca</a:t>
            </a:r>
            <a:r>
              <a:rPr lang="en-US" dirty="0" smtClean="0"/>
              <a:t> sensör </a:t>
            </a:r>
            <a:r>
              <a:rPr lang="en-US" dirty="0" err="1" smtClean="0"/>
              <a:t>mevcuttur</a:t>
            </a:r>
            <a:r>
              <a:rPr lang="en-US" dirty="0" smtClean="0"/>
              <a:t>. Bu sensörler </a:t>
            </a:r>
            <a:r>
              <a:rPr lang="en-US" dirty="0" err="1" smtClean="0"/>
              <a:t>uçakların</a:t>
            </a:r>
            <a:r>
              <a:rPr lang="en-US" dirty="0" smtClean="0"/>
              <a:t> </a:t>
            </a:r>
            <a:r>
              <a:rPr lang="en-US" dirty="0" err="1" smtClean="0"/>
              <a:t>yaptığı</a:t>
            </a:r>
            <a:r>
              <a:rPr lang="en-US" dirty="0" smtClean="0"/>
              <a:t> her </a:t>
            </a:r>
            <a:r>
              <a:rPr lang="en-US" dirty="0" err="1" smtClean="0"/>
              <a:t>bir</a:t>
            </a:r>
            <a:r>
              <a:rPr lang="en-US" dirty="0" smtClean="0"/>
              <a:t> </a:t>
            </a:r>
            <a:r>
              <a:rPr lang="en-US" dirty="0" err="1" smtClean="0"/>
              <a:t>hareketi</a:t>
            </a:r>
            <a:r>
              <a:rPr lang="en-US" dirty="0" smtClean="0"/>
              <a:t> </a:t>
            </a:r>
            <a:r>
              <a:rPr lang="en-US" dirty="0" err="1" smtClean="0"/>
              <a:t>anlık</a:t>
            </a:r>
            <a:r>
              <a:rPr lang="en-US" dirty="0" smtClean="0"/>
              <a:t> </a:t>
            </a:r>
            <a:r>
              <a:rPr lang="en-US" dirty="0" err="1" smtClean="0"/>
              <a:t>olarak</a:t>
            </a:r>
            <a:r>
              <a:rPr lang="en-US" dirty="0" smtClean="0"/>
              <a:t> </a:t>
            </a:r>
            <a:r>
              <a:rPr lang="en-US" dirty="0" err="1" smtClean="0"/>
              <a:t>toplayarak</a:t>
            </a:r>
            <a:r>
              <a:rPr lang="en-US" dirty="0" smtClean="0"/>
              <a:t> </a:t>
            </a:r>
            <a:r>
              <a:rPr lang="en-US" dirty="0" err="1" smtClean="0"/>
              <a:t>terabaytlar</a:t>
            </a:r>
            <a:r>
              <a:rPr lang="en-US" dirty="0" smtClean="0"/>
              <a:t> </a:t>
            </a:r>
            <a:r>
              <a:rPr lang="en-US" dirty="0" err="1" smtClean="0"/>
              <a:t>seviyesinde</a:t>
            </a:r>
            <a:r>
              <a:rPr lang="en-US" dirty="0" smtClean="0"/>
              <a:t> </a:t>
            </a:r>
            <a:r>
              <a:rPr lang="en-US" dirty="0" err="1" smtClean="0"/>
              <a:t>veri</a:t>
            </a:r>
            <a:r>
              <a:rPr lang="en-US" dirty="0" smtClean="0"/>
              <a:t> </a:t>
            </a:r>
            <a:r>
              <a:rPr lang="en-US" dirty="0" err="1" smtClean="0"/>
              <a:t>üretmektedir</a:t>
            </a:r>
            <a:r>
              <a:rPr lang="en-US" dirty="0" smtClean="0"/>
              <a:t> (</a:t>
            </a:r>
            <a:r>
              <a:rPr lang="en-US" dirty="0" err="1" smtClean="0"/>
              <a:t>Şekil</a:t>
            </a:r>
            <a:r>
              <a:rPr lang="en-US" dirty="0" smtClean="0"/>
              <a:t> 3.1). </a:t>
            </a:r>
          </a:p>
          <a:p>
            <a:endParaRPr lang="tr-TR" dirty="0"/>
          </a:p>
        </p:txBody>
      </p:sp>
      <p:sp>
        <p:nvSpPr>
          <p:cNvPr id="4" name="Slayt Numarası Yer Tutucusu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a:ea typeface="Calibri"/>
                <a:cs typeface="Calibri"/>
                <a:sym typeface="Calibri"/>
              </a:rPr>
              <a:t>3</a:t>
            </a:fld>
            <a:endParaRPr lang="tr-T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9533068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0" i="0" u="none" strike="noStrike" cap="none" dirty="0" smtClean="0">
                <a:solidFill>
                  <a:schemeClr val="dk1"/>
                </a:solidFill>
                <a:latin typeface="Calibri"/>
                <a:ea typeface="Calibri"/>
                <a:cs typeface="Calibri"/>
                <a:sym typeface="Calibri"/>
              </a:rPr>
              <a:t>Büyük verinin ikinci bileşeni ise verinin hızıdır. Örneğin Şekil 3.2’de gösterildiği gibi bir dakika içerisinde 200+ milyon e-posta, 4 milyon Facebook beğenmesi, 1+ milyon </a:t>
            </a:r>
            <a:r>
              <a:rPr lang="tr-TR" sz="1200" b="0" i="0" u="none" strike="noStrike" cap="none" dirty="0" err="1" smtClean="0">
                <a:solidFill>
                  <a:schemeClr val="dk1"/>
                </a:solidFill>
                <a:latin typeface="Calibri"/>
                <a:ea typeface="Calibri"/>
                <a:cs typeface="Calibri"/>
                <a:sym typeface="Calibri"/>
              </a:rPr>
              <a:t>Instagram</a:t>
            </a:r>
            <a:r>
              <a:rPr lang="tr-TR" sz="1200" b="0" i="0" u="none" strike="noStrike" cap="none" dirty="0" smtClean="0">
                <a:solidFill>
                  <a:schemeClr val="dk1"/>
                </a:solidFill>
                <a:latin typeface="Calibri"/>
                <a:ea typeface="Calibri"/>
                <a:cs typeface="Calibri"/>
                <a:sym typeface="Calibri"/>
              </a:rPr>
              <a:t> beğenmesi, milyonlarca atılan </a:t>
            </a:r>
            <a:r>
              <a:rPr lang="tr-TR" sz="1200" b="0" i="0" u="none" strike="noStrike" cap="none" dirty="0" err="1" smtClean="0">
                <a:solidFill>
                  <a:schemeClr val="dk1"/>
                </a:solidFill>
                <a:latin typeface="Calibri"/>
                <a:ea typeface="Calibri"/>
                <a:cs typeface="Calibri"/>
                <a:sym typeface="Calibri"/>
              </a:rPr>
              <a:t>tweetler</a:t>
            </a:r>
            <a:r>
              <a:rPr lang="tr-TR" sz="1200" b="0" i="0" u="none" strike="noStrike" cap="none" dirty="0" smtClean="0">
                <a:solidFill>
                  <a:schemeClr val="dk1"/>
                </a:solidFill>
                <a:latin typeface="Calibri"/>
                <a:ea typeface="Calibri"/>
                <a:cs typeface="Calibri"/>
                <a:sym typeface="Calibri"/>
              </a:rPr>
              <a:t> gibi veriler oldukça hızlı aktarılmaktadır. </a:t>
            </a:r>
            <a:endParaRPr lang="tr-TR" dirty="0"/>
          </a:p>
        </p:txBody>
      </p:sp>
      <p:sp>
        <p:nvSpPr>
          <p:cNvPr id="4" name="Slayt Numarası Yer Tutucusu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a:ea typeface="Calibri"/>
                <a:cs typeface="Calibri"/>
                <a:sym typeface="Calibri"/>
              </a:rPr>
              <a:t>4</a:t>
            </a:fld>
            <a:endParaRPr lang="tr-T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3990933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Büyük verinin dördüncü bileşeni ise verinin düzensiz, karmaşık ve kirli olmasıdır. Şekil</a:t>
            </a:r>
            <a:r>
              <a:rPr lang="en-US" dirty="0" smtClean="0"/>
              <a:t>de</a:t>
            </a:r>
            <a:r>
              <a:rPr lang="en-US" baseline="0" dirty="0" smtClean="0"/>
              <a:t>  </a:t>
            </a:r>
            <a:r>
              <a:rPr lang="tr-TR" dirty="0" smtClean="0"/>
              <a:t>gösterildiği gibi akan bir trafikte arabanın üzerinde bulunan sensörler vasıtasıyla araçların hızları alınmaktadır. Böylece araçların ortalama hızların göre, ileride </a:t>
            </a:r>
            <a:r>
              <a:rPr lang="tr-TR" dirty="0" err="1" smtClean="0"/>
              <a:t>karşılacakları</a:t>
            </a:r>
            <a:r>
              <a:rPr lang="tr-TR" dirty="0" smtClean="0"/>
              <a:t>, trafik lambalarının  kırmızı veya yeşil yanma sürelerini arttırılması ayarlanmaktadır. Ancak veriler analiz </a:t>
            </a:r>
            <a:r>
              <a:rPr lang="tr-TR" dirty="0" err="1" smtClean="0"/>
              <a:t>edilken</a:t>
            </a:r>
            <a:r>
              <a:rPr lang="tr-TR" dirty="0" smtClean="0"/>
              <a:t> bir (1) tane aracın hızı için -10 km/saat olarak yanlış bir değer gelmektedir. Aracın hızının eksi (-) 50 </a:t>
            </a:r>
            <a:r>
              <a:rPr lang="en-US" dirty="0" smtClean="0"/>
              <a:t> </a:t>
            </a:r>
            <a:r>
              <a:rPr lang="en-US" dirty="0" err="1" smtClean="0"/>
              <a:t>değer</a:t>
            </a:r>
            <a:r>
              <a:rPr lang="en-US" dirty="0" smtClean="0"/>
              <a:t> </a:t>
            </a:r>
            <a:r>
              <a:rPr lang="en-US" dirty="0" err="1" smtClean="0"/>
              <a:t>gelmesi</a:t>
            </a:r>
            <a:r>
              <a:rPr lang="en-US" dirty="0" smtClean="0"/>
              <a:t> </a:t>
            </a:r>
            <a:r>
              <a:rPr lang="en-US" dirty="0" err="1" smtClean="0"/>
              <a:t>oluşturulacak</a:t>
            </a:r>
            <a:r>
              <a:rPr lang="en-US" dirty="0" smtClean="0"/>
              <a:t> </a:t>
            </a:r>
            <a:r>
              <a:rPr lang="en-US" dirty="0" err="1" smtClean="0"/>
              <a:t>modelde</a:t>
            </a:r>
            <a:r>
              <a:rPr lang="en-US" dirty="0" smtClean="0"/>
              <a:t> </a:t>
            </a:r>
            <a:r>
              <a:rPr lang="en-US" dirty="0" err="1" smtClean="0"/>
              <a:t>yanlış</a:t>
            </a:r>
            <a:r>
              <a:rPr lang="en-US" dirty="0" smtClean="0"/>
              <a:t> </a:t>
            </a:r>
            <a:r>
              <a:rPr lang="en-US" dirty="0" err="1" smtClean="0"/>
              <a:t>bir</a:t>
            </a:r>
            <a:r>
              <a:rPr lang="en-US" dirty="0" smtClean="0"/>
              <a:t> </a:t>
            </a:r>
            <a:r>
              <a:rPr lang="en-US" dirty="0" err="1" smtClean="0"/>
              <a:t>sonuca</a:t>
            </a:r>
            <a:r>
              <a:rPr lang="en-US" dirty="0" smtClean="0"/>
              <a:t> </a:t>
            </a:r>
            <a:r>
              <a:rPr lang="en-US" dirty="0" err="1" smtClean="0"/>
              <a:t>neden</a:t>
            </a:r>
            <a:r>
              <a:rPr lang="en-US" dirty="0" smtClean="0"/>
              <a:t> </a:t>
            </a:r>
            <a:r>
              <a:rPr lang="en-US" dirty="0" err="1" smtClean="0"/>
              <a:t>olabilir</a:t>
            </a:r>
            <a:r>
              <a:rPr lang="en-US" dirty="0" smtClean="0"/>
              <a:t>. Bu durum </a:t>
            </a:r>
            <a:r>
              <a:rPr lang="en-US" dirty="0" err="1" smtClean="0"/>
              <a:t>verinin</a:t>
            </a:r>
            <a:r>
              <a:rPr lang="en-US" dirty="0" smtClean="0"/>
              <a:t> </a:t>
            </a:r>
            <a:r>
              <a:rPr lang="en-US" dirty="0" err="1" smtClean="0"/>
              <a:t>düzensiz</a:t>
            </a:r>
            <a:endParaRPr lang="en-US" dirty="0" smtClean="0"/>
          </a:p>
          <a:p>
            <a:r>
              <a:rPr lang="en-US" dirty="0" err="1" smtClean="0"/>
              <a:t>ve</a:t>
            </a:r>
            <a:r>
              <a:rPr lang="en-US" dirty="0" smtClean="0"/>
              <a:t> </a:t>
            </a:r>
            <a:r>
              <a:rPr lang="en-US" dirty="0" err="1" smtClean="0"/>
              <a:t>karmaşık</a:t>
            </a:r>
            <a:r>
              <a:rPr lang="en-US" dirty="0" smtClean="0"/>
              <a:t> </a:t>
            </a:r>
            <a:r>
              <a:rPr lang="en-US" dirty="0" err="1" smtClean="0"/>
              <a:t>olmasına</a:t>
            </a:r>
            <a:r>
              <a:rPr lang="en-US" dirty="0" smtClean="0"/>
              <a:t> </a:t>
            </a:r>
            <a:r>
              <a:rPr lang="en-US" dirty="0" err="1" smtClean="0"/>
              <a:t>bir</a:t>
            </a:r>
            <a:r>
              <a:rPr lang="en-US" dirty="0" smtClean="0"/>
              <a:t> </a:t>
            </a:r>
            <a:r>
              <a:rPr lang="en-US" dirty="0" err="1" smtClean="0"/>
              <a:t>örnektir</a:t>
            </a:r>
            <a:r>
              <a:rPr lang="en-US" dirty="0" smtClean="0"/>
              <a:t>. Bu </a:t>
            </a:r>
            <a:r>
              <a:rPr lang="en-US" dirty="0" err="1" smtClean="0"/>
              <a:t>nedenle</a:t>
            </a:r>
            <a:r>
              <a:rPr lang="en-US" dirty="0" smtClean="0"/>
              <a:t> </a:t>
            </a:r>
            <a:r>
              <a:rPr lang="en-US" dirty="0" err="1" smtClean="0"/>
              <a:t>bu</a:t>
            </a:r>
            <a:r>
              <a:rPr lang="en-US" dirty="0" smtClean="0"/>
              <a:t> </a:t>
            </a:r>
            <a:r>
              <a:rPr lang="en-US" dirty="0" err="1" smtClean="0"/>
              <a:t>verilerin</a:t>
            </a:r>
            <a:r>
              <a:rPr lang="en-US" dirty="0" smtClean="0"/>
              <a:t> </a:t>
            </a:r>
            <a:r>
              <a:rPr lang="en-US" dirty="0" err="1" smtClean="0"/>
              <a:t>öncelikle</a:t>
            </a:r>
            <a:r>
              <a:rPr lang="en-US" dirty="0" smtClean="0"/>
              <a:t> </a:t>
            </a:r>
            <a:r>
              <a:rPr lang="en-US" dirty="0" err="1" smtClean="0"/>
              <a:t>doğru</a:t>
            </a:r>
            <a:r>
              <a:rPr lang="en-US" dirty="0" smtClean="0"/>
              <a:t> </a:t>
            </a:r>
            <a:r>
              <a:rPr lang="en-US" dirty="0" err="1" smtClean="0"/>
              <a:t>bir</a:t>
            </a:r>
            <a:r>
              <a:rPr lang="en-US" dirty="0" smtClean="0"/>
              <a:t> </a:t>
            </a:r>
            <a:r>
              <a:rPr lang="en-US" dirty="0" err="1" smtClean="0"/>
              <a:t>formata</a:t>
            </a:r>
            <a:r>
              <a:rPr lang="en-US" dirty="0" smtClean="0"/>
              <a:t> </a:t>
            </a:r>
            <a:r>
              <a:rPr lang="en-US" dirty="0" err="1" smtClean="0"/>
              <a:t>getirilmesi</a:t>
            </a:r>
            <a:r>
              <a:rPr lang="en-US" dirty="0" smtClean="0"/>
              <a:t> </a:t>
            </a:r>
            <a:r>
              <a:rPr lang="en-US" dirty="0" err="1" smtClean="0"/>
              <a:t>ya</a:t>
            </a:r>
            <a:r>
              <a:rPr lang="en-US" dirty="0" smtClean="0"/>
              <a:t> da </a:t>
            </a:r>
            <a:r>
              <a:rPr lang="en-US" dirty="0" err="1" smtClean="0"/>
              <a:t>veri</a:t>
            </a:r>
            <a:r>
              <a:rPr lang="en-US" dirty="0" smtClean="0"/>
              <a:t> </a:t>
            </a:r>
            <a:r>
              <a:rPr lang="en-US" dirty="0" err="1" smtClean="0"/>
              <a:t>setinden</a:t>
            </a:r>
            <a:r>
              <a:rPr lang="en-US" dirty="0" smtClean="0"/>
              <a:t> </a:t>
            </a:r>
            <a:r>
              <a:rPr lang="en-US" dirty="0" err="1" smtClean="0"/>
              <a:t>çıkarılması</a:t>
            </a:r>
            <a:r>
              <a:rPr lang="en-US" dirty="0" smtClean="0"/>
              <a:t> (</a:t>
            </a:r>
            <a:r>
              <a:rPr lang="en-US" dirty="0" err="1" smtClean="0"/>
              <a:t>temizlenmesi</a:t>
            </a:r>
            <a:r>
              <a:rPr lang="en-US" dirty="0" smtClean="0"/>
              <a:t>) </a:t>
            </a:r>
            <a:r>
              <a:rPr lang="en-US" dirty="0" err="1" smtClean="0"/>
              <a:t>gerekir</a:t>
            </a:r>
            <a:r>
              <a:rPr lang="en-US" dirty="0" smtClean="0"/>
              <a:t>. </a:t>
            </a:r>
          </a:p>
          <a:p>
            <a:endParaRPr lang="tr-TR" dirty="0"/>
          </a:p>
        </p:txBody>
      </p:sp>
      <p:sp>
        <p:nvSpPr>
          <p:cNvPr id="4" name="Slayt Numarası Yer Tutucusu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a:ea typeface="Calibri"/>
                <a:cs typeface="Calibri"/>
                <a:sym typeface="Calibri"/>
              </a:rPr>
              <a:t>6</a:t>
            </a:fld>
            <a:endParaRPr lang="tr-T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18727346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nn-NO" sz="1200" b="0" i="0" u="none" strike="noStrike" cap="none" dirty="0" smtClean="0">
                <a:solidFill>
                  <a:schemeClr val="dk1"/>
                </a:solidFill>
                <a:latin typeface="Calibri"/>
                <a:ea typeface="Calibri"/>
                <a:cs typeface="Calibri"/>
                <a:sym typeface="Calibri"/>
              </a:rPr>
              <a:t>Büyük verinin son bileşeni verinin anlamlandırılmasıdır. </a:t>
            </a:r>
          </a:p>
          <a:p>
            <a:endParaRPr lang="nn-NO" sz="1200" b="0" i="0" u="none" strike="noStrike" cap="none" dirty="0" smtClean="0">
              <a:solidFill>
                <a:schemeClr val="dk1"/>
              </a:solidFill>
              <a:latin typeface="Calibri"/>
              <a:cs typeface="Calibri"/>
              <a:sym typeface="Calibri"/>
            </a:endParaRPr>
          </a:p>
          <a:p>
            <a:r>
              <a:rPr lang="tr-TR" dirty="0" smtClean="0"/>
              <a:t>Büyük verileri anlamlandıran bireyler, kurumlar ve ülkeler kendilerini geliştirirken</a:t>
            </a:r>
            <a:r>
              <a:rPr lang="en-US" dirty="0" smtClean="0"/>
              <a:t> </a:t>
            </a:r>
            <a:r>
              <a:rPr lang="tr-TR" dirty="0" smtClean="0"/>
              <a:t>anlamlandıramayanlar ise zamanla teknolojinin gerisinde kalarak popülerliklerini ve sermayelerini kaybetmektedirler. Büyük veriyi değerlendirmek için makine öğrenme yöntemi sıklıkla  kullanılmaktadır. Makine öğrenmesi akıllı cihazların verileri işleyerek, kendi kendine karar vererek bir problemi çözme sürecidir. </a:t>
            </a:r>
            <a:endParaRPr lang="tr-TR" dirty="0"/>
          </a:p>
        </p:txBody>
      </p:sp>
      <p:sp>
        <p:nvSpPr>
          <p:cNvPr id="4" name="Slayt Numarası Yer Tutucusu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a:ea typeface="Calibri"/>
                <a:cs typeface="Calibri"/>
                <a:sym typeface="Calibri"/>
              </a:rPr>
              <a:t>7</a:t>
            </a:fld>
            <a:endParaRPr lang="tr-T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56298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endParaRPr lang="tr-TR" dirty="0"/>
          </a:p>
        </p:txBody>
      </p:sp>
      <p:sp>
        <p:nvSpPr>
          <p:cNvPr id="4" name="Slayt Numarası Yer Tutucusu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a:ea typeface="Calibri"/>
                <a:cs typeface="Calibri"/>
                <a:sym typeface="Calibri"/>
              </a:rPr>
              <a:t>8</a:t>
            </a:fld>
            <a:endParaRPr lang="tr-T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7695610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dirty="0" smtClean="0"/>
              <a:t>Şekil 3.7’de gösterildiği gibi makine öğrenmesi temel olarak dört aşamadan oluşmaktadır. İlk </a:t>
            </a:r>
          </a:p>
          <a:p>
            <a:r>
              <a:rPr lang="tr-TR" dirty="0" smtClean="0"/>
              <a:t>aşamada, akıllı cihazlardan veriler toplanarak işlenir. İşleme sürecinde uygun olmayan veriler veri setinden çıkarılarak veri bütünlüğü sağlanır. İkinci aşamada, veri setindeki veriler bir kısmı eğitim verisi diğer kısmı test verisi olarak ikiye ayrılır. Eğitim verileri makine öğrenmesindeki modelleri </a:t>
            </a:r>
            <a:r>
              <a:rPr lang="tr-TR" dirty="0" err="1" smtClean="0"/>
              <a:t>meğitmek</a:t>
            </a:r>
            <a:r>
              <a:rPr lang="tr-TR" dirty="0" smtClean="0"/>
              <a:t> için kullanılır. Üçüncü aşamada, modellerden elde edilen sonuçlar test verileri ile analiz edilerek makine öğrenmesi modelinin doğruluğu test edilir. Son aşamada ise, test verilerinden elde edilen sonuçlar değerlendirilir (Çevik, 2020). </a:t>
            </a:r>
          </a:p>
        </p:txBody>
      </p:sp>
      <p:sp>
        <p:nvSpPr>
          <p:cNvPr id="4" name="Slayt Numarası Yer Tutucusu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a:ea typeface="Calibri"/>
                <a:cs typeface="Calibri"/>
                <a:sym typeface="Calibri"/>
              </a:rPr>
              <a:t>10</a:t>
            </a:fld>
            <a:endParaRPr lang="tr-T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5241453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ayt Görüntüsü Yer Tutucusu 1"/>
          <p:cNvSpPr>
            <a:spLocks noGrp="1" noRot="1" noChangeAspect="1"/>
          </p:cNvSpPr>
          <p:nvPr>
            <p:ph type="sldImg"/>
          </p:nvPr>
        </p:nvSpPr>
        <p:spPr/>
      </p:sp>
      <p:sp>
        <p:nvSpPr>
          <p:cNvPr id="3" name="Not Yer Tutucusu 2"/>
          <p:cNvSpPr>
            <a:spLocks noGrp="1"/>
          </p:cNvSpPr>
          <p:nvPr>
            <p:ph type="body" idx="1"/>
          </p:nvPr>
        </p:nvSpPr>
        <p:spPr/>
        <p:txBody>
          <a:bodyPr/>
          <a:lstStyle/>
          <a:p>
            <a:r>
              <a:rPr lang="tr-TR" sz="1200" b="0" i="0" u="none" strike="noStrike" cap="none" dirty="0" smtClean="0">
                <a:solidFill>
                  <a:schemeClr val="dk1"/>
                </a:solidFill>
                <a:latin typeface="Calibri"/>
                <a:ea typeface="Calibri"/>
                <a:cs typeface="Calibri"/>
                <a:sym typeface="Calibri"/>
              </a:rPr>
              <a:t>Bu algoritmalardan bir kısmı sınıflandırma uygulamalarında bir kısmı da tahmin etme işlemlerinde kullanılır. Şekil 3.9’da gösterildiği gibi makine öğrenmesi algoritmaları denetimli ve denetimsiz öğrenme olmak üzere ikiye ayrılmaktadır </a:t>
            </a:r>
            <a:endParaRPr lang="tr-TR" dirty="0"/>
          </a:p>
        </p:txBody>
      </p:sp>
      <p:sp>
        <p:nvSpPr>
          <p:cNvPr id="4" name="Slayt Numarası Yer Tutucusu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tr-TR" sz="1200" b="0" i="0" u="none" strike="noStrike" cap="none" smtClean="0">
                <a:solidFill>
                  <a:schemeClr val="dk1"/>
                </a:solidFill>
                <a:latin typeface="Calibri"/>
                <a:ea typeface="Calibri"/>
                <a:cs typeface="Calibri"/>
                <a:sym typeface="Calibri"/>
              </a:rPr>
              <a:t>11</a:t>
            </a:fld>
            <a:endParaRPr lang="tr-T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2948956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0"/>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Trebuchet M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0"/>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18" name="Google Shape;18;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userDrawn="1"/>
        </p:nvPicPr>
        <p:blipFill rotWithShape="1">
          <a:blip r:embed="rId2">
            <a:alphaModFix/>
          </a:blip>
          <a:srcRect/>
          <a:stretch/>
        </p:blipFill>
        <p:spPr>
          <a:xfrm>
            <a:off x="10898416" y="6463025"/>
            <a:ext cx="1113079" cy="276999"/>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2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29"/>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75" name="Google Shape;75;p2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2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2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userDrawn="1"/>
        </p:nvPicPr>
        <p:blipFill rotWithShape="1">
          <a:blip r:embed="rId2">
            <a:alphaModFix/>
          </a:blip>
          <a:srcRect/>
          <a:stretch/>
        </p:blipFill>
        <p:spPr>
          <a:xfrm>
            <a:off x="10898416" y="6463025"/>
            <a:ext cx="1113079" cy="276999"/>
          </a:xfrm>
          <a:prstGeom prst="rect">
            <a:avLst/>
          </a:prstGeom>
          <a:noFill/>
          <a:ln>
            <a:noFill/>
          </a:ln>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0"/>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0"/>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1" name="Google Shape;81;p3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userDrawn="1"/>
        </p:nvPicPr>
        <p:blipFill rotWithShape="1">
          <a:blip r:embed="rId2">
            <a:alphaModFix/>
          </a:blip>
          <a:srcRect/>
          <a:stretch/>
        </p:blipFill>
        <p:spPr>
          <a:xfrm>
            <a:off x="10898416" y="6463025"/>
            <a:ext cx="1113079" cy="276999"/>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1"/>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24" name="Google Shape;24;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userDrawn="1"/>
        </p:nvPicPr>
        <p:blipFill rotWithShape="1">
          <a:blip r:embed="rId2">
            <a:alphaModFix/>
          </a:blip>
          <a:srcRect/>
          <a:stretch/>
        </p:blipFill>
        <p:spPr>
          <a:xfrm>
            <a:off x="10898416" y="6463025"/>
            <a:ext cx="1113079" cy="276999"/>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2"/>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Trebuchet MS"/>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2"/>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30" name="Google Shape;30;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pic>
        <p:nvPicPr>
          <p:cNvPr id="7"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userDrawn="1"/>
        </p:nvPicPr>
        <p:blipFill rotWithShape="1">
          <a:blip r:embed="rId2">
            <a:alphaModFix/>
          </a:blip>
          <a:srcRect/>
          <a:stretch/>
        </p:blipFill>
        <p:spPr>
          <a:xfrm>
            <a:off x="10898416" y="6463025"/>
            <a:ext cx="1113079" cy="276999"/>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3"/>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23"/>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7" name="Google Shape;37;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pic>
        <p:nvPicPr>
          <p:cNvPr id="8"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userDrawn="1"/>
        </p:nvPicPr>
        <p:blipFill rotWithShape="1">
          <a:blip r:embed="rId2">
            <a:alphaModFix/>
          </a:blip>
          <a:srcRect/>
          <a:stretch/>
        </p:blipFill>
        <p:spPr>
          <a:xfrm>
            <a:off x="10898416" y="6463025"/>
            <a:ext cx="1113079" cy="276999"/>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4"/>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4"/>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3" name="Google Shape;43;p24"/>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4" name="Google Shape;44;p24"/>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45" name="Google Shape;45;p24"/>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46" name="Google Shape;46;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pic>
        <p:nvPicPr>
          <p:cNvPr id="10"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userDrawn="1"/>
        </p:nvPicPr>
        <p:blipFill rotWithShape="1">
          <a:blip r:embed="rId2">
            <a:alphaModFix/>
          </a:blip>
          <a:srcRect/>
          <a:stretch/>
        </p:blipFill>
        <p:spPr>
          <a:xfrm>
            <a:off x="10898416" y="6463025"/>
            <a:ext cx="1113079" cy="276999"/>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5"/>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pic>
        <p:nvPicPr>
          <p:cNvPr id="6"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userDrawn="1"/>
        </p:nvPicPr>
        <p:blipFill rotWithShape="1">
          <a:blip r:embed="rId2">
            <a:alphaModFix/>
          </a:blip>
          <a:srcRect/>
          <a:stretch/>
        </p:blipFill>
        <p:spPr>
          <a:xfrm>
            <a:off x="10898416" y="6463025"/>
            <a:ext cx="1113079" cy="276999"/>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pic>
        <p:nvPicPr>
          <p:cNvPr id="5"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userDrawn="1"/>
        </p:nvPicPr>
        <p:blipFill rotWithShape="1">
          <a:blip r:embed="rId2">
            <a:alphaModFix/>
          </a:blip>
          <a:srcRect/>
          <a:stretch/>
        </p:blipFill>
        <p:spPr>
          <a:xfrm>
            <a:off x="10898416" y="6463025"/>
            <a:ext cx="1113079" cy="276999"/>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27"/>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27"/>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1" name="Google Shape;61;p27"/>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2" name="Google Shape;62;p2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2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2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pic>
        <p:nvPicPr>
          <p:cNvPr id="8"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userDrawn="1"/>
        </p:nvPicPr>
        <p:blipFill rotWithShape="1">
          <a:blip r:embed="rId2">
            <a:alphaModFix/>
          </a:blip>
          <a:srcRect/>
          <a:stretch/>
        </p:blipFill>
        <p:spPr>
          <a:xfrm>
            <a:off x="10898416" y="6463025"/>
            <a:ext cx="1113079" cy="276999"/>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28"/>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Trebuchet MS"/>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28"/>
          <p:cNvSpPr>
            <a:spLocks noGrp="1"/>
          </p:cNvSpPr>
          <p:nvPr>
            <p:ph type="pic" idx="2"/>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R="0" lvl="0" algn="l" rtl="0">
              <a:lnSpc>
                <a:spcPct val="90000"/>
              </a:lnSpc>
              <a:spcBef>
                <a:spcPts val="1000"/>
              </a:spcBef>
              <a:spcAft>
                <a:spcPts val="0"/>
              </a:spcAft>
              <a:buClr>
                <a:schemeClr val="dk1"/>
              </a:buClr>
              <a:buSzPts val="3200"/>
              <a:buFont typeface="Arial"/>
              <a:buNone/>
              <a:defRPr sz="3200" b="0" i="0" u="none" strike="noStrike" cap="none">
                <a:solidFill>
                  <a:schemeClr val="dk1"/>
                </a:solidFill>
                <a:latin typeface="Trebuchet MS"/>
                <a:ea typeface="Trebuchet MS"/>
                <a:cs typeface="Trebuchet MS"/>
                <a:sym typeface="Trebuchet MS"/>
              </a:defRPr>
            </a:lvl1pPr>
            <a:lvl2pPr marR="0" lvl="1" algn="l" rtl="0">
              <a:lnSpc>
                <a:spcPct val="90000"/>
              </a:lnSpc>
              <a:spcBef>
                <a:spcPts val="500"/>
              </a:spcBef>
              <a:spcAft>
                <a:spcPts val="0"/>
              </a:spcAft>
              <a:buClr>
                <a:schemeClr val="dk1"/>
              </a:buClr>
              <a:buSzPts val="2800"/>
              <a:buFont typeface="Arial"/>
              <a:buNone/>
              <a:defRPr sz="2800" b="0" i="0" u="none" strike="noStrike" cap="none">
                <a:solidFill>
                  <a:schemeClr val="dk1"/>
                </a:solidFill>
                <a:latin typeface="Trebuchet MS"/>
                <a:ea typeface="Trebuchet MS"/>
                <a:cs typeface="Trebuchet MS"/>
                <a:sym typeface="Trebuchet MS"/>
              </a:defRPr>
            </a:lvl2pPr>
            <a:lvl3pPr marR="0" lvl="2" algn="l" rtl="0">
              <a:lnSpc>
                <a:spcPct val="90000"/>
              </a:lnSpc>
              <a:spcBef>
                <a:spcPts val="500"/>
              </a:spcBef>
              <a:spcAft>
                <a:spcPts val="0"/>
              </a:spcAft>
              <a:buClr>
                <a:schemeClr val="dk1"/>
              </a:buClr>
              <a:buSzPts val="2400"/>
              <a:buFont typeface="Arial"/>
              <a:buNone/>
              <a:defRPr sz="2400" b="0" i="0" u="none" strike="noStrike" cap="none">
                <a:solidFill>
                  <a:schemeClr val="dk1"/>
                </a:solidFill>
                <a:latin typeface="Trebuchet MS"/>
                <a:ea typeface="Trebuchet MS"/>
                <a:cs typeface="Trebuchet MS"/>
                <a:sym typeface="Trebuchet MS"/>
              </a:defRPr>
            </a:lvl3pPr>
            <a:lvl4pPr marR="0" lvl="3"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4pPr>
            <a:lvl5pPr marR="0" lvl="4"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Trebuchet MS"/>
                <a:ea typeface="Trebuchet MS"/>
                <a:cs typeface="Trebuchet MS"/>
                <a:sym typeface="Trebuchet MS"/>
              </a:defRPr>
            </a:lvl5pPr>
            <a:lvl6pPr marR="0" lvl="5"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6pPr>
            <a:lvl7pPr marR="0" lvl="6"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7pPr>
            <a:lvl8pPr marR="0" lvl="7"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8pPr>
            <a:lvl9pPr marR="0" lvl="8" algn="l" rtl="0">
              <a:lnSpc>
                <a:spcPct val="90000"/>
              </a:lnSpc>
              <a:spcBef>
                <a:spcPts val="500"/>
              </a:spcBef>
              <a:spcAft>
                <a:spcPts val="0"/>
              </a:spcAft>
              <a:buClr>
                <a:schemeClr val="dk1"/>
              </a:buClr>
              <a:buSzPts val="2000"/>
              <a:buFont typeface="Arial"/>
              <a:buNone/>
              <a:defRPr sz="2000" b="0" i="0" u="none" strike="noStrike" cap="none">
                <a:solidFill>
                  <a:schemeClr val="dk1"/>
                </a:solidFill>
                <a:latin typeface="Calibri"/>
                <a:ea typeface="Calibri"/>
                <a:cs typeface="Calibri"/>
                <a:sym typeface="Calibri"/>
              </a:defRPr>
            </a:lvl9pPr>
          </a:lstStyle>
          <a:p>
            <a:endParaRPr/>
          </a:p>
        </p:txBody>
      </p:sp>
      <p:sp>
        <p:nvSpPr>
          <p:cNvPr id="68" name="Google Shape;68;p28"/>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2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2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2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tr-TR"/>
              <a:t>‹#›</a:t>
            </a:fld>
            <a:endParaRPr/>
          </a:p>
        </p:txBody>
      </p:sp>
      <p:pic>
        <p:nvPicPr>
          <p:cNvPr id="8" name="Google Shape;186;p10" descr="A close up of a sign&#10;&#10;Description automatically generated">
            <a:extLst>
              <a:ext uri="{FF2B5EF4-FFF2-40B4-BE49-F238E27FC236}">
                <a16:creationId xmlns:a16="http://schemas.microsoft.com/office/drawing/2014/main" xmlns="" id="{AFA35E2F-6C44-1F4B-8E16-F8A44A58A4B3}"/>
              </a:ext>
            </a:extLst>
          </p:cNvPr>
          <p:cNvPicPr preferRelativeResize="0"/>
          <p:nvPr userDrawn="1"/>
        </p:nvPicPr>
        <p:blipFill rotWithShape="1">
          <a:blip r:embed="rId2">
            <a:alphaModFix/>
          </a:blip>
          <a:srcRect/>
          <a:stretch/>
        </p:blipFill>
        <p:spPr>
          <a:xfrm>
            <a:off x="10898416" y="6463025"/>
            <a:ext cx="1113079" cy="276999"/>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9"/>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Trebuchet MS"/>
              <a:buNone/>
              <a:defRPr sz="4400" b="0" i="0" u="none" strike="noStrike" cap="none">
                <a:solidFill>
                  <a:schemeClr val="dk1"/>
                </a:solidFill>
                <a:latin typeface="Trebuchet MS"/>
                <a:ea typeface="Trebuchet MS"/>
                <a:cs typeface="Trebuchet MS"/>
                <a:sym typeface="Trebuchet MS"/>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19"/>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Trebuchet MS"/>
                <a:ea typeface="Trebuchet MS"/>
                <a:cs typeface="Trebuchet MS"/>
                <a:sym typeface="Trebuchet MS"/>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Trebuchet MS"/>
                <a:ea typeface="Trebuchet MS"/>
                <a:cs typeface="Trebuchet MS"/>
                <a:sym typeface="Trebuchet MS"/>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Trebuchet MS"/>
                <a:ea typeface="Trebuchet MS"/>
                <a:cs typeface="Trebuchet MS"/>
                <a:sym typeface="Trebuchet MS"/>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Trebuchet MS"/>
                <a:ea typeface="Trebuchet MS"/>
                <a:cs typeface="Trebuchet MS"/>
                <a:sym typeface="Trebuchet MS"/>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Trebuchet MS"/>
                <a:ea typeface="Trebuchet MS"/>
                <a:cs typeface="Trebuchet MS"/>
                <a:sym typeface="Trebuchet MS"/>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Trebuchet MS"/>
                <a:ea typeface="Trebuchet MS"/>
                <a:cs typeface="Trebuchet MS"/>
                <a:sym typeface="Trebuchet MS"/>
              </a:defRPr>
            </a:lvl1pPr>
            <a:lvl2pPr marL="0" marR="0" lvl="1" indent="0" algn="r" rtl="0">
              <a:spcBef>
                <a:spcPts val="0"/>
              </a:spcBef>
              <a:buNone/>
              <a:defRPr sz="1200" b="0" i="0" u="none" strike="noStrike" cap="none">
                <a:solidFill>
                  <a:srgbClr val="888888"/>
                </a:solidFill>
                <a:latin typeface="Trebuchet MS"/>
                <a:ea typeface="Trebuchet MS"/>
                <a:cs typeface="Trebuchet MS"/>
                <a:sym typeface="Trebuchet MS"/>
              </a:defRPr>
            </a:lvl2pPr>
            <a:lvl3pPr marL="0" marR="0" lvl="2" indent="0" algn="r" rtl="0">
              <a:spcBef>
                <a:spcPts val="0"/>
              </a:spcBef>
              <a:buNone/>
              <a:defRPr sz="1200" b="0" i="0" u="none" strike="noStrike" cap="none">
                <a:solidFill>
                  <a:srgbClr val="888888"/>
                </a:solidFill>
                <a:latin typeface="Trebuchet MS"/>
                <a:ea typeface="Trebuchet MS"/>
                <a:cs typeface="Trebuchet MS"/>
                <a:sym typeface="Trebuchet MS"/>
              </a:defRPr>
            </a:lvl3pPr>
            <a:lvl4pPr marL="0" marR="0" lvl="3" indent="0" algn="r" rtl="0">
              <a:spcBef>
                <a:spcPts val="0"/>
              </a:spcBef>
              <a:buNone/>
              <a:defRPr sz="1200" b="0" i="0" u="none" strike="noStrike" cap="none">
                <a:solidFill>
                  <a:srgbClr val="888888"/>
                </a:solidFill>
                <a:latin typeface="Trebuchet MS"/>
                <a:ea typeface="Trebuchet MS"/>
                <a:cs typeface="Trebuchet MS"/>
                <a:sym typeface="Trebuchet MS"/>
              </a:defRPr>
            </a:lvl4pPr>
            <a:lvl5pPr marL="0" marR="0" lvl="4" indent="0" algn="r" rtl="0">
              <a:spcBef>
                <a:spcPts val="0"/>
              </a:spcBef>
              <a:buNone/>
              <a:defRPr sz="1200" b="0" i="0" u="none" strike="noStrike" cap="none">
                <a:solidFill>
                  <a:srgbClr val="888888"/>
                </a:solidFill>
                <a:latin typeface="Trebuchet MS"/>
                <a:ea typeface="Trebuchet MS"/>
                <a:cs typeface="Trebuchet MS"/>
                <a:sym typeface="Trebuchet MS"/>
              </a:defRPr>
            </a:lvl5pPr>
            <a:lvl6pPr marL="0" marR="0" lvl="5" indent="0" algn="r" rtl="0">
              <a:spcBef>
                <a:spcPts val="0"/>
              </a:spcBef>
              <a:buNone/>
              <a:defRPr sz="1200" b="0" i="0" u="none" strike="noStrike" cap="none">
                <a:solidFill>
                  <a:srgbClr val="888888"/>
                </a:solidFill>
                <a:latin typeface="Trebuchet MS"/>
                <a:ea typeface="Trebuchet MS"/>
                <a:cs typeface="Trebuchet MS"/>
                <a:sym typeface="Trebuchet MS"/>
              </a:defRPr>
            </a:lvl6pPr>
            <a:lvl7pPr marL="0" marR="0" lvl="6" indent="0" algn="r" rtl="0">
              <a:spcBef>
                <a:spcPts val="0"/>
              </a:spcBef>
              <a:buNone/>
              <a:defRPr sz="1200" b="0" i="0" u="none" strike="noStrike" cap="none">
                <a:solidFill>
                  <a:srgbClr val="888888"/>
                </a:solidFill>
                <a:latin typeface="Trebuchet MS"/>
                <a:ea typeface="Trebuchet MS"/>
                <a:cs typeface="Trebuchet MS"/>
                <a:sym typeface="Trebuchet MS"/>
              </a:defRPr>
            </a:lvl7pPr>
            <a:lvl8pPr marL="0" marR="0" lvl="7" indent="0" algn="r" rtl="0">
              <a:spcBef>
                <a:spcPts val="0"/>
              </a:spcBef>
              <a:buNone/>
              <a:defRPr sz="1200" b="0" i="0" u="none" strike="noStrike" cap="none">
                <a:solidFill>
                  <a:srgbClr val="888888"/>
                </a:solidFill>
                <a:latin typeface="Trebuchet MS"/>
                <a:ea typeface="Trebuchet MS"/>
                <a:cs typeface="Trebuchet MS"/>
                <a:sym typeface="Trebuchet MS"/>
              </a:defRPr>
            </a:lvl8pPr>
            <a:lvl9pPr marL="0" marR="0" lvl="8" indent="0" algn="r" rtl="0">
              <a:spcBef>
                <a:spcPts val="0"/>
              </a:spcBef>
              <a:buNone/>
              <a:defRPr sz="1200" b="0" i="0" u="none" strike="noStrike" cap="none">
                <a:solidFill>
                  <a:srgbClr val="888888"/>
                </a:solidFill>
                <a:latin typeface="Trebuchet MS"/>
                <a:ea typeface="Trebuchet MS"/>
                <a:cs typeface="Trebuchet MS"/>
                <a:sym typeface="Trebuchet MS"/>
              </a:defRPr>
            </a:lvl9pPr>
          </a:lstStyle>
          <a:p>
            <a:pPr marL="0" lvl="0" indent="0" algn="r" rtl="0">
              <a:spcBef>
                <a:spcPts val="0"/>
              </a:spcBef>
              <a:spcAft>
                <a:spcPts val="0"/>
              </a:spcAft>
              <a:buNone/>
            </a:pPr>
            <a:fld id="{00000000-1234-1234-1234-123412341234}" type="slidenum">
              <a:rPr lang="tr-TR"/>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image" Target="../media/image3.jpg"/><Relationship Id="rId4" Type="http://schemas.openxmlformats.org/officeDocument/2006/relationships/image" Target="../media/image1.jp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pic>
        <p:nvPicPr>
          <p:cNvPr id="88" name="Google Shape;88;p1" descr="A close up of a sign&#10;&#10;Description automatically generated"/>
          <p:cNvPicPr preferRelativeResize="0"/>
          <p:nvPr/>
        </p:nvPicPr>
        <p:blipFill rotWithShape="1">
          <a:blip r:embed="rId3">
            <a:alphaModFix/>
          </a:blip>
          <a:srcRect/>
          <a:stretch/>
        </p:blipFill>
        <p:spPr>
          <a:xfrm>
            <a:off x="3962400" y="2366127"/>
            <a:ext cx="4267200" cy="1061928"/>
          </a:xfrm>
          <a:prstGeom prst="rect">
            <a:avLst/>
          </a:prstGeom>
          <a:noFill/>
          <a:ln>
            <a:noFill/>
          </a:ln>
        </p:spPr>
      </p:pic>
      <p:pic>
        <p:nvPicPr>
          <p:cNvPr id="89" name="Google Shape;89;p1" descr="A picture containing drawing, shirt&#10;&#10;Description automatically generated"/>
          <p:cNvPicPr preferRelativeResize="0"/>
          <p:nvPr/>
        </p:nvPicPr>
        <p:blipFill rotWithShape="1">
          <a:blip r:embed="rId4">
            <a:alphaModFix/>
          </a:blip>
          <a:srcRect/>
          <a:stretch/>
        </p:blipFill>
        <p:spPr>
          <a:xfrm>
            <a:off x="8421552" y="6043210"/>
            <a:ext cx="3596315" cy="832934"/>
          </a:xfrm>
          <a:prstGeom prst="rect">
            <a:avLst/>
          </a:prstGeom>
          <a:noFill/>
          <a:ln>
            <a:noFill/>
          </a:ln>
        </p:spPr>
      </p:pic>
      <p:pic>
        <p:nvPicPr>
          <p:cNvPr id="90" name="Google Shape;90;p1" descr="A picture containing drawing&#10;&#10;Description automatically generated"/>
          <p:cNvPicPr preferRelativeResize="0"/>
          <p:nvPr/>
        </p:nvPicPr>
        <p:blipFill rotWithShape="1">
          <a:blip r:embed="rId5">
            <a:alphaModFix amt="25000"/>
          </a:blip>
          <a:srcRect/>
          <a:stretch/>
        </p:blipFill>
        <p:spPr>
          <a:xfrm>
            <a:off x="32391" y="-4568"/>
            <a:ext cx="2946336" cy="6865246"/>
          </a:xfrm>
          <a:prstGeom prst="rect">
            <a:avLst/>
          </a:prstGeom>
          <a:noFill/>
          <a:ln>
            <a:noFill/>
          </a:ln>
        </p:spPr>
      </p:pic>
      <p:sp>
        <p:nvSpPr>
          <p:cNvPr id="91" name="Google Shape;91;p1"/>
          <p:cNvSpPr txBox="1"/>
          <p:nvPr/>
        </p:nvSpPr>
        <p:spPr>
          <a:xfrm>
            <a:off x="2625970" y="3786481"/>
            <a:ext cx="6940060" cy="830956"/>
          </a:xfrm>
          <a:prstGeom prst="rect">
            <a:avLst/>
          </a:prstGeom>
          <a:noFill/>
          <a:ln>
            <a:noFill/>
          </a:ln>
        </p:spPr>
        <p:txBody>
          <a:bodyPr spcFirstLastPara="1" wrap="square" lIns="91425" tIns="45700" rIns="91425" bIns="45700" anchor="t" anchorCtr="0">
            <a:spAutoFit/>
          </a:bodyPr>
          <a:lstStyle/>
          <a:p>
            <a:pPr lvl="0" algn="ctr"/>
            <a:r>
              <a:rPr lang="en-US" sz="2400" b="1" i="0" u="none" strike="noStrike" cap="none" dirty="0" smtClean="0">
                <a:solidFill>
                  <a:schemeClr val="dk1"/>
                </a:solidFill>
                <a:latin typeface="Trebuchet MS"/>
                <a:ea typeface="Trebuchet MS"/>
                <a:cs typeface="Trebuchet MS"/>
                <a:sym typeface="Trebuchet MS"/>
              </a:rPr>
              <a:t>YAPAY ZEKA</a:t>
            </a:r>
            <a:r>
              <a:rPr lang="tr-TR" sz="2400" b="1" i="0" u="none" strike="noStrike" cap="none" dirty="0" smtClean="0">
                <a:solidFill>
                  <a:schemeClr val="dk1"/>
                </a:solidFill>
                <a:latin typeface="Trebuchet MS"/>
                <a:ea typeface="Trebuchet MS"/>
                <a:cs typeface="Trebuchet MS"/>
                <a:sym typeface="Trebuchet MS"/>
              </a:rPr>
              <a:t>: </a:t>
            </a:r>
            <a:r>
              <a:rPr lang="tr-TR" sz="2400" dirty="0"/>
              <a:t>Makine Öğrenmesi Kavramı ve Olasılıklı Çözümler İçin </a:t>
            </a:r>
            <a:r>
              <a:rPr lang="tr-TR" sz="2400" dirty="0" err="1"/>
              <a:t>Bayes</a:t>
            </a:r>
            <a:r>
              <a:rPr lang="tr-TR" sz="2400" dirty="0"/>
              <a:t> Öğrenmesi </a:t>
            </a:r>
            <a:endParaRPr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Freeform: Shape 70">
            <a:extLst>
              <a:ext uri="{FF2B5EF4-FFF2-40B4-BE49-F238E27FC236}">
                <a16:creationId xmlns="" xmlns:a16="http://schemas.microsoft.com/office/drawing/2014/main" id="{A6EF5A53-0A64-4CA5-B9C7-1CB97CB5CF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73" name="Freeform: Shape 72">
            <a:extLst>
              <a:ext uri="{FF2B5EF4-FFF2-40B4-BE49-F238E27FC236}">
                <a16:creationId xmlns="" xmlns:a16="http://schemas.microsoft.com/office/drawing/2014/main" id="{34ABFBEA-4EB0-4D02-A2C0-1733CD3D6F1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75" name="Freeform: Shape 74">
            <a:extLst>
              <a:ext uri="{FF2B5EF4-FFF2-40B4-BE49-F238E27FC236}">
                <a16:creationId xmlns="" xmlns:a16="http://schemas.microsoft.com/office/drawing/2014/main" id="{19E083F6-57F4-487B-A766-EA0462B1EED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7" name="Rectangle 76">
            <a:extLst>
              <a:ext uri="{FF2B5EF4-FFF2-40B4-BE49-F238E27FC236}">
                <a16:creationId xmlns="" xmlns:a16="http://schemas.microsoft.com/office/drawing/2014/main" id="{7A18C9FB-EC4C-4DAE-8F7D-C6E5AF60795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B15E4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9" name="Freeform: Shape 78">
            <a:extLst>
              <a:ext uri="{FF2B5EF4-FFF2-40B4-BE49-F238E27FC236}">
                <a16:creationId xmlns="" xmlns:a16="http://schemas.microsoft.com/office/drawing/2014/main" id="{4A8FDA66-67B4-4DBE-8354-C26F91ADB6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1"/>
            <a:ext cx="12191999" cy="6857999"/>
          </a:xfrm>
          <a:custGeom>
            <a:avLst/>
            <a:gdLst>
              <a:gd name="connsiteX0" fmla="*/ 0 w 12191999"/>
              <a:gd name="connsiteY0" fmla="*/ 0 h 6857999"/>
              <a:gd name="connsiteX1" fmla="*/ 12191999 w 12191999"/>
              <a:gd name="connsiteY1" fmla="*/ 0 h 6857999"/>
              <a:gd name="connsiteX2" fmla="*/ 12191999 w 12191999"/>
              <a:gd name="connsiteY2" fmla="*/ 6857999 h 6857999"/>
              <a:gd name="connsiteX3" fmla="*/ 0 w 12191999"/>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1999" h="6857999">
                <a:moveTo>
                  <a:pt x="0" y="0"/>
                </a:moveTo>
                <a:lnTo>
                  <a:pt x="12191999" y="0"/>
                </a:lnTo>
                <a:lnTo>
                  <a:pt x="12191999" y="6857999"/>
                </a:lnTo>
                <a:lnTo>
                  <a:pt x="0" y="6857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 xmlns:a16="http://schemas.microsoft.com/office/drawing/2014/main" id="{3B2B1500-BB55-471C-8A9E-67288297EC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 xmlns:a16="http://schemas.microsoft.com/office/drawing/2014/main" id="{3045E22C-A99D-41BB-AF14-EF1B1E745A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Başlık 1">
            <a:extLst>
              <a:ext uri="{FF2B5EF4-FFF2-40B4-BE49-F238E27FC236}">
                <a16:creationId xmlns="" xmlns:a16="http://schemas.microsoft.com/office/drawing/2014/main" id="{8AACFB8F-9B3E-4CF7-BE65-254D8AE41868}"/>
              </a:ext>
            </a:extLst>
          </p:cNvPr>
          <p:cNvSpPr>
            <a:spLocks noGrp="1"/>
          </p:cNvSpPr>
          <p:nvPr>
            <p:ph type="title"/>
          </p:nvPr>
        </p:nvSpPr>
        <p:spPr>
          <a:xfrm>
            <a:off x="448492" y="571501"/>
            <a:ext cx="4572000" cy="2286000"/>
          </a:xfrm>
        </p:spPr>
        <p:txBody>
          <a:bodyPr vert="horz" lIns="91440" tIns="45720" rIns="91440" bIns="45720" rtlCol="0" anchor="b">
            <a:normAutofit/>
          </a:bodyPr>
          <a:lstStyle/>
          <a:p>
            <a:r>
              <a:rPr lang="en-US" kern="1200" dirty="0" err="1">
                <a:solidFill>
                  <a:schemeClr val="tx1"/>
                </a:solidFill>
                <a:latin typeface="+mj-lt"/>
                <a:ea typeface="+mj-ea"/>
                <a:cs typeface="+mj-cs"/>
              </a:rPr>
              <a:t>Makine</a:t>
            </a:r>
            <a:r>
              <a:rPr lang="en-US" kern="1200" dirty="0">
                <a:solidFill>
                  <a:schemeClr val="tx1"/>
                </a:solidFill>
                <a:latin typeface="+mj-lt"/>
                <a:ea typeface="+mj-ea"/>
                <a:cs typeface="+mj-cs"/>
              </a:rPr>
              <a:t> </a:t>
            </a:r>
            <a:r>
              <a:rPr lang="en-US" kern="1200" dirty="0" err="1">
                <a:solidFill>
                  <a:schemeClr val="tx1"/>
                </a:solidFill>
                <a:latin typeface="+mj-lt"/>
                <a:ea typeface="+mj-ea"/>
                <a:cs typeface="+mj-cs"/>
              </a:rPr>
              <a:t>Öğrenmesi</a:t>
            </a:r>
            <a:endParaRPr lang="en-US" kern="1200" dirty="0">
              <a:solidFill>
                <a:schemeClr val="tx1"/>
              </a:solidFill>
              <a:latin typeface="+mj-lt"/>
              <a:ea typeface="+mj-ea"/>
              <a:cs typeface="+mj-cs"/>
            </a:endParaRPr>
          </a:p>
        </p:txBody>
      </p:sp>
      <p:pic>
        <p:nvPicPr>
          <p:cNvPr id="6146" name="Picture 2">
            <a:extLst>
              <a:ext uri="{FF2B5EF4-FFF2-40B4-BE49-F238E27FC236}">
                <a16:creationId xmlns="" xmlns:a16="http://schemas.microsoft.com/office/drawing/2014/main" id="{BDA76C81-D3C5-404F-903B-80984E1DCDC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2880017" y="3271281"/>
            <a:ext cx="8876288" cy="29735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5265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9" name="Rectangle 8">
            <a:extLst>
              <a:ext uri="{FF2B5EF4-FFF2-40B4-BE49-F238E27FC236}">
                <a16:creationId xmlns="" xmlns:a16="http://schemas.microsoft.com/office/drawing/2014/main" id="{987A0FBA-CC04-4256-A8EB-BB3C543E98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Shape 10">
            <a:extLst>
              <a:ext uri="{FF2B5EF4-FFF2-40B4-BE49-F238E27FC236}">
                <a16:creationId xmlns="" xmlns:a16="http://schemas.microsoft.com/office/drawing/2014/main" id="{3F3A0F6C-EB8F-4A4C-8258-23F6D815E0E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8352" cy="6438900"/>
          </a:xfrm>
          <a:custGeom>
            <a:avLst/>
            <a:gdLst>
              <a:gd name="connsiteX0" fmla="*/ 0 w 12198352"/>
              <a:gd name="connsiteY0" fmla="*/ 0 h 6438900"/>
              <a:gd name="connsiteX1" fmla="*/ 12198352 w 12198352"/>
              <a:gd name="connsiteY1" fmla="*/ 0 h 6438900"/>
              <a:gd name="connsiteX2" fmla="*/ 12198352 w 12198352"/>
              <a:gd name="connsiteY2" fmla="*/ 5644414 h 6438900"/>
              <a:gd name="connsiteX3" fmla="*/ 12042486 w 12198352"/>
              <a:gd name="connsiteY3" fmla="*/ 5750064 h 6438900"/>
              <a:gd name="connsiteX4" fmla="*/ 9483672 w 12198352"/>
              <a:gd name="connsiteY4" fmla="*/ 6432438 h 6438900"/>
              <a:gd name="connsiteX5" fmla="*/ 8500895 w 12198352"/>
              <a:gd name="connsiteY5" fmla="*/ 6437925 h 6438900"/>
              <a:gd name="connsiteX6" fmla="*/ 1629409 w 12198352"/>
              <a:gd name="connsiteY6" fmla="*/ 5170893 h 6438900"/>
              <a:gd name="connsiteX7" fmla="*/ 433424 w 12198352"/>
              <a:gd name="connsiteY7" fmla="*/ 4633819 h 6438900"/>
              <a:gd name="connsiteX8" fmla="*/ 0 w 12198352"/>
              <a:gd name="connsiteY8" fmla="*/ 4450771 h 64389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8352" h="6438900">
                <a:moveTo>
                  <a:pt x="0" y="0"/>
                </a:moveTo>
                <a:lnTo>
                  <a:pt x="12198352" y="0"/>
                </a:lnTo>
                <a:lnTo>
                  <a:pt x="12198352" y="5644414"/>
                </a:lnTo>
                <a:lnTo>
                  <a:pt x="12042486" y="5750064"/>
                </a:lnTo>
                <a:cubicBezTo>
                  <a:pt x="11268689" y="6237466"/>
                  <a:pt x="10357585" y="6417714"/>
                  <a:pt x="9483672" y="6432438"/>
                </a:cubicBezTo>
                <a:cubicBezTo>
                  <a:pt x="9158751" y="6438062"/>
                  <a:pt x="8830819" y="6440385"/>
                  <a:pt x="8500895" y="6437925"/>
                </a:cubicBezTo>
                <a:cubicBezTo>
                  <a:pt x="6191416" y="6420695"/>
                  <a:pt x="3784289" y="6168856"/>
                  <a:pt x="1629409" y="5170893"/>
                </a:cubicBezTo>
                <a:cubicBezTo>
                  <a:pt x="1229906" y="4985892"/>
                  <a:pt x="831404" y="4807078"/>
                  <a:pt x="433424" y="4633819"/>
                </a:cubicBezTo>
                <a:lnTo>
                  <a:pt x="0" y="4450771"/>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500">
              <a:solidFill>
                <a:prstClr val="white"/>
              </a:solidFill>
              <a:latin typeface="Avenir Next LT Pro" panose="020B0504020202020204" pitchFamily="34" charset="0"/>
            </a:endParaRPr>
          </a:p>
        </p:txBody>
      </p:sp>
      <p:sp>
        <p:nvSpPr>
          <p:cNvPr id="13" name="Freeform: Shape 12">
            <a:extLst>
              <a:ext uri="{FF2B5EF4-FFF2-40B4-BE49-F238E27FC236}">
                <a16:creationId xmlns="" xmlns:a16="http://schemas.microsoft.com/office/drawing/2014/main" id="{6A9C92F4-A4A4-42E0-9391-C666AAED1E6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13817925">
            <a:off x="2322363" y="-118377"/>
            <a:ext cx="7900749" cy="9821966"/>
          </a:xfrm>
          <a:custGeom>
            <a:avLst/>
            <a:gdLst>
              <a:gd name="connsiteX0" fmla="*/ 589029 w 7858893"/>
              <a:gd name="connsiteY0" fmla="*/ 9827096 h 9827096"/>
              <a:gd name="connsiteX1" fmla="*/ 0 w 7858893"/>
              <a:gd name="connsiteY1" fmla="*/ 9338053 h 9827096"/>
              <a:gd name="connsiteX2" fmla="*/ 50440 w 7858893"/>
              <a:gd name="connsiteY2" fmla="*/ 9011561 h 9827096"/>
              <a:gd name="connsiteX3" fmla="*/ 398242 w 7858893"/>
              <a:gd name="connsiteY3" fmla="*/ 7620242 h 9827096"/>
              <a:gd name="connsiteX4" fmla="*/ 6756719 w 7858893"/>
              <a:gd name="connsiteY4" fmla="*/ 593416 h 9827096"/>
              <a:gd name="connsiteX5" fmla="*/ 7642630 w 7858893"/>
              <a:gd name="connsiteY5" fmla="*/ 111525 h 9827096"/>
              <a:gd name="connsiteX6" fmla="*/ 7858893 w 7858893"/>
              <a:gd name="connsiteY6" fmla="*/ 0 h 9827096"/>
              <a:gd name="connsiteX0" fmla="*/ 589029 w 8190490"/>
              <a:gd name="connsiteY0" fmla="*/ 9787128 h 9787128"/>
              <a:gd name="connsiteX1" fmla="*/ 0 w 8190490"/>
              <a:gd name="connsiteY1" fmla="*/ 9298085 h 9787128"/>
              <a:gd name="connsiteX2" fmla="*/ 50440 w 8190490"/>
              <a:gd name="connsiteY2" fmla="*/ 8971593 h 9787128"/>
              <a:gd name="connsiteX3" fmla="*/ 398242 w 8190490"/>
              <a:gd name="connsiteY3" fmla="*/ 7580274 h 9787128"/>
              <a:gd name="connsiteX4" fmla="*/ 6756719 w 8190490"/>
              <a:gd name="connsiteY4" fmla="*/ 553448 h 9787128"/>
              <a:gd name="connsiteX5" fmla="*/ 7642630 w 8190490"/>
              <a:gd name="connsiteY5" fmla="*/ 71557 h 9787128"/>
              <a:gd name="connsiteX6" fmla="*/ 8190490 w 8190490"/>
              <a:gd name="connsiteY6" fmla="*/ 0 h 9787128"/>
              <a:gd name="connsiteX7" fmla="*/ 589029 w 8190490"/>
              <a:gd name="connsiteY7" fmla="*/ 9787128 h 9787128"/>
              <a:gd name="connsiteX0" fmla="*/ 589029 w 8281930"/>
              <a:gd name="connsiteY0" fmla="*/ 9722690 h 9722690"/>
              <a:gd name="connsiteX1" fmla="*/ 0 w 8281930"/>
              <a:gd name="connsiteY1" fmla="*/ 9233647 h 9722690"/>
              <a:gd name="connsiteX2" fmla="*/ 50440 w 8281930"/>
              <a:gd name="connsiteY2" fmla="*/ 8907155 h 9722690"/>
              <a:gd name="connsiteX3" fmla="*/ 398242 w 8281930"/>
              <a:gd name="connsiteY3" fmla="*/ 7515836 h 9722690"/>
              <a:gd name="connsiteX4" fmla="*/ 6756719 w 8281930"/>
              <a:gd name="connsiteY4" fmla="*/ 489010 h 9722690"/>
              <a:gd name="connsiteX5" fmla="*/ 7642630 w 8281930"/>
              <a:gd name="connsiteY5" fmla="*/ 7119 h 9722690"/>
              <a:gd name="connsiteX6" fmla="*/ 8281930 w 8281930"/>
              <a:gd name="connsiteY6" fmla="*/ 27002 h 9722690"/>
              <a:gd name="connsiteX0" fmla="*/ 589029 w 7911958"/>
              <a:gd name="connsiteY0" fmla="*/ 9802819 h 9802819"/>
              <a:gd name="connsiteX1" fmla="*/ 0 w 7911958"/>
              <a:gd name="connsiteY1" fmla="*/ 9313776 h 9802819"/>
              <a:gd name="connsiteX2" fmla="*/ 50440 w 7911958"/>
              <a:gd name="connsiteY2" fmla="*/ 8987284 h 9802819"/>
              <a:gd name="connsiteX3" fmla="*/ 398242 w 7911958"/>
              <a:gd name="connsiteY3" fmla="*/ 7595965 h 9802819"/>
              <a:gd name="connsiteX4" fmla="*/ 6756719 w 7911958"/>
              <a:gd name="connsiteY4" fmla="*/ 569139 h 9802819"/>
              <a:gd name="connsiteX5" fmla="*/ 7642630 w 7911958"/>
              <a:gd name="connsiteY5" fmla="*/ 87248 h 9802819"/>
              <a:gd name="connsiteX6" fmla="*/ 7911958 w 7911958"/>
              <a:gd name="connsiteY6" fmla="*/ 0 h 9802819"/>
              <a:gd name="connsiteX0" fmla="*/ 589029 w 7642630"/>
              <a:gd name="connsiteY0" fmla="*/ 9715571 h 9715571"/>
              <a:gd name="connsiteX1" fmla="*/ 0 w 7642630"/>
              <a:gd name="connsiteY1" fmla="*/ 9226528 h 9715571"/>
              <a:gd name="connsiteX2" fmla="*/ 50440 w 7642630"/>
              <a:gd name="connsiteY2" fmla="*/ 8900036 h 9715571"/>
              <a:gd name="connsiteX3" fmla="*/ 398242 w 7642630"/>
              <a:gd name="connsiteY3" fmla="*/ 7508717 h 9715571"/>
              <a:gd name="connsiteX4" fmla="*/ 6756719 w 7642630"/>
              <a:gd name="connsiteY4" fmla="*/ 481891 h 9715571"/>
              <a:gd name="connsiteX5" fmla="*/ 7642630 w 7642630"/>
              <a:gd name="connsiteY5" fmla="*/ 0 h 9715571"/>
              <a:gd name="connsiteX0" fmla="*/ 589029 w 7900749"/>
              <a:gd name="connsiteY0" fmla="*/ 9821966 h 9821966"/>
              <a:gd name="connsiteX1" fmla="*/ 0 w 7900749"/>
              <a:gd name="connsiteY1" fmla="*/ 9332923 h 9821966"/>
              <a:gd name="connsiteX2" fmla="*/ 50440 w 7900749"/>
              <a:gd name="connsiteY2" fmla="*/ 9006431 h 9821966"/>
              <a:gd name="connsiteX3" fmla="*/ 398242 w 7900749"/>
              <a:gd name="connsiteY3" fmla="*/ 7615112 h 9821966"/>
              <a:gd name="connsiteX4" fmla="*/ 6756719 w 7900749"/>
              <a:gd name="connsiteY4" fmla="*/ 588286 h 9821966"/>
              <a:gd name="connsiteX5" fmla="*/ 7900749 w 7900749"/>
              <a:gd name="connsiteY5" fmla="*/ 0 h 9821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900749" h="9821966">
                <a:moveTo>
                  <a:pt x="589029" y="9821966"/>
                </a:moveTo>
                <a:lnTo>
                  <a:pt x="0" y="9332923"/>
                </a:lnTo>
                <a:lnTo>
                  <a:pt x="50440" y="9006431"/>
                </a:lnTo>
                <a:cubicBezTo>
                  <a:pt x="119970" y="8604142"/>
                  <a:pt x="221982" y="8158814"/>
                  <a:pt x="398242" y="7615112"/>
                </a:cubicBezTo>
                <a:cubicBezTo>
                  <a:pt x="1372817" y="4608865"/>
                  <a:pt x="3887952" y="2237199"/>
                  <a:pt x="6756719" y="588286"/>
                </a:cubicBezTo>
                <a:cubicBezTo>
                  <a:pt x="6992735" y="452730"/>
                  <a:pt x="7549593" y="182994"/>
                  <a:pt x="7900749" y="0"/>
                </a:cubicBez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Avenir Next LT Pro Light"/>
              <a:ea typeface="+mn-ea"/>
              <a:cs typeface="+mn-cs"/>
            </a:endParaRPr>
          </a:p>
        </p:txBody>
      </p:sp>
      <p:sp>
        <p:nvSpPr>
          <p:cNvPr id="2" name="Başlık 1">
            <a:extLst>
              <a:ext uri="{FF2B5EF4-FFF2-40B4-BE49-F238E27FC236}">
                <a16:creationId xmlns="" xmlns:a16="http://schemas.microsoft.com/office/drawing/2014/main" id="{445D7494-D746-47E7-BD24-5FAAF4DC4096}"/>
              </a:ext>
            </a:extLst>
          </p:cNvPr>
          <p:cNvSpPr>
            <a:spLocks noGrp="1"/>
          </p:cNvSpPr>
          <p:nvPr>
            <p:ph type="title"/>
          </p:nvPr>
        </p:nvSpPr>
        <p:spPr>
          <a:xfrm>
            <a:off x="718751" y="762000"/>
            <a:ext cx="3598808" cy="2286000"/>
          </a:xfrm>
        </p:spPr>
        <p:txBody>
          <a:bodyPr anchor="t">
            <a:normAutofit/>
          </a:bodyPr>
          <a:lstStyle/>
          <a:p>
            <a:r>
              <a:rPr lang="tr-TR" sz="3200">
                <a:solidFill>
                  <a:srgbClr val="FFFFFF"/>
                </a:solidFill>
              </a:rPr>
              <a:t>Makine Öğrenmesi Teknikleri</a:t>
            </a:r>
          </a:p>
        </p:txBody>
      </p:sp>
      <p:pic>
        <p:nvPicPr>
          <p:cNvPr id="3" name="Resim 2"/>
          <p:cNvPicPr>
            <a:picLocks noChangeAspect="1"/>
          </p:cNvPicPr>
          <p:nvPr/>
        </p:nvPicPr>
        <p:blipFill>
          <a:blip r:embed="rId3"/>
          <a:stretch>
            <a:fillRect/>
          </a:stretch>
        </p:blipFill>
        <p:spPr>
          <a:xfrm>
            <a:off x="4431317" y="503047"/>
            <a:ext cx="7540186" cy="5089905"/>
          </a:xfrm>
          <a:prstGeom prst="rect">
            <a:avLst/>
          </a:prstGeom>
        </p:spPr>
      </p:pic>
    </p:spTree>
    <p:extLst>
      <p:ext uri="{BB962C8B-B14F-4D97-AF65-F5344CB8AC3E}">
        <p14:creationId xmlns:p14="http://schemas.microsoft.com/office/powerpoint/2010/main" val="867754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D9642173-5FB8-4867-A261-257EA59F1A04}"/>
              </a:ext>
            </a:extLst>
          </p:cNvPr>
          <p:cNvSpPr>
            <a:spLocks noGrp="1"/>
          </p:cNvSpPr>
          <p:nvPr>
            <p:ph type="title"/>
          </p:nvPr>
        </p:nvSpPr>
        <p:spPr>
          <a:xfrm>
            <a:off x="556260" y="-403860"/>
            <a:ext cx="10668000" cy="1524000"/>
          </a:xfrm>
        </p:spPr>
        <p:txBody>
          <a:bodyPr/>
          <a:lstStyle/>
          <a:p>
            <a:r>
              <a:rPr lang="tr-TR" dirty="0"/>
              <a:t>Denetimli ve Denetimsiz Öğrenme</a:t>
            </a:r>
          </a:p>
        </p:txBody>
      </p:sp>
      <p:pic>
        <p:nvPicPr>
          <p:cNvPr id="7170" name="Picture 2">
            <a:extLst>
              <a:ext uri="{FF2B5EF4-FFF2-40B4-BE49-F238E27FC236}">
                <a16:creationId xmlns="" xmlns:a16="http://schemas.microsoft.com/office/drawing/2014/main" id="{66A59CDA-2D25-48E0-954E-80474E7F5239}"/>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902080" y="1120140"/>
            <a:ext cx="6387840" cy="559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78358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 name="Freeform: Shape 70">
            <a:extLst>
              <a:ext uri="{FF2B5EF4-FFF2-40B4-BE49-F238E27FC236}">
                <a16:creationId xmlns="" xmlns:a16="http://schemas.microsoft.com/office/drawing/2014/main" id="{A6EF5A53-0A64-4CA5-B9C7-1CB97CB5CF1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157843" y="6244836"/>
            <a:ext cx="4034156" cy="613164"/>
          </a:xfrm>
          <a:custGeom>
            <a:avLst/>
            <a:gdLst>
              <a:gd name="connsiteX0" fmla="*/ 1479137 w 4034156"/>
              <a:gd name="connsiteY0" fmla="*/ 230 h 613164"/>
              <a:gd name="connsiteX1" fmla="*/ 3482844 w 4034156"/>
              <a:gd name="connsiteY1" fmla="*/ 298555 h 613164"/>
              <a:gd name="connsiteX2" fmla="*/ 3831590 w 4034156"/>
              <a:gd name="connsiteY2" fmla="*/ 425010 h 613164"/>
              <a:gd name="connsiteX3" fmla="*/ 4034156 w 4034156"/>
              <a:gd name="connsiteY3" fmla="*/ 494088 h 613164"/>
              <a:gd name="connsiteX4" fmla="*/ 4034156 w 4034156"/>
              <a:gd name="connsiteY4" fmla="*/ 613164 h 613164"/>
              <a:gd name="connsiteX5" fmla="*/ 0 w 4034156"/>
              <a:gd name="connsiteY5" fmla="*/ 613164 h 613164"/>
              <a:gd name="connsiteX6" fmla="*/ 54792 w 4034156"/>
              <a:gd name="connsiteY6" fmla="*/ 512415 h 613164"/>
              <a:gd name="connsiteX7" fmla="*/ 168327 w 4034156"/>
              <a:gd name="connsiteY7" fmla="*/ 366637 h 613164"/>
              <a:gd name="connsiteX8" fmla="*/ 1192562 w 4034156"/>
              <a:gd name="connsiteY8" fmla="*/ 1522 h 613164"/>
              <a:gd name="connsiteX9" fmla="*/ 1479137 w 4034156"/>
              <a:gd name="connsiteY9" fmla="*/ 230 h 6131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34156" h="613164">
                <a:moveTo>
                  <a:pt x="1479137" y="230"/>
                </a:moveTo>
                <a:cubicBezTo>
                  <a:pt x="2152575" y="4287"/>
                  <a:pt x="2854487" y="63583"/>
                  <a:pt x="3482844" y="298555"/>
                </a:cubicBezTo>
                <a:cubicBezTo>
                  <a:pt x="3599338" y="342114"/>
                  <a:pt x="3715540" y="384216"/>
                  <a:pt x="3831590" y="425010"/>
                </a:cubicBezTo>
                <a:lnTo>
                  <a:pt x="4034156" y="494088"/>
                </a:lnTo>
                <a:lnTo>
                  <a:pt x="4034156" y="613164"/>
                </a:lnTo>
                <a:lnTo>
                  <a:pt x="0" y="613164"/>
                </a:lnTo>
                <a:lnTo>
                  <a:pt x="54792" y="512415"/>
                </a:lnTo>
                <a:cubicBezTo>
                  <a:pt x="88888" y="459433"/>
                  <a:pt x="126502" y="410480"/>
                  <a:pt x="168327" y="366637"/>
                </a:cubicBezTo>
                <a:cubicBezTo>
                  <a:pt x="428292" y="94062"/>
                  <a:pt x="821899" y="6565"/>
                  <a:pt x="1192562" y="1522"/>
                </a:cubicBezTo>
                <a:cubicBezTo>
                  <a:pt x="1287308" y="198"/>
                  <a:pt x="1382932" y="-349"/>
                  <a:pt x="1479137" y="230"/>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500" b="0" i="0" u="none" strike="noStrike" kern="1200" cap="none" spc="0" normalizeH="0" baseline="0" noProof="0">
              <a:ln>
                <a:noFill/>
              </a:ln>
              <a:solidFill>
                <a:prstClr val="white"/>
              </a:solidFill>
              <a:effectLst/>
              <a:uLnTx/>
              <a:uFillTx/>
              <a:latin typeface="Avenir Next LT Pro" panose="020B0504020202020204" pitchFamily="34" charset="0"/>
              <a:ea typeface="+mn-ea"/>
              <a:cs typeface="+mn-cs"/>
            </a:endParaRPr>
          </a:p>
        </p:txBody>
      </p:sp>
      <p:sp>
        <p:nvSpPr>
          <p:cNvPr id="73" name="Freeform: Shape 72">
            <a:extLst>
              <a:ext uri="{FF2B5EF4-FFF2-40B4-BE49-F238E27FC236}">
                <a16:creationId xmlns="" xmlns:a16="http://schemas.microsoft.com/office/drawing/2014/main" id="{34ABFBEA-4EB0-4D02-A2C0-1733CD3D6F1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688126"/>
            <a:ext cx="448491" cy="1634252"/>
          </a:xfrm>
          <a:custGeom>
            <a:avLst/>
            <a:gdLst>
              <a:gd name="connsiteX0" fmla="*/ 0 w 448491"/>
              <a:gd name="connsiteY0" fmla="*/ 0 h 1634252"/>
              <a:gd name="connsiteX1" fmla="*/ 12983 w 448491"/>
              <a:gd name="connsiteY1" fmla="*/ 10508 h 1634252"/>
              <a:gd name="connsiteX2" fmla="*/ 441611 w 448491"/>
              <a:gd name="connsiteY2" fmla="*/ 863751 h 1634252"/>
              <a:gd name="connsiteX3" fmla="*/ 251011 w 448491"/>
              <a:gd name="connsiteY3" fmla="*/ 1302895 h 1634252"/>
              <a:gd name="connsiteX4" fmla="*/ 74605 w 448491"/>
              <a:gd name="connsiteY4" fmla="*/ 1543249 h 1634252"/>
              <a:gd name="connsiteX5" fmla="*/ 0 w 448491"/>
              <a:gd name="connsiteY5" fmla="*/ 1634252 h 16342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8491" h="1634252">
                <a:moveTo>
                  <a:pt x="0" y="0"/>
                </a:moveTo>
                <a:lnTo>
                  <a:pt x="12983" y="10508"/>
                </a:lnTo>
                <a:cubicBezTo>
                  <a:pt x="278410" y="241022"/>
                  <a:pt x="489787" y="530267"/>
                  <a:pt x="441611" y="863751"/>
                </a:cubicBezTo>
                <a:cubicBezTo>
                  <a:pt x="418542" y="1022632"/>
                  <a:pt x="337007" y="1166302"/>
                  <a:pt x="251011" y="1302895"/>
                </a:cubicBezTo>
                <a:cubicBezTo>
                  <a:pt x="215138" y="1359902"/>
                  <a:pt x="154723" y="1442480"/>
                  <a:pt x="74605" y="1543249"/>
                </a:cubicBezTo>
                <a:lnTo>
                  <a:pt x="0" y="163425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900">
              <a:solidFill>
                <a:prstClr val="white"/>
              </a:solidFill>
              <a:latin typeface="Avenir Next LT Pro" panose="020B0504020202020204" pitchFamily="34" charset="0"/>
            </a:endParaRPr>
          </a:p>
        </p:txBody>
      </p:sp>
      <p:sp>
        <p:nvSpPr>
          <p:cNvPr id="75" name="Freeform: Shape 74">
            <a:extLst>
              <a:ext uri="{FF2B5EF4-FFF2-40B4-BE49-F238E27FC236}">
                <a16:creationId xmlns="" xmlns:a16="http://schemas.microsoft.com/office/drawing/2014/main" id="{19E083F6-57F4-487B-A766-EA0462B1EED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7309459" y="6144069"/>
            <a:ext cx="4418271" cy="718159"/>
          </a:xfrm>
          <a:custGeom>
            <a:avLst/>
            <a:gdLst>
              <a:gd name="connsiteX0" fmla="*/ 1421452 w 4590626"/>
              <a:gd name="connsiteY0" fmla="*/ 0 h 713930"/>
              <a:gd name="connsiteX1" fmla="*/ 3247781 w 4590626"/>
              <a:gd name="connsiteY1" fmla="*/ 271915 h 713930"/>
              <a:gd name="connsiteX2" fmla="*/ 4517331 w 4590626"/>
              <a:gd name="connsiteY2" fmla="*/ 693394 h 713930"/>
              <a:gd name="connsiteX3" fmla="*/ 4590626 w 4590626"/>
              <a:gd name="connsiteY3" fmla="*/ 713930 h 713930"/>
              <a:gd name="connsiteX4" fmla="*/ 0 w 4590626"/>
              <a:gd name="connsiteY4" fmla="*/ 713930 h 713930"/>
              <a:gd name="connsiteX5" fmla="*/ 2854 w 4590626"/>
              <a:gd name="connsiteY5" fmla="*/ 705624 h 713930"/>
              <a:gd name="connsiteX6" fmla="*/ 226680 w 4590626"/>
              <a:gd name="connsiteY6" fmla="*/ 333970 h 713930"/>
              <a:gd name="connsiteX7" fmla="*/ 1160245 w 4590626"/>
              <a:gd name="connsiteY7" fmla="*/ 1178 h 713930"/>
              <a:gd name="connsiteX8" fmla="*/ 1421452 w 4590626"/>
              <a:gd name="connsiteY8" fmla="*/ 0 h 713930"/>
              <a:gd name="connsiteX0" fmla="*/ 1421452 w 4517331"/>
              <a:gd name="connsiteY0" fmla="*/ 0 h 713930"/>
              <a:gd name="connsiteX1" fmla="*/ 3247781 w 4517331"/>
              <a:gd name="connsiteY1" fmla="*/ 271915 h 713930"/>
              <a:gd name="connsiteX2" fmla="*/ 4517331 w 4517331"/>
              <a:gd name="connsiteY2" fmla="*/ 693394 h 713930"/>
              <a:gd name="connsiteX3" fmla="*/ 0 w 4517331"/>
              <a:gd name="connsiteY3" fmla="*/ 713930 h 713930"/>
              <a:gd name="connsiteX4" fmla="*/ 2854 w 4517331"/>
              <a:gd name="connsiteY4" fmla="*/ 705624 h 713930"/>
              <a:gd name="connsiteX5" fmla="*/ 226680 w 4517331"/>
              <a:gd name="connsiteY5" fmla="*/ 333970 h 713930"/>
              <a:gd name="connsiteX6" fmla="*/ 1160245 w 4517331"/>
              <a:gd name="connsiteY6" fmla="*/ 1178 h 713930"/>
              <a:gd name="connsiteX7" fmla="*/ 1421452 w 4517331"/>
              <a:gd name="connsiteY7" fmla="*/ 0 h 713930"/>
              <a:gd name="connsiteX0" fmla="*/ 0 w 4608771"/>
              <a:gd name="connsiteY0" fmla="*/ 713930 h 784834"/>
              <a:gd name="connsiteX1" fmla="*/ 2854 w 4608771"/>
              <a:gd name="connsiteY1" fmla="*/ 705624 h 784834"/>
              <a:gd name="connsiteX2" fmla="*/ 226680 w 4608771"/>
              <a:gd name="connsiteY2" fmla="*/ 333970 h 784834"/>
              <a:gd name="connsiteX3" fmla="*/ 1160245 w 4608771"/>
              <a:gd name="connsiteY3" fmla="*/ 1178 h 784834"/>
              <a:gd name="connsiteX4" fmla="*/ 1421452 w 4608771"/>
              <a:gd name="connsiteY4" fmla="*/ 0 h 784834"/>
              <a:gd name="connsiteX5" fmla="*/ 3247781 w 4608771"/>
              <a:gd name="connsiteY5" fmla="*/ 271915 h 784834"/>
              <a:gd name="connsiteX6" fmla="*/ 4608771 w 4608771"/>
              <a:gd name="connsiteY6" fmla="*/ 784834 h 784834"/>
              <a:gd name="connsiteX0" fmla="*/ 0 w 4418271"/>
              <a:gd name="connsiteY0" fmla="*/ 713930 h 718159"/>
              <a:gd name="connsiteX1" fmla="*/ 2854 w 4418271"/>
              <a:gd name="connsiteY1" fmla="*/ 705624 h 718159"/>
              <a:gd name="connsiteX2" fmla="*/ 226680 w 4418271"/>
              <a:gd name="connsiteY2" fmla="*/ 333970 h 718159"/>
              <a:gd name="connsiteX3" fmla="*/ 1160245 w 4418271"/>
              <a:gd name="connsiteY3" fmla="*/ 1178 h 718159"/>
              <a:gd name="connsiteX4" fmla="*/ 1421452 w 4418271"/>
              <a:gd name="connsiteY4" fmla="*/ 0 h 718159"/>
              <a:gd name="connsiteX5" fmla="*/ 3247781 w 4418271"/>
              <a:gd name="connsiteY5" fmla="*/ 271915 h 718159"/>
              <a:gd name="connsiteX6" fmla="*/ 4418271 w 4418271"/>
              <a:gd name="connsiteY6" fmla="*/ 718159 h 7181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418271" h="718159">
                <a:moveTo>
                  <a:pt x="0" y="713930"/>
                </a:moveTo>
                <a:lnTo>
                  <a:pt x="2854" y="705624"/>
                </a:lnTo>
                <a:cubicBezTo>
                  <a:pt x="60059" y="562888"/>
                  <a:pt x="131373" y="433874"/>
                  <a:pt x="226680" y="333970"/>
                </a:cubicBezTo>
                <a:cubicBezTo>
                  <a:pt x="463632" y="85526"/>
                  <a:pt x="822395" y="5774"/>
                  <a:pt x="1160245" y="1178"/>
                </a:cubicBezTo>
                <a:lnTo>
                  <a:pt x="1421452" y="0"/>
                </a:lnTo>
                <a:cubicBezTo>
                  <a:pt x="2035274" y="3698"/>
                  <a:pt x="2748311" y="152222"/>
                  <a:pt x="3247781" y="271915"/>
                </a:cubicBezTo>
                <a:cubicBezTo>
                  <a:pt x="3747251" y="391608"/>
                  <a:pt x="3902480" y="501606"/>
                  <a:pt x="4418271" y="718159"/>
                </a:cubicBezTo>
              </a:path>
            </a:pathLst>
          </a:cu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Light"/>
              <a:ea typeface="+mn-ea"/>
              <a:cs typeface="+mn-cs"/>
            </a:endParaRPr>
          </a:p>
        </p:txBody>
      </p:sp>
      <p:sp>
        <p:nvSpPr>
          <p:cNvPr id="77" name="Rectangle 76">
            <a:extLst>
              <a:ext uri="{FF2B5EF4-FFF2-40B4-BE49-F238E27FC236}">
                <a16:creationId xmlns="" xmlns:a16="http://schemas.microsoft.com/office/drawing/2014/main" id="{7A18C9FB-EC4C-4DAE-8F7D-C6E5AF607958}"/>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solidFill>
            <a:srgbClr val="B15E4E"/>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sp>
        <p:nvSpPr>
          <p:cNvPr id="79" name="Freeform: Shape 78">
            <a:extLst>
              <a:ext uri="{FF2B5EF4-FFF2-40B4-BE49-F238E27FC236}">
                <a16:creationId xmlns="" xmlns:a16="http://schemas.microsoft.com/office/drawing/2014/main" id="{4A8FDA66-67B4-4DBE-8354-C26F91ADB665}"/>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1"/>
            <a:ext cx="12191999" cy="6857999"/>
          </a:xfrm>
          <a:custGeom>
            <a:avLst/>
            <a:gdLst>
              <a:gd name="connsiteX0" fmla="*/ 0 w 12191999"/>
              <a:gd name="connsiteY0" fmla="*/ 0 h 6857999"/>
              <a:gd name="connsiteX1" fmla="*/ 12191999 w 12191999"/>
              <a:gd name="connsiteY1" fmla="*/ 0 h 6857999"/>
              <a:gd name="connsiteX2" fmla="*/ 12191999 w 12191999"/>
              <a:gd name="connsiteY2" fmla="*/ 6857999 h 6857999"/>
              <a:gd name="connsiteX3" fmla="*/ 0 w 12191999"/>
              <a:gd name="connsiteY3" fmla="*/ 6857999 h 6857999"/>
            </a:gdLst>
            <a:ahLst/>
            <a:cxnLst>
              <a:cxn ang="0">
                <a:pos x="connsiteX0" y="connsiteY0"/>
              </a:cxn>
              <a:cxn ang="0">
                <a:pos x="connsiteX1" y="connsiteY1"/>
              </a:cxn>
              <a:cxn ang="0">
                <a:pos x="connsiteX2" y="connsiteY2"/>
              </a:cxn>
              <a:cxn ang="0">
                <a:pos x="connsiteX3" y="connsiteY3"/>
              </a:cxn>
            </a:cxnLst>
            <a:rect l="l" t="t" r="r" b="b"/>
            <a:pathLst>
              <a:path w="12191999" h="6857999">
                <a:moveTo>
                  <a:pt x="0" y="0"/>
                </a:moveTo>
                <a:lnTo>
                  <a:pt x="12191999" y="0"/>
                </a:lnTo>
                <a:lnTo>
                  <a:pt x="12191999" y="6857999"/>
                </a:lnTo>
                <a:lnTo>
                  <a:pt x="0" y="6857999"/>
                </a:ln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81" name="Freeform: Shape 80">
            <a:extLst>
              <a:ext uri="{FF2B5EF4-FFF2-40B4-BE49-F238E27FC236}">
                <a16:creationId xmlns="" xmlns:a16="http://schemas.microsoft.com/office/drawing/2014/main" id="{3B2B1500-BB55-471C-8A9E-67288297ECE1}"/>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529224"/>
            <a:ext cx="6305549" cy="6328777"/>
          </a:xfrm>
          <a:custGeom>
            <a:avLst/>
            <a:gdLst>
              <a:gd name="connsiteX0" fmla="*/ 0 w 4212773"/>
              <a:gd name="connsiteY0" fmla="*/ 0 h 6498740"/>
              <a:gd name="connsiteX1" fmla="*/ 159023 w 4212773"/>
              <a:gd name="connsiteY1" fmla="*/ 12872 h 6498740"/>
              <a:gd name="connsiteX2" fmla="*/ 1697597 w 4212773"/>
              <a:gd name="connsiteY2" fmla="*/ 306418 h 6498740"/>
              <a:gd name="connsiteX3" fmla="*/ 4047822 w 4212773"/>
              <a:gd name="connsiteY3" fmla="*/ 3511272 h 6498740"/>
              <a:gd name="connsiteX4" fmla="*/ 3551503 w 4212773"/>
              <a:gd name="connsiteY4" fmla="*/ 6184235 h 6498740"/>
              <a:gd name="connsiteX5" fmla="*/ 3163159 w 4212773"/>
              <a:gd name="connsiteY5" fmla="*/ 6459073 h 6498740"/>
              <a:gd name="connsiteX6" fmla="*/ 3092077 w 4212773"/>
              <a:gd name="connsiteY6" fmla="*/ 6498740 h 6498740"/>
              <a:gd name="connsiteX7" fmla="*/ 0 w 4212773"/>
              <a:gd name="connsiteY7" fmla="*/ 6498740 h 6498740"/>
              <a:gd name="connsiteX8" fmla="*/ 0 w 4212773"/>
              <a:gd name="connsiteY8" fmla="*/ 0 h 64987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4212773" h="6498740">
                <a:moveTo>
                  <a:pt x="0" y="0"/>
                </a:moveTo>
                <a:lnTo>
                  <a:pt x="159023" y="12872"/>
                </a:lnTo>
                <a:cubicBezTo>
                  <a:pt x="659101" y="63644"/>
                  <a:pt x="1176498" y="175345"/>
                  <a:pt x="1697597" y="306418"/>
                </a:cubicBezTo>
                <a:cubicBezTo>
                  <a:pt x="3312474" y="712392"/>
                  <a:pt x="3742395" y="1999786"/>
                  <a:pt x="4047822" y="3511272"/>
                </a:cubicBezTo>
                <a:cubicBezTo>
                  <a:pt x="4252232" y="4523358"/>
                  <a:pt x="4422733" y="5443193"/>
                  <a:pt x="3551503" y="6184235"/>
                </a:cubicBezTo>
                <a:cubicBezTo>
                  <a:pt x="3429343" y="6288166"/>
                  <a:pt x="3299185" y="6378784"/>
                  <a:pt x="3163159" y="6459073"/>
                </a:cubicBezTo>
                <a:lnTo>
                  <a:pt x="3092077" y="6498740"/>
                </a:lnTo>
                <a:lnTo>
                  <a:pt x="0" y="6498740"/>
                </a:lnTo>
                <a:lnTo>
                  <a:pt x="0" y="0"/>
                </a:lnTo>
                <a:close/>
              </a:path>
            </a:pathLst>
          </a:cu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Freeform: Shape 82">
            <a:extLst>
              <a:ext uri="{FF2B5EF4-FFF2-40B4-BE49-F238E27FC236}">
                <a16:creationId xmlns="" xmlns:a16="http://schemas.microsoft.com/office/drawing/2014/main" id="{3045E22C-A99D-41BB-AF14-EF1B1E745A7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136525"/>
            <a:ext cx="6130391" cy="672147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sp>
        <p:nvSpPr>
          <p:cNvPr id="2" name="Başlık 1">
            <a:extLst>
              <a:ext uri="{FF2B5EF4-FFF2-40B4-BE49-F238E27FC236}">
                <a16:creationId xmlns="" xmlns:a16="http://schemas.microsoft.com/office/drawing/2014/main" id="{CE96B34B-9629-48C1-AA9A-1F671A01AC22}"/>
              </a:ext>
            </a:extLst>
          </p:cNvPr>
          <p:cNvSpPr>
            <a:spLocks noGrp="1"/>
          </p:cNvSpPr>
          <p:nvPr>
            <p:ph type="title"/>
          </p:nvPr>
        </p:nvSpPr>
        <p:spPr>
          <a:xfrm>
            <a:off x="762000" y="2299787"/>
            <a:ext cx="4572000" cy="2286000"/>
          </a:xfrm>
        </p:spPr>
        <p:txBody>
          <a:bodyPr vert="horz" lIns="91440" tIns="45720" rIns="91440" bIns="45720" rtlCol="0" anchor="b">
            <a:normAutofit/>
          </a:bodyPr>
          <a:lstStyle/>
          <a:p>
            <a:r>
              <a:rPr lang="en-US" kern="1200">
                <a:solidFill>
                  <a:schemeClr val="tx1"/>
                </a:solidFill>
                <a:latin typeface="+mj-lt"/>
                <a:ea typeface="+mj-ea"/>
                <a:cs typeface="+mj-cs"/>
              </a:rPr>
              <a:t>Regresyon ve Sınıflandırma</a:t>
            </a:r>
          </a:p>
        </p:txBody>
      </p:sp>
      <p:pic>
        <p:nvPicPr>
          <p:cNvPr id="8194" name="Picture 2">
            <a:extLst>
              <a:ext uri="{FF2B5EF4-FFF2-40B4-BE49-F238E27FC236}">
                <a16:creationId xmlns="" xmlns:a16="http://schemas.microsoft.com/office/drawing/2014/main" id="{BD088D5C-E0BF-417A-BAB6-7419A03C6E0F}"/>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4946095" y="1505252"/>
            <a:ext cx="7220423" cy="34032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10236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smtClean="0"/>
              <a:t>B</a:t>
            </a:r>
            <a:r>
              <a:rPr lang="tr-TR" dirty="0" err="1" smtClean="0"/>
              <a:t>ayes</a:t>
            </a:r>
            <a:r>
              <a:rPr lang="tr-TR" dirty="0" smtClean="0"/>
              <a:t> </a:t>
            </a:r>
            <a:r>
              <a:rPr lang="tr-TR" dirty="0" err="1"/>
              <a:t>Ögrenme</a:t>
            </a:r>
            <a:r>
              <a:rPr lang="tr-TR" dirty="0"/>
              <a:t> </a:t>
            </a:r>
            <a:r>
              <a:rPr lang="tr-TR" dirty="0" err="1"/>
              <a:t>Teknigi</a:t>
            </a:r>
            <a:endParaRPr lang="tr-TR" dirty="0"/>
          </a:p>
        </p:txBody>
      </p:sp>
      <p:sp>
        <p:nvSpPr>
          <p:cNvPr id="3" name="Metin Yer Tutucusu 2"/>
          <p:cNvSpPr>
            <a:spLocks noGrp="1"/>
          </p:cNvSpPr>
          <p:nvPr>
            <p:ph type="body" idx="1"/>
          </p:nvPr>
        </p:nvSpPr>
        <p:spPr/>
        <p:txBody>
          <a:bodyPr>
            <a:normAutofit/>
          </a:bodyPr>
          <a:lstStyle/>
          <a:p>
            <a:r>
              <a:rPr lang="tr-TR" dirty="0" err="1"/>
              <a:t>Naive</a:t>
            </a:r>
            <a:r>
              <a:rPr lang="tr-TR" dirty="0"/>
              <a:t> </a:t>
            </a:r>
            <a:r>
              <a:rPr lang="tr-TR" dirty="0" err="1"/>
              <a:t>Bayes</a:t>
            </a:r>
            <a:r>
              <a:rPr lang="tr-TR" dirty="0"/>
              <a:t> öğrenme tekniği temeli </a:t>
            </a:r>
            <a:r>
              <a:rPr lang="tr-TR" dirty="0" err="1"/>
              <a:t>Bayes</a:t>
            </a:r>
            <a:r>
              <a:rPr lang="tr-TR" dirty="0"/>
              <a:t> teoremine dayanır. </a:t>
            </a:r>
            <a:endParaRPr lang="en-US" dirty="0" smtClean="0"/>
          </a:p>
          <a:p>
            <a:r>
              <a:rPr lang="tr-TR" dirty="0" err="1" smtClean="0"/>
              <a:t>Bayes</a:t>
            </a:r>
            <a:r>
              <a:rPr lang="tr-TR" dirty="0" smtClean="0"/>
              <a:t> </a:t>
            </a:r>
            <a:r>
              <a:rPr lang="tr-TR" dirty="0"/>
              <a:t>Teoremi bir </a:t>
            </a:r>
            <a:r>
              <a:rPr lang="tr-TR" dirty="0" smtClean="0"/>
              <a:t>sonucun</a:t>
            </a:r>
            <a:r>
              <a:rPr lang="en-US" dirty="0" smtClean="0"/>
              <a:t> </a:t>
            </a:r>
            <a:r>
              <a:rPr lang="tr-TR" dirty="0" smtClean="0"/>
              <a:t>sebebini </a:t>
            </a:r>
            <a:r>
              <a:rPr lang="tr-TR" dirty="0"/>
              <a:t>bulurken sonucun hangi olasılıkla hangi sebepten kaynaklandığını bulur. </a:t>
            </a:r>
            <a:endParaRPr lang="en-US" dirty="0" smtClean="0"/>
          </a:p>
          <a:p>
            <a:r>
              <a:rPr lang="tr-TR" dirty="0" smtClean="0"/>
              <a:t>Ülkemizde en</a:t>
            </a:r>
            <a:r>
              <a:rPr lang="en-US" dirty="0" smtClean="0"/>
              <a:t> </a:t>
            </a:r>
            <a:r>
              <a:rPr lang="tr-TR" dirty="0" smtClean="0"/>
              <a:t>popüler </a:t>
            </a:r>
            <a:r>
              <a:rPr lang="tr-TR" dirty="0"/>
              <a:t>alışveriş internet sitesinde akıllı cep telefonu satışını düşünelim. Online mağazada A ve B iki ayrı marka cep telefonu satılmaktadır. </a:t>
            </a:r>
          </a:p>
          <a:p>
            <a:endParaRPr lang="tr-TR" dirty="0"/>
          </a:p>
          <a:p>
            <a:r>
              <a:rPr lang="tr-TR" dirty="0"/>
              <a:t> </a:t>
            </a:r>
          </a:p>
        </p:txBody>
      </p:sp>
    </p:spTree>
    <p:extLst>
      <p:ext uri="{BB962C8B-B14F-4D97-AF65-F5344CB8AC3E}">
        <p14:creationId xmlns:p14="http://schemas.microsoft.com/office/powerpoint/2010/main" val="17095792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4F85BE84-66DF-4A90-B05E-EBF9765C665C}"/>
              </a:ext>
            </a:extLst>
          </p:cNvPr>
          <p:cNvSpPr>
            <a:spLocks noGrp="1"/>
          </p:cNvSpPr>
          <p:nvPr>
            <p:ph type="title"/>
          </p:nvPr>
        </p:nvSpPr>
        <p:spPr/>
        <p:txBody>
          <a:bodyPr/>
          <a:lstStyle/>
          <a:p>
            <a:r>
              <a:rPr lang="tr-TR" dirty="0" err="1"/>
              <a:t>Bayes</a:t>
            </a:r>
            <a:r>
              <a:rPr lang="tr-TR" dirty="0"/>
              <a:t> Öğrenme Tekniği</a:t>
            </a:r>
          </a:p>
        </p:txBody>
      </p:sp>
      <p:sp>
        <p:nvSpPr>
          <p:cNvPr id="3" name="İçerik Yer Tutucusu 2">
            <a:extLst>
              <a:ext uri="{FF2B5EF4-FFF2-40B4-BE49-F238E27FC236}">
                <a16:creationId xmlns="" xmlns:a16="http://schemas.microsoft.com/office/drawing/2014/main" id="{0DFB5645-4150-4B08-AAF8-A3C4B010C66A}"/>
              </a:ext>
            </a:extLst>
          </p:cNvPr>
          <p:cNvSpPr>
            <a:spLocks noGrp="1"/>
          </p:cNvSpPr>
          <p:nvPr>
            <p:ph idx="1"/>
          </p:nvPr>
        </p:nvSpPr>
        <p:spPr/>
        <p:txBody>
          <a:bodyPr>
            <a:normAutofit/>
          </a:bodyPr>
          <a:lstStyle/>
          <a:p>
            <a:pPr algn="just">
              <a:spcBef>
                <a:spcPts val="0"/>
              </a:spcBef>
              <a:spcAft>
                <a:spcPts val="500"/>
              </a:spcAft>
            </a:pPr>
            <a:r>
              <a:rPr lang="tr-TR" sz="2000" dirty="0">
                <a:solidFill>
                  <a:schemeClr val="tx1"/>
                </a:solidFill>
                <a:effectLst/>
                <a:latin typeface="Trebuchet MS" panose="020B0603020202020204" pitchFamily="34" charset="0"/>
                <a:cs typeface="Aharoni" panose="02010803020104030203" pitchFamily="2" charset="-79"/>
              </a:rPr>
              <a:t>Online mağazada A ve B iki ayrı marka cep telefonu satılmaktadır. Edinilen tecrübe ve tutulan kayıtlardan cep telefonu ile ilgili bilgiler şu şekildedir:</a:t>
            </a:r>
          </a:p>
          <a:p>
            <a:pPr marL="457200" indent="-228600">
              <a:spcBef>
                <a:spcPts val="500"/>
              </a:spcBef>
              <a:spcAft>
                <a:spcPts val="500"/>
              </a:spcAft>
              <a:buFont typeface="+mj-lt"/>
              <a:buAutoNum type="arabicPeriod"/>
            </a:pPr>
            <a:r>
              <a:rPr lang="tr-TR" sz="2000" dirty="0">
                <a:solidFill>
                  <a:schemeClr val="tx1"/>
                </a:solidFill>
                <a:effectLst/>
                <a:latin typeface="Trebuchet MS" panose="020B0603020202020204" pitchFamily="34" charset="0"/>
                <a:cs typeface="Aharoni" panose="02010803020104030203" pitchFamily="2" charset="-79"/>
              </a:rPr>
              <a:t>Markalar; A ve B</a:t>
            </a:r>
          </a:p>
          <a:p>
            <a:pPr marL="457200" indent="-228600">
              <a:spcBef>
                <a:spcPts val="500"/>
              </a:spcBef>
              <a:spcAft>
                <a:spcPts val="500"/>
              </a:spcAft>
              <a:buFont typeface="+mj-lt"/>
              <a:buAutoNum type="arabicPeriod"/>
            </a:pPr>
            <a:r>
              <a:rPr lang="tr-TR" sz="2000" dirty="0">
                <a:solidFill>
                  <a:schemeClr val="tx1"/>
                </a:solidFill>
                <a:effectLst/>
                <a:latin typeface="Trebuchet MS" panose="020B0603020202020204" pitchFamily="34" charset="0"/>
                <a:cs typeface="Aharoni" panose="02010803020104030203" pitchFamily="2" charset="-79"/>
              </a:rPr>
              <a:t>Günlük satış miktarı; A marka 200, B marka 160 adet</a:t>
            </a:r>
          </a:p>
          <a:p>
            <a:pPr marL="457200" indent="-228600">
              <a:spcBef>
                <a:spcPts val="500"/>
              </a:spcBef>
              <a:spcAft>
                <a:spcPts val="500"/>
              </a:spcAft>
              <a:buFont typeface="+mj-lt"/>
              <a:buAutoNum type="arabicPeriod"/>
            </a:pPr>
            <a:r>
              <a:rPr lang="tr-TR" sz="2000" dirty="0">
                <a:solidFill>
                  <a:schemeClr val="tx1"/>
                </a:solidFill>
                <a:effectLst/>
                <a:latin typeface="Trebuchet MS" panose="020B0603020202020204" pitchFamily="34" charset="0"/>
                <a:cs typeface="Aharoni" panose="02010803020104030203" pitchFamily="2" charset="-79"/>
              </a:rPr>
              <a:t>İade edilen cep telefonu oranı; %5 </a:t>
            </a:r>
          </a:p>
          <a:p>
            <a:pPr marL="685800" indent="-457200">
              <a:spcBef>
                <a:spcPts val="500"/>
              </a:spcBef>
              <a:spcAft>
                <a:spcPts val="500"/>
              </a:spcAft>
            </a:pPr>
            <a:r>
              <a:rPr lang="tr-TR" sz="2000" dirty="0">
                <a:solidFill>
                  <a:schemeClr val="tx1"/>
                </a:solidFill>
                <a:latin typeface="Trebuchet MS" panose="020B0603020202020204" pitchFamily="34" charset="0"/>
                <a:cs typeface="Aharoni" panose="02010803020104030203" pitchFamily="2" charset="-79"/>
              </a:rPr>
              <a:t>Bir gün için online mağazada satılan cep telefonlarından A marka olanların iade edilme </a:t>
            </a:r>
            <a:r>
              <a:rPr lang="tr-TR" sz="2000" dirty="0" smtClean="0">
                <a:solidFill>
                  <a:schemeClr val="tx1"/>
                </a:solidFill>
                <a:latin typeface="Trebuchet MS" panose="020B0603020202020204" pitchFamily="34" charset="0"/>
                <a:cs typeface="Aharoni" panose="02010803020104030203" pitchFamily="2" charset="-79"/>
              </a:rPr>
              <a:t>olasılığını</a:t>
            </a:r>
            <a:r>
              <a:rPr lang="en-US" sz="2000" dirty="0" smtClean="0">
                <a:solidFill>
                  <a:schemeClr val="tx1"/>
                </a:solidFill>
                <a:latin typeface="Trebuchet MS" panose="020B0603020202020204" pitchFamily="34" charset="0"/>
                <a:cs typeface="Aharoni" panose="02010803020104030203" pitchFamily="2" charset="-79"/>
              </a:rPr>
              <a:t>  </a:t>
            </a:r>
            <a:r>
              <a:rPr lang="tr-TR" sz="2000" dirty="0" err="1" smtClean="0">
                <a:solidFill>
                  <a:schemeClr val="tx1"/>
                </a:solidFill>
                <a:latin typeface="Trebuchet MS" panose="020B0603020202020204" pitchFamily="34" charset="0"/>
                <a:cs typeface="Aharoni" panose="02010803020104030203" pitchFamily="2" charset="-79"/>
              </a:rPr>
              <a:t>hesaplayalım.Toplam</a:t>
            </a:r>
            <a:r>
              <a:rPr lang="tr-TR" sz="2000" dirty="0" smtClean="0">
                <a:solidFill>
                  <a:schemeClr val="tx1"/>
                </a:solidFill>
                <a:latin typeface="Trebuchet MS" panose="020B0603020202020204" pitchFamily="34" charset="0"/>
                <a:cs typeface="Aharoni" panose="02010803020104030203" pitchFamily="2" charset="-79"/>
              </a:rPr>
              <a:t> </a:t>
            </a:r>
            <a:r>
              <a:rPr lang="tr-TR" sz="2000" dirty="0">
                <a:solidFill>
                  <a:schemeClr val="tx1"/>
                </a:solidFill>
                <a:effectLst/>
                <a:latin typeface="Trebuchet MS" panose="020B0603020202020204" pitchFamily="34" charset="0"/>
                <a:cs typeface="Aharoni" panose="02010803020104030203" pitchFamily="2" charset="-79"/>
              </a:rPr>
              <a:t>360 adet cep telefonu, 200 adedi A marka satılıyor. Bu durumda, günlük 18 adet cep telefon iade edilmektedir. </a:t>
            </a:r>
            <a:endParaRPr lang="en-US" sz="2000" dirty="0" smtClean="0">
              <a:solidFill>
                <a:schemeClr val="tx1"/>
              </a:solidFill>
              <a:effectLst/>
              <a:latin typeface="Trebuchet MS" panose="020B0603020202020204" pitchFamily="34" charset="0"/>
              <a:cs typeface="Aharoni" panose="02010803020104030203" pitchFamily="2" charset="-79"/>
            </a:endParaRPr>
          </a:p>
          <a:p>
            <a:pPr marL="685800" indent="-457200">
              <a:spcBef>
                <a:spcPts val="500"/>
              </a:spcBef>
              <a:spcAft>
                <a:spcPts val="500"/>
              </a:spcAft>
            </a:pPr>
            <a:r>
              <a:rPr lang="tr-TR" sz="2000" dirty="0" smtClean="0">
                <a:solidFill>
                  <a:schemeClr val="tx1"/>
                </a:solidFill>
                <a:effectLst/>
                <a:latin typeface="Trebuchet MS" panose="020B0603020202020204" pitchFamily="34" charset="0"/>
                <a:cs typeface="Aharoni" panose="02010803020104030203" pitchFamily="2" charset="-79"/>
              </a:rPr>
              <a:t>İade </a:t>
            </a:r>
            <a:r>
              <a:rPr lang="tr-TR" sz="2000" dirty="0">
                <a:solidFill>
                  <a:schemeClr val="tx1"/>
                </a:solidFill>
                <a:effectLst/>
                <a:latin typeface="Trebuchet MS" panose="020B0603020202020204" pitchFamily="34" charset="0"/>
                <a:cs typeface="Aharoni" panose="02010803020104030203" pitchFamily="2" charset="-79"/>
              </a:rPr>
              <a:t>edilen cep telefonların markalarına göre dağılımını eşit kabul edersek iade edilen cep telefonlarının 9 adeti A markasına aittir. O halde A marka cep telefonunun iade edilme olma olasılığı 9/200=%4,5’dur</a:t>
            </a:r>
            <a:endParaRPr lang="tr-TR" sz="2000" dirty="0">
              <a:latin typeface="Trebuchet MS" panose="020B0603020202020204" pitchFamily="34" charset="0"/>
              <a:cs typeface="Aharoni" panose="02010803020104030203" pitchFamily="2" charset="-79"/>
            </a:endParaRPr>
          </a:p>
        </p:txBody>
      </p:sp>
    </p:spTree>
    <p:extLst>
      <p:ext uri="{BB962C8B-B14F-4D97-AF65-F5344CB8AC3E}">
        <p14:creationId xmlns:p14="http://schemas.microsoft.com/office/powerpoint/2010/main" val="20044924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a:extLst>
              <a:ext uri="{FF2B5EF4-FFF2-40B4-BE49-F238E27FC236}">
                <a16:creationId xmlns="" xmlns:a16="http://schemas.microsoft.com/office/drawing/2014/main" id="{5BA55379-59EB-4557-BF1D-ADC911249BDD}"/>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90267" y="1648994"/>
            <a:ext cx="10411466" cy="888784"/>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 xmlns:a16="http://schemas.microsoft.com/office/drawing/2014/main" id="{D83B635D-27B2-432B-90BF-84DC7DBF2E1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12618" y="4093956"/>
            <a:ext cx="11402291" cy="11150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091855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rotWithShape="1">
          <a:blip r:embed="rId2"/>
          <a:srcRect l="-388" t="1067" r="388" b="758"/>
          <a:stretch/>
        </p:blipFill>
        <p:spPr>
          <a:xfrm>
            <a:off x="2995612" y="372979"/>
            <a:ext cx="6200775" cy="6227846"/>
          </a:xfrm>
          <a:prstGeom prst="rect">
            <a:avLst/>
          </a:prstGeom>
        </p:spPr>
      </p:pic>
    </p:spTree>
    <p:extLst>
      <p:ext uri="{BB962C8B-B14F-4D97-AF65-F5344CB8AC3E}">
        <p14:creationId xmlns:p14="http://schemas.microsoft.com/office/powerpoint/2010/main" val="9439815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rotWithShape="1">
          <a:blip r:embed="rId2"/>
          <a:srcRect t="2599"/>
          <a:stretch/>
        </p:blipFill>
        <p:spPr>
          <a:xfrm>
            <a:off x="2553452" y="336884"/>
            <a:ext cx="8112698" cy="5390148"/>
          </a:xfrm>
          <a:prstGeom prst="rect">
            <a:avLst/>
          </a:prstGeom>
        </p:spPr>
      </p:pic>
    </p:spTree>
    <p:extLst>
      <p:ext uri="{BB962C8B-B14F-4D97-AF65-F5344CB8AC3E}">
        <p14:creationId xmlns:p14="http://schemas.microsoft.com/office/powerpoint/2010/main" val="12800003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2088983" y="0"/>
            <a:ext cx="7509031" cy="6283993"/>
          </a:xfrm>
          <a:prstGeom prst="rect">
            <a:avLst/>
          </a:prstGeom>
        </p:spPr>
      </p:pic>
      <p:sp>
        <p:nvSpPr>
          <p:cNvPr id="5" name="Dikdörtgen 4"/>
          <p:cNvSpPr/>
          <p:nvPr/>
        </p:nvSpPr>
        <p:spPr>
          <a:xfrm>
            <a:off x="409074" y="6022383"/>
            <a:ext cx="9901989" cy="523220"/>
          </a:xfrm>
          <a:prstGeom prst="rect">
            <a:avLst/>
          </a:prstGeom>
        </p:spPr>
        <p:txBody>
          <a:bodyPr wrap="square">
            <a:spAutoFit/>
          </a:bodyPr>
          <a:lstStyle/>
          <a:p>
            <a:r>
              <a:rPr lang="en-US" dirty="0" err="1" smtClean="0">
                <a:latin typeface="Times New Roman" panose="02020603050405020304" pitchFamily="18" charset="0"/>
              </a:rPr>
              <a:t>Veri</a:t>
            </a:r>
            <a:r>
              <a:rPr lang="en-US" dirty="0" smtClean="0">
                <a:latin typeface="Times New Roman" panose="02020603050405020304" pitchFamily="18" charset="0"/>
              </a:rPr>
              <a:t> </a:t>
            </a:r>
            <a:r>
              <a:rPr lang="en-US" dirty="0" err="1" smtClean="0">
                <a:latin typeface="Times New Roman" panose="02020603050405020304" pitchFamily="18" charset="0"/>
              </a:rPr>
              <a:t>Seti</a:t>
            </a:r>
            <a:r>
              <a:rPr lang="en-US" dirty="0" smtClean="0">
                <a:latin typeface="Times New Roman" panose="02020603050405020304" pitchFamily="18" charset="0"/>
              </a:rPr>
              <a:t> : </a:t>
            </a:r>
            <a:r>
              <a:rPr lang="tr-TR" dirty="0" smtClean="0">
                <a:latin typeface="Times New Roman" panose="02020603050405020304" pitchFamily="18" charset="0"/>
              </a:rPr>
              <a:t>https</a:t>
            </a:r>
            <a:r>
              <a:rPr lang="tr-TR" dirty="0">
                <a:latin typeface="Times New Roman" panose="02020603050405020304" pitchFamily="18" charset="0"/>
              </a:rPr>
              <a:t>://www.kaggle.com/shayanfazeli/heartbeat </a:t>
            </a:r>
          </a:p>
          <a:p>
            <a:r>
              <a:rPr lang="tr-TR" dirty="0">
                <a:latin typeface="Times New Roman" panose="02020603050405020304" pitchFamily="18" charset="0"/>
              </a:rPr>
              <a:t>(Uygulama </a:t>
            </a:r>
            <a:r>
              <a:rPr lang="en-US" dirty="0" err="1" smtClean="0">
                <a:latin typeface="Times New Roman" panose="02020603050405020304" pitchFamily="18" charset="0"/>
              </a:rPr>
              <a:t>kapsamında</a:t>
            </a:r>
            <a:r>
              <a:rPr lang="en-US" dirty="0" smtClean="0">
                <a:latin typeface="Times New Roman" panose="02020603050405020304" pitchFamily="18" charset="0"/>
              </a:rPr>
              <a:t> </a:t>
            </a:r>
            <a:r>
              <a:rPr lang="tr-TR" dirty="0" err="1" smtClean="0">
                <a:latin typeface="Times New Roman" panose="02020603050405020304" pitchFamily="18" charset="0"/>
              </a:rPr>
              <a:t>kullanilan</a:t>
            </a:r>
            <a:r>
              <a:rPr lang="tr-TR" dirty="0" smtClean="0">
                <a:latin typeface="Times New Roman" panose="02020603050405020304" pitchFamily="18" charset="0"/>
              </a:rPr>
              <a:t> </a:t>
            </a:r>
            <a:r>
              <a:rPr lang="tr-TR" dirty="0">
                <a:latin typeface="Times New Roman" panose="02020603050405020304" pitchFamily="18" charset="0"/>
              </a:rPr>
              <a:t>veri setleri </a:t>
            </a:r>
            <a:r>
              <a:rPr lang="tr-TR" dirty="0" smtClean="0">
                <a:latin typeface="Times New Roman" panose="02020603050405020304" pitchFamily="18" charset="0"/>
              </a:rPr>
              <a:t>dosyalar</a:t>
            </a:r>
            <a:r>
              <a:rPr lang="en-US" dirty="0" err="1" smtClean="0">
                <a:latin typeface="Times New Roman" panose="02020603050405020304" pitchFamily="18" charset="0"/>
              </a:rPr>
              <a:t>ı</a:t>
            </a:r>
            <a:r>
              <a:rPr lang="tr-TR" dirty="0" smtClean="0">
                <a:latin typeface="Times New Roman" panose="02020603050405020304" pitchFamily="18" charset="0"/>
              </a:rPr>
              <a:t>: </a:t>
            </a:r>
            <a:r>
              <a:rPr lang="tr-TR" dirty="0">
                <a:latin typeface="Times New Roman" panose="02020603050405020304" pitchFamily="18" charset="0"/>
              </a:rPr>
              <a:t>mitbih_train.csv ve </a:t>
            </a:r>
            <a:r>
              <a:rPr lang="tr-TR" dirty="0" smtClean="0">
                <a:latin typeface="Times New Roman" panose="02020603050405020304" pitchFamily="18" charset="0"/>
              </a:rPr>
              <a:t>mitbih_test.csv</a:t>
            </a:r>
            <a:r>
              <a:rPr lang="en-US" dirty="0" smtClean="0">
                <a:latin typeface="Times New Roman" panose="02020603050405020304" pitchFamily="18" charset="0"/>
              </a:rPr>
              <a:t>  </a:t>
            </a:r>
            <a:r>
              <a:rPr lang="en-US" dirty="0">
                <a:latin typeface="Times New Roman" panose="02020603050405020304" pitchFamily="18" charset="0"/>
              </a:rPr>
              <a:t>ş</a:t>
            </a:r>
            <a:r>
              <a:rPr lang="tr-TR" dirty="0" smtClean="0">
                <a:latin typeface="Times New Roman" panose="02020603050405020304" pitchFamily="18" charset="0"/>
              </a:rPr>
              <a:t>eklindedir</a:t>
            </a:r>
            <a:r>
              <a:rPr lang="tr-TR" dirty="0">
                <a:latin typeface="Times New Roman" panose="02020603050405020304" pitchFamily="18" charset="0"/>
              </a:rPr>
              <a:t>.) </a:t>
            </a:r>
            <a:endParaRPr lang="tr-TR" dirty="0"/>
          </a:p>
        </p:txBody>
      </p:sp>
    </p:spTree>
    <p:extLst>
      <p:ext uri="{BB962C8B-B14F-4D97-AF65-F5344CB8AC3E}">
        <p14:creationId xmlns:p14="http://schemas.microsoft.com/office/powerpoint/2010/main" val="17903622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8" name="Google Shape;98;p2"/>
          <p:cNvSpPr/>
          <p:nvPr/>
        </p:nvSpPr>
        <p:spPr>
          <a:xfrm>
            <a:off x="1" y="5302251"/>
            <a:ext cx="176213" cy="1555751"/>
          </a:xfrm>
          <a:prstGeom prst="rect">
            <a:avLst/>
          </a:prstGeom>
          <a:solidFill>
            <a:srgbClr val="FFC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01" name="Google Shape;101;p2"/>
          <p:cNvSpPr txBox="1"/>
          <p:nvPr/>
        </p:nvSpPr>
        <p:spPr>
          <a:xfrm>
            <a:off x="0" y="302488"/>
            <a:ext cx="8382002" cy="584735"/>
          </a:xfrm>
          <a:prstGeom prst="rect">
            <a:avLst/>
          </a:prstGeom>
          <a:noFill/>
          <a:ln>
            <a:noFill/>
          </a:ln>
        </p:spPr>
        <p:txBody>
          <a:bodyPr spcFirstLastPara="1" wrap="square" lIns="91425" tIns="45700" rIns="91425" bIns="45700" anchor="t" anchorCtr="0">
            <a:spAutoFit/>
          </a:bodyPr>
          <a:lstStyle/>
          <a:p>
            <a:pPr lvl="0" algn="ctr"/>
            <a:r>
              <a:rPr lang="tr-TR" sz="3200" dirty="0">
                <a:solidFill>
                  <a:srgbClr val="FFFFFF"/>
                </a:solidFill>
              </a:rPr>
              <a:t>Makine Öğrenmesi	</a:t>
            </a:r>
            <a:endParaRPr sz="1100" b="1" dirty="0">
              <a:latin typeface="Calibri" panose="020F0502020204030204" pitchFamily="34" charset="0"/>
              <a:cs typeface="Calibri" panose="020F0502020204030204" pitchFamily="34" charset="0"/>
            </a:endParaRPr>
          </a:p>
        </p:txBody>
      </p:sp>
      <p:graphicFrame>
        <p:nvGraphicFramePr>
          <p:cNvPr id="11" name="İçerik Yer Tutucusu 2">
            <a:extLst>
              <a:ext uri="{FF2B5EF4-FFF2-40B4-BE49-F238E27FC236}">
                <a16:creationId xmlns="" xmlns:a16="http://schemas.microsoft.com/office/drawing/2014/main" id="{71098CEC-BF0A-C262-7988-1FD6FEBCC865}"/>
              </a:ext>
            </a:extLst>
          </p:cNvPr>
          <p:cNvGraphicFramePr>
            <a:graphicFrameLocks/>
          </p:cNvGraphicFramePr>
          <p:nvPr>
            <p:extLst>
              <p:ext uri="{D42A27DB-BD31-4B8C-83A1-F6EECF244321}">
                <p14:modId xmlns:p14="http://schemas.microsoft.com/office/powerpoint/2010/main" val="2500109124"/>
              </p:ext>
            </p:extLst>
          </p:nvPr>
        </p:nvGraphicFramePr>
        <p:xfrm>
          <a:off x="4572000" y="771726"/>
          <a:ext cx="6858000" cy="45622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12" name="Başlık 1">
            <a:extLst>
              <a:ext uri="{FF2B5EF4-FFF2-40B4-BE49-F238E27FC236}">
                <a16:creationId xmlns="" xmlns:a16="http://schemas.microsoft.com/office/drawing/2014/main" id="{7EAAF4F6-F018-4E6C-B643-D75724BC555A}"/>
              </a:ext>
            </a:extLst>
          </p:cNvPr>
          <p:cNvSpPr>
            <a:spLocks noGrp="1"/>
          </p:cNvSpPr>
          <p:nvPr>
            <p:ph type="title"/>
          </p:nvPr>
        </p:nvSpPr>
        <p:spPr>
          <a:xfrm>
            <a:off x="486596" y="771726"/>
            <a:ext cx="3598808" cy="2286000"/>
          </a:xfrm>
        </p:spPr>
        <p:txBody>
          <a:bodyPr anchor="t">
            <a:normAutofit/>
          </a:bodyPr>
          <a:lstStyle/>
          <a:p>
            <a:r>
              <a:rPr lang="tr-TR" sz="3200" dirty="0">
                <a:solidFill>
                  <a:schemeClr val="bg2"/>
                </a:solidFill>
              </a:rPr>
              <a:t>Makine Öğrenmesi	</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US" dirty="0" err="1" smtClean="0"/>
              <a:t>İlave</a:t>
            </a:r>
            <a:r>
              <a:rPr lang="en-US" dirty="0" smtClean="0"/>
              <a:t> </a:t>
            </a:r>
            <a:r>
              <a:rPr lang="en-US" dirty="0" err="1" smtClean="0"/>
              <a:t>Etkinlik</a:t>
            </a:r>
            <a:endParaRPr lang="tr-TR" dirty="0"/>
          </a:p>
        </p:txBody>
      </p:sp>
      <p:pic>
        <p:nvPicPr>
          <p:cNvPr id="4" name="Resim 3"/>
          <p:cNvPicPr>
            <a:picLocks noChangeAspect="1"/>
          </p:cNvPicPr>
          <p:nvPr/>
        </p:nvPicPr>
        <p:blipFill>
          <a:blip r:embed="rId3"/>
          <a:stretch>
            <a:fillRect/>
          </a:stretch>
        </p:blipFill>
        <p:spPr>
          <a:xfrm>
            <a:off x="2262814" y="1394911"/>
            <a:ext cx="7666372" cy="4629937"/>
          </a:xfrm>
          <a:prstGeom prst="rect">
            <a:avLst/>
          </a:prstGeom>
        </p:spPr>
      </p:pic>
      <p:sp>
        <p:nvSpPr>
          <p:cNvPr id="5" name="Dikdörtgen 4"/>
          <p:cNvSpPr/>
          <p:nvPr/>
        </p:nvSpPr>
        <p:spPr>
          <a:xfrm>
            <a:off x="2262814" y="6222848"/>
            <a:ext cx="5460149" cy="307777"/>
          </a:xfrm>
          <a:prstGeom prst="rect">
            <a:avLst/>
          </a:prstGeom>
        </p:spPr>
        <p:txBody>
          <a:bodyPr wrap="none">
            <a:spAutoFit/>
          </a:bodyPr>
          <a:lstStyle/>
          <a:p>
            <a:r>
              <a:rPr lang="en-US" dirty="0" err="1" smtClean="0">
                <a:latin typeface="Times New Roman" panose="02020603050405020304" pitchFamily="18" charset="0"/>
              </a:rPr>
              <a:t>Veri</a:t>
            </a:r>
            <a:r>
              <a:rPr lang="en-US" dirty="0" smtClean="0">
                <a:latin typeface="Times New Roman" panose="02020603050405020304" pitchFamily="18" charset="0"/>
              </a:rPr>
              <a:t> </a:t>
            </a:r>
            <a:r>
              <a:rPr lang="en-US" dirty="0" err="1" smtClean="0">
                <a:latin typeface="Times New Roman" panose="02020603050405020304" pitchFamily="18" charset="0"/>
              </a:rPr>
              <a:t>Seti</a:t>
            </a:r>
            <a:r>
              <a:rPr lang="en-US" dirty="0" smtClean="0">
                <a:latin typeface="Times New Roman" panose="02020603050405020304" pitchFamily="18" charset="0"/>
              </a:rPr>
              <a:t> : </a:t>
            </a:r>
            <a:r>
              <a:rPr lang="tr-TR" dirty="0" smtClean="0">
                <a:latin typeface="Times New Roman" panose="02020603050405020304" pitchFamily="18" charset="0"/>
              </a:rPr>
              <a:t>https</a:t>
            </a:r>
            <a:r>
              <a:rPr lang="tr-TR" dirty="0">
                <a:latin typeface="Times New Roman" panose="02020603050405020304" pitchFamily="18" charset="0"/>
              </a:rPr>
              <a:t>://github.com/deneyapyz/lise/Hafta3/hayvanatbahcesi.csv </a:t>
            </a:r>
            <a:endParaRPr lang="tr-TR" dirty="0"/>
          </a:p>
        </p:txBody>
      </p:sp>
    </p:spTree>
    <p:extLst>
      <p:ext uri="{BB962C8B-B14F-4D97-AF65-F5344CB8AC3E}">
        <p14:creationId xmlns:p14="http://schemas.microsoft.com/office/powerpoint/2010/main" val="9281854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3"/>
          <a:stretch>
            <a:fillRect/>
          </a:stretch>
        </p:blipFill>
        <p:spPr>
          <a:xfrm>
            <a:off x="599823" y="0"/>
            <a:ext cx="10878303" cy="1279800"/>
          </a:xfrm>
          <a:prstGeom prst="rect">
            <a:avLst/>
          </a:prstGeom>
        </p:spPr>
      </p:pic>
      <p:pic>
        <p:nvPicPr>
          <p:cNvPr id="5" name="Resim 4"/>
          <p:cNvPicPr>
            <a:picLocks noChangeAspect="1"/>
          </p:cNvPicPr>
          <p:nvPr/>
        </p:nvPicPr>
        <p:blipFill>
          <a:blip r:embed="rId4"/>
          <a:stretch>
            <a:fillRect/>
          </a:stretch>
        </p:blipFill>
        <p:spPr>
          <a:xfrm>
            <a:off x="2590924" y="1279800"/>
            <a:ext cx="6896100" cy="5610225"/>
          </a:xfrm>
          <a:prstGeom prst="rect">
            <a:avLst/>
          </a:prstGeom>
        </p:spPr>
      </p:pic>
    </p:spTree>
    <p:extLst>
      <p:ext uri="{BB962C8B-B14F-4D97-AF65-F5344CB8AC3E}">
        <p14:creationId xmlns:p14="http://schemas.microsoft.com/office/powerpoint/2010/main" val="1403150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pic>
        <p:nvPicPr>
          <p:cNvPr id="11" name="Google Shape;89;p1" descr="A picture containing drawing, shirt&#10;&#10;Description automatically generated">
            <a:extLst>
              <a:ext uri="{FF2B5EF4-FFF2-40B4-BE49-F238E27FC236}">
                <a16:creationId xmlns:a16="http://schemas.microsoft.com/office/drawing/2014/main" xmlns="" id="{5BCCE40E-7B65-FD4D-9A97-BF4858A8F63A}"/>
              </a:ext>
            </a:extLst>
          </p:cNvPr>
          <p:cNvPicPr preferRelativeResize="0"/>
          <p:nvPr/>
        </p:nvPicPr>
        <p:blipFill rotWithShape="1">
          <a:blip r:embed="rId3">
            <a:alphaModFix/>
          </a:blip>
          <a:srcRect/>
          <a:stretch/>
        </p:blipFill>
        <p:spPr>
          <a:xfrm>
            <a:off x="8421552" y="6043210"/>
            <a:ext cx="3596315" cy="832934"/>
          </a:xfrm>
          <a:prstGeom prst="rect">
            <a:avLst/>
          </a:prstGeom>
          <a:noFill/>
          <a:ln>
            <a:noFill/>
          </a:ln>
        </p:spPr>
      </p:pic>
      <p:pic>
        <p:nvPicPr>
          <p:cNvPr id="12" name="Google Shape;88;p1" descr="A close up of a sign&#10;&#10;Description automatically generated">
            <a:extLst>
              <a:ext uri="{FF2B5EF4-FFF2-40B4-BE49-F238E27FC236}">
                <a16:creationId xmlns:a16="http://schemas.microsoft.com/office/drawing/2014/main" xmlns="" id="{590489E3-5F81-424C-A54F-4D3E3640F47F}"/>
              </a:ext>
            </a:extLst>
          </p:cNvPr>
          <p:cNvPicPr preferRelativeResize="0"/>
          <p:nvPr/>
        </p:nvPicPr>
        <p:blipFill rotWithShape="1">
          <a:blip r:embed="rId4">
            <a:alphaModFix/>
          </a:blip>
          <a:srcRect/>
          <a:stretch/>
        </p:blipFill>
        <p:spPr>
          <a:xfrm>
            <a:off x="3962400" y="2366127"/>
            <a:ext cx="4267200" cy="1061928"/>
          </a:xfrm>
          <a:prstGeom prst="rect">
            <a:avLst/>
          </a:prstGeom>
          <a:noFill/>
          <a:ln>
            <a:noFill/>
          </a:ln>
        </p:spPr>
      </p:pic>
      <p:pic>
        <p:nvPicPr>
          <p:cNvPr id="13" name="Google Shape;90;p1" descr="A picture containing drawing&#10;&#10;Description automatically generated">
            <a:extLst>
              <a:ext uri="{FF2B5EF4-FFF2-40B4-BE49-F238E27FC236}">
                <a16:creationId xmlns:a16="http://schemas.microsoft.com/office/drawing/2014/main" xmlns="" id="{0809EA5F-1E15-4E4A-A680-3CAFD4091682}"/>
              </a:ext>
            </a:extLst>
          </p:cNvPr>
          <p:cNvPicPr preferRelativeResize="0"/>
          <p:nvPr/>
        </p:nvPicPr>
        <p:blipFill rotWithShape="1">
          <a:blip r:embed="rId5">
            <a:alphaModFix amt="25000"/>
          </a:blip>
          <a:srcRect/>
          <a:stretch/>
        </p:blipFill>
        <p:spPr>
          <a:xfrm>
            <a:off x="32391" y="-4568"/>
            <a:ext cx="2946336" cy="6865246"/>
          </a:xfrm>
          <a:prstGeom prst="rect">
            <a:avLst/>
          </a:prstGeom>
          <a:noFill/>
          <a:ln>
            <a:noFill/>
          </a:ln>
        </p:spPr>
      </p:pic>
      <p:sp>
        <p:nvSpPr>
          <p:cNvPr id="14" name="Google Shape;91;p1">
            <a:extLst>
              <a:ext uri="{FF2B5EF4-FFF2-40B4-BE49-F238E27FC236}">
                <a16:creationId xmlns:a16="http://schemas.microsoft.com/office/drawing/2014/main" xmlns="" id="{6BCC6801-3919-7E4F-AAD2-6425D67C9554}"/>
              </a:ext>
            </a:extLst>
          </p:cNvPr>
          <p:cNvSpPr txBox="1"/>
          <p:nvPr/>
        </p:nvSpPr>
        <p:spPr>
          <a:xfrm>
            <a:off x="2625970" y="3786481"/>
            <a:ext cx="6940060" cy="46166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tr-TR" sz="2400" b="1" i="0" u="none" strike="noStrike" cap="none" dirty="0">
                <a:solidFill>
                  <a:schemeClr val="dk1"/>
                </a:solidFill>
                <a:latin typeface="Trebuchet MS"/>
                <a:ea typeface="Trebuchet MS"/>
                <a:cs typeface="Trebuchet MS"/>
                <a:sym typeface="Trebuchet MS"/>
              </a:rPr>
              <a:t>TEŞEKKÜRLER</a:t>
            </a:r>
            <a:endParaRPr dirty="0"/>
          </a:p>
        </p:txBody>
      </p:sp>
      <p:sp>
        <p:nvSpPr>
          <p:cNvPr id="6" name="Google Shape;91;p1">
            <a:extLst>
              <a:ext uri="{FF2B5EF4-FFF2-40B4-BE49-F238E27FC236}">
                <a16:creationId xmlns:a16="http://schemas.microsoft.com/office/drawing/2014/main" xmlns="" id="{6BCC6801-3919-7E4F-AAD2-6425D67C9554}"/>
              </a:ext>
            </a:extLst>
          </p:cNvPr>
          <p:cNvSpPr txBox="1"/>
          <p:nvPr/>
        </p:nvSpPr>
        <p:spPr>
          <a:xfrm>
            <a:off x="2625970" y="4684012"/>
            <a:ext cx="6940060" cy="276959"/>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200" b="1" i="0" u="none" strike="noStrike" cap="none" dirty="0" err="1" smtClean="0">
                <a:solidFill>
                  <a:schemeClr val="dk1"/>
                </a:solidFill>
                <a:latin typeface="Trebuchet MS"/>
                <a:ea typeface="Trebuchet MS"/>
                <a:cs typeface="Trebuchet MS"/>
                <a:sym typeface="Trebuchet MS"/>
              </a:rPr>
              <a:t>Eğitmen</a:t>
            </a:r>
            <a:r>
              <a:rPr lang="en-US" sz="1200" b="1" i="0" u="none" strike="noStrike" cap="none" dirty="0" smtClean="0">
                <a:solidFill>
                  <a:schemeClr val="dk1"/>
                </a:solidFill>
                <a:latin typeface="Trebuchet MS"/>
                <a:ea typeface="Trebuchet MS"/>
                <a:cs typeface="Trebuchet MS"/>
                <a:sym typeface="Trebuchet MS"/>
              </a:rPr>
              <a:t> : Ahmet Murat </a:t>
            </a:r>
            <a:r>
              <a:rPr lang="en-US" sz="1200" b="1" i="0" u="none" strike="noStrike" cap="none" dirty="0" err="1" smtClean="0">
                <a:solidFill>
                  <a:schemeClr val="dk1"/>
                </a:solidFill>
                <a:latin typeface="Trebuchet MS"/>
                <a:ea typeface="Trebuchet MS"/>
                <a:cs typeface="Trebuchet MS"/>
                <a:sym typeface="Trebuchet MS"/>
              </a:rPr>
              <a:t>Türk</a:t>
            </a:r>
            <a:endParaRPr sz="12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 xmlns:a16="http://schemas.microsoft.com/office/drawing/2014/main" id="{09A7A4C2-DD17-4C8C-9FFE-88F955BD3AC0}"/>
              </a:ext>
            </a:extLst>
          </p:cNvPr>
          <p:cNvSpPr>
            <a:spLocks noGrp="1"/>
          </p:cNvSpPr>
          <p:nvPr>
            <p:ph type="title"/>
          </p:nvPr>
        </p:nvSpPr>
        <p:spPr/>
        <p:txBody>
          <a:bodyPr/>
          <a:lstStyle/>
          <a:p>
            <a:r>
              <a:rPr lang="tr-TR" dirty="0"/>
              <a:t>Veri Hacmi</a:t>
            </a:r>
          </a:p>
        </p:txBody>
      </p:sp>
      <p:pic>
        <p:nvPicPr>
          <p:cNvPr id="1026" name="Picture 2">
            <a:extLst>
              <a:ext uri="{FF2B5EF4-FFF2-40B4-BE49-F238E27FC236}">
                <a16:creationId xmlns="" xmlns:a16="http://schemas.microsoft.com/office/drawing/2014/main" id="{57562726-41B2-4BCF-BB6B-2662C31E326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6096000" y="3535925"/>
            <a:ext cx="5648325" cy="2552700"/>
          </a:xfrm>
          <a:prstGeom prst="rect">
            <a:avLst/>
          </a:prstGeom>
          <a:noFill/>
          <a:extLst>
            <a:ext uri="{909E8E84-426E-40DD-AFC4-6F175D3DCCD1}">
              <a14:hiddenFill xmlns:a14="http://schemas.microsoft.com/office/drawing/2010/main">
                <a:solidFill>
                  <a:srgbClr val="FFFFFF"/>
                </a:solidFill>
              </a14:hiddenFill>
            </a:ext>
          </a:extLst>
        </p:spPr>
      </p:pic>
      <p:sp>
        <p:nvSpPr>
          <p:cNvPr id="6" name="Metin kutusu 5">
            <a:extLst>
              <a:ext uri="{FF2B5EF4-FFF2-40B4-BE49-F238E27FC236}">
                <a16:creationId xmlns="" xmlns:a16="http://schemas.microsoft.com/office/drawing/2014/main" id="{F3EBEA14-17F1-4D91-9AC1-F094018FD0EF}"/>
              </a:ext>
            </a:extLst>
          </p:cNvPr>
          <p:cNvSpPr txBox="1"/>
          <p:nvPr/>
        </p:nvSpPr>
        <p:spPr>
          <a:xfrm>
            <a:off x="965835" y="2228671"/>
            <a:ext cx="6092190" cy="1200329"/>
          </a:xfrm>
          <a:prstGeom prst="rect">
            <a:avLst/>
          </a:prstGeom>
          <a:noFill/>
        </p:spPr>
        <p:txBody>
          <a:bodyPr wrap="square">
            <a:spAutoFit/>
          </a:bodyPr>
          <a:lstStyle/>
          <a:p>
            <a:r>
              <a:rPr lang="tr-TR" dirty="0"/>
              <a:t>Bir uçağın motorunda ve diğer bileşenlerinde milyonlarca sensör mevcuttur. Bu </a:t>
            </a:r>
            <a:r>
              <a:rPr lang="tr-TR" dirty="0" err="1"/>
              <a:t>sensörler</a:t>
            </a:r>
            <a:r>
              <a:rPr lang="tr-TR" dirty="0"/>
              <a:t> uçakların yaptığı her bir hareketi anlık olarak toplayarak terabaytlar seviyesinde veri üretmektedir.</a:t>
            </a:r>
          </a:p>
        </p:txBody>
      </p:sp>
    </p:spTree>
    <p:extLst>
      <p:ext uri="{BB962C8B-B14F-4D97-AF65-F5344CB8AC3E}">
        <p14:creationId xmlns:p14="http://schemas.microsoft.com/office/powerpoint/2010/main" val="216407382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 xmlns:a16="http://schemas.microsoft.com/office/drawing/2014/main" id="{987A0FBA-CC04-4256-A8EB-BB3C543E98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50" name="Picture 2">
            <a:extLst>
              <a:ext uri="{FF2B5EF4-FFF2-40B4-BE49-F238E27FC236}">
                <a16:creationId xmlns="" xmlns:a16="http://schemas.microsoft.com/office/drawing/2014/main" id="{843E9971-2BE2-4139-AB1D-E3280C39CF1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523" b="3"/>
          <a:stretch/>
        </p:blipFill>
        <p:spPr bwMode="auto">
          <a:xfrm>
            <a:off x="6613174" y="10"/>
            <a:ext cx="5578824" cy="6028246"/>
          </a:xfrm>
          <a:custGeom>
            <a:avLst/>
            <a:gdLst/>
            <a:ahLst/>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noFill/>
          <a:extLst>
            <a:ext uri="{909E8E84-426E-40DD-AFC4-6F175D3DCCD1}">
              <a14:hiddenFill xmlns:a14="http://schemas.microsoft.com/office/drawing/2010/main">
                <a:solidFill>
                  <a:srgbClr val="FFFFFF"/>
                </a:solidFill>
              </a14:hiddenFill>
            </a:ext>
          </a:extLst>
        </p:spPr>
      </p:pic>
      <p:sp>
        <p:nvSpPr>
          <p:cNvPr id="73" name="Freeform: Shape 72">
            <a:extLst>
              <a:ext uri="{FF2B5EF4-FFF2-40B4-BE49-F238E27FC236}">
                <a16:creationId xmlns="" xmlns:a16="http://schemas.microsoft.com/office/drawing/2014/main" id="{3362A0EA-3E81-4464-94B8-70BE5870EDC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İçerik Yer Tutucusu 2">
            <a:extLst>
              <a:ext uri="{FF2B5EF4-FFF2-40B4-BE49-F238E27FC236}">
                <a16:creationId xmlns="" xmlns:a16="http://schemas.microsoft.com/office/drawing/2014/main" id="{3A0C9DEF-E7D0-4374-A251-E78E8D1C46E7}"/>
              </a:ext>
            </a:extLst>
          </p:cNvPr>
          <p:cNvSpPr>
            <a:spLocks noGrp="1"/>
          </p:cNvSpPr>
          <p:nvPr>
            <p:ph idx="1"/>
          </p:nvPr>
        </p:nvSpPr>
        <p:spPr>
          <a:xfrm>
            <a:off x="762000" y="2286000"/>
            <a:ext cx="5334000" cy="3810001"/>
          </a:xfrm>
        </p:spPr>
        <p:txBody>
          <a:bodyPr>
            <a:normAutofit/>
          </a:bodyPr>
          <a:lstStyle/>
          <a:p>
            <a:r>
              <a:rPr lang="tr-TR" sz="2400"/>
              <a:t>Bir dakika içerisinde 200+ milyon e-mail, 4 milyon Facebook beğenme, 1+ milyon Instagram beğenme, milyonlarca atılan tweetler gibi veriler oldukça hızlı biçimde aktarılmaktadır. </a:t>
            </a:r>
          </a:p>
        </p:txBody>
      </p:sp>
      <p:sp>
        <p:nvSpPr>
          <p:cNvPr id="2" name="Başlık 1">
            <a:extLst>
              <a:ext uri="{FF2B5EF4-FFF2-40B4-BE49-F238E27FC236}">
                <a16:creationId xmlns="" xmlns:a16="http://schemas.microsoft.com/office/drawing/2014/main" id="{59D239C0-65C1-4CE3-88E2-69FE23669443}"/>
              </a:ext>
            </a:extLst>
          </p:cNvPr>
          <p:cNvSpPr>
            <a:spLocks noGrp="1"/>
          </p:cNvSpPr>
          <p:nvPr>
            <p:ph type="title"/>
          </p:nvPr>
        </p:nvSpPr>
        <p:spPr>
          <a:xfrm>
            <a:off x="762000" y="762000"/>
            <a:ext cx="5334000" cy="1524000"/>
          </a:xfrm>
        </p:spPr>
        <p:txBody>
          <a:bodyPr>
            <a:normAutofit/>
          </a:bodyPr>
          <a:lstStyle/>
          <a:p>
            <a:r>
              <a:rPr lang="tr-TR" sz="3200"/>
              <a:t>Verinin Hızı</a:t>
            </a:r>
          </a:p>
        </p:txBody>
      </p:sp>
    </p:spTree>
    <p:extLst>
      <p:ext uri="{BB962C8B-B14F-4D97-AF65-F5344CB8AC3E}">
        <p14:creationId xmlns:p14="http://schemas.microsoft.com/office/powerpoint/2010/main" val="5480090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 xmlns:a16="http://schemas.microsoft.com/office/drawing/2014/main" id="{987A0FBA-CC04-4256-A8EB-BB3C543E98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 xmlns:a16="http://schemas.microsoft.com/office/drawing/2014/main" id="{3B415D11-6899-4C75-BEAD-79C4656DC0A2}"/>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8" y="762007"/>
            <a:ext cx="5948806" cy="6095979"/>
          </a:xfrm>
          <a:custGeom>
            <a:avLst/>
            <a:gdLst>
              <a:gd name="connsiteX0" fmla="*/ 1573832 w 5948806"/>
              <a:gd name="connsiteY0" fmla="*/ 765 h 6095979"/>
              <a:gd name="connsiteX1" fmla="*/ 2734663 w 5948806"/>
              <a:gd name="connsiteY1" fmla="*/ 238687 h 6095979"/>
              <a:gd name="connsiteX2" fmla="*/ 5668316 w 5948806"/>
              <a:gd name="connsiteY2" fmla="*/ 3639516 h 6095979"/>
              <a:gd name="connsiteX3" fmla="*/ 5937022 w 5948806"/>
              <a:gd name="connsiteY3" fmla="*/ 5865869 h 6095979"/>
              <a:gd name="connsiteX4" fmla="*/ 5948806 w 5948806"/>
              <a:gd name="connsiteY4" fmla="*/ 6095979 h 6095979"/>
              <a:gd name="connsiteX5" fmla="*/ 0 w 5948806"/>
              <a:gd name="connsiteY5" fmla="*/ 6095979 h 6095979"/>
              <a:gd name="connsiteX6" fmla="*/ 0 w 5948806"/>
              <a:gd name="connsiteY6" fmla="*/ 1621672 h 6095979"/>
              <a:gd name="connsiteX7" fmla="*/ 36310 w 5948806"/>
              <a:gd name="connsiteY7" fmla="*/ 1518814 h 6095979"/>
              <a:gd name="connsiteX8" fmla="*/ 287891 w 5948806"/>
              <a:gd name="connsiteY8" fmla="*/ 956872 h 6095979"/>
              <a:gd name="connsiteX9" fmla="*/ 1573832 w 5948806"/>
              <a:gd name="connsiteY9" fmla="*/ 765 h 6095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948806" h="6095979">
                <a:moveTo>
                  <a:pt x="1573832" y="765"/>
                </a:moveTo>
                <a:cubicBezTo>
                  <a:pt x="1940190" y="-10734"/>
                  <a:pt x="2329345" y="109280"/>
                  <a:pt x="2734663" y="238687"/>
                </a:cubicBezTo>
                <a:cubicBezTo>
                  <a:pt x="4118244" y="680647"/>
                  <a:pt x="5296697" y="1302752"/>
                  <a:pt x="5668316" y="3639516"/>
                </a:cubicBezTo>
                <a:cubicBezTo>
                  <a:pt x="5788299" y="4393559"/>
                  <a:pt x="5890546" y="5142244"/>
                  <a:pt x="5937022" y="5865869"/>
                </a:cubicBezTo>
                <a:lnTo>
                  <a:pt x="5948806" y="6095979"/>
                </a:lnTo>
                <a:lnTo>
                  <a:pt x="0" y="6095979"/>
                </a:lnTo>
                <a:lnTo>
                  <a:pt x="0" y="1621672"/>
                </a:lnTo>
                <a:lnTo>
                  <a:pt x="36310" y="1518814"/>
                </a:lnTo>
                <a:cubicBezTo>
                  <a:pt x="109805" y="1321982"/>
                  <a:pt x="192755" y="1133640"/>
                  <a:pt x="287891" y="956872"/>
                </a:cubicBezTo>
                <a:cubicBezTo>
                  <a:pt x="669453" y="247734"/>
                  <a:pt x="1102800" y="15549"/>
                  <a:pt x="1573832" y="76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 xmlns:a16="http://schemas.microsoft.com/office/drawing/2014/main" id="{A3BFB3E6-2D9E-4A5C-826F-44A91F59778D}"/>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rot="5400000" flipH="1">
            <a:off x="223838" y="538152"/>
            <a:ext cx="6095989" cy="6543686"/>
          </a:xfrm>
          <a:custGeom>
            <a:avLst/>
            <a:gdLst>
              <a:gd name="connsiteX0" fmla="*/ 0 w 4033589"/>
              <a:gd name="connsiteY0" fmla="*/ 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8" fmla="*/ 0 w 4033589"/>
              <a:gd name="connsiteY8" fmla="*/ 0 h 6858000"/>
              <a:gd name="connsiteX0" fmla="*/ 0 w 4033589"/>
              <a:gd name="connsiteY0" fmla="*/ 6858000 h 6858000"/>
              <a:gd name="connsiteX1" fmla="*/ 1878934 w 4033589"/>
              <a:gd name="connsiteY1" fmla="*/ 0 h 6858000"/>
              <a:gd name="connsiteX2" fmla="*/ 1882313 w 4033589"/>
              <a:gd name="connsiteY2" fmla="*/ 2021 h 6858000"/>
              <a:gd name="connsiteX3" fmla="*/ 3475371 w 4033589"/>
              <a:gd name="connsiteY3" fmla="*/ 1517967 h 6858000"/>
              <a:gd name="connsiteX4" fmla="*/ 3975977 w 4033589"/>
              <a:gd name="connsiteY4" fmla="*/ 4379386 h 6858000"/>
              <a:gd name="connsiteX5" fmla="*/ 3312864 w 4033589"/>
              <a:gd name="connsiteY5" fmla="*/ 6852362 h 6858000"/>
              <a:gd name="connsiteX6" fmla="*/ 3310593 w 4033589"/>
              <a:gd name="connsiteY6" fmla="*/ 6858000 h 6858000"/>
              <a:gd name="connsiteX7" fmla="*/ 0 w 4033589"/>
              <a:gd name="connsiteY7" fmla="*/ 6858000 h 685800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1787494 w 3942149"/>
              <a:gd name="connsiteY0" fmla="*/ 0 h 6949440"/>
              <a:gd name="connsiteX1" fmla="*/ 1790873 w 3942149"/>
              <a:gd name="connsiteY1" fmla="*/ 2021 h 6949440"/>
              <a:gd name="connsiteX2" fmla="*/ 3383931 w 3942149"/>
              <a:gd name="connsiteY2" fmla="*/ 1517967 h 6949440"/>
              <a:gd name="connsiteX3" fmla="*/ 3884537 w 3942149"/>
              <a:gd name="connsiteY3" fmla="*/ 4379386 h 6949440"/>
              <a:gd name="connsiteX4" fmla="*/ 3221424 w 3942149"/>
              <a:gd name="connsiteY4" fmla="*/ 6852362 h 6949440"/>
              <a:gd name="connsiteX5" fmla="*/ 3219153 w 3942149"/>
              <a:gd name="connsiteY5" fmla="*/ 6858000 h 6949440"/>
              <a:gd name="connsiteX6" fmla="*/ 0 w 3942149"/>
              <a:gd name="connsiteY6" fmla="*/ 6949440 h 6949440"/>
              <a:gd name="connsiteX0" fmla="*/ 0 w 2154655"/>
              <a:gd name="connsiteY0" fmla="*/ 0 h 6858000"/>
              <a:gd name="connsiteX1" fmla="*/ 3379 w 2154655"/>
              <a:gd name="connsiteY1" fmla="*/ 2021 h 6858000"/>
              <a:gd name="connsiteX2" fmla="*/ 1596437 w 2154655"/>
              <a:gd name="connsiteY2" fmla="*/ 1517967 h 6858000"/>
              <a:gd name="connsiteX3" fmla="*/ 2097043 w 2154655"/>
              <a:gd name="connsiteY3" fmla="*/ 4379386 h 6858000"/>
              <a:gd name="connsiteX4" fmla="*/ 1433930 w 2154655"/>
              <a:gd name="connsiteY4" fmla="*/ 6852362 h 6858000"/>
              <a:gd name="connsiteX5" fmla="*/ 1431659 w 2154655"/>
              <a:gd name="connsiteY5"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154655" h="6858000">
                <a:moveTo>
                  <a:pt x="0" y="0"/>
                </a:moveTo>
                <a:lnTo>
                  <a:pt x="3379" y="2021"/>
                </a:lnTo>
                <a:cubicBezTo>
                  <a:pt x="667061" y="423753"/>
                  <a:pt x="1239365" y="963389"/>
                  <a:pt x="1596437" y="1517967"/>
                </a:cubicBezTo>
                <a:cubicBezTo>
                  <a:pt x="2133142" y="2350886"/>
                  <a:pt x="2239839" y="3395752"/>
                  <a:pt x="2097043" y="4379386"/>
                </a:cubicBezTo>
                <a:cubicBezTo>
                  <a:pt x="2032295" y="4824358"/>
                  <a:pt x="1812506" y="5869368"/>
                  <a:pt x="1433930" y="6852362"/>
                </a:cubicBezTo>
                <a:lnTo>
                  <a:pt x="1431659" y="685800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Avenir Next LT Pro Light"/>
            </a:endParaRPr>
          </a:p>
        </p:txBody>
      </p:sp>
      <p:pic>
        <p:nvPicPr>
          <p:cNvPr id="3074" name="Picture 2">
            <a:extLst>
              <a:ext uri="{FF2B5EF4-FFF2-40B4-BE49-F238E27FC236}">
                <a16:creationId xmlns="" xmlns:a16="http://schemas.microsoft.com/office/drawing/2014/main" id="{CE0DD9C3-CAAD-4F3D-BFEA-98DF6C745C6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532276" y="2395549"/>
            <a:ext cx="5416522" cy="2938461"/>
          </a:xfrm>
          <a:prstGeom prst="rect">
            <a:avLst/>
          </a:prstGeom>
          <a:noFill/>
          <a:extLst>
            <a:ext uri="{909E8E84-426E-40DD-AFC4-6F175D3DCCD1}">
              <a14:hiddenFill xmlns:a14="http://schemas.microsoft.com/office/drawing/2010/main">
                <a:solidFill>
                  <a:srgbClr val="FFFFFF"/>
                </a:solidFill>
              </a14:hiddenFill>
            </a:ext>
          </a:extLst>
        </p:spPr>
      </p:pic>
      <p:sp>
        <p:nvSpPr>
          <p:cNvPr id="3" name="İçerik Yer Tutucusu 2">
            <a:extLst>
              <a:ext uri="{FF2B5EF4-FFF2-40B4-BE49-F238E27FC236}">
                <a16:creationId xmlns="" xmlns:a16="http://schemas.microsoft.com/office/drawing/2014/main" id="{9D34BE67-C77F-4990-A758-C308F9659343}"/>
              </a:ext>
            </a:extLst>
          </p:cNvPr>
          <p:cNvSpPr>
            <a:spLocks noGrp="1"/>
          </p:cNvSpPr>
          <p:nvPr>
            <p:ph idx="1"/>
          </p:nvPr>
        </p:nvSpPr>
        <p:spPr>
          <a:xfrm>
            <a:off x="6628278" y="2286018"/>
            <a:ext cx="5230368" cy="4333218"/>
          </a:xfrm>
        </p:spPr>
        <p:txBody>
          <a:bodyPr>
            <a:normAutofit/>
          </a:bodyPr>
          <a:lstStyle/>
          <a:p>
            <a:pPr>
              <a:lnSpc>
                <a:spcPct val="115000"/>
              </a:lnSpc>
            </a:pPr>
            <a:r>
              <a:rPr lang="tr-TR" sz="2400" dirty="0" err="1"/>
              <a:t>Sensörden</a:t>
            </a:r>
            <a:r>
              <a:rPr lang="tr-TR" sz="2400" dirty="0"/>
              <a:t> alınan verilerin toplandığı .</a:t>
            </a:r>
            <a:r>
              <a:rPr lang="tr-TR" sz="2400" dirty="0" err="1"/>
              <a:t>log</a:t>
            </a:r>
            <a:r>
              <a:rPr lang="tr-TR" sz="2400" dirty="0"/>
              <a:t> dosyaları, resim, ses metin .</a:t>
            </a:r>
            <a:r>
              <a:rPr lang="tr-TR" sz="2400" dirty="0" err="1"/>
              <a:t>txt</a:t>
            </a:r>
            <a:r>
              <a:rPr lang="tr-TR" sz="2400" dirty="0"/>
              <a:t> dosyaları, şirket veri tabanlarının .</a:t>
            </a:r>
            <a:r>
              <a:rPr lang="tr-TR" sz="2400" dirty="0" err="1"/>
              <a:t>csv</a:t>
            </a:r>
            <a:r>
              <a:rPr lang="tr-TR" sz="2400" dirty="0"/>
              <a:t> (</a:t>
            </a:r>
            <a:r>
              <a:rPr lang="tr-TR" sz="2400" dirty="0" err="1"/>
              <a:t>excel</a:t>
            </a:r>
            <a:r>
              <a:rPr lang="tr-TR" sz="2400" dirty="0"/>
              <a:t>) dosyaları, </a:t>
            </a:r>
            <a:r>
              <a:rPr lang="tr-TR" sz="2400" dirty="0" err="1"/>
              <a:t>twitterdan</a:t>
            </a:r>
            <a:r>
              <a:rPr lang="tr-TR" sz="2400" dirty="0"/>
              <a:t> alınan .</a:t>
            </a:r>
            <a:r>
              <a:rPr lang="tr-TR" sz="2400" dirty="0" err="1"/>
              <a:t>json</a:t>
            </a:r>
            <a:r>
              <a:rPr lang="tr-TR" sz="2400" dirty="0"/>
              <a:t> verileri gibi birçok farklı veri çeşitliliği vardır. </a:t>
            </a:r>
          </a:p>
        </p:txBody>
      </p:sp>
      <p:sp>
        <p:nvSpPr>
          <p:cNvPr id="2" name="Başlık 1">
            <a:extLst>
              <a:ext uri="{FF2B5EF4-FFF2-40B4-BE49-F238E27FC236}">
                <a16:creationId xmlns="" xmlns:a16="http://schemas.microsoft.com/office/drawing/2014/main" id="{F129C651-88C6-4F03-875D-AEE905DF671E}"/>
              </a:ext>
            </a:extLst>
          </p:cNvPr>
          <p:cNvSpPr>
            <a:spLocks noGrp="1"/>
          </p:cNvSpPr>
          <p:nvPr>
            <p:ph type="title"/>
          </p:nvPr>
        </p:nvSpPr>
        <p:spPr>
          <a:xfrm>
            <a:off x="6858000" y="1523990"/>
            <a:ext cx="4572000" cy="1524010"/>
          </a:xfrm>
        </p:spPr>
        <p:txBody>
          <a:bodyPr anchor="t">
            <a:normAutofit/>
          </a:bodyPr>
          <a:lstStyle/>
          <a:p>
            <a:r>
              <a:rPr lang="tr-TR" sz="3200" dirty="0"/>
              <a:t>Veri Çeşitliliği</a:t>
            </a:r>
          </a:p>
        </p:txBody>
      </p:sp>
    </p:spTree>
    <p:extLst>
      <p:ext uri="{BB962C8B-B14F-4D97-AF65-F5344CB8AC3E}">
        <p14:creationId xmlns:p14="http://schemas.microsoft.com/office/powerpoint/2010/main" val="21525026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 xmlns:a16="http://schemas.microsoft.com/office/drawing/2014/main" id="{987A0FBA-CC04-4256-A8EB-BB3C543E98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descr="sahne, yol, gök, açık hava içeren bir resim&#10;&#10;Açıklama otomatik olarak oluşturuldu">
            <a:extLst>
              <a:ext uri="{FF2B5EF4-FFF2-40B4-BE49-F238E27FC236}">
                <a16:creationId xmlns="" xmlns:a16="http://schemas.microsoft.com/office/drawing/2014/main" id="{690C874D-804E-44A1-9FD4-38F2E368F0B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7498" r="10496" b="-2"/>
          <a:stretch/>
        </p:blipFill>
        <p:spPr bwMode="auto">
          <a:xfrm>
            <a:off x="2" y="10"/>
            <a:ext cx="5578823" cy="6028246"/>
          </a:xfrm>
          <a:custGeom>
            <a:avLst/>
            <a:gdLst/>
            <a:ahLst/>
            <a:cxnLst/>
            <a:rect l="l" t="t" r="r" b="b"/>
            <a:pathLst>
              <a:path w="5578823" h="6028256">
                <a:moveTo>
                  <a:pt x="0" y="0"/>
                </a:moveTo>
                <a:lnTo>
                  <a:pt x="3897606" y="0"/>
                </a:lnTo>
                <a:lnTo>
                  <a:pt x="4274232" y="360545"/>
                </a:lnTo>
                <a:cubicBezTo>
                  <a:pt x="4408856" y="488910"/>
                  <a:pt x="4542134" y="615181"/>
                  <a:pt x="4673934" y="738354"/>
                </a:cubicBezTo>
                <a:cubicBezTo>
                  <a:pt x="5042663" y="1082881"/>
                  <a:pt x="5282330" y="1428108"/>
                  <a:pt x="5421862" y="1773839"/>
                </a:cubicBezTo>
                <a:cubicBezTo>
                  <a:pt x="5631101" y="2292214"/>
                  <a:pt x="5614731" y="2811325"/>
                  <a:pt x="5469198" y="3329255"/>
                </a:cubicBezTo>
                <a:cubicBezTo>
                  <a:pt x="5323662" y="3847185"/>
                  <a:pt x="5048962" y="4363935"/>
                  <a:pt x="4741546" y="4877588"/>
                </a:cubicBezTo>
                <a:cubicBezTo>
                  <a:pt x="4027238" y="6071494"/>
                  <a:pt x="2764972" y="6102970"/>
                  <a:pt x="1325600" y="5980388"/>
                </a:cubicBezTo>
                <a:cubicBezTo>
                  <a:pt x="903947" y="5944442"/>
                  <a:pt x="499735" y="5907589"/>
                  <a:pt x="137593" y="5804042"/>
                </a:cubicBezTo>
                <a:lnTo>
                  <a:pt x="0" y="5760161"/>
                </a:lnTo>
                <a:close/>
              </a:path>
            </a:pathLst>
          </a:custGeom>
          <a:noFill/>
          <a:extLst>
            <a:ext uri="{909E8E84-426E-40DD-AFC4-6F175D3DCCD1}">
              <a14:hiddenFill xmlns:a14="http://schemas.microsoft.com/office/drawing/2010/main">
                <a:solidFill>
                  <a:srgbClr val="FFFFFF"/>
                </a:solidFill>
              </a14:hiddenFill>
            </a:ext>
          </a:extLst>
        </p:spPr>
      </p:pic>
      <p:sp>
        <p:nvSpPr>
          <p:cNvPr id="73" name="Freeform: Shape 72">
            <a:extLst>
              <a:ext uri="{FF2B5EF4-FFF2-40B4-BE49-F238E27FC236}">
                <a16:creationId xmlns="" xmlns:a16="http://schemas.microsoft.com/office/drawing/2014/main" id="{E633B38B-B87A-4288-A20F-0223A6C27A5A}"/>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1"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İçerik Yer Tutucusu 2">
            <a:extLst>
              <a:ext uri="{FF2B5EF4-FFF2-40B4-BE49-F238E27FC236}">
                <a16:creationId xmlns="" xmlns:a16="http://schemas.microsoft.com/office/drawing/2014/main" id="{DFD4C20D-1F7D-4D56-8356-B329C599D6B0}"/>
              </a:ext>
            </a:extLst>
          </p:cNvPr>
          <p:cNvSpPr>
            <a:spLocks noGrp="1"/>
          </p:cNvSpPr>
          <p:nvPr>
            <p:ph idx="1"/>
          </p:nvPr>
        </p:nvSpPr>
        <p:spPr>
          <a:xfrm>
            <a:off x="6096000" y="2286000"/>
            <a:ext cx="5334000" cy="3810001"/>
          </a:xfrm>
        </p:spPr>
        <p:txBody>
          <a:bodyPr>
            <a:normAutofit/>
          </a:bodyPr>
          <a:lstStyle/>
          <a:p>
            <a:pPr>
              <a:lnSpc>
                <a:spcPct val="115000"/>
              </a:lnSpc>
            </a:pPr>
            <a:r>
              <a:rPr lang="tr-TR" sz="1500" dirty="0"/>
              <a:t>Akan bir trafikte arabanın üzerinde bulunan </a:t>
            </a:r>
            <a:r>
              <a:rPr lang="tr-TR" sz="1500" dirty="0" err="1"/>
              <a:t>sensörler</a:t>
            </a:r>
            <a:r>
              <a:rPr lang="tr-TR" sz="1500" dirty="0"/>
              <a:t> vasıtasıyla araçların hızları alınmaktadır. Böylece araçların ortalama hızların göre, ileride </a:t>
            </a:r>
            <a:r>
              <a:rPr lang="tr-TR" sz="1500" dirty="0" err="1"/>
              <a:t>karşılacakları</a:t>
            </a:r>
            <a:r>
              <a:rPr lang="tr-TR" sz="1500" dirty="0"/>
              <a:t>, trafik lambalarının kırmızı veya yeşil yanma sürelerini arttırılması ayarlanmaktadır. Ancak veriler analiz ederken bir (1) tane aracın hızı için -10 km/saat olarak yanlış bir değer gelmektedir. Aracın hızının eksi (-) değer gelmesi oluşturulacak modelde yanlış bir sonuca neden olabilir. Bu durum verinin düzensiz ve karmaşık olmasına bir örnektir. Bu nedenle bu verilerin öncelikle doğru bir formata getirilmesi ya da veri setinden çıkarılması (temizlenmesi) gerekir. </a:t>
            </a:r>
          </a:p>
          <a:p>
            <a:pPr>
              <a:lnSpc>
                <a:spcPct val="115000"/>
              </a:lnSpc>
            </a:pPr>
            <a:endParaRPr lang="tr-TR" sz="1500" dirty="0"/>
          </a:p>
        </p:txBody>
      </p:sp>
      <p:sp>
        <p:nvSpPr>
          <p:cNvPr id="2" name="Başlık 1">
            <a:extLst>
              <a:ext uri="{FF2B5EF4-FFF2-40B4-BE49-F238E27FC236}">
                <a16:creationId xmlns="" xmlns:a16="http://schemas.microsoft.com/office/drawing/2014/main" id="{DB98705F-D09A-4807-BBEF-87441E9F0C41}"/>
              </a:ext>
            </a:extLst>
          </p:cNvPr>
          <p:cNvSpPr>
            <a:spLocks noGrp="1"/>
          </p:cNvSpPr>
          <p:nvPr>
            <p:ph type="title"/>
          </p:nvPr>
        </p:nvSpPr>
        <p:spPr>
          <a:xfrm>
            <a:off x="6096000" y="762000"/>
            <a:ext cx="5334000" cy="1524000"/>
          </a:xfrm>
        </p:spPr>
        <p:txBody>
          <a:bodyPr>
            <a:normAutofit/>
          </a:bodyPr>
          <a:lstStyle/>
          <a:p>
            <a:r>
              <a:rPr lang="tr-TR" sz="3200"/>
              <a:t>Verinin Düzensiz Olması</a:t>
            </a:r>
          </a:p>
        </p:txBody>
      </p:sp>
    </p:spTree>
    <p:extLst>
      <p:ext uri="{BB962C8B-B14F-4D97-AF65-F5344CB8AC3E}">
        <p14:creationId xmlns:p14="http://schemas.microsoft.com/office/powerpoint/2010/main" val="26708721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71" name="Rectangle 70">
            <a:extLst>
              <a:ext uri="{FF2B5EF4-FFF2-40B4-BE49-F238E27FC236}">
                <a16:creationId xmlns="" xmlns:a16="http://schemas.microsoft.com/office/drawing/2014/main" id="{987A0FBA-CC04-4256-A8EB-BB3C543E989C}"/>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Freeform: Shape 72">
            <a:extLst>
              <a:ext uri="{FF2B5EF4-FFF2-40B4-BE49-F238E27FC236}">
                <a16:creationId xmlns="" xmlns:a16="http://schemas.microsoft.com/office/drawing/2014/main" id="{3D065C6D-EB42-400B-99C4-D0ACE936F6C3}"/>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a:off x="6613174" y="0"/>
            <a:ext cx="5578824" cy="6028256"/>
          </a:xfrm>
          <a:custGeom>
            <a:avLst/>
            <a:gdLst>
              <a:gd name="connsiteX0" fmla="*/ 1681218 w 5578824"/>
              <a:gd name="connsiteY0" fmla="*/ 0 h 6028256"/>
              <a:gd name="connsiteX1" fmla="*/ 5578824 w 5578824"/>
              <a:gd name="connsiteY1" fmla="*/ 0 h 6028256"/>
              <a:gd name="connsiteX2" fmla="*/ 5578824 w 5578824"/>
              <a:gd name="connsiteY2" fmla="*/ 5760161 h 6028256"/>
              <a:gd name="connsiteX3" fmla="*/ 5441231 w 5578824"/>
              <a:gd name="connsiteY3" fmla="*/ 5804042 h 6028256"/>
              <a:gd name="connsiteX4" fmla="*/ 4253224 w 5578824"/>
              <a:gd name="connsiteY4" fmla="*/ 5980388 h 6028256"/>
              <a:gd name="connsiteX5" fmla="*/ 837278 w 5578824"/>
              <a:gd name="connsiteY5" fmla="*/ 4877588 h 6028256"/>
              <a:gd name="connsiteX6" fmla="*/ 109626 w 5578824"/>
              <a:gd name="connsiteY6" fmla="*/ 3329255 h 6028256"/>
              <a:gd name="connsiteX7" fmla="*/ 156962 w 5578824"/>
              <a:gd name="connsiteY7" fmla="*/ 1773839 h 6028256"/>
              <a:gd name="connsiteX8" fmla="*/ 904890 w 5578824"/>
              <a:gd name="connsiteY8" fmla="*/ 738354 h 6028256"/>
              <a:gd name="connsiteX9" fmla="*/ 1304592 w 5578824"/>
              <a:gd name="connsiteY9" fmla="*/ 360545 h 60282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578824" h="6028256">
                <a:moveTo>
                  <a:pt x="1681218" y="0"/>
                </a:moveTo>
                <a:lnTo>
                  <a:pt x="5578824" y="0"/>
                </a:lnTo>
                <a:lnTo>
                  <a:pt x="5578824" y="5760161"/>
                </a:lnTo>
                <a:lnTo>
                  <a:pt x="5441231" y="5804042"/>
                </a:lnTo>
                <a:cubicBezTo>
                  <a:pt x="5079089" y="5907589"/>
                  <a:pt x="4674877" y="5944442"/>
                  <a:pt x="4253224" y="5980388"/>
                </a:cubicBezTo>
                <a:cubicBezTo>
                  <a:pt x="2813852" y="6102970"/>
                  <a:pt x="1551586" y="6071494"/>
                  <a:pt x="837278" y="4877588"/>
                </a:cubicBezTo>
                <a:cubicBezTo>
                  <a:pt x="529862" y="4363935"/>
                  <a:pt x="255162" y="3847185"/>
                  <a:pt x="109626" y="3329255"/>
                </a:cubicBezTo>
                <a:cubicBezTo>
                  <a:pt x="-35907" y="2811325"/>
                  <a:pt x="-52277" y="2292214"/>
                  <a:pt x="156962" y="1773839"/>
                </a:cubicBezTo>
                <a:cubicBezTo>
                  <a:pt x="296494" y="1428108"/>
                  <a:pt x="536161" y="1082881"/>
                  <a:pt x="904890" y="738354"/>
                </a:cubicBezTo>
                <a:cubicBezTo>
                  <a:pt x="1036690" y="615181"/>
                  <a:pt x="1169968" y="488910"/>
                  <a:pt x="1304592" y="360545"/>
                </a:cubicBezTo>
                <a:close/>
              </a:path>
            </a:pathLst>
          </a:cu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75" name="Freeform: Shape 74">
            <a:extLst>
              <a:ext uri="{FF2B5EF4-FFF2-40B4-BE49-F238E27FC236}">
                <a16:creationId xmlns="" xmlns:a16="http://schemas.microsoft.com/office/drawing/2014/main" id="{3362A0EA-3E81-4464-94B8-70BE5870EDC0}"/>
              </a:ext>
              <a:ext uri="{C183D7F6-B498-43B3-948B-1728B52AA6E4}">
                <adec:decorative xmlns=""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 xmlns:p16="http://schemas.microsoft.com/office/powerpoint/2015/main" val="1"/>
              </p:ext>
            </p:extLst>
          </p:nvPr>
        </p:nvSpPr>
        <p:spPr>
          <a:xfrm flipH="1">
            <a:off x="6487883" y="0"/>
            <a:ext cx="5704117" cy="6096000"/>
          </a:xfrm>
          <a:custGeom>
            <a:avLst/>
            <a:gdLst>
              <a:gd name="connsiteX0" fmla="*/ 0 w 5704117"/>
              <a:gd name="connsiteY0" fmla="*/ 0 h 6096000"/>
              <a:gd name="connsiteX1" fmla="*/ 4562795 w 5704117"/>
              <a:gd name="connsiteY1" fmla="*/ 0 h 6096000"/>
              <a:gd name="connsiteX2" fmla="*/ 4721192 w 5704117"/>
              <a:gd name="connsiteY2" fmla="*/ 133595 h 6096000"/>
              <a:gd name="connsiteX3" fmla="*/ 5467522 w 5704117"/>
              <a:gd name="connsiteY3" fmla="*/ 1054328 h 6096000"/>
              <a:gd name="connsiteX4" fmla="*/ 5538873 w 5704117"/>
              <a:gd name="connsiteY4" fmla="*/ 2897564 h 6096000"/>
              <a:gd name="connsiteX5" fmla="*/ 4442050 w 5704117"/>
              <a:gd name="connsiteY5" fmla="*/ 4732407 h 6096000"/>
              <a:gd name="connsiteX6" fmla="*/ 93046 w 5704117"/>
              <a:gd name="connsiteY6" fmla="*/ 6082857 h 6096000"/>
              <a:gd name="connsiteX7" fmla="*/ 0 w 5704117"/>
              <a:gd name="connsiteY7" fmla="*/ 607845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 name="connsiteX7" fmla="*/ 91440 w 5704117"/>
              <a:gd name="connsiteY7" fmla="*/ 91440 h 6096000"/>
              <a:gd name="connsiteX0" fmla="*/ 4562795 w 5704117"/>
              <a:gd name="connsiteY0" fmla="*/ 0 h 6096000"/>
              <a:gd name="connsiteX1" fmla="*/ 4721192 w 5704117"/>
              <a:gd name="connsiteY1" fmla="*/ 133595 h 6096000"/>
              <a:gd name="connsiteX2" fmla="*/ 5467522 w 5704117"/>
              <a:gd name="connsiteY2" fmla="*/ 1054328 h 6096000"/>
              <a:gd name="connsiteX3" fmla="*/ 5538873 w 5704117"/>
              <a:gd name="connsiteY3" fmla="*/ 2897564 h 6096000"/>
              <a:gd name="connsiteX4" fmla="*/ 4442050 w 5704117"/>
              <a:gd name="connsiteY4" fmla="*/ 4732407 h 6096000"/>
              <a:gd name="connsiteX5" fmla="*/ 93046 w 5704117"/>
              <a:gd name="connsiteY5" fmla="*/ 6082857 h 6096000"/>
              <a:gd name="connsiteX6" fmla="*/ 0 w 5704117"/>
              <a:gd name="connsiteY6" fmla="*/ 6078450 h 609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5704117" h="6096000">
                <a:moveTo>
                  <a:pt x="4562795" y="0"/>
                </a:moveTo>
                <a:lnTo>
                  <a:pt x="4721192" y="133595"/>
                </a:lnTo>
                <a:cubicBezTo>
                  <a:pt x="5067135" y="440105"/>
                  <a:pt x="5309779" y="747048"/>
                  <a:pt x="5467522" y="1054328"/>
                </a:cubicBezTo>
                <a:cubicBezTo>
                  <a:pt x="5782917" y="1668625"/>
                  <a:pt x="5758242" y="2283795"/>
                  <a:pt x="5538873" y="2897564"/>
                </a:cubicBezTo>
                <a:cubicBezTo>
                  <a:pt x="5319500" y="3511334"/>
                  <a:pt x="4905433" y="4123706"/>
                  <a:pt x="4442050" y="4732407"/>
                </a:cubicBezTo>
                <a:cubicBezTo>
                  <a:pt x="3499930" y="5970384"/>
                  <a:pt x="1925433" y="6153690"/>
                  <a:pt x="93046" y="6082857"/>
                </a:cubicBezTo>
                <a:lnTo>
                  <a:pt x="0" y="6078450"/>
                </a:lnTo>
              </a:path>
            </a:pathLst>
          </a:custGeom>
          <a:noFill/>
          <a:ln w="19050">
            <a:solidFill>
              <a:schemeClr val="accent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solidFill>
                <a:prstClr val="white"/>
              </a:solidFill>
              <a:latin typeface="Avenir Next LT Pro Light"/>
            </a:endParaRPr>
          </a:p>
        </p:txBody>
      </p:sp>
      <p:sp>
        <p:nvSpPr>
          <p:cNvPr id="3" name="İçerik Yer Tutucusu 2">
            <a:extLst>
              <a:ext uri="{FF2B5EF4-FFF2-40B4-BE49-F238E27FC236}">
                <a16:creationId xmlns="" xmlns:a16="http://schemas.microsoft.com/office/drawing/2014/main" id="{2D87326C-D68E-41B4-8993-FE0608577A20}"/>
              </a:ext>
            </a:extLst>
          </p:cNvPr>
          <p:cNvSpPr>
            <a:spLocks noGrp="1"/>
          </p:cNvSpPr>
          <p:nvPr>
            <p:ph idx="1"/>
          </p:nvPr>
        </p:nvSpPr>
        <p:spPr>
          <a:xfrm>
            <a:off x="762000" y="2286000"/>
            <a:ext cx="5334000" cy="3810001"/>
          </a:xfrm>
        </p:spPr>
        <p:txBody>
          <a:bodyPr>
            <a:normAutofit/>
          </a:bodyPr>
          <a:lstStyle/>
          <a:p>
            <a:pPr>
              <a:lnSpc>
                <a:spcPct val="115000"/>
              </a:lnSpc>
            </a:pPr>
            <a:r>
              <a:rPr lang="tr-TR" sz="2200"/>
              <a:t>bir sinema uygulaması ile iki öğrenciden ilki farklı türlerde 10 tane film, diğeri ise yine ilk öğrenciye benzer 9 film almaktadır. Verinin anlamlandırılmasında 9 film alan öğrenciye benzer filmler alan öğrenciler incelenerek 10. (onuncu) film öğrenciye tavsiye olarak sunulmaktadır. </a:t>
            </a:r>
          </a:p>
          <a:p>
            <a:pPr marL="0" indent="0">
              <a:lnSpc>
                <a:spcPct val="115000"/>
              </a:lnSpc>
              <a:buNone/>
            </a:pPr>
            <a:endParaRPr lang="tr-TR" sz="2200"/>
          </a:p>
        </p:txBody>
      </p:sp>
      <p:sp>
        <p:nvSpPr>
          <p:cNvPr id="2" name="Başlık 1">
            <a:extLst>
              <a:ext uri="{FF2B5EF4-FFF2-40B4-BE49-F238E27FC236}">
                <a16:creationId xmlns="" xmlns:a16="http://schemas.microsoft.com/office/drawing/2014/main" id="{BB2FDD92-C2D2-44DB-A777-BAA0AFE2BC65}"/>
              </a:ext>
            </a:extLst>
          </p:cNvPr>
          <p:cNvSpPr>
            <a:spLocks noGrp="1"/>
          </p:cNvSpPr>
          <p:nvPr>
            <p:ph type="title"/>
          </p:nvPr>
        </p:nvSpPr>
        <p:spPr>
          <a:xfrm>
            <a:off x="762000" y="762000"/>
            <a:ext cx="5334000" cy="1524000"/>
          </a:xfrm>
        </p:spPr>
        <p:txBody>
          <a:bodyPr>
            <a:normAutofit/>
          </a:bodyPr>
          <a:lstStyle/>
          <a:p>
            <a:r>
              <a:rPr lang="tr-TR" sz="3200"/>
              <a:t>Verinin Anlamlandırılması</a:t>
            </a:r>
          </a:p>
        </p:txBody>
      </p:sp>
      <p:pic>
        <p:nvPicPr>
          <p:cNvPr id="5122" name="Picture 2">
            <a:extLst>
              <a:ext uri="{FF2B5EF4-FFF2-40B4-BE49-F238E27FC236}">
                <a16:creationId xmlns="" xmlns:a16="http://schemas.microsoft.com/office/drawing/2014/main" id="{3C743A03-587B-4611-A4E0-C8194061E73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6858000" y="1048588"/>
            <a:ext cx="5334000" cy="35737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70704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endParaRPr lang="tr-TR" dirty="0"/>
          </a:p>
        </p:txBody>
      </p:sp>
      <p:sp>
        <p:nvSpPr>
          <p:cNvPr id="3" name="Metin Yer Tutucusu 2"/>
          <p:cNvSpPr>
            <a:spLocks noGrp="1"/>
          </p:cNvSpPr>
          <p:nvPr>
            <p:ph type="body" idx="1"/>
          </p:nvPr>
        </p:nvSpPr>
        <p:spPr>
          <a:xfrm>
            <a:off x="838200" y="1825624"/>
            <a:ext cx="5115560" cy="4473575"/>
          </a:xfrm>
        </p:spPr>
        <p:txBody>
          <a:bodyPr>
            <a:normAutofit fontScale="62500" lnSpcReduction="20000"/>
          </a:bodyPr>
          <a:lstStyle/>
          <a:p>
            <a:r>
              <a:rPr lang="tr-TR" dirty="0"/>
              <a:t>Makine öğrenmesi, bilgisayarın meydana gelen bir olay ile ilgili topladığı bilgi ve </a:t>
            </a:r>
            <a:r>
              <a:rPr lang="tr-TR" dirty="0" smtClean="0"/>
              <a:t>tecrübeleri</a:t>
            </a:r>
            <a:r>
              <a:rPr lang="en-US" dirty="0" smtClean="0"/>
              <a:t> </a:t>
            </a:r>
            <a:r>
              <a:rPr lang="tr-TR" dirty="0" smtClean="0"/>
              <a:t>öğrenebilmesi </a:t>
            </a:r>
            <a:r>
              <a:rPr lang="tr-TR" dirty="0"/>
              <a:t>amacıyla matematiksel modellerin kullanılmasıdır. </a:t>
            </a:r>
          </a:p>
          <a:p>
            <a:r>
              <a:rPr lang="tr-TR" dirty="0"/>
              <a:t>Makine öğrenmesinde temel amaç elde edilen veriler ile gelecekte oluşabilecek benzer olaylar hakkında kararlar verebilmek veya geçmişteki durumlar hakkında sonuç oluşturmaktır . </a:t>
            </a:r>
          </a:p>
          <a:p>
            <a:r>
              <a:rPr lang="tr-TR" dirty="0"/>
              <a:t>Çok büyük miktarlardaki verilerin elle işlenip bir sonuca varılabilmesi oldukça zordur. Bu nedenle makine öğrenmesi algoritmaları kullanılarak bu işlem kolay ve kısa sürede gerçekleştirilebilir. </a:t>
            </a:r>
          </a:p>
          <a:p>
            <a:r>
              <a:rPr lang="tr-TR" dirty="0"/>
              <a:t>Makine öğrenmesi, doğal dil işleme, nesne tanıma, arama motorları, robot hareket kontrolü, yüz tanıma gibi birçok uygulamada kullanılmaktadır. </a:t>
            </a:r>
          </a:p>
        </p:txBody>
      </p:sp>
      <p:pic>
        <p:nvPicPr>
          <p:cNvPr id="5" name="Resim 4"/>
          <p:cNvPicPr>
            <a:picLocks noChangeAspect="1"/>
          </p:cNvPicPr>
          <p:nvPr/>
        </p:nvPicPr>
        <p:blipFill>
          <a:blip r:embed="rId3"/>
          <a:stretch>
            <a:fillRect/>
          </a:stretch>
        </p:blipFill>
        <p:spPr>
          <a:xfrm>
            <a:off x="6240266" y="2192693"/>
            <a:ext cx="5766828" cy="3258319"/>
          </a:xfrm>
          <a:prstGeom prst="rect">
            <a:avLst/>
          </a:prstGeom>
        </p:spPr>
      </p:pic>
    </p:spTree>
    <p:extLst>
      <p:ext uri="{BB962C8B-B14F-4D97-AF65-F5344CB8AC3E}">
        <p14:creationId xmlns:p14="http://schemas.microsoft.com/office/powerpoint/2010/main" val="66838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Resim 3"/>
          <p:cNvPicPr>
            <a:picLocks noChangeAspect="1"/>
          </p:cNvPicPr>
          <p:nvPr/>
        </p:nvPicPr>
        <p:blipFill>
          <a:blip r:embed="rId2"/>
          <a:stretch>
            <a:fillRect/>
          </a:stretch>
        </p:blipFill>
        <p:spPr>
          <a:xfrm>
            <a:off x="1538287" y="2733675"/>
            <a:ext cx="9115425" cy="1390650"/>
          </a:xfrm>
          <a:prstGeom prst="rect">
            <a:avLst/>
          </a:prstGeom>
        </p:spPr>
      </p:pic>
    </p:spTree>
    <p:extLst>
      <p:ext uri="{BB962C8B-B14F-4D97-AF65-F5344CB8AC3E}">
        <p14:creationId xmlns:p14="http://schemas.microsoft.com/office/powerpoint/2010/main" val="300123757"/>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3612</TotalTime>
  <Words>961</Words>
  <Application>Microsoft Office PowerPoint</Application>
  <PresentationFormat>Geniş ekran</PresentationFormat>
  <Paragraphs>71</Paragraphs>
  <Slides>22</Slides>
  <Notes>14</Notes>
  <HiddenSlides>0</HiddenSlides>
  <MMClips>0</MMClips>
  <ScaleCrop>false</ScaleCrop>
  <HeadingPairs>
    <vt:vector size="6" baseType="variant">
      <vt:variant>
        <vt:lpstr>Kullanılan Yazı Tipleri</vt:lpstr>
      </vt:variant>
      <vt:variant>
        <vt:i4>7</vt:i4>
      </vt:variant>
      <vt:variant>
        <vt:lpstr>Tema</vt:lpstr>
      </vt:variant>
      <vt:variant>
        <vt:i4>1</vt:i4>
      </vt:variant>
      <vt:variant>
        <vt:lpstr>Slayt Başlıkları</vt:lpstr>
      </vt:variant>
      <vt:variant>
        <vt:i4>22</vt:i4>
      </vt:variant>
    </vt:vector>
  </HeadingPairs>
  <TitlesOfParts>
    <vt:vector size="30" baseType="lpstr">
      <vt:lpstr>Aharoni</vt:lpstr>
      <vt:lpstr>Arial</vt:lpstr>
      <vt:lpstr>Avenir Next LT Pro</vt:lpstr>
      <vt:lpstr>Avenir Next LT Pro Light</vt:lpstr>
      <vt:lpstr>Calibri</vt:lpstr>
      <vt:lpstr>Times New Roman</vt:lpstr>
      <vt:lpstr>Trebuchet MS</vt:lpstr>
      <vt:lpstr>Office Theme</vt:lpstr>
      <vt:lpstr>PowerPoint Sunusu</vt:lpstr>
      <vt:lpstr>Makine Öğrenmesi </vt:lpstr>
      <vt:lpstr>Veri Hacmi</vt:lpstr>
      <vt:lpstr>Verinin Hızı</vt:lpstr>
      <vt:lpstr>Veri Çeşitliliği</vt:lpstr>
      <vt:lpstr>Verinin Düzensiz Olması</vt:lpstr>
      <vt:lpstr>Verinin Anlamlandırılması</vt:lpstr>
      <vt:lpstr>PowerPoint Sunusu</vt:lpstr>
      <vt:lpstr>PowerPoint Sunusu</vt:lpstr>
      <vt:lpstr>Makine Öğrenmesi</vt:lpstr>
      <vt:lpstr>Makine Öğrenmesi Teknikleri</vt:lpstr>
      <vt:lpstr>Denetimli ve Denetimsiz Öğrenme</vt:lpstr>
      <vt:lpstr>Regresyon ve Sınıflandırma</vt:lpstr>
      <vt:lpstr>Bayes Ögrenme Teknigi</vt:lpstr>
      <vt:lpstr>Bayes Öğrenme Tekniği</vt:lpstr>
      <vt:lpstr>PowerPoint Sunusu</vt:lpstr>
      <vt:lpstr>PowerPoint Sunusu</vt:lpstr>
      <vt:lpstr>PowerPoint Sunusu</vt:lpstr>
      <vt:lpstr>PowerPoint Sunusu</vt:lpstr>
      <vt:lpstr>İlave Etkinlik</vt:lpstr>
      <vt:lpstr>PowerPoint Sunusu</vt:lpstr>
      <vt:lpstr>PowerPoint Sunusu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Engin KAPKIN</dc:creator>
  <cp:lastModifiedBy>Murat Both Sides Now</cp:lastModifiedBy>
  <cp:revision>104</cp:revision>
  <dcterms:created xsi:type="dcterms:W3CDTF">2020-02-01T14:56:41Z</dcterms:created>
  <dcterms:modified xsi:type="dcterms:W3CDTF">2024-05-13T13:51:44Z</dcterms:modified>
</cp:coreProperties>
</file>