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56" r:id="rId2"/>
    <p:sldId id="257" r:id="rId3"/>
    <p:sldId id="521" r:id="rId4"/>
    <p:sldId id="512" r:id="rId5"/>
    <p:sldId id="522" r:id="rId6"/>
    <p:sldId id="523" r:id="rId7"/>
    <p:sldId id="550" r:id="rId8"/>
    <p:sldId id="524" r:id="rId9"/>
    <p:sldId id="551" r:id="rId10"/>
    <p:sldId id="528" r:id="rId11"/>
    <p:sldId id="529" r:id="rId12"/>
    <p:sldId id="530" r:id="rId13"/>
    <p:sldId id="531" r:id="rId14"/>
    <p:sldId id="532" r:id="rId15"/>
    <p:sldId id="552" r:id="rId16"/>
    <p:sldId id="545" r:id="rId17"/>
    <p:sldId id="547" r:id="rId18"/>
    <p:sldId id="548" r:id="rId19"/>
    <p:sldId id="265"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8" roundtripDataSignature="AMtx7mirSvI042rLD/1MEU6DOAZADPDF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2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71A07C-C811-4A47-9D0F-A9A5F82E3BAD}">
  <a:tblStyle styleId="{DF71A07C-C811-4A47-9D0F-A9A5F82E3BA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20"/>
    <p:restoredTop sz="85643" autoAdjust="0"/>
  </p:normalViewPr>
  <p:slideViewPr>
    <p:cSldViewPr snapToGrid="0" snapToObjects="1">
      <p:cViewPr varScale="1">
        <p:scale>
          <a:sx n="100" d="100"/>
          <a:sy n="100" d="100"/>
        </p:scale>
        <p:origin x="11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28065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942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12</a:t>
            </a:fld>
            <a:endParaRPr/>
          </a:p>
        </p:txBody>
      </p:sp>
    </p:spTree>
    <p:extLst>
      <p:ext uri="{BB962C8B-B14F-4D97-AF65-F5344CB8AC3E}">
        <p14:creationId xmlns:p14="http://schemas.microsoft.com/office/powerpoint/2010/main" val="1119306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Bacterial</a:t>
            </a:r>
            <a:r>
              <a:rPr lang="tr-TR" dirty="0" smtClean="0"/>
              <a:t> </a:t>
            </a:r>
            <a:r>
              <a:rPr lang="tr-TR" dirty="0" err="1" smtClean="0"/>
              <a:t>leaf</a:t>
            </a:r>
            <a:r>
              <a:rPr lang="tr-TR" dirty="0" smtClean="0"/>
              <a:t> </a:t>
            </a:r>
            <a:r>
              <a:rPr lang="tr-TR" dirty="0" err="1" smtClean="0"/>
              <a:t>blight</a:t>
            </a:r>
            <a:r>
              <a:rPr lang="tr-TR" dirty="0" smtClean="0"/>
              <a:t> (Bakteriyel yaprak yanıklığı), Brown spot(Kahverengi nokta) ve </a:t>
            </a:r>
            <a:r>
              <a:rPr lang="tr-TR" dirty="0" err="1" smtClean="0"/>
              <a:t>Leaf</a:t>
            </a:r>
            <a:r>
              <a:rPr lang="tr-TR" dirty="0" smtClean="0"/>
              <a:t> </a:t>
            </a:r>
            <a:r>
              <a:rPr lang="tr-TR" dirty="0" err="1" smtClean="0"/>
              <a:t>smut</a:t>
            </a:r>
            <a:r>
              <a:rPr lang="tr-TR" dirty="0" smtClean="0"/>
              <a:t> (Yaprak isi) verileri olarak ayrı bir şekilde dikkate alınmıştır. (Bu</a:t>
            </a:r>
            <a:r>
              <a:rPr lang="en-US" baseline="0" dirty="0" smtClean="0"/>
              <a:t> </a:t>
            </a:r>
            <a:r>
              <a:rPr lang="tr-TR" dirty="0" smtClean="0"/>
              <a:t>noktada, anlatılan kodlarla uyumlu olması için indirilen veriler </a:t>
            </a:r>
            <a:r>
              <a:rPr lang="tr-TR" dirty="0" err="1" smtClean="0"/>
              <a:t>bitki_veri</a:t>
            </a:r>
            <a:r>
              <a:rPr lang="tr-TR" dirty="0" smtClean="0"/>
              <a:t>-seti adlı</a:t>
            </a:r>
            <a:r>
              <a:rPr lang="en-US" dirty="0" smtClean="0"/>
              <a:t> </a:t>
            </a:r>
            <a:r>
              <a:rPr lang="tr-TR" dirty="0" smtClean="0"/>
              <a:t>bir klasör altında toplanabilir). </a:t>
            </a:r>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15</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06591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17</a:t>
            </a:fld>
            <a:endParaRPr/>
          </a:p>
        </p:txBody>
      </p:sp>
    </p:spTree>
    <p:extLst>
      <p:ext uri="{BB962C8B-B14F-4D97-AF65-F5344CB8AC3E}">
        <p14:creationId xmlns:p14="http://schemas.microsoft.com/office/powerpoint/2010/main" val="2332114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sz="1200" b="0" i="0" u="none" strike="noStrike" cap="none" dirty="0" err="1" smtClean="0">
                <a:solidFill>
                  <a:schemeClr val="dk1"/>
                </a:solidFill>
                <a:effectLst/>
                <a:latin typeface="Calibri"/>
                <a:ea typeface="Calibri"/>
                <a:cs typeface="Calibri"/>
                <a:sym typeface="Calibri"/>
              </a:rPr>
              <a:t>Mükemmel</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sınıflandırma</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eğrisi</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sonuçların</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aşırı</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öğrenmeden</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kaynaklı</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olabileceği</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için</a:t>
            </a:r>
            <a:r>
              <a:rPr lang="en-US" sz="1200" b="0" i="0" u="none" strike="noStrike" cap="none" baseline="0" dirty="0" smtClean="0">
                <a:solidFill>
                  <a:schemeClr val="dk1"/>
                </a:solidFill>
                <a:effectLst/>
                <a:latin typeface="Calibri"/>
                <a:ea typeface="Calibri"/>
                <a:cs typeface="Calibri"/>
                <a:sym typeface="Calibri"/>
              </a:rPr>
              <a:t> ideal </a:t>
            </a:r>
            <a:r>
              <a:rPr lang="en-US" sz="1200" b="0" i="0" u="none" strike="noStrike" cap="none" baseline="0" dirty="0" err="1" smtClean="0">
                <a:solidFill>
                  <a:schemeClr val="dk1"/>
                </a:solidFill>
                <a:effectLst/>
                <a:latin typeface="Calibri"/>
                <a:ea typeface="Calibri"/>
                <a:cs typeface="Calibri"/>
                <a:sym typeface="Calibri"/>
              </a:rPr>
              <a:t>bir</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eğri</a:t>
            </a:r>
            <a:r>
              <a:rPr lang="en-US" sz="1200" b="0" i="0" u="none" strike="noStrike" cap="none" baseline="0" dirty="0" smtClean="0">
                <a:solidFill>
                  <a:schemeClr val="dk1"/>
                </a:solidFill>
                <a:effectLst/>
                <a:latin typeface="Calibri"/>
                <a:ea typeface="Calibri"/>
                <a:cs typeface="Calibri"/>
                <a:sym typeface="Calibri"/>
              </a:rPr>
              <a:t> </a:t>
            </a:r>
            <a:r>
              <a:rPr lang="en-US" sz="1200" b="0" i="0" u="none" strike="noStrike" cap="none" baseline="0" dirty="0" err="1" smtClean="0">
                <a:solidFill>
                  <a:schemeClr val="dk1"/>
                </a:solidFill>
                <a:effectLst/>
                <a:latin typeface="Calibri"/>
                <a:ea typeface="Calibri"/>
                <a:cs typeface="Calibri"/>
                <a:sym typeface="Calibri"/>
              </a:rPr>
              <a:t>değildir</a:t>
            </a:r>
            <a:r>
              <a:rPr lang="en-US" sz="1200" b="0" i="0" u="none" strike="noStrike" cap="none" baseline="0" dirty="0" smtClean="0">
                <a:solidFill>
                  <a:schemeClr val="dk1"/>
                </a:solidFill>
                <a:effectLst/>
                <a:latin typeface="Calibri"/>
                <a:ea typeface="Calibri"/>
                <a:cs typeface="Calibri"/>
                <a:sym typeface="Calibri"/>
              </a:rPr>
              <a:t>.</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18</a:t>
            </a:fld>
            <a:endParaRPr/>
          </a:p>
        </p:txBody>
      </p:sp>
    </p:spTree>
    <p:extLst>
      <p:ext uri="{BB962C8B-B14F-4D97-AF65-F5344CB8AC3E}">
        <p14:creationId xmlns:p14="http://schemas.microsoft.com/office/powerpoint/2010/main" val="3909001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84" name="Google Shape;18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19</a:t>
            </a:fld>
            <a:endParaRPr/>
          </a:p>
        </p:txBody>
      </p:sp>
    </p:spTree>
    <p:extLst>
      <p:ext uri="{BB962C8B-B14F-4D97-AF65-F5344CB8AC3E}">
        <p14:creationId xmlns:p14="http://schemas.microsoft.com/office/powerpoint/2010/main" val="158703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a:t>
            </a:fld>
            <a:endParaRPr/>
          </a:p>
        </p:txBody>
      </p:sp>
    </p:spTree>
    <p:extLst>
      <p:ext uri="{BB962C8B-B14F-4D97-AF65-F5344CB8AC3E}">
        <p14:creationId xmlns:p14="http://schemas.microsoft.com/office/powerpoint/2010/main" val="361741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tr-TR" sz="1200" b="0" i="0" u="none" strike="noStrike" cap="none" dirty="0" smtClean="0">
                <a:solidFill>
                  <a:schemeClr val="dk1"/>
                </a:solidFill>
                <a:effectLst/>
                <a:latin typeface="Calibri"/>
                <a:ea typeface="Calibri"/>
                <a:cs typeface="Calibri"/>
                <a:sym typeface="Calibri"/>
              </a:rPr>
              <a:t>karar ağacın algoritmasının kökü, hava durumudur. Karar ağacının düğümleri ise güneş, bulut, yağmur, rüzgâr ve havanın nemi de koşul ifadeleridir. Karar ağacının yaprakları ise okulun bahçesinde oyun oynayıp oynamayacağını belirtir. </a:t>
            </a:r>
            <a:endParaRPr lang="en-US" sz="1200" b="0" i="0" u="none" strike="noStrike" cap="none" dirty="0" smtClean="0">
              <a:solidFill>
                <a:schemeClr val="dk1"/>
              </a:solidFill>
              <a:effectLs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3</a:t>
            </a:fld>
            <a:endParaRPr/>
          </a:p>
        </p:txBody>
      </p:sp>
    </p:spTree>
    <p:extLst>
      <p:ext uri="{BB962C8B-B14F-4D97-AF65-F5344CB8AC3E}">
        <p14:creationId xmlns:p14="http://schemas.microsoft.com/office/powerpoint/2010/main" val="342318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4</a:t>
            </a:fld>
            <a:endParaRPr/>
          </a:p>
        </p:txBody>
      </p:sp>
    </p:spTree>
    <p:extLst>
      <p:ext uri="{BB962C8B-B14F-4D97-AF65-F5344CB8AC3E}">
        <p14:creationId xmlns:p14="http://schemas.microsoft.com/office/powerpoint/2010/main" val="3799557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tr-TR" sz="1200" b="0" i="0" u="none" strike="noStrike" cap="none" dirty="0" smtClean="0">
                <a:solidFill>
                  <a:schemeClr val="dk1"/>
                </a:solidFill>
                <a:effectLst/>
                <a:latin typeface="Calibri"/>
                <a:ea typeface="Calibri"/>
                <a:cs typeface="Calibri"/>
                <a:sym typeface="Calibri"/>
              </a:rPr>
              <a:t>Algoritmanın eğitim verisi üzerinden veriyi ezberlemesine verilen tekniğin adıdır. Aşırı öğrenmede eğitim verilerinden elde edilen sonuç yüksek olurken, eğitim verisinden farklı bir veri modele verildiğinde hatalı sonuçlar üretir. Kısaca model kararlı bir yapıya sahip değildir.</a:t>
            </a:r>
            <a:endParaRPr lang="en-US" sz="1200" b="0" i="0" u="none" strike="noStrike" cap="none" dirty="0" smtClean="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r>
              <a:rPr lang="en-US" dirty="0" smtClean="0"/>
              <a:t>Model </a:t>
            </a:r>
            <a:r>
              <a:rPr lang="en-US" dirty="0" err="1" smtClean="0"/>
              <a:t>underfitting</a:t>
            </a:r>
            <a:r>
              <a:rPr lang="en-US" dirty="0" smtClean="0"/>
              <a:t> </a:t>
            </a:r>
            <a:r>
              <a:rPr lang="en-US" dirty="0" err="1" smtClean="0"/>
              <a:t>olmuşsa</a:t>
            </a:r>
            <a:r>
              <a:rPr lang="en-US" dirty="0" smtClean="0"/>
              <a:t>, </a:t>
            </a:r>
            <a:r>
              <a:rPr lang="en-US" dirty="0" err="1" smtClean="0"/>
              <a:t>verilerin</a:t>
            </a:r>
            <a:r>
              <a:rPr lang="en-US" dirty="0" smtClean="0"/>
              <a:t> </a:t>
            </a:r>
            <a:r>
              <a:rPr lang="en-US" dirty="0" err="1" smtClean="0"/>
              <a:t>altında</a:t>
            </a:r>
            <a:r>
              <a:rPr lang="en-US" dirty="0" smtClean="0"/>
              <a:t> </a:t>
            </a:r>
            <a:r>
              <a:rPr lang="en-US" dirty="0" err="1" smtClean="0"/>
              <a:t>yatan</a:t>
            </a:r>
            <a:r>
              <a:rPr lang="en-US" dirty="0" smtClean="0"/>
              <a:t> </a:t>
            </a:r>
            <a:r>
              <a:rPr lang="en-US" dirty="0" err="1" smtClean="0"/>
              <a:t>mantığı</a:t>
            </a:r>
            <a:r>
              <a:rPr lang="en-US" dirty="0" smtClean="0"/>
              <a:t> </a:t>
            </a:r>
            <a:r>
              <a:rPr lang="en-US" dirty="0" err="1" smtClean="0"/>
              <a:t>kavrayamamış</a:t>
            </a:r>
            <a:r>
              <a:rPr lang="en-US" dirty="0" smtClean="0"/>
              <a:t> </a:t>
            </a:r>
            <a:r>
              <a:rPr lang="en-US" dirty="0" err="1" smtClean="0"/>
              <a:t>demektir</a:t>
            </a:r>
            <a:r>
              <a:rPr lang="en-US" dirty="0" smtClean="0"/>
              <a:t>. Model </a:t>
            </a:r>
            <a:r>
              <a:rPr lang="en-US" dirty="0" err="1" smtClean="0"/>
              <a:t>bu</a:t>
            </a:r>
            <a:r>
              <a:rPr lang="en-US" dirty="0" smtClean="0"/>
              <a:t> </a:t>
            </a:r>
            <a:r>
              <a:rPr lang="en-US" dirty="0" err="1" smtClean="0"/>
              <a:t>veriler</a:t>
            </a:r>
            <a:r>
              <a:rPr lang="en-US" dirty="0" smtClean="0"/>
              <a:t> </a:t>
            </a:r>
            <a:r>
              <a:rPr lang="en-US" dirty="0" err="1" smtClean="0"/>
              <a:t>ile</a:t>
            </a:r>
            <a:r>
              <a:rPr lang="en-US" dirty="0" smtClean="0"/>
              <a:t> ne </a:t>
            </a:r>
            <a:r>
              <a:rPr lang="en-US" dirty="0" err="1" smtClean="0"/>
              <a:t>yapacağını</a:t>
            </a:r>
            <a:r>
              <a:rPr lang="en-US" dirty="0" smtClean="0"/>
              <a:t> </a:t>
            </a:r>
            <a:r>
              <a:rPr lang="en-US" dirty="0" err="1" smtClean="0"/>
              <a:t>bilemez</a:t>
            </a:r>
            <a:r>
              <a:rPr lang="en-US" dirty="0" smtClean="0"/>
              <a:t> </a:t>
            </a:r>
            <a:r>
              <a:rPr lang="en-US" dirty="0" err="1" smtClean="0"/>
              <a:t>ve</a:t>
            </a:r>
            <a:r>
              <a:rPr lang="en-US" dirty="0" smtClean="0"/>
              <a:t> </a:t>
            </a:r>
            <a:r>
              <a:rPr lang="en-US" dirty="0" err="1" smtClean="0"/>
              <a:t>doğru</a:t>
            </a:r>
            <a:r>
              <a:rPr lang="en-US" dirty="0" smtClean="0"/>
              <a:t> </a:t>
            </a:r>
            <a:r>
              <a:rPr lang="en-US" dirty="0" err="1" smtClean="0"/>
              <a:t>olmayan</a:t>
            </a:r>
            <a:r>
              <a:rPr lang="en-US" dirty="0" smtClean="0"/>
              <a:t> </a:t>
            </a:r>
            <a:r>
              <a:rPr lang="en-US" dirty="0" err="1" smtClean="0"/>
              <a:t>sonuçlar</a:t>
            </a:r>
            <a:r>
              <a:rPr lang="en-US" dirty="0" smtClean="0"/>
              <a:t> </a:t>
            </a:r>
            <a:r>
              <a:rPr lang="en-US" dirty="0" err="1" smtClean="0"/>
              <a:t>verir</a:t>
            </a:r>
            <a:r>
              <a:rPr lang="en-US" dirty="0" smtClean="0"/>
              <a:t>. Model </a:t>
            </a:r>
            <a:r>
              <a:rPr lang="en-US" dirty="0" err="1" smtClean="0"/>
              <a:t>underfitting</a:t>
            </a:r>
            <a:r>
              <a:rPr lang="en-US" dirty="0" smtClean="0"/>
              <a:t> </a:t>
            </a:r>
            <a:r>
              <a:rPr lang="en-US" dirty="0" err="1" smtClean="0"/>
              <a:t>olmuşsa</a:t>
            </a:r>
            <a:r>
              <a:rPr lang="en-US" dirty="0" smtClean="0"/>
              <a:t>, </a:t>
            </a:r>
            <a:r>
              <a:rPr lang="en-US" dirty="0" err="1" smtClean="0"/>
              <a:t>verilerin</a:t>
            </a:r>
            <a:r>
              <a:rPr lang="en-US" dirty="0" smtClean="0"/>
              <a:t> </a:t>
            </a:r>
            <a:r>
              <a:rPr lang="en-US" dirty="0" err="1" smtClean="0"/>
              <a:t>altında</a:t>
            </a:r>
            <a:r>
              <a:rPr lang="en-US" dirty="0" smtClean="0"/>
              <a:t> </a:t>
            </a:r>
            <a:r>
              <a:rPr lang="en-US" dirty="0" err="1" smtClean="0"/>
              <a:t>yatan</a:t>
            </a:r>
            <a:r>
              <a:rPr lang="en-US" dirty="0" smtClean="0"/>
              <a:t> </a:t>
            </a:r>
            <a:r>
              <a:rPr lang="en-US" dirty="0" err="1" smtClean="0"/>
              <a:t>mantığı</a:t>
            </a:r>
            <a:r>
              <a:rPr lang="en-US" dirty="0" smtClean="0"/>
              <a:t> </a:t>
            </a:r>
            <a:r>
              <a:rPr lang="en-US" dirty="0" err="1" smtClean="0"/>
              <a:t>kavrayamamış</a:t>
            </a:r>
            <a:r>
              <a:rPr lang="en-US" dirty="0" smtClean="0"/>
              <a:t> </a:t>
            </a:r>
            <a:r>
              <a:rPr lang="en-US" dirty="0" err="1" smtClean="0"/>
              <a:t>demektir</a:t>
            </a:r>
            <a:r>
              <a:rPr lang="en-US" dirty="0" smtClean="0"/>
              <a:t>. Model </a:t>
            </a:r>
            <a:r>
              <a:rPr lang="en-US" dirty="0" err="1" smtClean="0"/>
              <a:t>bu</a:t>
            </a:r>
            <a:r>
              <a:rPr lang="en-US" dirty="0" smtClean="0"/>
              <a:t> </a:t>
            </a:r>
            <a:r>
              <a:rPr lang="en-US" dirty="0" err="1" smtClean="0"/>
              <a:t>veriler</a:t>
            </a:r>
            <a:r>
              <a:rPr lang="en-US" dirty="0" smtClean="0"/>
              <a:t> </a:t>
            </a:r>
            <a:r>
              <a:rPr lang="en-US" dirty="0" err="1" smtClean="0"/>
              <a:t>ile</a:t>
            </a:r>
            <a:r>
              <a:rPr lang="en-US" dirty="0" smtClean="0"/>
              <a:t> ne </a:t>
            </a:r>
            <a:r>
              <a:rPr lang="en-US" dirty="0" err="1" smtClean="0"/>
              <a:t>yapacağını</a:t>
            </a:r>
            <a:r>
              <a:rPr lang="en-US" dirty="0" smtClean="0"/>
              <a:t> </a:t>
            </a:r>
            <a:r>
              <a:rPr lang="en-US" dirty="0" err="1" smtClean="0"/>
              <a:t>bilemez</a:t>
            </a:r>
            <a:r>
              <a:rPr lang="en-US" dirty="0" smtClean="0"/>
              <a:t> </a:t>
            </a:r>
            <a:r>
              <a:rPr lang="en-US" dirty="0" err="1" smtClean="0"/>
              <a:t>ve</a:t>
            </a:r>
            <a:r>
              <a:rPr lang="en-US" dirty="0" smtClean="0"/>
              <a:t> </a:t>
            </a:r>
            <a:r>
              <a:rPr lang="en-US" dirty="0" err="1" smtClean="0"/>
              <a:t>doğru</a:t>
            </a:r>
            <a:r>
              <a:rPr lang="en-US" dirty="0" smtClean="0"/>
              <a:t> </a:t>
            </a:r>
            <a:r>
              <a:rPr lang="en-US" dirty="0" err="1" smtClean="0"/>
              <a:t>olmayan</a:t>
            </a:r>
            <a:r>
              <a:rPr lang="en-US" dirty="0" smtClean="0"/>
              <a:t> </a:t>
            </a:r>
            <a:r>
              <a:rPr lang="en-US" dirty="0" err="1" smtClean="0"/>
              <a:t>sonuçlar</a:t>
            </a:r>
            <a:r>
              <a:rPr lang="en-US" dirty="0" smtClean="0"/>
              <a:t> </a:t>
            </a:r>
            <a:r>
              <a:rPr lang="en-US" dirty="0" err="1" smtClean="0"/>
              <a:t>verir</a:t>
            </a:r>
            <a:r>
              <a:rPr lang="en-US" dirty="0" smtClean="0"/>
              <a:t>.</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5</a:t>
            </a:fld>
            <a:endParaRPr/>
          </a:p>
        </p:txBody>
      </p:sp>
    </p:spTree>
    <p:extLst>
      <p:ext uri="{BB962C8B-B14F-4D97-AF65-F5344CB8AC3E}">
        <p14:creationId xmlns:p14="http://schemas.microsoft.com/office/powerpoint/2010/main" val="3286654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6</a:t>
            </a:fld>
            <a:endParaRPr/>
          </a:p>
        </p:txBody>
      </p:sp>
    </p:spTree>
    <p:extLst>
      <p:ext uri="{BB962C8B-B14F-4D97-AF65-F5344CB8AC3E}">
        <p14:creationId xmlns:p14="http://schemas.microsoft.com/office/powerpoint/2010/main" val="2043106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8</a:t>
            </a:fld>
            <a:endParaRPr/>
          </a:p>
        </p:txBody>
      </p:sp>
    </p:spTree>
    <p:extLst>
      <p:ext uri="{BB962C8B-B14F-4D97-AF65-F5344CB8AC3E}">
        <p14:creationId xmlns:p14="http://schemas.microsoft.com/office/powerpoint/2010/main" val="1937209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10</a:t>
            </a:fld>
            <a:endParaRPr/>
          </a:p>
        </p:txBody>
      </p:sp>
    </p:spTree>
    <p:extLst>
      <p:ext uri="{BB962C8B-B14F-4D97-AF65-F5344CB8AC3E}">
        <p14:creationId xmlns:p14="http://schemas.microsoft.com/office/powerpoint/2010/main" val="533839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200"/>
              <a:buFont typeface="Calibri"/>
              <a:buNone/>
              <a:tabLst/>
              <a:defRPr/>
            </a:pP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11</a:t>
            </a:fld>
            <a:endParaRPr/>
          </a:p>
        </p:txBody>
      </p:sp>
    </p:spTree>
    <p:extLst>
      <p:ext uri="{BB962C8B-B14F-4D97-AF65-F5344CB8AC3E}">
        <p14:creationId xmlns:p14="http://schemas.microsoft.com/office/powerpoint/2010/main" val="263768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Trebuchet MS"/>
                <a:ea typeface="Trebuchet MS"/>
                <a:cs typeface="Trebuchet MS"/>
                <a:sym typeface="Trebuchet M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rebuchet MS"/>
                <a:ea typeface="Trebuchet MS"/>
                <a:cs typeface="Trebuchet MS"/>
                <a:sym typeface="Trebuchet MS"/>
              </a:defRPr>
            </a:lvl1pPr>
            <a:lvl2pPr marL="0" marR="0" lvl="1" indent="0" algn="r" rtl="0">
              <a:spcBef>
                <a:spcPts val="0"/>
              </a:spcBef>
              <a:buNone/>
              <a:defRPr sz="1200" b="0" i="0" u="none" strike="noStrike" cap="none">
                <a:solidFill>
                  <a:srgbClr val="888888"/>
                </a:solidFill>
                <a:latin typeface="Trebuchet MS"/>
                <a:ea typeface="Trebuchet MS"/>
                <a:cs typeface="Trebuchet MS"/>
                <a:sym typeface="Trebuchet MS"/>
              </a:defRPr>
            </a:lvl2pPr>
            <a:lvl3pPr marL="0" marR="0" lvl="2" indent="0" algn="r" rtl="0">
              <a:spcBef>
                <a:spcPts val="0"/>
              </a:spcBef>
              <a:buNone/>
              <a:defRPr sz="1200" b="0" i="0" u="none" strike="noStrike" cap="none">
                <a:solidFill>
                  <a:srgbClr val="888888"/>
                </a:solidFill>
                <a:latin typeface="Trebuchet MS"/>
                <a:ea typeface="Trebuchet MS"/>
                <a:cs typeface="Trebuchet MS"/>
                <a:sym typeface="Trebuchet MS"/>
              </a:defRPr>
            </a:lvl3pPr>
            <a:lvl4pPr marL="0" marR="0" lvl="3" indent="0" algn="r" rtl="0">
              <a:spcBef>
                <a:spcPts val="0"/>
              </a:spcBef>
              <a:buNone/>
              <a:defRPr sz="1200" b="0" i="0" u="none" strike="noStrike" cap="none">
                <a:solidFill>
                  <a:srgbClr val="888888"/>
                </a:solidFill>
                <a:latin typeface="Trebuchet MS"/>
                <a:ea typeface="Trebuchet MS"/>
                <a:cs typeface="Trebuchet MS"/>
                <a:sym typeface="Trebuchet MS"/>
              </a:defRPr>
            </a:lvl4pPr>
            <a:lvl5pPr marL="0" marR="0" lvl="4" indent="0" algn="r" rtl="0">
              <a:spcBef>
                <a:spcPts val="0"/>
              </a:spcBef>
              <a:buNone/>
              <a:defRPr sz="1200" b="0" i="0" u="none" strike="noStrike" cap="none">
                <a:solidFill>
                  <a:srgbClr val="888888"/>
                </a:solidFill>
                <a:latin typeface="Trebuchet MS"/>
                <a:ea typeface="Trebuchet MS"/>
                <a:cs typeface="Trebuchet MS"/>
                <a:sym typeface="Trebuchet MS"/>
              </a:defRPr>
            </a:lvl5pPr>
            <a:lvl6pPr marL="0" marR="0" lvl="5" indent="0" algn="r" rtl="0">
              <a:spcBef>
                <a:spcPts val="0"/>
              </a:spcBef>
              <a:buNone/>
              <a:defRPr sz="1200" b="0" i="0" u="none" strike="noStrike" cap="none">
                <a:solidFill>
                  <a:srgbClr val="888888"/>
                </a:solidFill>
                <a:latin typeface="Trebuchet MS"/>
                <a:ea typeface="Trebuchet MS"/>
                <a:cs typeface="Trebuchet MS"/>
                <a:sym typeface="Trebuchet MS"/>
              </a:defRPr>
            </a:lvl6pPr>
            <a:lvl7pPr marL="0" marR="0" lvl="6" indent="0" algn="r" rtl="0">
              <a:spcBef>
                <a:spcPts val="0"/>
              </a:spcBef>
              <a:buNone/>
              <a:defRPr sz="1200" b="0" i="0" u="none" strike="noStrike" cap="none">
                <a:solidFill>
                  <a:srgbClr val="888888"/>
                </a:solidFill>
                <a:latin typeface="Trebuchet MS"/>
                <a:ea typeface="Trebuchet MS"/>
                <a:cs typeface="Trebuchet MS"/>
                <a:sym typeface="Trebuchet MS"/>
              </a:defRPr>
            </a:lvl7pPr>
            <a:lvl8pPr marL="0" marR="0" lvl="7" indent="0" algn="r" rtl="0">
              <a:spcBef>
                <a:spcPts val="0"/>
              </a:spcBef>
              <a:buNone/>
              <a:defRPr sz="1200" b="0" i="0" u="none" strike="noStrike" cap="none">
                <a:solidFill>
                  <a:srgbClr val="888888"/>
                </a:solidFill>
                <a:latin typeface="Trebuchet MS"/>
                <a:ea typeface="Trebuchet MS"/>
                <a:cs typeface="Trebuchet MS"/>
                <a:sym typeface="Trebuchet MS"/>
              </a:defRPr>
            </a:lvl8pPr>
            <a:lvl9pPr marL="0" marR="0" lvl="8" indent="0" algn="r" rtl="0">
              <a:spcBef>
                <a:spcPts val="0"/>
              </a:spcBef>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8.png"/><Relationship Id="rId5" Type="http://schemas.openxmlformats.org/officeDocument/2006/relationships/oleObject" Target="../embeddings/oleObject1.bin"/><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A close up of a sign&#10;&#10;Description automatically generated"/>
          <p:cNvPicPr preferRelativeResize="0"/>
          <p:nvPr/>
        </p:nvPicPr>
        <p:blipFill rotWithShape="1">
          <a:blip r:embed="rId3">
            <a:alphaModFix/>
          </a:blip>
          <a:srcRect/>
          <a:stretch/>
        </p:blipFill>
        <p:spPr>
          <a:xfrm>
            <a:off x="3962400" y="2366127"/>
            <a:ext cx="4267200" cy="1061928"/>
          </a:xfrm>
          <a:prstGeom prst="rect">
            <a:avLst/>
          </a:prstGeom>
          <a:noFill/>
          <a:ln>
            <a:noFill/>
          </a:ln>
        </p:spPr>
      </p:pic>
      <p:pic>
        <p:nvPicPr>
          <p:cNvPr id="89" name="Google Shape;89;p1" descr="A picture containing drawing, shirt&#10;&#10;Description automatically generated"/>
          <p:cNvPicPr preferRelativeResize="0"/>
          <p:nvPr/>
        </p:nvPicPr>
        <p:blipFill rotWithShape="1">
          <a:blip r:embed="rId4">
            <a:alphaModFix/>
          </a:blip>
          <a:srcRect/>
          <a:stretch/>
        </p:blipFill>
        <p:spPr>
          <a:xfrm>
            <a:off x="8421552" y="6043210"/>
            <a:ext cx="3596315" cy="832934"/>
          </a:xfrm>
          <a:prstGeom prst="rect">
            <a:avLst/>
          </a:prstGeom>
          <a:noFill/>
          <a:ln>
            <a:noFill/>
          </a:ln>
        </p:spPr>
      </p:pic>
      <p:pic>
        <p:nvPicPr>
          <p:cNvPr id="90" name="Google Shape;90;p1" descr="A picture containing drawing&#10;&#10;Description automatically generated"/>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91" name="Google Shape;91;p1"/>
          <p:cNvSpPr txBox="1"/>
          <p:nvPr/>
        </p:nvSpPr>
        <p:spPr>
          <a:xfrm>
            <a:off x="2625970" y="3786481"/>
            <a:ext cx="6940060" cy="461624"/>
          </a:xfrm>
          <a:prstGeom prst="rect">
            <a:avLst/>
          </a:prstGeom>
          <a:noFill/>
          <a:ln>
            <a:noFill/>
          </a:ln>
        </p:spPr>
        <p:txBody>
          <a:bodyPr spcFirstLastPara="1" wrap="square" lIns="91425" tIns="45700" rIns="91425" bIns="45700" anchor="t" anchorCtr="0">
            <a:spAutoFit/>
          </a:bodyPr>
          <a:lstStyle/>
          <a:p>
            <a:pPr lvl="0" algn="ctr"/>
            <a:r>
              <a:rPr lang="en-US" sz="2400" b="1" i="0" u="none" strike="noStrike" cap="none" dirty="0" smtClean="0">
                <a:solidFill>
                  <a:schemeClr val="dk1"/>
                </a:solidFill>
                <a:latin typeface="Trebuchet MS"/>
                <a:ea typeface="Trebuchet MS"/>
                <a:cs typeface="Trebuchet MS"/>
                <a:sym typeface="Trebuchet MS"/>
              </a:rPr>
              <a:t>YAPAY ZEKA</a:t>
            </a:r>
            <a:r>
              <a:rPr lang="tr-TR" sz="2400" b="1" i="0" u="none" strike="noStrike" cap="none" dirty="0" smtClean="0">
                <a:solidFill>
                  <a:schemeClr val="dk1"/>
                </a:solidFill>
                <a:latin typeface="Trebuchet MS"/>
                <a:ea typeface="Trebuchet MS"/>
                <a:cs typeface="Trebuchet MS"/>
                <a:sym typeface="Trebuchet MS"/>
              </a:rPr>
              <a:t>: </a:t>
            </a:r>
            <a:r>
              <a:rPr lang="tr-TR" sz="2400" dirty="0" smtClean="0"/>
              <a:t>Karar </a:t>
            </a:r>
            <a:r>
              <a:rPr lang="tr-TR" sz="2400" dirty="0"/>
              <a:t>Ağaçları ve Tutarlı Kararlar</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556181" y="485232"/>
            <a:ext cx="7315200" cy="707846"/>
          </a:xfrm>
          <a:prstGeom prst="rect">
            <a:avLst/>
          </a:prstGeom>
          <a:noFill/>
          <a:ln>
            <a:noFill/>
          </a:ln>
        </p:spPr>
        <p:txBody>
          <a:bodyPr spcFirstLastPara="1" wrap="square" lIns="91425" tIns="45700" rIns="91425" bIns="45700" anchor="t" anchorCtr="0">
            <a:spAutoFit/>
          </a:bodyPr>
          <a:lstStyle/>
          <a:p>
            <a:pPr lvl="0" algn="ctr"/>
            <a:r>
              <a:rPr lang="tr-TR" sz="4000" dirty="0"/>
              <a:t>Karar Ağacı Tekniği </a:t>
            </a:r>
            <a:endParaRPr lang="tr-TR" sz="40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6" name="Google Shape;99;p2"/>
          <p:cNvSpPr txBox="1"/>
          <p:nvPr/>
        </p:nvSpPr>
        <p:spPr>
          <a:xfrm>
            <a:off x="760397" y="1434165"/>
            <a:ext cx="6477802" cy="4462720"/>
          </a:xfrm>
          <a:prstGeom prst="rect">
            <a:avLst/>
          </a:prstGeom>
          <a:noFill/>
          <a:ln>
            <a:noFill/>
          </a:ln>
        </p:spPr>
        <p:txBody>
          <a:bodyPr spcFirstLastPara="1" wrap="square" lIns="91425" tIns="45700" rIns="91425" bIns="45700" anchor="t" anchorCtr="0">
            <a:spAutoFit/>
          </a:bodyPr>
          <a:lstStyle/>
          <a:p>
            <a:r>
              <a:rPr lang="tr-TR" sz="2000" dirty="0"/>
              <a:t>C&amp;RT Karar Ağacı </a:t>
            </a:r>
            <a:r>
              <a:rPr lang="tr-TR" sz="2000" dirty="0" smtClean="0"/>
              <a:t>Algoritması</a:t>
            </a:r>
            <a:endParaRPr lang="en-US" sz="2000" dirty="0" smtClean="0"/>
          </a:p>
          <a:p>
            <a:pPr marL="342900" indent="-342900">
              <a:buFont typeface="Arial" panose="020B0604020202020204" pitchFamily="34" charset="0"/>
              <a:buChar char="•"/>
            </a:pPr>
            <a:r>
              <a:rPr lang="tr-TR" sz="2000" dirty="0" err="1" smtClean="0"/>
              <a:t>Gini</a:t>
            </a:r>
            <a:r>
              <a:rPr lang="tr-TR" sz="2000" dirty="0" smtClean="0"/>
              <a:t> </a:t>
            </a:r>
            <a:r>
              <a:rPr lang="tr-TR" sz="2000" dirty="0"/>
              <a:t>indeksi (dizini) veya </a:t>
            </a:r>
            <a:r>
              <a:rPr lang="tr-TR" sz="2000" dirty="0" err="1"/>
              <a:t>Gini</a:t>
            </a:r>
            <a:r>
              <a:rPr lang="tr-TR" sz="2000" dirty="0"/>
              <a:t> katsayısı, İtalyan istatistikçi </a:t>
            </a:r>
            <a:r>
              <a:rPr lang="tr-TR" sz="2000" dirty="0" err="1"/>
              <a:t>Corrado</a:t>
            </a:r>
            <a:r>
              <a:rPr lang="tr-TR" sz="2000" dirty="0"/>
              <a:t> </a:t>
            </a:r>
            <a:r>
              <a:rPr lang="tr-TR" sz="2000" dirty="0" err="1"/>
              <a:t>Gini</a:t>
            </a:r>
            <a:r>
              <a:rPr lang="tr-TR" sz="2000" dirty="0"/>
              <a:t> tarafından 1912’de geliştirilen istatistiksel bir ölçüdür. </a:t>
            </a:r>
            <a:endParaRPr lang="en-US" sz="2000" dirty="0" smtClean="0"/>
          </a:p>
          <a:p>
            <a:pPr marL="342900" indent="-342900">
              <a:buFont typeface="Arial" panose="020B0604020202020204" pitchFamily="34" charset="0"/>
              <a:buChar char="•"/>
            </a:pPr>
            <a:r>
              <a:rPr lang="tr-TR" sz="2000" dirty="0" err="1" smtClean="0"/>
              <a:t>Gini’ye</a:t>
            </a:r>
            <a:r>
              <a:rPr lang="tr-TR" sz="2000" dirty="0" smtClean="0"/>
              <a:t> </a:t>
            </a:r>
            <a:r>
              <a:rPr lang="tr-TR" sz="2000" dirty="0"/>
              <a:t>dayalı ikili bölme işlemine göre çalışan bir karar ağacı algoritmasıdır. </a:t>
            </a:r>
            <a:endParaRPr lang="en-US" sz="2000" dirty="0" smtClean="0"/>
          </a:p>
          <a:p>
            <a:pPr marL="342900" indent="-342900">
              <a:buFont typeface="Arial" panose="020B0604020202020204" pitchFamily="34" charset="0"/>
              <a:buChar char="•"/>
            </a:pPr>
            <a:r>
              <a:rPr lang="tr-TR" sz="2000" dirty="0" smtClean="0"/>
              <a:t>Bu </a:t>
            </a:r>
            <a:r>
              <a:rPr lang="tr-TR" sz="2000" dirty="0"/>
              <a:t>algoritmada en son veya uçta olmayan her bir düğümde iki adet dal vardır. </a:t>
            </a:r>
            <a:endParaRPr lang="en-US" sz="2000" dirty="0" smtClean="0"/>
          </a:p>
          <a:p>
            <a:pPr marL="342900" indent="-342900">
              <a:buFont typeface="Arial" panose="020B0604020202020204" pitchFamily="34" charset="0"/>
              <a:buChar char="•"/>
            </a:pPr>
            <a:r>
              <a:rPr lang="tr-TR" sz="2000" dirty="0" smtClean="0"/>
              <a:t>Hem </a:t>
            </a:r>
            <a:r>
              <a:rPr lang="tr-TR" sz="2000" dirty="0"/>
              <a:t>Sınıflandırma hem de regresyon (sayısal sonuç) uygulamalarında kullanılır. </a:t>
            </a:r>
            <a:endParaRPr lang="en-US" sz="2000" dirty="0" smtClean="0"/>
          </a:p>
          <a:p>
            <a:pPr marL="342900" indent="-342900">
              <a:buFont typeface="Arial" panose="020B0604020202020204" pitchFamily="34" charset="0"/>
              <a:buChar char="•"/>
            </a:pPr>
            <a:r>
              <a:rPr lang="tr-TR" sz="2000" dirty="0" smtClean="0"/>
              <a:t>Budama </a:t>
            </a:r>
            <a:r>
              <a:rPr lang="tr-TR" sz="2000" dirty="0"/>
              <a:t>işlemi oluşturulan karar ağacı yapısına göre değişiklik gösterir. </a:t>
            </a:r>
            <a:endParaRPr lang="en-US" sz="2000" dirty="0"/>
          </a:p>
          <a:p>
            <a:endParaRPr lang="en-US" sz="2000" dirty="0"/>
          </a:p>
          <a:p>
            <a:pPr algn="just"/>
            <a:endParaRPr lang="en-US" sz="2400" dirty="0"/>
          </a:p>
        </p:txBody>
      </p:sp>
      <p:pic>
        <p:nvPicPr>
          <p:cNvPr id="4" name="Resi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0388" y="1625600"/>
            <a:ext cx="4441107" cy="2775692"/>
          </a:xfrm>
          <a:prstGeom prst="rect">
            <a:avLst/>
          </a:prstGeom>
        </p:spPr>
      </p:pic>
      <p:sp>
        <p:nvSpPr>
          <p:cNvPr id="5" name="Dikdörtgen 4"/>
          <p:cNvSpPr/>
          <p:nvPr/>
        </p:nvSpPr>
        <p:spPr>
          <a:xfrm>
            <a:off x="8326567" y="1039189"/>
            <a:ext cx="2324675" cy="307777"/>
          </a:xfrm>
          <a:prstGeom prst="rect">
            <a:avLst/>
          </a:prstGeom>
        </p:spPr>
        <p:txBody>
          <a:bodyPr wrap="none">
            <a:spAutoFit/>
          </a:bodyPr>
          <a:lstStyle/>
          <a:p>
            <a:r>
              <a:rPr lang="tr-TR" dirty="0">
                <a:latin typeface="Calibri" panose="020F0502020204030204" pitchFamily="34" charset="0"/>
                <a:ea typeface="Calibri" panose="020F0502020204030204" pitchFamily="34" charset="0"/>
                <a:cs typeface="Arial" panose="020B0604020202020204" pitchFamily="34" charset="0"/>
              </a:rPr>
              <a:t>C&amp;RT Karar Ağacı Algoritması</a:t>
            </a:r>
            <a:endParaRPr lang="tr-TR" dirty="0"/>
          </a:p>
        </p:txBody>
      </p:sp>
    </p:spTree>
    <p:extLst>
      <p:ext uri="{BB962C8B-B14F-4D97-AF65-F5344CB8AC3E}">
        <p14:creationId xmlns:p14="http://schemas.microsoft.com/office/powerpoint/2010/main" val="3956866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556181" y="485232"/>
            <a:ext cx="7315200" cy="707846"/>
          </a:xfrm>
          <a:prstGeom prst="rect">
            <a:avLst/>
          </a:prstGeom>
          <a:noFill/>
          <a:ln>
            <a:noFill/>
          </a:ln>
        </p:spPr>
        <p:txBody>
          <a:bodyPr spcFirstLastPara="1" wrap="square" lIns="91425" tIns="45700" rIns="91425" bIns="45700" anchor="t" anchorCtr="0">
            <a:spAutoFit/>
          </a:bodyPr>
          <a:lstStyle/>
          <a:p>
            <a:pPr lvl="0" algn="ctr"/>
            <a:r>
              <a:rPr lang="tr-TR" sz="4000" dirty="0"/>
              <a:t>Karar Ağacı Tekniği </a:t>
            </a:r>
            <a:endParaRPr lang="tr-TR" sz="40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6" name="Google Shape;99;p2"/>
          <p:cNvSpPr txBox="1"/>
          <p:nvPr/>
        </p:nvSpPr>
        <p:spPr>
          <a:xfrm>
            <a:off x="760397" y="1434165"/>
            <a:ext cx="6477802" cy="4462720"/>
          </a:xfrm>
          <a:prstGeom prst="rect">
            <a:avLst/>
          </a:prstGeom>
          <a:noFill/>
          <a:ln>
            <a:noFill/>
          </a:ln>
        </p:spPr>
        <p:txBody>
          <a:bodyPr spcFirstLastPara="1" wrap="square" lIns="91425" tIns="45700" rIns="91425" bIns="45700" anchor="t" anchorCtr="0">
            <a:spAutoFit/>
          </a:bodyPr>
          <a:lstStyle/>
          <a:p>
            <a:pPr algn="just"/>
            <a:r>
              <a:rPr lang="tr-TR" sz="2000" dirty="0"/>
              <a:t>CHAID Karar Ağacı </a:t>
            </a:r>
            <a:r>
              <a:rPr lang="tr-TR" sz="2000" dirty="0" smtClean="0"/>
              <a:t>Algoritması</a:t>
            </a:r>
            <a:endParaRPr lang="en-US" sz="2000" dirty="0" smtClean="0"/>
          </a:p>
          <a:p>
            <a:pPr algn="just"/>
            <a:endParaRPr lang="en-US" sz="2000" dirty="0" smtClean="0"/>
          </a:p>
          <a:p>
            <a:pPr marL="342900" indent="-342900" algn="just">
              <a:buFont typeface="Arial" panose="020B0604020202020204" pitchFamily="34" charset="0"/>
              <a:buChar char="•"/>
            </a:pPr>
            <a:r>
              <a:rPr lang="tr-TR" sz="2000" dirty="0"/>
              <a:t>Karar ağacı CHAID algoritması istatistik tabanlı olarak G. V. </a:t>
            </a:r>
            <a:r>
              <a:rPr lang="tr-TR" sz="2000" dirty="0" err="1"/>
              <a:t>Kass</a:t>
            </a:r>
            <a:r>
              <a:rPr lang="tr-TR" sz="2000" dirty="0"/>
              <a:t> tarafından 1980’de geliştirilmiştir</a:t>
            </a:r>
            <a:r>
              <a:rPr lang="tr-TR" sz="2000" dirty="0" smtClean="0"/>
              <a:t>.</a:t>
            </a:r>
            <a:endParaRPr lang="en-US" sz="2000" dirty="0" smtClean="0"/>
          </a:p>
          <a:p>
            <a:pPr marL="342900" indent="-342900" algn="just">
              <a:buFont typeface="Arial" panose="020B0604020202020204" pitchFamily="34" charset="0"/>
              <a:buChar char="•"/>
            </a:pPr>
            <a:r>
              <a:rPr lang="tr-TR" sz="2000" dirty="0" smtClean="0"/>
              <a:t> </a:t>
            </a:r>
            <a:r>
              <a:rPr lang="tr-TR" sz="2000" dirty="0"/>
              <a:t>Sınıflandırma ve regresyon uygulamalarında tercih edilir. </a:t>
            </a:r>
            <a:endParaRPr lang="en-US" sz="2000" dirty="0" smtClean="0"/>
          </a:p>
          <a:p>
            <a:pPr marL="342900" indent="-342900" algn="just">
              <a:buFont typeface="Arial" panose="020B0604020202020204" pitchFamily="34" charset="0"/>
              <a:buChar char="•"/>
            </a:pPr>
            <a:r>
              <a:rPr lang="tr-TR" sz="2000" dirty="0" smtClean="0"/>
              <a:t>CHAID </a:t>
            </a:r>
            <a:r>
              <a:rPr lang="tr-TR" sz="2000" dirty="0"/>
              <a:t>algoritması, bağımsız değişkenlerin, birbirleriyle olan etkileşimi bulan bir tekniktir. </a:t>
            </a:r>
            <a:endParaRPr lang="en-US" sz="2000" dirty="0" smtClean="0"/>
          </a:p>
          <a:p>
            <a:pPr marL="342900" indent="-342900" algn="just">
              <a:buFont typeface="Arial" panose="020B0604020202020204" pitchFamily="34" charset="0"/>
              <a:buChar char="•"/>
            </a:pPr>
            <a:r>
              <a:rPr lang="tr-TR" sz="2000" dirty="0" smtClean="0"/>
              <a:t>CHAID </a:t>
            </a:r>
            <a:r>
              <a:rPr lang="tr-TR" sz="2000" dirty="0"/>
              <a:t>algoritması dallanma kriterinde bağımlı değişken kategorik ise iki ya da daha çok grup arasında fark olup olmadığını tespit eden Ki-kare testine göre bölme işlemini gerçekleştirilir. </a:t>
            </a:r>
            <a:endParaRPr lang="en-US" sz="2000" dirty="0"/>
          </a:p>
          <a:p>
            <a:pPr algn="just"/>
            <a:endParaRPr lang="en-US" sz="2000" dirty="0"/>
          </a:p>
          <a:p>
            <a:pPr algn="just"/>
            <a:endParaRPr lang="en-US" sz="2400" dirty="0"/>
          </a:p>
        </p:txBody>
      </p:sp>
      <p:pic>
        <p:nvPicPr>
          <p:cNvPr id="8" name="Resim 7"/>
          <p:cNvPicPr/>
          <p:nvPr/>
        </p:nvPicPr>
        <p:blipFill rotWithShape="1">
          <a:blip r:embed="rId4">
            <a:extLst>
              <a:ext uri="{28A0092B-C50C-407E-A947-70E740481C1C}">
                <a14:useLocalDpi xmlns:a14="http://schemas.microsoft.com/office/drawing/2010/main" val="0"/>
              </a:ext>
            </a:extLst>
          </a:blip>
          <a:srcRect l="1069" t="3636" r="1861" b="3013"/>
          <a:stretch/>
        </p:blipFill>
        <p:spPr bwMode="auto">
          <a:xfrm>
            <a:off x="7822382" y="1105025"/>
            <a:ext cx="3806269" cy="460133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62698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556181" y="485232"/>
            <a:ext cx="7315200" cy="707846"/>
          </a:xfrm>
          <a:prstGeom prst="rect">
            <a:avLst/>
          </a:prstGeom>
          <a:noFill/>
          <a:ln>
            <a:noFill/>
          </a:ln>
        </p:spPr>
        <p:txBody>
          <a:bodyPr spcFirstLastPara="1" wrap="square" lIns="91425" tIns="45700" rIns="91425" bIns="45700" anchor="t" anchorCtr="0">
            <a:spAutoFit/>
          </a:bodyPr>
          <a:lstStyle/>
          <a:p>
            <a:pPr lvl="0" algn="ctr"/>
            <a:r>
              <a:rPr lang="tr-TR" sz="4000" dirty="0"/>
              <a:t>Karar Ağacı Tekniği </a:t>
            </a:r>
            <a:endParaRPr lang="tr-TR" sz="40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6" name="Google Shape;99;p2"/>
          <p:cNvSpPr txBox="1"/>
          <p:nvPr/>
        </p:nvSpPr>
        <p:spPr>
          <a:xfrm>
            <a:off x="760397" y="1434165"/>
            <a:ext cx="5213683" cy="5078273"/>
          </a:xfrm>
          <a:prstGeom prst="rect">
            <a:avLst/>
          </a:prstGeom>
          <a:noFill/>
          <a:ln>
            <a:noFill/>
          </a:ln>
        </p:spPr>
        <p:txBody>
          <a:bodyPr spcFirstLastPara="1" wrap="square" lIns="91425" tIns="45700" rIns="91425" bIns="45700" anchor="t" anchorCtr="0">
            <a:spAutoFit/>
          </a:bodyPr>
          <a:lstStyle/>
          <a:p>
            <a:pPr algn="just"/>
            <a:r>
              <a:rPr lang="tr-TR" sz="2000" dirty="0"/>
              <a:t>SPRINT Karar Ağacı </a:t>
            </a:r>
            <a:r>
              <a:rPr lang="tr-TR" sz="2000" dirty="0" err="1" smtClean="0"/>
              <a:t>Algoritmas</a:t>
            </a:r>
            <a:r>
              <a:rPr lang="en-US" sz="2000" dirty="0" err="1" smtClean="0"/>
              <a:t>ı</a:t>
            </a:r>
            <a:endParaRPr lang="en-US" sz="2000" dirty="0" smtClean="0"/>
          </a:p>
          <a:p>
            <a:pPr marL="342900" indent="-342900" algn="just">
              <a:buFont typeface="Arial" panose="020B0604020202020204" pitchFamily="34" charset="0"/>
              <a:buChar char="•"/>
            </a:pPr>
            <a:r>
              <a:rPr lang="tr-TR" sz="2000" dirty="0" smtClean="0"/>
              <a:t>SPRINT </a:t>
            </a:r>
            <a:r>
              <a:rPr lang="tr-TR" sz="2000" dirty="0"/>
              <a:t>algoritması 1996 yılında </a:t>
            </a:r>
            <a:r>
              <a:rPr lang="tr-TR" sz="2000" dirty="0" err="1"/>
              <a:t>Shafer</a:t>
            </a:r>
            <a:r>
              <a:rPr lang="tr-TR" sz="2000" dirty="0"/>
              <a:t>, </a:t>
            </a:r>
            <a:r>
              <a:rPr lang="tr-TR" sz="2000" dirty="0" err="1"/>
              <a:t>Agrawal</a:t>
            </a:r>
            <a:r>
              <a:rPr lang="tr-TR" sz="2000" dirty="0"/>
              <a:t> ve Mehta tarafından geliştirilip </a:t>
            </a:r>
            <a:r>
              <a:rPr lang="tr-TR" sz="2000" dirty="0" err="1"/>
              <a:t>entropiye</a:t>
            </a:r>
            <a:r>
              <a:rPr lang="tr-TR" sz="2000" dirty="0"/>
              <a:t> dayanmaktadır. </a:t>
            </a:r>
            <a:endParaRPr lang="en-US" sz="2000" dirty="0" smtClean="0"/>
          </a:p>
          <a:p>
            <a:pPr marL="342900" indent="-342900" algn="just">
              <a:buFont typeface="Arial" panose="020B0604020202020204" pitchFamily="34" charset="0"/>
              <a:buChar char="•"/>
            </a:pPr>
            <a:r>
              <a:rPr lang="tr-TR" sz="2000" dirty="0" smtClean="0"/>
              <a:t>SPRINT </a:t>
            </a:r>
            <a:r>
              <a:rPr lang="tr-TR" sz="2000" dirty="0"/>
              <a:t>karar ağaçları algoritması büyük veri kümeleri için ideal bir algoritmadır</a:t>
            </a:r>
            <a:r>
              <a:rPr lang="tr-TR" sz="2000" dirty="0" smtClean="0"/>
              <a:t>.</a:t>
            </a:r>
            <a:endParaRPr lang="en-US" sz="2000" dirty="0" smtClean="0"/>
          </a:p>
          <a:p>
            <a:pPr marL="342900" indent="-342900" algn="just">
              <a:buFont typeface="Arial" panose="020B0604020202020204" pitchFamily="34" charset="0"/>
              <a:buChar char="•"/>
            </a:pPr>
            <a:r>
              <a:rPr lang="tr-TR" sz="2000" dirty="0" smtClean="0"/>
              <a:t> </a:t>
            </a:r>
            <a:r>
              <a:rPr lang="tr-TR" sz="2000" dirty="0"/>
              <a:t>Ağaç yapısında en iyi dallanma için her bir değişkene ait özellikleri bir kez sıraya dizer ve karar </a:t>
            </a:r>
            <a:r>
              <a:rPr lang="tr-TR" sz="2000" dirty="0" err="1"/>
              <a:t>ağaçı</a:t>
            </a:r>
            <a:r>
              <a:rPr lang="tr-TR" sz="2000" dirty="0"/>
              <a:t> yapısı bu şekilde oluşur. </a:t>
            </a:r>
            <a:endParaRPr lang="en-US" sz="2000" dirty="0" smtClean="0"/>
          </a:p>
          <a:p>
            <a:pPr marL="342900" indent="-342900" algn="just">
              <a:buFont typeface="Arial" panose="020B0604020202020204" pitchFamily="34" charset="0"/>
              <a:buChar char="•"/>
            </a:pPr>
            <a:r>
              <a:rPr lang="tr-TR" sz="2000" dirty="0" smtClean="0"/>
              <a:t>Bu </a:t>
            </a:r>
            <a:r>
              <a:rPr lang="tr-TR" sz="2000" dirty="0"/>
              <a:t>algoritmada her bir değişken için ayrı bir değişken listesi hazırlanır. Bölme işlemi tek bir özelliğin değerine göre saptanır. </a:t>
            </a: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400" dirty="0"/>
          </a:p>
        </p:txBody>
      </p:sp>
      <p:sp>
        <p:nvSpPr>
          <p:cNvPr id="8" name="Google Shape;99;p2"/>
          <p:cNvSpPr txBox="1"/>
          <p:nvPr/>
        </p:nvSpPr>
        <p:spPr>
          <a:xfrm>
            <a:off x="6358557" y="1334169"/>
            <a:ext cx="5213683" cy="4462720"/>
          </a:xfrm>
          <a:prstGeom prst="rect">
            <a:avLst/>
          </a:prstGeom>
          <a:noFill/>
          <a:ln>
            <a:noFill/>
          </a:ln>
        </p:spPr>
        <p:txBody>
          <a:bodyPr spcFirstLastPara="1" wrap="square" lIns="91425" tIns="45700" rIns="91425" bIns="45700" anchor="t" anchorCtr="0">
            <a:spAutoFit/>
          </a:bodyPr>
          <a:lstStyle/>
          <a:p>
            <a:pPr algn="just"/>
            <a:r>
              <a:rPr lang="tr-TR" sz="2000" dirty="0"/>
              <a:t>SLIQ Karar Ağacı </a:t>
            </a:r>
            <a:r>
              <a:rPr lang="tr-TR" sz="2000" dirty="0" smtClean="0"/>
              <a:t>Algoritması</a:t>
            </a:r>
            <a:endParaRPr lang="en-US" sz="2000" dirty="0" smtClean="0"/>
          </a:p>
          <a:p>
            <a:pPr algn="just"/>
            <a:endParaRPr lang="en-US" sz="2000" dirty="0"/>
          </a:p>
          <a:p>
            <a:pPr marL="342900" indent="-342900" algn="just">
              <a:buFont typeface="Arial" panose="020B0604020202020204" pitchFamily="34" charset="0"/>
              <a:buChar char="•"/>
            </a:pPr>
            <a:r>
              <a:rPr lang="tr-TR" sz="2000" dirty="0"/>
              <a:t>SLIQ karar ağacı algoritması 1996 yılında </a:t>
            </a:r>
            <a:r>
              <a:rPr lang="tr-TR" sz="2000" dirty="0" err="1"/>
              <a:t>Agrawal</a:t>
            </a:r>
            <a:r>
              <a:rPr lang="tr-TR" sz="2000" dirty="0"/>
              <a:t>, Mehta ve </a:t>
            </a:r>
            <a:r>
              <a:rPr lang="tr-TR" sz="2000" dirty="0" err="1"/>
              <a:t>Rissanen</a:t>
            </a:r>
            <a:r>
              <a:rPr lang="tr-TR" sz="2000" dirty="0"/>
              <a:t> tarafından geliştirilmiştir. </a:t>
            </a:r>
            <a:endParaRPr lang="en-US" sz="2000" dirty="0" smtClean="0"/>
          </a:p>
          <a:p>
            <a:pPr marL="342900" indent="-342900" algn="just">
              <a:buFont typeface="Arial" panose="020B0604020202020204" pitchFamily="34" charset="0"/>
              <a:buChar char="•"/>
            </a:pPr>
            <a:r>
              <a:rPr lang="tr-TR" sz="2000" dirty="0" smtClean="0"/>
              <a:t>Bu </a:t>
            </a:r>
            <a:r>
              <a:rPr lang="tr-TR" sz="2000" dirty="0"/>
              <a:t>algoritma </a:t>
            </a:r>
            <a:r>
              <a:rPr lang="tr-TR" sz="2000" dirty="0" err="1"/>
              <a:t>Gini</a:t>
            </a:r>
            <a:r>
              <a:rPr lang="tr-TR" sz="2000" dirty="0"/>
              <a:t> tekniği ile nicel ve nitel veri tipleri kullanır. SLIQ algoritmasında verilerin sıralanmasında en iyi dallara ayırma tekniği için oldukça önemlidir. </a:t>
            </a:r>
            <a:endParaRPr lang="en-US" sz="2000" dirty="0" smtClean="0"/>
          </a:p>
          <a:p>
            <a:pPr marL="342900" indent="-342900" algn="just">
              <a:buFont typeface="Arial" panose="020B0604020202020204" pitchFamily="34" charset="0"/>
              <a:buChar char="•"/>
            </a:pPr>
            <a:r>
              <a:rPr lang="tr-TR" sz="2000" dirty="0" smtClean="0"/>
              <a:t>Bu </a:t>
            </a:r>
            <a:r>
              <a:rPr lang="tr-TR" sz="2000" dirty="0"/>
              <a:t>algoritma hızlı ölçüm yapan bir sınıflandırıcıya ve hızlı ağaç budama algoritmasına sahiptir.</a:t>
            </a: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406167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 3"/>
          <p:cNvGrpSpPr/>
          <p:nvPr/>
        </p:nvGrpSpPr>
        <p:grpSpPr>
          <a:xfrm>
            <a:off x="938463" y="397042"/>
            <a:ext cx="7494337" cy="3162962"/>
            <a:chOff x="0" y="0"/>
            <a:chExt cx="4793673" cy="1048269"/>
          </a:xfrm>
        </p:grpSpPr>
        <p:sp>
          <p:nvSpPr>
            <p:cNvPr id="5" name="Dikdörtgen: Köşeleri Yuvarlatılmış 312"/>
            <p:cNvSpPr/>
            <p:nvPr/>
          </p:nvSpPr>
          <p:spPr>
            <a:xfrm>
              <a:off x="311727" y="214745"/>
              <a:ext cx="4481715" cy="811530"/>
            </a:xfrm>
            <a:prstGeom prst="round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Metin Kutusu 2"/>
            <p:cNvSpPr txBox="1">
              <a:spLocks noChangeArrowheads="1"/>
            </p:cNvSpPr>
            <p:nvPr/>
          </p:nvSpPr>
          <p:spPr bwMode="auto">
            <a:xfrm>
              <a:off x="706582" y="242454"/>
              <a:ext cx="4087091" cy="80581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tr-TR" sz="2000" b="1" i="1" dirty="0">
                  <a:effectLst/>
                  <a:latin typeface="Calibri" panose="020F0502020204030204" pitchFamily="34" charset="0"/>
                  <a:ea typeface="Calibri" panose="020F0502020204030204" pitchFamily="34" charset="0"/>
                  <a:cs typeface="Arial" panose="020B0604020202020204" pitchFamily="34" charset="0"/>
                </a:rPr>
                <a:t>Düşün, tartış…</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2000" dirty="0">
                  <a:effectLst/>
                  <a:latin typeface="Calibri" panose="020F0502020204030204" pitchFamily="34" charset="0"/>
                  <a:ea typeface="Calibri" panose="020F0502020204030204" pitchFamily="34" charset="0"/>
                  <a:cs typeface="Arial" panose="020B0604020202020204" pitchFamily="34" charset="0"/>
                </a:rPr>
                <a:t>Yapay </a:t>
              </a:r>
              <a:r>
                <a:rPr lang="tr-TR" sz="2000" dirty="0" err="1">
                  <a:effectLst/>
                  <a:latin typeface="Calibri" panose="020F0502020204030204" pitchFamily="34" charset="0"/>
                  <a:ea typeface="Calibri" panose="020F0502020204030204" pitchFamily="34" charset="0"/>
                  <a:cs typeface="Arial" panose="020B0604020202020204" pitchFamily="34" charset="0"/>
                </a:rPr>
                <a:t>Zeka’nın</a:t>
              </a:r>
              <a:r>
                <a:rPr lang="tr-TR" sz="2000" dirty="0">
                  <a:effectLst/>
                  <a:latin typeface="Calibri" panose="020F0502020204030204" pitchFamily="34" charset="0"/>
                  <a:ea typeface="Calibri" panose="020F0502020204030204" pitchFamily="34" charset="0"/>
                  <a:cs typeface="Arial" panose="020B0604020202020204" pitchFamily="34" charset="0"/>
                </a:rPr>
                <a:t> karar verme süreçlerinde biz insanları desteklemesi her zaman faydalı olur mu? Olası riskleri var mıdır? Tartışalım!</a:t>
              </a:r>
              <a:endParaRPr lang="en-US" sz="20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1980" cy="601980"/>
            </a:xfrm>
            <a:prstGeom prst="rect">
              <a:avLst/>
            </a:prstGeom>
            <a:noFill/>
            <a:ln>
              <a:noFill/>
            </a:ln>
          </p:spPr>
        </p:pic>
      </p:grpSp>
      <p:pic>
        <p:nvPicPr>
          <p:cNvPr id="8"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Tree>
    <p:extLst>
      <p:ext uri="{BB962C8B-B14F-4D97-AF65-F5344CB8AC3E}">
        <p14:creationId xmlns:p14="http://schemas.microsoft.com/office/powerpoint/2010/main" val="107319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TASARLA</a:t>
            </a:r>
          </a:p>
        </p:txBody>
      </p:sp>
      <p:pic>
        <p:nvPicPr>
          <p:cNvPr id="5" name="Resim 4"/>
          <p:cNvPicPr>
            <a:picLocks noChangeAspect="1"/>
          </p:cNvPicPr>
          <p:nvPr/>
        </p:nvPicPr>
        <p:blipFill>
          <a:blip r:embed="rId2"/>
          <a:stretch>
            <a:fillRect/>
          </a:stretch>
        </p:blipFill>
        <p:spPr>
          <a:xfrm>
            <a:off x="1166415" y="2237874"/>
            <a:ext cx="8887474" cy="3169570"/>
          </a:xfrm>
          <a:prstGeom prst="rect">
            <a:avLst/>
          </a:prstGeom>
        </p:spPr>
      </p:pic>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Tree>
    <p:extLst>
      <p:ext uri="{BB962C8B-B14F-4D97-AF65-F5344CB8AC3E}">
        <p14:creationId xmlns:p14="http://schemas.microsoft.com/office/powerpoint/2010/main" val="3364388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grpSp>
        <p:nvGrpSpPr>
          <p:cNvPr id="10" name="Grup 9"/>
          <p:cNvGrpSpPr/>
          <p:nvPr/>
        </p:nvGrpSpPr>
        <p:grpSpPr>
          <a:xfrm>
            <a:off x="2657474" y="-76200"/>
            <a:ext cx="6953251" cy="7131871"/>
            <a:chOff x="2574758" y="99920"/>
            <a:chExt cx="4957010" cy="6641814"/>
          </a:xfrm>
        </p:grpSpPr>
        <p:grpSp>
          <p:nvGrpSpPr>
            <p:cNvPr id="8" name="Grup 7"/>
            <p:cNvGrpSpPr/>
            <p:nvPr/>
          </p:nvGrpSpPr>
          <p:grpSpPr>
            <a:xfrm>
              <a:off x="2574759" y="99920"/>
              <a:ext cx="4957009" cy="6641814"/>
              <a:chOff x="1888959" y="-216568"/>
              <a:chExt cx="5600852" cy="7423594"/>
            </a:xfrm>
          </p:grpSpPr>
          <p:pic>
            <p:nvPicPr>
              <p:cNvPr id="3" name="Resim 2"/>
              <p:cNvPicPr>
                <a:picLocks noChangeAspect="1"/>
              </p:cNvPicPr>
              <p:nvPr/>
            </p:nvPicPr>
            <p:blipFill>
              <a:blip r:embed="rId4"/>
              <a:stretch>
                <a:fillRect/>
              </a:stretch>
            </p:blipFill>
            <p:spPr>
              <a:xfrm>
                <a:off x="1888959" y="-216568"/>
                <a:ext cx="5600852" cy="5257800"/>
              </a:xfrm>
              <a:prstGeom prst="rect">
                <a:avLst/>
              </a:prstGeom>
            </p:spPr>
          </p:pic>
          <p:pic>
            <p:nvPicPr>
              <p:cNvPr id="6" name="Resim 5"/>
              <p:cNvPicPr>
                <a:picLocks noChangeAspect="1"/>
              </p:cNvPicPr>
              <p:nvPr/>
            </p:nvPicPr>
            <p:blipFill>
              <a:blip r:embed="rId5"/>
              <a:stretch>
                <a:fillRect/>
              </a:stretch>
            </p:blipFill>
            <p:spPr>
              <a:xfrm>
                <a:off x="1888959" y="4728409"/>
                <a:ext cx="5600852" cy="2478617"/>
              </a:xfrm>
              <a:prstGeom prst="rect">
                <a:avLst/>
              </a:prstGeom>
            </p:spPr>
          </p:pic>
        </p:grpSp>
        <p:pic>
          <p:nvPicPr>
            <p:cNvPr id="9" name="Resim 8"/>
            <p:cNvPicPr>
              <a:picLocks noChangeAspect="1"/>
            </p:cNvPicPr>
            <p:nvPr/>
          </p:nvPicPr>
          <p:blipFill>
            <a:blip r:embed="rId6"/>
            <a:stretch>
              <a:fillRect/>
            </a:stretch>
          </p:blipFill>
          <p:spPr>
            <a:xfrm>
              <a:off x="2574758" y="4110016"/>
              <a:ext cx="4957009" cy="710817"/>
            </a:xfrm>
            <a:prstGeom prst="rect">
              <a:avLst/>
            </a:prstGeom>
          </p:spPr>
        </p:pic>
      </p:grpSp>
    </p:spTree>
    <p:extLst>
      <p:ext uri="{BB962C8B-B14F-4D97-AF65-F5344CB8AC3E}">
        <p14:creationId xmlns:p14="http://schemas.microsoft.com/office/powerpoint/2010/main" val="15197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 3"/>
          <p:cNvGrpSpPr/>
          <p:nvPr/>
        </p:nvGrpSpPr>
        <p:grpSpPr>
          <a:xfrm>
            <a:off x="2619375" y="1809750"/>
            <a:ext cx="6877049" cy="2590800"/>
            <a:chOff x="0" y="0"/>
            <a:chExt cx="4793673" cy="1048269"/>
          </a:xfrm>
        </p:grpSpPr>
        <p:sp>
          <p:nvSpPr>
            <p:cNvPr id="5" name="Dikdörtgen: Köşeleri Yuvarlatılmış 108"/>
            <p:cNvSpPr/>
            <p:nvPr/>
          </p:nvSpPr>
          <p:spPr>
            <a:xfrm>
              <a:off x="311727" y="214745"/>
              <a:ext cx="4481715" cy="811530"/>
            </a:xfrm>
            <a:prstGeom prst="roundRect">
              <a:avLst/>
            </a:prstGeom>
            <a:solidFill>
              <a:schemeClr val="accent6">
                <a:lumMod val="60000"/>
                <a:lumOff val="40000"/>
              </a:schemeClr>
            </a:solidFill>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6" name="Metin Kutusu 2"/>
            <p:cNvSpPr txBox="1">
              <a:spLocks noChangeArrowheads="1"/>
            </p:cNvSpPr>
            <p:nvPr/>
          </p:nvSpPr>
          <p:spPr bwMode="auto">
            <a:xfrm>
              <a:off x="706582" y="242454"/>
              <a:ext cx="4087091" cy="805815"/>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tr-TR" sz="1800" b="1" i="1" dirty="0">
                  <a:effectLst/>
                  <a:latin typeface="Calibri" panose="020F0502020204030204" pitchFamily="34" charset="0"/>
                  <a:ea typeface="Calibri" panose="020F0502020204030204" pitchFamily="34" charset="0"/>
                  <a:cs typeface="Arial" panose="020B0604020202020204" pitchFamily="34" charset="0"/>
                </a:rPr>
                <a:t>Düşün, tartış…</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tr-TR" sz="1800" dirty="0">
                  <a:effectLst/>
                  <a:latin typeface="Calibri" panose="020F0502020204030204" pitchFamily="34" charset="0"/>
                  <a:ea typeface="Calibri" panose="020F0502020204030204" pitchFamily="34" charset="0"/>
                  <a:cs typeface="Arial" panose="020B0604020202020204" pitchFamily="34" charset="0"/>
                </a:rPr>
                <a:t>Yapay Zeka sağlık alanında başarılı teşhisleriyle biliniyor… Sizce Yapay </a:t>
              </a:r>
              <a:r>
                <a:rPr lang="tr-TR" sz="1800" dirty="0" err="1">
                  <a:effectLst/>
                  <a:latin typeface="Calibri" panose="020F0502020204030204" pitchFamily="34" charset="0"/>
                  <a:ea typeface="Calibri" panose="020F0502020204030204" pitchFamily="34" charset="0"/>
                  <a:cs typeface="Arial" panose="020B0604020202020204" pitchFamily="34" charset="0"/>
                </a:rPr>
                <a:t>Zeka’nın</a:t>
              </a:r>
              <a:r>
                <a:rPr lang="tr-TR" sz="1800" dirty="0">
                  <a:effectLst/>
                  <a:latin typeface="Calibri" panose="020F0502020204030204" pitchFamily="34" charset="0"/>
                  <a:ea typeface="Calibri" panose="020F0502020204030204" pitchFamily="34" charset="0"/>
                  <a:cs typeface="Arial" panose="020B0604020202020204" pitchFamily="34" charset="0"/>
                </a:rPr>
                <a:t> kararlarını doğrudan uygulamalı mıyız yoksa son karar verici insanlar mı olmalı? Tartışalım!</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7" name="Resim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601980" cy="601980"/>
            </a:xfrm>
            <a:prstGeom prst="rect">
              <a:avLst/>
            </a:prstGeom>
            <a:noFill/>
            <a:ln>
              <a:noFill/>
            </a:ln>
          </p:spPr>
        </p:pic>
      </p:grpSp>
    </p:spTree>
    <p:extLst>
      <p:ext uri="{BB962C8B-B14F-4D97-AF65-F5344CB8AC3E}">
        <p14:creationId xmlns:p14="http://schemas.microsoft.com/office/powerpoint/2010/main" val="179583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9" name="Metin kutusu 8"/>
          <p:cNvSpPr txBox="1"/>
          <p:nvPr/>
        </p:nvSpPr>
        <p:spPr>
          <a:xfrm>
            <a:off x="6600825" y="1219200"/>
            <a:ext cx="4973554" cy="3108543"/>
          </a:xfrm>
          <a:prstGeom prst="rect">
            <a:avLst/>
          </a:prstGeom>
          <a:noFill/>
        </p:spPr>
        <p:txBody>
          <a:bodyPr wrap="square" rtlCol="0">
            <a:spAutoFit/>
          </a:bodyPr>
          <a:lstStyle/>
          <a:p>
            <a:pPr algn="just"/>
            <a:r>
              <a:rPr lang="en-US" dirty="0" smtClean="0"/>
              <a:t>Y</a:t>
            </a:r>
            <a:r>
              <a:rPr lang="tr-TR" dirty="0" err="1" smtClean="0"/>
              <a:t>apay</a:t>
            </a:r>
            <a:r>
              <a:rPr lang="tr-TR" dirty="0" smtClean="0"/>
              <a:t> </a:t>
            </a:r>
            <a:r>
              <a:rPr lang="tr-TR" dirty="0"/>
              <a:t>zekada iki veya daha fazla sınıflandırma modelinin performansının ölçümünde doğruluk, kesinlik duyarlılık, f-puanı ve alıcı çalışma karakteristik (</a:t>
            </a:r>
            <a:r>
              <a:rPr lang="tr-TR" dirty="0" err="1"/>
              <a:t>Receiver</a:t>
            </a:r>
            <a:r>
              <a:rPr lang="tr-TR" dirty="0"/>
              <a:t> Operating </a:t>
            </a:r>
            <a:r>
              <a:rPr lang="tr-TR" dirty="0" err="1"/>
              <a:t>Characteristic</a:t>
            </a:r>
            <a:r>
              <a:rPr lang="tr-TR" dirty="0"/>
              <a:t>-ROC) eğrisi </a:t>
            </a:r>
            <a:r>
              <a:rPr lang="en-US" dirty="0" err="1" smtClean="0"/>
              <a:t>kullanılabilir</a:t>
            </a:r>
            <a:r>
              <a:rPr lang="tr-TR" dirty="0" smtClean="0"/>
              <a:t>. Sınıflandırma </a:t>
            </a:r>
            <a:r>
              <a:rPr lang="tr-TR" dirty="0"/>
              <a:t>modellerinde kullanılan dört farklı durum şu şekildedir:</a:t>
            </a:r>
          </a:p>
          <a:p>
            <a:pPr algn="just"/>
            <a:r>
              <a:rPr lang="tr-TR" dirty="0"/>
              <a:t>•	Doğru Pozitif Oranı (DPO): Doğru olarak belirlenen pozitif sınıfların tahmin sayısı,</a:t>
            </a:r>
          </a:p>
          <a:p>
            <a:pPr algn="just"/>
            <a:r>
              <a:rPr lang="tr-TR" dirty="0"/>
              <a:t>•	Doğru Negatif Oranı (DNO): Doğru olarak belirlenen negatif sınıfların tahmin sayısı, </a:t>
            </a:r>
          </a:p>
          <a:p>
            <a:pPr algn="just"/>
            <a:r>
              <a:rPr lang="tr-TR" dirty="0"/>
              <a:t>•	Yanlış Pozitif Oranı (YPO): Yanlış olarak belirlenen pozitif sınıfların tahmin sayısı,</a:t>
            </a:r>
          </a:p>
          <a:p>
            <a:pPr algn="just"/>
            <a:r>
              <a:rPr lang="tr-TR" dirty="0"/>
              <a:t>•	Yanlış Negatif Oranı (YNO): Yanlış olarak belirlenen negatif sınıfların tahmin sayısı </a:t>
            </a:r>
          </a:p>
          <a:p>
            <a:pPr algn="just"/>
            <a:endParaRPr lang="tr-TR" dirty="0"/>
          </a:p>
        </p:txBody>
      </p:sp>
      <p:pic>
        <p:nvPicPr>
          <p:cNvPr id="10" name="Resim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217" y="1142080"/>
            <a:ext cx="6045431" cy="3400555"/>
          </a:xfrm>
          <a:prstGeom prst="rect">
            <a:avLst/>
          </a:prstGeom>
        </p:spPr>
      </p:pic>
    </p:spTree>
    <p:extLst>
      <p:ext uri="{BB962C8B-B14F-4D97-AF65-F5344CB8AC3E}">
        <p14:creationId xmlns:p14="http://schemas.microsoft.com/office/powerpoint/2010/main" val="175522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4">
            <a:alphaModFix/>
          </a:blip>
          <a:srcRect/>
          <a:stretch/>
        </p:blipFill>
        <p:spPr>
          <a:xfrm>
            <a:off x="10898416" y="6463025"/>
            <a:ext cx="1113079" cy="276999"/>
          </a:xfrm>
          <a:prstGeom prst="rect">
            <a:avLst/>
          </a:prstGeom>
          <a:noFill/>
          <a:ln>
            <a:noFill/>
          </a:ln>
        </p:spPr>
      </p:pic>
      <p:sp>
        <p:nvSpPr>
          <p:cNvPr id="2" name="Rectangle 2"/>
          <p:cNvSpPr>
            <a:spLocks noChangeArrowheads="1"/>
          </p:cNvSpPr>
          <p:nvPr/>
        </p:nvSpPr>
        <p:spPr bwMode="auto">
          <a:xfrm>
            <a:off x="632297" y="156845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3" name="Nesne 2"/>
          <p:cNvGraphicFramePr>
            <a:graphicFrameLocks noChangeAspect="1"/>
          </p:cNvGraphicFramePr>
          <p:nvPr>
            <p:extLst>
              <p:ext uri="{D42A27DB-BD31-4B8C-83A1-F6EECF244321}">
                <p14:modId xmlns:p14="http://schemas.microsoft.com/office/powerpoint/2010/main" val="2994974851"/>
              </p:ext>
            </p:extLst>
          </p:nvPr>
        </p:nvGraphicFramePr>
        <p:xfrm>
          <a:off x="481855" y="632298"/>
          <a:ext cx="5438207" cy="4368396"/>
        </p:xfrm>
        <a:graphic>
          <a:graphicData uri="http://schemas.openxmlformats.org/presentationml/2006/ole">
            <mc:AlternateContent xmlns:mc="http://schemas.openxmlformats.org/markup-compatibility/2006">
              <mc:Choice xmlns:v="urn:schemas-microsoft-com:vml" Requires="v">
                <p:oleObj spid="_x0000_s3093" name="Bitmap Image" r:id="rId5" imgW="5133333" imgH="4153480" progId="Paint.Picture">
                  <p:embed/>
                </p:oleObj>
              </mc:Choice>
              <mc:Fallback>
                <p:oleObj name="Bitmap Image" r:id="rId5" imgW="5133333" imgH="4153480" progId="Paint.Picture">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855" y="632298"/>
                        <a:ext cx="5438207" cy="4368396"/>
                      </a:xfrm>
                      <a:prstGeom prst="rect">
                        <a:avLst/>
                      </a:prstGeom>
                      <a:noFill/>
                    </p:spPr>
                  </p:pic>
                </p:oleObj>
              </mc:Fallback>
            </mc:AlternateContent>
          </a:graphicData>
        </a:graphic>
      </p:graphicFrame>
      <p:pic>
        <p:nvPicPr>
          <p:cNvPr id="11" name="Resim 10"/>
          <p:cNvPicPr/>
          <p:nvPr/>
        </p:nvPicPr>
        <p:blipFill>
          <a:blip r:embed="rId7"/>
          <a:stretch>
            <a:fillRect/>
          </a:stretch>
        </p:blipFill>
        <p:spPr>
          <a:xfrm>
            <a:off x="6225702" y="486383"/>
            <a:ext cx="5161907" cy="4368396"/>
          </a:xfrm>
          <a:prstGeom prst="rect">
            <a:avLst/>
          </a:prstGeom>
        </p:spPr>
      </p:pic>
      <p:sp>
        <p:nvSpPr>
          <p:cNvPr id="4" name="Dikdörtgen 3"/>
          <p:cNvSpPr/>
          <p:nvPr/>
        </p:nvSpPr>
        <p:spPr>
          <a:xfrm>
            <a:off x="7225429" y="5351124"/>
            <a:ext cx="1997663" cy="307777"/>
          </a:xfrm>
          <a:prstGeom prst="rect">
            <a:avLst/>
          </a:prstGeom>
        </p:spPr>
        <p:txBody>
          <a:bodyPr wrap="none">
            <a:spAutoFit/>
          </a:bodyPr>
          <a:lstStyle/>
          <a:p>
            <a:r>
              <a:rPr lang="tr-TR"/>
              <a:t>Elde edilen ROC eğrisi</a:t>
            </a:r>
            <a:endParaRPr lang="tr-TR" dirty="0"/>
          </a:p>
        </p:txBody>
      </p:sp>
      <p:sp>
        <p:nvSpPr>
          <p:cNvPr id="5" name="Dikdörtgen 4"/>
          <p:cNvSpPr/>
          <p:nvPr/>
        </p:nvSpPr>
        <p:spPr>
          <a:xfrm>
            <a:off x="2411118" y="5371663"/>
            <a:ext cx="1061509" cy="307777"/>
          </a:xfrm>
          <a:prstGeom prst="rect">
            <a:avLst/>
          </a:prstGeom>
        </p:spPr>
        <p:txBody>
          <a:bodyPr wrap="none">
            <a:spAutoFit/>
          </a:bodyPr>
          <a:lstStyle/>
          <a:p>
            <a:r>
              <a:rPr lang="tr-TR" dirty="0" smtClean="0">
                <a:latin typeface="Roboto Condensed"/>
                <a:ea typeface="Calibri" panose="020F0502020204030204" pitchFamily="34" charset="0"/>
                <a:cs typeface="Arial" panose="020B0604020202020204" pitchFamily="34" charset="0"/>
              </a:rPr>
              <a:t>ROC </a:t>
            </a:r>
            <a:r>
              <a:rPr lang="tr-TR" dirty="0">
                <a:latin typeface="Roboto Condensed"/>
                <a:ea typeface="Calibri" panose="020F0502020204030204" pitchFamily="34" charset="0"/>
                <a:cs typeface="Arial" panose="020B0604020202020204" pitchFamily="34" charset="0"/>
              </a:rPr>
              <a:t>eğrisi</a:t>
            </a:r>
            <a:endParaRPr lang="tr-TR" dirty="0"/>
          </a:p>
        </p:txBody>
      </p:sp>
    </p:spTree>
    <p:extLst>
      <p:ext uri="{BB962C8B-B14F-4D97-AF65-F5344CB8AC3E}">
        <p14:creationId xmlns:p14="http://schemas.microsoft.com/office/powerpoint/2010/main" val="1784326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1" name="Google Shape;89;p1" descr="A picture containing drawing, shirt&#10;&#10;Description automatically generated">
            <a:extLst>
              <a:ext uri="{FF2B5EF4-FFF2-40B4-BE49-F238E27FC236}">
                <a16:creationId xmlns="" xmlns:a16="http://schemas.microsoft.com/office/drawing/2014/main" id="{5BCCE40E-7B65-FD4D-9A97-BF4858A8F63A}"/>
              </a:ext>
            </a:extLst>
          </p:cNvPr>
          <p:cNvPicPr preferRelativeResize="0"/>
          <p:nvPr/>
        </p:nvPicPr>
        <p:blipFill rotWithShape="1">
          <a:blip r:embed="rId3">
            <a:alphaModFix/>
          </a:blip>
          <a:srcRect/>
          <a:stretch/>
        </p:blipFill>
        <p:spPr>
          <a:xfrm>
            <a:off x="8421552" y="6043210"/>
            <a:ext cx="3596315" cy="832934"/>
          </a:xfrm>
          <a:prstGeom prst="rect">
            <a:avLst/>
          </a:prstGeom>
          <a:noFill/>
          <a:ln>
            <a:noFill/>
          </a:ln>
        </p:spPr>
      </p:pic>
      <p:pic>
        <p:nvPicPr>
          <p:cNvPr id="12" name="Google Shape;88;p1" descr="A close up of a sign&#10;&#10;Description automatically generated">
            <a:extLst>
              <a:ext uri="{FF2B5EF4-FFF2-40B4-BE49-F238E27FC236}">
                <a16:creationId xmlns="" xmlns:a16="http://schemas.microsoft.com/office/drawing/2014/main" id="{590489E3-5F81-424C-A54F-4D3E3640F47F}"/>
              </a:ext>
            </a:extLst>
          </p:cNvPr>
          <p:cNvPicPr preferRelativeResize="0"/>
          <p:nvPr/>
        </p:nvPicPr>
        <p:blipFill rotWithShape="1">
          <a:blip r:embed="rId4">
            <a:alphaModFix/>
          </a:blip>
          <a:srcRect/>
          <a:stretch/>
        </p:blipFill>
        <p:spPr>
          <a:xfrm>
            <a:off x="3962400" y="2366127"/>
            <a:ext cx="4267200" cy="1061928"/>
          </a:xfrm>
          <a:prstGeom prst="rect">
            <a:avLst/>
          </a:prstGeom>
          <a:noFill/>
          <a:ln>
            <a:noFill/>
          </a:ln>
        </p:spPr>
      </p:pic>
      <p:pic>
        <p:nvPicPr>
          <p:cNvPr id="13" name="Google Shape;90;p1" descr="A picture containing drawing&#10;&#10;Description automatically generated">
            <a:extLst>
              <a:ext uri="{FF2B5EF4-FFF2-40B4-BE49-F238E27FC236}">
                <a16:creationId xmlns="" xmlns:a16="http://schemas.microsoft.com/office/drawing/2014/main" id="{0809EA5F-1E15-4E4A-A680-3CAFD4091682}"/>
              </a:ext>
            </a:extLst>
          </p:cNvPr>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14" name="Google Shape;91;p1">
            <a:extLst>
              <a:ext uri="{FF2B5EF4-FFF2-40B4-BE49-F238E27FC236}">
                <a16:creationId xmlns="" xmlns:a16="http://schemas.microsoft.com/office/drawing/2014/main" id="{6BCC6801-3919-7E4F-AAD2-6425D67C9554}"/>
              </a:ext>
            </a:extLst>
          </p:cNvPr>
          <p:cNvSpPr txBox="1"/>
          <p:nvPr/>
        </p:nvSpPr>
        <p:spPr>
          <a:xfrm>
            <a:off x="2625970" y="3786481"/>
            <a:ext cx="694006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2400" b="1" i="0" u="none" strike="noStrike" cap="none" dirty="0">
                <a:solidFill>
                  <a:schemeClr val="dk1"/>
                </a:solidFill>
                <a:latin typeface="Trebuchet MS"/>
                <a:ea typeface="Trebuchet MS"/>
                <a:cs typeface="Trebuchet MS"/>
                <a:sym typeface="Trebuchet MS"/>
              </a:rPr>
              <a:t>TEŞEKKÜRLER</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368274" y="1446491"/>
            <a:ext cx="3674338" cy="4524275"/>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tr-TR" sz="1800" dirty="0"/>
              <a:t>Karar ağaçları, sınıfları bilinen örnek veriden karar düğümleri (</a:t>
            </a:r>
            <a:r>
              <a:rPr lang="tr-TR" sz="1800" dirty="0" err="1"/>
              <a:t>decision</a:t>
            </a:r>
            <a:r>
              <a:rPr lang="tr-TR" sz="1800" dirty="0"/>
              <a:t> </a:t>
            </a:r>
            <a:r>
              <a:rPr lang="tr-TR" sz="1800" dirty="0" err="1"/>
              <a:t>nodes</a:t>
            </a:r>
            <a:r>
              <a:rPr lang="tr-TR" sz="1800" dirty="0"/>
              <a:t>) ve yaprak düğümlerinden (</a:t>
            </a:r>
            <a:r>
              <a:rPr lang="tr-TR" sz="1800" dirty="0" err="1"/>
              <a:t>leaf</a:t>
            </a:r>
            <a:r>
              <a:rPr lang="tr-TR" sz="1800" dirty="0"/>
              <a:t> </a:t>
            </a:r>
            <a:r>
              <a:rPr lang="tr-TR" sz="1800" dirty="0" err="1"/>
              <a:t>nodes</a:t>
            </a:r>
            <a:r>
              <a:rPr lang="tr-TR" sz="1800" dirty="0"/>
              <a:t>) oluşan ağaç şekilli bir karar </a:t>
            </a:r>
            <a:r>
              <a:rPr lang="tr-TR" sz="1800" dirty="0" smtClean="0"/>
              <a:t>algoritmasıdır</a:t>
            </a:r>
            <a:endParaRPr lang="en-US" sz="1800" dirty="0" smtClean="0"/>
          </a:p>
          <a:p>
            <a:pPr marL="285750" indent="-285750" algn="just">
              <a:buFont typeface="Arial" panose="020B0604020202020204" pitchFamily="34" charset="0"/>
              <a:buChar char="•"/>
            </a:pPr>
            <a:r>
              <a:rPr lang="tr-TR" sz="1800" dirty="0" smtClean="0"/>
              <a:t>Karar </a:t>
            </a:r>
            <a:r>
              <a:rPr lang="tr-TR" sz="1800" dirty="0"/>
              <a:t>ağaçları algoritması, veri setini bölüp küçülterek geliştirilen bir yöntemdir. </a:t>
            </a:r>
            <a:endParaRPr lang="en-US" sz="1800" dirty="0" smtClean="0"/>
          </a:p>
          <a:p>
            <a:pPr marL="285750" indent="-285750" algn="just">
              <a:buFont typeface="Arial" panose="020B0604020202020204" pitchFamily="34" charset="0"/>
              <a:buChar char="•"/>
            </a:pPr>
            <a:r>
              <a:rPr lang="tr-TR" sz="1800" dirty="0" smtClean="0"/>
              <a:t>Karar </a:t>
            </a:r>
            <a:r>
              <a:rPr lang="tr-TR" sz="1800" dirty="0"/>
              <a:t>düğümleri bir veya birden fazla daldan meydana gelebilir. </a:t>
            </a:r>
            <a:endParaRPr lang="en-US" sz="1800" dirty="0" smtClean="0"/>
          </a:p>
          <a:p>
            <a:pPr marL="285750" indent="-285750" algn="just">
              <a:buFont typeface="Arial" panose="020B0604020202020204" pitchFamily="34" charset="0"/>
              <a:buChar char="•"/>
            </a:pPr>
            <a:r>
              <a:rPr lang="tr-TR" sz="1800" dirty="0" smtClean="0"/>
              <a:t>İlk </a:t>
            </a:r>
            <a:r>
              <a:rPr lang="tr-TR" sz="1800" dirty="0"/>
              <a:t>düğüme kök düğüm (</a:t>
            </a:r>
            <a:r>
              <a:rPr lang="tr-TR" sz="1800" dirty="0" err="1"/>
              <a:t>root</a:t>
            </a:r>
            <a:r>
              <a:rPr lang="tr-TR" sz="1800" dirty="0"/>
              <a:t> </a:t>
            </a:r>
            <a:r>
              <a:rPr lang="tr-TR" sz="1800" dirty="0" err="1"/>
              <a:t>node</a:t>
            </a:r>
            <a:r>
              <a:rPr lang="tr-TR" sz="1800" dirty="0"/>
              <a:t>) denir. </a:t>
            </a:r>
            <a:endParaRPr lang="en-US" sz="1800" dirty="0" smtClean="0"/>
          </a:p>
          <a:p>
            <a:pPr marL="285750" indent="-285750" algn="just">
              <a:buFont typeface="Arial" panose="020B0604020202020204" pitchFamily="34" charset="0"/>
              <a:buChar char="•"/>
            </a:pPr>
            <a:r>
              <a:rPr lang="tr-TR" sz="1800" dirty="0" smtClean="0"/>
              <a:t>Karar </a:t>
            </a:r>
            <a:r>
              <a:rPr lang="tr-TR" sz="1800" dirty="0"/>
              <a:t>ağacı algoritmaları hem </a:t>
            </a:r>
            <a:r>
              <a:rPr lang="tr-TR" sz="1800" dirty="0" err="1"/>
              <a:t>metinsel</a:t>
            </a:r>
            <a:r>
              <a:rPr lang="tr-TR" sz="1800" dirty="0"/>
              <a:t> hem de sayısal verilerden oluşabilir </a:t>
            </a:r>
            <a:endParaRPr lang="tr-TR" sz="1800" dirty="0">
              <a:latin typeface="Calibri" panose="020F0502020204030204" pitchFamily="34" charset="0"/>
              <a:cs typeface="Calibri" panose="020F0502020204030204" pitchFamily="34" charset="0"/>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Karar Ağaçları Algoritması Temelleri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p:nvPr/>
        </p:nvPicPr>
        <p:blipFill rotWithShape="1">
          <a:blip r:embed="rId4">
            <a:extLst>
              <a:ext uri="{28A0092B-C50C-407E-A947-70E740481C1C}">
                <a14:useLocalDpi xmlns:a14="http://schemas.microsoft.com/office/drawing/2010/main" val="0"/>
              </a:ext>
            </a:extLst>
          </a:blip>
          <a:srcRect l="1069" t="3636" r="1861" b="3013"/>
          <a:stretch/>
        </p:blipFill>
        <p:spPr bwMode="auto">
          <a:xfrm>
            <a:off x="4668253" y="1518983"/>
            <a:ext cx="7009397" cy="4275425"/>
          </a:xfrm>
          <a:prstGeom prst="rect">
            <a:avLst/>
          </a:prstGeom>
          <a:noFill/>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368274" y="1446491"/>
            <a:ext cx="3674338" cy="1754286"/>
          </a:xfrm>
          <a:prstGeom prst="rect">
            <a:avLst/>
          </a:prstGeom>
          <a:noFill/>
          <a:ln>
            <a:noFill/>
          </a:ln>
        </p:spPr>
        <p:txBody>
          <a:bodyPr spcFirstLastPara="1" wrap="square" lIns="91425" tIns="45700" rIns="91425" bIns="45700" anchor="t" anchorCtr="0">
            <a:spAutoFit/>
          </a:bodyPr>
          <a:lstStyle/>
          <a:p>
            <a:pPr marL="285750" indent="-285750" algn="just">
              <a:buFont typeface="Arial" panose="020B0604020202020204" pitchFamily="34" charset="0"/>
              <a:buChar char="•"/>
            </a:pPr>
            <a:r>
              <a:rPr lang="en-US" sz="1800" dirty="0">
                <a:latin typeface="+mj-lt"/>
              </a:rPr>
              <a:t>K</a:t>
            </a:r>
            <a:r>
              <a:rPr lang="tr-TR" sz="1800" dirty="0" smtClean="0">
                <a:latin typeface="+mj-lt"/>
              </a:rPr>
              <a:t>arar </a:t>
            </a:r>
            <a:r>
              <a:rPr lang="tr-TR" sz="1800" dirty="0">
                <a:latin typeface="+mj-lt"/>
              </a:rPr>
              <a:t>ağacın algoritmasının </a:t>
            </a:r>
            <a:r>
              <a:rPr lang="tr-TR" sz="1800" dirty="0" smtClean="0">
                <a:latin typeface="+mj-lt"/>
              </a:rPr>
              <a:t>kökü</a:t>
            </a:r>
            <a:r>
              <a:rPr lang="en-US" sz="1800" dirty="0" smtClean="0">
                <a:latin typeface="+mj-lt"/>
              </a:rPr>
              <a:t> </a:t>
            </a:r>
            <a:r>
              <a:rPr lang="en-US" sz="1800" dirty="0" err="1" smtClean="0">
                <a:latin typeface="+mj-lt"/>
              </a:rPr>
              <a:t>nedir</a:t>
            </a:r>
            <a:r>
              <a:rPr lang="en-US" sz="1800" dirty="0" smtClean="0">
                <a:latin typeface="+mj-lt"/>
              </a:rPr>
              <a:t>? </a:t>
            </a:r>
          </a:p>
          <a:p>
            <a:pPr marL="285750" indent="-285750" algn="just">
              <a:buFont typeface="Arial" panose="020B0604020202020204" pitchFamily="34" charset="0"/>
              <a:buChar char="•"/>
            </a:pPr>
            <a:r>
              <a:rPr lang="tr-TR" sz="1800" dirty="0">
                <a:solidFill>
                  <a:schemeClr val="dk1"/>
                </a:solidFill>
                <a:latin typeface="+mj-lt"/>
                <a:ea typeface="Calibri"/>
                <a:cs typeface="Calibri"/>
                <a:sym typeface="Calibri"/>
              </a:rPr>
              <a:t>Karar ağacının düğümleri </a:t>
            </a:r>
            <a:r>
              <a:rPr lang="en-US" sz="1800" dirty="0" err="1" smtClean="0">
                <a:solidFill>
                  <a:schemeClr val="dk1"/>
                </a:solidFill>
                <a:latin typeface="+mj-lt"/>
                <a:ea typeface="Calibri"/>
                <a:cs typeface="Calibri"/>
                <a:sym typeface="Calibri"/>
              </a:rPr>
              <a:t>nelerdir</a:t>
            </a:r>
            <a:r>
              <a:rPr lang="en-US" sz="1800" dirty="0" smtClean="0">
                <a:solidFill>
                  <a:schemeClr val="dk1"/>
                </a:solidFill>
                <a:latin typeface="+mj-lt"/>
                <a:ea typeface="Calibri"/>
                <a:cs typeface="Calibri"/>
                <a:sym typeface="Calibri"/>
              </a:rPr>
              <a:t>?</a:t>
            </a:r>
          </a:p>
          <a:p>
            <a:pPr marL="285750" indent="-285750" algn="just">
              <a:buFont typeface="Arial" panose="020B0604020202020204" pitchFamily="34" charset="0"/>
              <a:buChar char="•"/>
            </a:pPr>
            <a:r>
              <a:rPr lang="tr-TR" sz="1800" dirty="0">
                <a:solidFill>
                  <a:schemeClr val="dk1"/>
                </a:solidFill>
                <a:latin typeface="+mj-lt"/>
                <a:ea typeface="Calibri"/>
                <a:cs typeface="Calibri"/>
                <a:sym typeface="Calibri"/>
              </a:rPr>
              <a:t>Karar ağacının yaprakları </a:t>
            </a:r>
            <a:r>
              <a:rPr lang="en-US" sz="1800" dirty="0" err="1" smtClean="0">
                <a:solidFill>
                  <a:schemeClr val="dk1"/>
                </a:solidFill>
                <a:latin typeface="+mj-lt"/>
                <a:ea typeface="Calibri"/>
                <a:cs typeface="Calibri"/>
                <a:sym typeface="Calibri"/>
              </a:rPr>
              <a:t>nelerdir</a:t>
            </a:r>
            <a:r>
              <a:rPr lang="en-US" sz="1800" dirty="0" smtClean="0">
                <a:solidFill>
                  <a:schemeClr val="dk1"/>
                </a:solidFill>
                <a:latin typeface="+mj-lt"/>
                <a:ea typeface="Calibri"/>
                <a:cs typeface="Calibri"/>
                <a:sym typeface="Calibri"/>
              </a:rPr>
              <a:t>?</a:t>
            </a:r>
            <a:endParaRPr lang="tr-TR" sz="1800" dirty="0">
              <a:latin typeface="+mj-lt"/>
              <a:cs typeface="Calibri" panose="020F0502020204030204" pitchFamily="34" charset="0"/>
            </a:endParaRPr>
          </a:p>
        </p:txBody>
      </p:sp>
      <p:sp>
        <p:nvSpPr>
          <p:cNvPr id="101" name="Google Shape;101;p2"/>
          <p:cNvSpPr txBox="1"/>
          <p:nvPr/>
        </p:nvSpPr>
        <p:spPr>
          <a:xfrm>
            <a:off x="1904999" y="287342"/>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t>Karar Ağaçları Algoritması Temelleri </a:t>
            </a:r>
            <a:endParaRPr sz="11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pic>
        <p:nvPicPr>
          <p:cNvPr id="8" name="Resim 7"/>
          <p:cNvPicPr/>
          <p:nvPr/>
        </p:nvPicPr>
        <p:blipFill rotWithShape="1">
          <a:blip r:embed="rId4">
            <a:extLst>
              <a:ext uri="{28A0092B-C50C-407E-A947-70E740481C1C}">
                <a14:useLocalDpi xmlns:a14="http://schemas.microsoft.com/office/drawing/2010/main" val="0"/>
              </a:ext>
            </a:extLst>
          </a:blip>
          <a:srcRect l="1069" t="3636" r="1861" b="3013"/>
          <a:stretch/>
        </p:blipFill>
        <p:spPr bwMode="auto">
          <a:xfrm>
            <a:off x="4668253" y="1518983"/>
            <a:ext cx="7009397" cy="427542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9498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005" y="1463040"/>
            <a:ext cx="4982039" cy="4617086"/>
          </a:xfrm>
          <a:prstGeom prst="rect">
            <a:avLst/>
          </a:prstGeom>
        </p:spPr>
      </p:pic>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556181" y="485232"/>
            <a:ext cx="7315200" cy="1323399"/>
          </a:xfrm>
          <a:prstGeom prst="rect">
            <a:avLst/>
          </a:prstGeom>
          <a:noFill/>
          <a:ln>
            <a:noFill/>
          </a:ln>
        </p:spPr>
        <p:txBody>
          <a:bodyPr spcFirstLastPara="1" wrap="square" lIns="91425" tIns="45700" rIns="91425" bIns="45700" anchor="t" anchorCtr="0">
            <a:spAutoFit/>
          </a:bodyPr>
          <a:lstStyle/>
          <a:p>
            <a:pPr lvl="0" algn="ctr"/>
            <a:r>
              <a:rPr lang="tr-TR" sz="4000" dirty="0"/>
              <a:t>Karar Ağaçları Algoritması Temelleri </a:t>
            </a:r>
            <a:endParaRPr lang="tr-TR" sz="40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4">
            <a:alphaModFix/>
          </a:blip>
          <a:srcRect/>
          <a:stretch/>
        </p:blipFill>
        <p:spPr>
          <a:xfrm>
            <a:off x="10898416" y="6463025"/>
            <a:ext cx="1113079" cy="276999"/>
          </a:xfrm>
          <a:prstGeom prst="rect">
            <a:avLst/>
          </a:prstGeom>
          <a:noFill/>
          <a:ln>
            <a:noFill/>
          </a:ln>
        </p:spPr>
      </p:pic>
      <p:sp>
        <p:nvSpPr>
          <p:cNvPr id="6" name="Google Shape;99;p2"/>
          <p:cNvSpPr txBox="1"/>
          <p:nvPr/>
        </p:nvSpPr>
        <p:spPr>
          <a:xfrm>
            <a:off x="849087" y="1714057"/>
            <a:ext cx="6389111" cy="4462720"/>
          </a:xfrm>
          <a:prstGeom prst="rect">
            <a:avLst/>
          </a:prstGeom>
          <a:noFill/>
          <a:ln>
            <a:noFill/>
          </a:ln>
        </p:spPr>
        <p:txBody>
          <a:bodyPr spcFirstLastPara="1" wrap="square" lIns="91425" tIns="45700" rIns="91425" bIns="45700" anchor="t" anchorCtr="0">
            <a:spAutoFit/>
          </a:bodyPr>
          <a:lstStyle/>
          <a:p>
            <a:pPr algn="just"/>
            <a:r>
              <a:rPr lang="tr-TR" sz="2000" b="1" dirty="0" smtClean="0"/>
              <a:t>Avantajla</a:t>
            </a:r>
            <a:r>
              <a:rPr lang="en-US" sz="2000" b="1" dirty="0" err="1" smtClean="0"/>
              <a:t>rı</a:t>
            </a:r>
            <a:r>
              <a:rPr lang="en-US" sz="2000" b="1" dirty="0" smtClean="0"/>
              <a:t>:</a:t>
            </a:r>
          </a:p>
          <a:p>
            <a:pPr marL="342900" lvl="0" indent="-342900" algn="just">
              <a:buFont typeface="Arial" panose="020B0604020202020204" pitchFamily="34" charset="0"/>
              <a:buChar char="•"/>
            </a:pPr>
            <a:r>
              <a:rPr lang="tr-TR" sz="2000" dirty="0"/>
              <a:t>Ağaç yapılarını yorumlaması ve görselleştirilmesi kolaydır.  </a:t>
            </a:r>
            <a:endParaRPr lang="en-US" sz="2000" dirty="0"/>
          </a:p>
          <a:p>
            <a:pPr marL="342900" lvl="0" indent="-342900" algn="just">
              <a:buFont typeface="Arial" panose="020B0604020202020204" pitchFamily="34" charset="0"/>
              <a:buChar char="•"/>
            </a:pPr>
            <a:r>
              <a:rPr lang="tr-TR" sz="2000" dirty="0"/>
              <a:t>Hem </a:t>
            </a:r>
            <a:r>
              <a:rPr lang="tr-TR" sz="2000" dirty="0" err="1"/>
              <a:t>metinsel</a:t>
            </a:r>
            <a:r>
              <a:rPr lang="tr-TR" sz="2000" dirty="0"/>
              <a:t> hem de sayısal veriler analiz edilebilir. </a:t>
            </a:r>
            <a:endParaRPr lang="en-US" sz="2000" dirty="0"/>
          </a:p>
          <a:p>
            <a:pPr marL="342900" lvl="0" indent="-342900" algn="just">
              <a:buFont typeface="Arial" panose="020B0604020202020204" pitchFamily="34" charset="0"/>
              <a:buChar char="•"/>
            </a:pPr>
            <a:r>
              <a:rPr lang="tr-TR" sz="2000" dirty="0"/>
              <a:t>Karar ağaçları giriş parametrelerine bağlı çarpanlardan oluşan denklem şeklinde değil, koşullu bir çıkış modeli verir. Böylece modelin çalışması hızlıdır.</a:t>
            </a:r>
            <a:endParaRPr lang="en-US" sz="2000" dirty="0"/>
          </a:p>
          <a:p>
            <a:pPr marL="342900" lvl="0" indent="-342900" algn="just">
              <a:buFont typeface="Arial" panose="020B0604020202020204" pitchFamily="34" charset="0"/>
              <a:buChar char="•"/>
            </a:pPr>
            <a:r>
              <a:rPr lang="tr-TR" sz="2000" dirty="0"/>
              <a:t>Yüksek miktarda veriye ihtiyaç duymadan model eğitimi gerçekleştirilebilir. </a:t>
            </a:r>
            <a:endParaRPr lang="en-US" sz="2000" dirty="0"/>
          </a:p>
          <a:p>
            <a:pPr marL="342900" lvl="0" indent="-342900" algn="just">
              <a:buFont typeface="Arial" panose="020B0604020202020204" pitchFamily="34" charset="0"/>
              <a:buChar char="•"/>
            </a:pPr>
            <a:r>
              <a:rPr lang="tr-TR" sz="2000" dirty="0"/>
              <a:t>Birden fazla çıkış parametresine sahip problemleri çözebilir. </a:t>
            </a:r>
            <a:endParaRPr lang="en-US" sz="2000" dirty="0"/>
          </a:p>
          <a:p>
            <a:pPr algn="just"/>
            <a:endParaRPr lang="en-US" sz="2400" dirty="0"/>
          </a:p>
        </p:txBody>
      </p:sp>
    </p:spTree>
    <p:extLst>
      <p:ext uri="{BB962C8B-B14F-4D97-AF65-F5344CB8AC3E}">
        <p14:creationId xmlns:p14="http://schemas.microsoft.com/office/powerpoint/2010/main" val="32829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2" name="Resim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3005" y="1463040"/>
            <a:ext cx="4982039" cy="4617086"/>
          </a:xfrm>
          <a:prstGeom prst="rect">
            <a:avLst/>
          </a:prstGeom>
        </p:spPr>
      </p:pic>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556181" y="485232"/>
            <a:ext cx="7315200" cy="1323399"/>
          </a:xfrm>
          <a:prstGeom prst="rect">
            <a:avLst/>
          </a:prstGeom>
          <a:noFill/>
          <a:ln>
            <a:noFill/>
          </a:ln>
        </p:spPr>
        <p:txBody>
          <a:bodyPr spcFirstLastPara="1" wrap="square" lIns="91425" tIns="45700" rIns="91425" bIns="45700" anchor="t" anchorCtr="0">
            <a:spAutoFit/>
          </a:bodyPr>
          <a:lstStyle/>
          <a:p>
            <a:pPr lvl="0" algn="ctr"/>
            <a:r>
              <a:rPr lang="tr-TR" sz="4000" dirty="0"/>
              <a:t>Karar Ağaçları Algoritması Temelleri </a:t>
            </a:r>
            <a:endParaRPr lang="tr-TR" sz="40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4">
            <a:alphaModFix/>
          </a:blip>
          <a:srcRect/>
          <a:stretch/>
        </p:blipFill>
        <p:spPr>
          <a:xfrm>
            <a:off x="10898416" y="6463025"/>
            <a:ext cx="1113079" cy="276999"/>
          </a:xfrm>
          <a:prstGeom prst="rect">
            <a:avLst/>
          </a:prstGeom>
          <a:noFill/>
          <a:ln>
            <a:noFill/>
          </a:ln>
        </p:spPr>
      </p:pic>
      <p:sp>
        <p:nvSpPr>
          <p:cNvPr id="6" name="Google Shape;99;p2"/>
          <p:cNvSpPr txBox="1"/>
          <p:nvPr/>
        </p:nvSpPr>
        <p:spPr>
          <a:xfrm>
            <a:off x="849087" y="1714057"/>
            <a:ext cx="6389111" cy="2000507"/>
          </a:xfrm>
          <a:prstGeom prst="rect">
            <a:avLst/>
          </a:prstGeom>
          <a:noFill/>
          <a:ln>
            <a:noFill/>
          </a:ln>
        </p:spPr>
        <p:txBody>
          <a:bodyPr spcFirstLastPara="1" wrap="square" lIns="91425" tIns="45700" rIns="91425" bIns="45700" anchor="t" anchorCtr="0">
            <a:spAutoFit/>
          </a:bodyPr>
          <a:lstStyle/>
          <a:p>
            <a:pPr algn="just"/>
            <a:r>
              <a:rPr lang="tr-TR" sz="2000" b="1" dirty="0" smtClean="0"/>
              <a:t>Dezavantajlar</a:t>
            </a:r>
            <a:r>
              <a:rPr lang="en-US" sz="2000" b="1" dirty="0" smtClean="0"/>
              <a:t>ı:</a:t>
            </a:r>
          </a:p>
          <a:p>
            <a:pPr lvl="0"/>
            <a:r>
              <a:rPr lang="tr-TR" sz="2000" dirty="0"/>
              <a:t>Verilerin analizi yapılırken otomatik oluşan büyük ağaç yapılarının aşırı karmaşık olmasından dolayı ağaç dallarının takibi zordur.</a:t>
            </a:r>
            <a:endParaRPr lang="en-US" sz="2000" dirty="0"/>
          </a:p>
          <a:p>
            <a:pPr lvl="0"/>
            <a:r>
              <a:rPr lang="tr-TR" sz="2000" dirty="0"/>
              <a:t>Aşırı öğrenme (</a:t>
            </a:r>
            <a:r>
              <a:rPr lang="tr-TR" sz="2000" dirty="0" err="1"/>
              <a:t>over</a:t>
            </a:r>
            <a:r>
              <a:rPr lang="tr-TR" sz="2000" dirty="0"/>
              <a:t> </a:t>
            </a:r>
            <a:r>
              <a:rPr lang="tr-TR" sz="2000" dirty="0" err="1"/>
              <a:t>fitting</a:t>
            </a:r>
            <a:r>
              <a:rPr lang="tr-TR" sz="2000" dirty="0"/>
              <a:t>) yaşanabilir.</a:t>
            </a:r>
            <a:endParaRPr lang="en-US" sz="2000" dirty="0"/>
          </a:p>
          <a:p>
            <a:pPr algn="just"/>
            <a:endParaRPr lang="en-US" sz="2400" dirty="0"/>
          </a:p>
        </p:txBody>
      </p:sp>
    </p:spTree>
    <p:extLst>
      <p:ext uri="{BB962C8B-B14F-4D97-AF65-F5344CB8AC3E}">
        <p14:creationId xmlns:p14="http://schemas.microsoft.com/office/powerpoint/2010/main" val="734093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556181" y="485232"/>
            <a:ext cx="7315200" cy="707846"/>
          </a:xfrm>
          <a:prstGeom prst="rect">
            <a:avLst/>
          </a:prstGeom>
          <a:noFill/>
          <a:ln>
            <a:noFill/>
          </a:ln>
        </p:spPr>
        <p:txBody>
          <a:bodyPr spcFirstLastPara="1" wrap="square" lIns="91425" tIns="45700" rIns="91425" bIns="45700" anchor="t" anchorCtr="0">
            <a:spAutoFit/>
          </a:bodyPr>
          <a:lstStyle/>
          <a:p>
            <a:pPr lvl="0" algn="ctr"/>
            <a:r>
              <a:rPr lang="en-US" sz="4000" dirty="0" err="1" smtClean="0"/>
              <a:t>Dünyadan</a:t>
            </a:r>
            <a:r>
              <a:rPr lang="en-US" sz="4000" dirty="0" smtClean="0"/>
              <a:t> </a:t>
            </a:r>
            <a:r>
              <a:rPr lang="en-US" sz="4000" dirty="0" err="1" smtClean="0"/>
              <a:t>Haberler</a:t>
            </a:r>
            <a:endParaRPr lang="tr-TR" sz="40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
        <p:nvSpPr>
          <p:cNvPr id="6" name="Google Shape;99;p2"/>
          <p:cNvSpPr txBox="1"/>
          <p:nvPr/>
        </p:nvSpPr>
        <p:spPr>
          <a:xfrm>
            <a:off x="685459" y="1244539"/>
            <a:ext cx="5388084" cy="4693552"/>
          </a:xfrm>
          <a:prstGeom prst="rect">
            <a:avLst/>
          </a:prstGeom>
          <a:noFill/>
          <a:ln>
            <a:noFill/>
          </a:ln>
        </p:spPr>
        <p:txBody>
          <a:bodyPr spcFirstLastPara="1" wrap="square" lIns="91425" tIns="45700" rIns="91425" bIns="45700" anchor="t" anchorCtr="0">
            <a:spAutoFit/>
          </a:bodyPr>
          <a:lstStyle/>
          <a:p>
            <a:pPr algn="just"/>
            <a:r>
              <a:rPr lang="tr-TR" sz="1300" b="1" i="1" dirty="0"/>
              <a:t>Mucit Yapay Zeka</a:t>
            </a:r>
            <a:endParaRPr lang="en-US" sz="1300" dirty="0"/>
          </a:p>
          <a:p>
            <a:pPr algn="just"/>
            <a:r>
              <a:rPr lang="tr-TR" sz="1300" dirty="0" err="1"/>
              <a:t>Surrey</a:t>
            </a:r>
            <a:r>
              <a:rPr lang="tr-TR" sz="1300" dirty="0"/>
              <a:t> Üniversitesinde profesör olan </a:t>
            </a:r>
            <a:r>
              <a:rPr lang="tr-TR" sz="1300" dirty="0" err="1"/>
              <a:t>Ryan</a:t>
            </a:r>
            <a:r>
              <a:rPr lang="tr-TR" sz="1300" dirty="0"/>
              <a:t> </a:t>
            </a:r>
            <a:r>
              <a:rPr lang="tr-TR" sz="1300" dirty="0" err="1"/>
              <a:t>Abbot</a:t>
            </a:r>
            <a:r>
              <a:rPr lang="tr-TR" sz="1300" dirty="0"/>
              <a:t> tarafından 2019’da başlatılan </a:t>
            </a:r>
            <a:r>
              <a:rPr lang="tr-TR" sz="1300" dirty="0" err="1"/>
              <a:t>The</a:t>
            </a:r>
            <a:r>
              <a:rPr lang="tr-TR" sz="1300" dirty="0"/>
              <a:t> </a:t>
            </a:r>
            <a:r>
              <a:rPr lang="tr-TR" sz="1300" dirty="0" err="1"/>
              <a:t>Artificial</a:t>
            </a:r>
            <a:r>
              <a:rPr lang="tr-TR" sz="1300" dirty="0"/>
              <a:t> </a:t>
            </a:r>
            <a:r>
              <a:rPr lang="tr-TR" sz="1300" dirty="0" err="1"/>
              <a:t>Inventor</a:t>
            </a:r>
            <a:r>
              <a:rPr lang="tr-TR" sz="1300" dirty="0"/>
              <a:t> adlı proje, yapay zekâ ve yasanın yollarının kesişmesine odaklanıyordu. DABUS olarak adlandırılan bir sistem için projenin başlamasıyla birlikte 2 patent başvurusunda bulunulmuştu. Ayarlanabilir bir yemek kabı ve acil durum işaret ışığı olan icatların patentleri, mucit olarak </a:t>
            </a:r>
            <a:r>
              <a:rPr lang="tr-TR" sz="1300" dirty="0" err="1"/>
              <a:t>DABUS’u</a:t>
            </a:r>
            <a:r>
              <a:rPr lang="tr-TR" sz="1300" dirty="0"/>
              <a:t> gösteriyordu.</a:t>
            </a:r>
            <a:endParaRPr lang="en-US" sz="1300" dirty="0"/>
          </a:p>
          <a:p>
            <a:pPr algn="just"/>
            <a:r>
              <a:rPr lang="tr-TR" sz="1300" dirty="0"/>
              <a:t>Dr. </a:t>
            </a:r>
            <a:r>
              <a:rPr lang="tr-TR" sz="1300" dirty="0" err="1"/>
              <a:t>Stephen</a:t>
            </a:r>
            <a:r>
              <a:rPr lang="tr-TR" sz="1300" dirty="0"/>
              <a:t> </a:t>
            </a:r>
            <a:r>
              <a:rPr lang="tr-TR" sz="1300" dirty="0" err="1"/>
              <a:t>Thaler</a:t>
            </a:r>
            <a:r>
              <a:rPr lang="tr-TR" sz="1300" dirty="0"/>
              <a:t> tarafından geliştirilen DABUS adlı sistem, sahip olduğu trilyonlarca ağ sayesinde büyük fikir ve icatlar öne sürebiliyordu. Fakat Amerika başta olmak üzere birçok ülke, yapay zekanın mucit olamayacağını söyleyerek patent tekliflerini geri çevirdi. Bunun üzerine davalar açan </a:t>
            </a:r>
            <a:r>
              <a:rPr lang="tr-TR" sz="1300" dirty="0" err="1"/>
              <a:t>Thaler</a:t>
            </a:r>
            <a:r>
              <a:rPr lang="tr-TR" sz="1300" dirty="0"/>
              <a:t> ve </a:t>
            </a:r>
            <a:r>
              <a:rPr lang="tr-TR" sz="1300" dirty="0" err="1"/>
              <a:t>Abbott</a:t>
            </a:r>
            <a:r>
              <a:rPr lang="tr-TR" sz="1300" dirty="0"/>
              <a:t>, son gelişmelerle birlikte bekledikleri sonuca yavaş yavaş ulaşacak gibi görünüyorlar.</a:t>
            </a:r>
            <a:endParaRPr lang="en-US" sz="1300" dirty="0"/>
          </a:p>
          <a:p>
            <a:pPr algn="just"/>
            <a:r>
              <a:rPr lang="tr-TR" sz="1300" dirty="0"/>
              <a:t>Başlangıçta Avustralya da bu fikre karşı çıkıyordu. Fakat Avustralya Federal Mahkemesinden </a:t>
            </a:r>
            <a:r>
              <a:rPr lang="tr-TR" sz="1300" dirty="0" err="1"/>
              <a:t>Jonathan</a:t>
            </a:r>
            <a:r>
              <a:rPr lang="tr-TR" sz="1300" dirty="0"/>
              <a:t> </a:t>
            </a:r>
            <a:r>
              <a:rPr lang="tr-TR" sz="1300" dirty="0" err="1"/>
              <a:t>Beach</a:t>
            </a:r>
            <a:r>
              <a:rPr lang="tr-TR" sz="1300" dirty="0"/>
              <a:t>, bu durum karşısındaki tavrın değişmesine karar verdi. </a:t>
            </a:r>
            <a:r>
              <a:rPr lang="tr-TR" sz="1300" dirty="0" err="1"/>
              <a:t>Beach’in</a:t>
            </a:r>
            <a:r>
              <a:rPr lang="tr-TR" sz="1300" dirty="0"/>
              <a:t> vardığı karara göre DABUS, mucit olarak görülecek, fakat patent için aday olamayacak veya başvuramayacak. Bu noktada patentin sahibi, </a:t>
            </a:r>
            <a:r>
              <a:rPr lang="tr-TR" sz="1300" dirty="0" err="1"/>
              <a:t>DABUS’un</a:t>
            </a:r>
            <a:r>
              <a:rPr lang="tr-TR" sz="1300" dirty="0"/>
              <a:t> geliştiricisi </a:t>
            </a:r>
            <a:r>
              <a:rPr lang="tr-TR" sz="1300" dirty="0" err="1"/>
              <a:t>Thaler</a:t>
            </a:r>
            <a:r>
              <a:rPr lang="tr-TR" sz="1300" dirty="0"/>
              <a:t> olacak.</a:t>
            </a:r>
            <a:endParaRPr lang="en-US" sz="1300" dirty="0"/>
          </a:p>
          <a:p>
            <a:pPr algn="just"/>
            <a:r>
              <a:rPr lang="tr-TR" sz="1300" dirty="0" err="1"/>
              <a:t>Beach</a:t>
            </a:r>
            <a:r>
              <a:rPr lang="tr-TR" sz="1300" dirty="0"/>
              <a:t>, yaptığı açıklamada kendi görüşüne göre yapay zekâ sisteminin veya cihazın mucit olarak tanınabileceğini söylüyor: “İkimiz de yaratıldık ve yaratıyoruz. Bizim yarattıklarımız neden yaratamasın?”</a:t>
            </a:r>
            <a:endParaRPr lang="en-US" sz="1300" dirty="0"/>
          </a:p>
          <a:p>
            <a:pPr algn="just"/>
            <a:endParaRPr lang="en-US" sz="1300" dirty="0"/>
          </a:p>
        </p:txBody>
      </p:sp>
      <p:pic>
        <p:nvPicPr>
          <p:cNvPr id="3" name="Resim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788" y="1243779"/>
            <a:ext cx="5293953" cy="5219246"/>
          </a:xfrm>
          <a:prstGeom prst="rect">
            <a:avLst/>
          </a:prstGeom>
        </p:spPr>
      </p:pic>
    </p:spTree>
    <p:extLst>
      <p:ext uri="{BB962C8B-B14F-4D97-AF65-F5344CB8AC3E}">
        <p14:creationId xmlns:p14="http://schemas.microsoft.com/office/powerpoint/2010/main" val="355336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179094" y="212466"/>
            <a:ext cx="9974179" cy="6524895"/>
          </a:xfrm>
          <a:prstGeom prst="rect">
            <a:avLst/>
          </a:prstGeom>
        </p:spPr>
      </p:pic>
      <p:pic>
        <p:nvPicPr>
          <p:cNvPr id="5"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3">
            <a:alphaModFix/>
          </a:blip>
          <a:srcRect/>
          <a:stretch/>
        </p:blipFill>
        <p:spPr>
          <a:xfrm>
            <a:off x="10898416" y="6463025"/>
            <a:ext cx="1113079" cy="276999"/>
          </a:xfrm>
          <a:prstGeom prst="rect">
            <a:avLst/>
          </a:prstGeom>
          <a:noFill/>
          <a:ln>
            <a:noFill/>
          </a:ln>
        </p:spPr>
      </p:pic>
    </p:spTree>
    <p:extLst>
      <p:ext uri="{BB962C8B-B14F-4D97-AF65-F5344CB8AC3E}">
        <p14:creationId xmlns:p14="http://schemas.microsoft.com/office/powerpoint/2010/main" val="2921251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3" name="Resi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4945" y="1610963"/>
            <a:ext cx="4416789" cy="3691288"/>
          </a:xfrm>
          <a:prstGeom prst="rect">
            <a:avLst/>
          </a:prstGeom>
        </p:spPr>
      </p:pic>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2"/>
          <p:cNvSpPr txBox="1"/>
          <p:nvPr/>
        </p:nvSpPr>
        <p:spPr>
          <a:xfrm>
            <a:off x="556181" y="485232"/>
            <a:ext cx="7315200" cy="707846"/>
          </a:xfrm>
          <a:prstGeom prst="rect">
            <a:avLst/>
          </a:prstGeom>
          <a:noFill/>
          <a:ln>
            <a:noFill/>
          </a:ln>
        </p:spPr>
        <p:txBody>
          <a:bodyPr spcFirstLastPara="1" wrap="square" lIns="91425" tIns="45700" rIns="91425" bIns="45700" anchor="t" anchorCtr="0">
            <a:spAutoFit/>
          </a:bodyPr>
          <a:lstStyle/>
          <a:p>
            <a:pPr lvl="0" algn="ctr"/>
            <a:r>
              <a:rPr lang="tr-TR" sz="4000" dirty="0"/>
              <a:t>Karar Ağacı Tekniği </a:t>
            </a:r>
            <a:endParaRPr lang="tr-TR" sz="4000" b="1" dirty="0">
              <a:latin typeface="Calibri" panose="020F0502020204030204" pitchFamily="34" charset="0"/>
              <a:cs typeface="Calibri" panose="020F0502020204030204" pitchFamily="34" charset="0"/>
            </a:endParaRPr>
          </a:p>
        </p:txBody>
      </p:sp>
      <p:pic>
        <p:nvPicPr>
          <p:cNvPr id="7"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4">
            <a:alphaModFix/>
          </a:blip>
          <a:srcRect/>
          <a:stretch/>
        </p:blipFill>
        <p:spPr>
          <a:xfrm>
            <a:off x="10898416" y="6463025"/>
            <a:ext cx="1113079" cy="276999"/>
          </a:xfrm>
          <a:prstGeom prst="rect">
            <a:avLst/>
          </a:prstGeom>
          <a:noFill/>
          <a:ln>
            <a:noFill/>
          </a:ln>
        </p:spPr>
      </p:pic>
      <p:sp>
        <p:nvSpPr>
          <p:cNvPr id="6" name="Google Shape;99;p2"/>
          <p:cNvSpPr txBox="1"/>
          <p:nvPr/>
        </p:nvSpPr>
        <p:spPr>
          <a:xfrm>
            <a:off x="760397" y="1434165"/>
            <a:ext cx="6477802" cy="4462720"/>
          </a:xfrm>
          <a:prstGeom prst="rect">
            <a:avLst/>
          </a:prstGeom>
          <a:noFill/>
          <a:ln>
            <a:noFill/>
          </a:ln>
        </p:spPr>
        <p:txBody>
          <a:bodyPr spcFirstLastPara="1" wrap="square" lIns="91425" tIns="45700" rIns="91425" bIns="45700" anchor="t" anchorCtr="0">
            <a:spAutoFit/>
          </a:bodyPr>
          <a:lstStyle/>
          <a:p>
            <a:pPr algn="just"/>
            <a:r>
              <a:rPr lang="tr-TR" sz="2000" dirty="0"/>
              <a:t>ID3 Karar Ağacı </a:t>
            </a:r>
            <a:r>
              <a:rPr lang="tr-TR" sz="2000" dirty="0" smtClean="0"/>
              <a:t>Algoritması</a:t>
            </a:r>
            <a:r>
              <a:rPr lang="en-US" sz="2000" dirty="0" smtClean="0"/>
              <a:t> :</a:t>
            </a:r>
          </a:p>
          <a:p>
            <a:pPr algn="just"/>
            <a:endParaRPr lang="en-US" sz="2000" b="1" dirty="0" smtClean="0"/>
          </a:p>
          <a:p>
            <a:pPr marL="342900" indent="-342900">
              <a:buFont typeface="Arial" panose="020B0604020202020204" pitchFamily="34" charset="0"/>
              <a:buChar char="•"/>
            </a:pPr>
            <a:r>
              <a:rPr lang="tr-TR" sz="2000" dirty="0"/>
              <a:t>ID3, yapay zeka alanında çalışmaya </a:t>
            </a:r>
            <a:r>
              <a:rPr lang="tr-TR" sz="2000" dirty="0" smtClean="0"/>
              <a:t>başlayan</a:t>
            </a:r>
            <a:r>
              <a:rPr lang="en-US" sz="2000" dirty="0" err="1" smtClean="0"/>
              <a:t>ların</a:t>
            </a:r>
            <a:r>
              <a:rPr lang="tr-TR" sz="2000" dirty="0" smtClean="0"/>
              <a:t> karar </a:t>
            </a:r>
            <a:r>
              <a:rPr lang="tr-TR" sz="2000" dirty="0"/>
              <a:t>ağaçlarının temel çalışma şeklini kolayca öğrenebilecekleri ideal bir algoritmadır. </a:t>
            </a:r>
            <a:endParaRPr lang="en-US" sz="2000" dirty="0" smtClean="0"/>
          </a:p>
          <a:p>
            <a:pPr marL="342900" indent="-342900">
              <a:buFont typeface="Arial" panose="020B0604020202020204" pitchFamily="34" charset="0"/>
              <a:buChar char="•"/>
            </a:pPr>
            <a:r>
              <a:rPr lang="tr-TR" sz="2000" dirty="0" smtClean="0"/>
              <a:t>ID3 </a:t>
            </a:r>
            <a:r>
              <a:rPr lang="tr-TR" sz="2000" dirty="0"/>
              <a:t>karar ağaç algoritmasının C4.5 ve C5.0 isminde iki tane versiyonu sıklıkla kullanılmaktadır. </a:t>
            </a:r>
            <a:endParaRPr lang="en-US" sz="2000" dirty="0" smtClean="0"/>
          </a:p>
          <a:p>
            <a:pPr marL="342900" indent="-342900">
              <a:buFont typeface="Arial" panose="020B0604020202020204" pitchFamily="34" charset="0"/>
              <a:buChar char="•"/>
            </a:pPr>
            <a:r>
              <a:rPr lang="tr-TR" sz="2000" dirty="0" smtClean="0"/>
              <a:t>ID3 </a:t>
            </a:r>
            <a:r>
              <a:rPr lang="tr-TR" sz="2000" dirty="0"/>
              <a:t>karar ağacı algoritmasında her düğümden çıkan dallar ile karar ağacı oluşmaktadır. </a:t>
            </a:r>
            <a:endParaRPr lang="en-US" sz="2000" dirty="0" smtClean="0"/>
          </a:p>
          <a:p>
            <a:pPr marL="342900" indent="-342900">
              <a:buFont typeface="Arial" panose="020B0604020202020204" pitchFamily="34" charset="0"/>
              <a:buChar char="•"/>
            </a:pPr>
            <a:r>
              <a:rPr lang="tr-TR" sz="2000" dirty="0" smtClean="0"/>
              <a:t>Ağaçtaki </a:t>
            </a:r>
            <a:r>
              <a:rPr lang="tr-TR" sz="2000" dirty="0"/>
              <a:t>dalların sayısı algoritmada tahmin edilecek sınıf sayısına eşittir. </a:t>
            </a:r>
            <a:endParaRPr lang="en-US" sz="2000" dirty="0" smtClean="0"/>
          </a:p>
          <a:p>
            <a:pPr marL="342900" indent="-342900">
              <a:buFont typeface="Arial" panose="020B0604020202020204" pitchFamily="34" charset="0"/>
              <a:buChar char="•"/>
            </a:pPr>
            <a:r>
              <a:rPr lang="tr-TR" sz="2000" dirty="0" smtClean="0"/>
              <a:t>Karar </a:t>
            </a:r>
            <a:r>
              <a:rPr lang="tr-TR" sz="2000" dirty="0"/>
              <a:t>ağacı algoritmasında yapraktaki hata (</a:t>
            </a:r>
            <a:r>
              <a:rPr lang="tr-TR" sz="2000" dirty="0" err="1"/>
              <a:t>error</a:t>
            </a:r>
            <a:r>
              <a:rPr lang="tr-TR" sz="2000" dirty="0"/>
              <a:t>) oranına göre budama işlemi yapılır. </a:t>
            </a:r>
            <a:endParaRPr lang="en-US" sz="2000" dirty="0"/>
          </a:p>
          <a:p>
            <a:pPr algn="just"/>
            <a:endParaRPr lang="en-US" sz="2400" dirty="0"/>
          </a:p>
        </p:txBody>
      </p:sp>
    </p:spTree>
    <p:extLst>
      <p:ext uri="{BB962C8B-B14F-4D97-AF65-F5344CB8AC3E}">
        <p14:creationId xmlns:p14="http://schemas.microsoft.com/office/powerpoint/2010/main" val="170057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86;p10" descr="A close up of a sign&#10;&#10;Description automatically generated">
            <a:extLst>
              <a:ext uri="{FF2B5EF4-FFF2-40B4-BE49-F238E27FC236}">
                <a16:creationId xmlns="" xmlns:a16="http://schemas.microsoft.com/office/drawing/2014/main" id="{AFA35E2F-6C44-1F4B-8E16-F8A44A58A4B3}"/>
              </a:ext>
            </a:extLst>
          </p:cNvPr>
          <p:cNvPicPr preferRelativeResize="0"/>
          <p:nvPr/>
        </p:nvPicPr>
        <p:blipFill rotWithShape="1">
          <a:blip r:embed="rId2">
            <a:alphaModFix/>
          </a:blip>
          <a:srcRect/>
          <a:stretch/>
        </p:blipFill>
        <p:spPr>
          <a:xfrm>
            <a:off x="10898416" y="6463025"/>
            <a:ext cx="1113079" cy="276999"/>
          </a:xfrm>
          <a:prstGeom prst="rect">
            <a:avLst/>
          </a:prstGeom>
          <a:noFill/>
          <a:ln>
            <a:noFill/>
          </a:ln>
        </p:spPr>
      </p:pic>
      <p:grpSp>
        <p:nvGrpSpPr>
          <p:cNvPr id="7" name="Grup 6"/>
          <p:cNvGrpSpPr/>
          <p:nvPr/>
        </p:nvGrpSpPr>
        <p:grpSpPr>
          <a:xfrm>
            <a:off x="2394059" y="0"/>
            <a:ext cx="5763126" cy="6617368"/>
            <a:chOff x="332874" y="0"/>
            <a:chExt cx="4572000" cy="5665370"/>
          </a:xfrm>
        </p:grpSpPr>
        <p:pic>
          <p:nvPicPr>
            <p:cNvPr id="5" name="Resim 4"/>
            <p:cNvPicPr>
              <a:picLocks noChangeAspect="1"/>
            </p:cNvPicPr>
            <p:nvPr/>
          </p:nvPicPr>
          <p:blipFill>
            <a:blip r:embed="rId3"/>
            <a:stretch>
              <a:fillRect/>
            </a:stretch>
          </p:blipFill>
          <p:spPr>
            <a:xfrm>
              <a:off x="332874" y="0"/>
              <a:ext cx="4572000" cy="2771775"/>
            </a:xfrm>
            <a:prstGeom prst="rect">
              <a:avLst/>
            </a:prstGeom>
          </p:spPr>
        </p:pic>
        <p:pic>
          <p:nvPicPr>
            <p:cNvPr id="6" name="Resim 5"/>
            <p:cNvPicPr>
              <a:picLocks noChangeAspect="1"/>
            </p:cNvPicPr>
            <p:nvPr/>
          </p:nvPicPr>
          <p:blipFill>
            <a:blip r:embed="rId4"/>
            <a:stretch>
              <a:fillRect/>
            </a:stretch>
          </p:blipFill>
          <p:spPr>
            <a:xfrm>
              <a:off x="418599" y="2636420"/>
              <a:ext cx="4400550" cy="3028950"/>
            </a:xfrm>
            <a:prstGeom prst="rect">
              <a:avLst/>
            </a:prstGeom>
          </p:spPr>
        </p:pic>
      </p:grpSp>
    </p:spTree>
    <p:extLst>
      <p:ext uri="{BB962C8B-B14F-4D97-AF65-F5344CB8AC3E}">
        <p14:creationId xmlns:p14="http://schemas.microsoft.com/office/powerpoint/2010/main" val="361681191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1922</TotalTime>
  <Words>1057</Words>
  <Application>Microsoft Office PowerPoint</Application>
  <PresentationFormat>Geniş ekran</PresentationFormat>
  <Paragraphs>93</Paragraphs>
  <Slides>19</Slides>
  <Notes>14</Notes>
  <HiddenSlides>0</HiddenSlides>
  <MMClips>0</MMClips>
  <ScaleCrop>false</ScaleCrop>
  <HeadingPairs>
    <vt:vector size="8" baseType="variant">
      <vt:variant>
        <vt:lpstr>Kullanılan Yazı Tipleri</vt:lpstr>
      </vt:variant>
      <vt:variant>
        <vt:i4>4</vt:i4>
      </vt:variant>
      <vt:variant>
        <vt:lpstr>Tema</vt:lpstr>
      </vt:variant>
      <vt:variant>
        <vt:i4>1</vt:i4>
      </vt:variant>
      <vt:variant>
        <vt:lpstr>Eklenmiş OLE Hizmet Programları</vt:lpstr>
      </vt:variant>
      <vt:variant>
        <vt:i4>1</vt:i4>
      </vt:variant>
      <vt:variant>
        <vt:lpstr>Slayt Başlıkları</vt:lpstr>
      </vt:variant>
      <vt:variant>
        <vt:i4>19</vt:i4>
      </vt:variant>
    </vt:vector>
  </HeadingPairs>
  <TitlesOfParts>
    <vt:vector size="25" baseType="lpstr">
      <vt:lpstr>Arial</vt:lpstr>
      <vt:lpstr>Calibri</vt:lpstr>
      <vt:lpstr>Roboto Condensed</vt:lpstr>
      <vt:lpstr>Trebuchet MS</vt:lpstr>
      <vt:lpstr>Office Theme</vt:lpstr>
      <vt:lpstr>Bitmap Image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TASARLA</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Engin KAPKIN</dc:creator>
  <cp:lastModifiedBy>Murat Both Sides Now</cp:lastModifiedBy>
  <cp:revision>121</cp:revision>
  <dcterms:created xsi:type="dcterms:W3CDTF">2020-02-01T14:56:41Z</dcterms:created>
  <dcterms:modified xsi:type="dcterms:W3CDTF">2024-05-15T18:06:02Z</dcterms:modified>
</cp:coreProperties>
</file>