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551" r:id="rId3"/>
    <p:sldId id="257" r:id="rId4"/>
    <p:sldId id="521" r:id="rId5"/>
    <p:sldId id="524" r:id="rId6"/>
    <p:sldId id="525" r:id="rId7"/>
    <p:sldId id="558" r:id="rId8"/>
    <p:sldId id="526" r:id="rId9"/>
    <p:sldId id="527" r:id="rId10"/>
    <p:sldId id="552" r:id="rId11"/>
    <p:sldId id="559" r:id="rId12"/>
    <p:sldId id="535" r:id="rId13"/>
    <p:sldId id="539" r:id="rId14"/>
    <p:sldId id="560" r:id="rId15"/>
    <p:sldId id="553" r:id="rId16"/>
    <p:sldId id="561" r:id="rId17"/>
    <p:sldId id="546" r:id="rId18"/>
    <p:sldId id="547" r:id="rId19"/>
    <p:sldId id="548" r:id="rId20"/>
    <p:sldId id="554" r:id="rId21"/>
    <p:sldId id="555" r:id="rId22"/>
    <p:sldId id="556" r:id="rId23"/>
    <p:sldId id="557" r:id="rId24"/>
    <p:sldId id="26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rSvI042rLD/1MEU6DOAZADPDF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71A07C-C811-4A47-9D0F-A9A5F82E3BAD}">
  <a:tblStyle styleId="{DF71A07C-C811-4A47-9D0F-A9A5F82E3B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0"/>
    <p:restoredTop sz="84722" autoAdjust="0"/>
  </p:normalViewPr>
  <p:slideViewPr>
    <p:cSldViewPr snapToGrid="0" snapToObjects="1">
      <p:cViewPr varScale="1">
        <p:scale>
          <a:sx n="74" d="100"/>
          <a:sy n="74" d="100"/>
        </p:scale>
        <p:origin x="9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806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94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2442851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2794575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15</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3315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16</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6825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extLst>
      <p:ext uri="{BB962C8B-B14F-4D97-AF65-F5344CB8AC3E}">
        <p14:creationId xmlns:p14="http://schemas.microsoft.com/office/powerpoint/2010/main" val="222097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cap="none" dirty="0" smtClean="0">
                <a:solidFill>
                  <a:schemeClr val="dk1"/>
                </a:solidFill>
                <a:effectLst/>
                <a:latin typeface="Calibri"/>
                <a:ea typeface="Calibri"/>
                <a:cs typeface="Calibri"/>
                <a:sym typeface="Calibri"/>
              </a:rPr>
              <a:t> </a:t>
            </a:r>
            <a:endParaRPr lang="en-US" sz="1200" b="0" i="0" u="none" strike="noStrike" cap="none" dirty="0" smtClean="0">
              <a:solidFill>
                <a:schemeClr val="dk1"/>
              </a:solidFill>
              <a:effectLst/>
              <a:latin typeface="Calibri"/>
              <a:ea typeface="Calibri"/>
              <a:cs typeface="Calibri"/>
              <a:sym typeface="Calibri"/>
            </a:endParaRPr>
          </a:p>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18</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1047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19</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462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b="0" i="0" u="none" strike="noStrike" cap="none" dirty="0" err="1" smtClean="0">
                <a:solidFill>
                  <a:schemeClr val="dk1"/>
                </a:solidFill>
                <a:effectLst/>
                <a:latin typeface="Calibri"/>
                <a:ea typeface="Calibri"/>
                <a:cs typeface="Calibri"/>
                <a:sym typeface="Calibri"/>
              </a:rPr>
              <a:t>kombinatöryal</a:t>
            </a:r>
            <a:r>
              <a:rPr lang="tr-TR" sz="1200" b="0" i="0" u="none" strike="noStrike" cap="none" dirty="0" smtClean="0">
                <a:solidFill>
                  <a:schemeClr val="dk1"/>
                </a:solidFill>
                <a:effectLst/>
                <a:latin typeface="Calibri"/>
                <a:ea typeface="Calibri"/>
                <a:cs typeface="Calibri"/>
                <a:sym typeface="Calibri"/>
              </a:rPr>
              <a:t> ve sürekli optimizasyon arasındaki farklılıkları, çözüm unsurları halihazırda bilinen; gezgin satıcı problemi (TSP: </a:t>
            </a:r>
            <a:r>
              <a:rPr lang="tr-TR" sz="1200" b="0" i="0" u="none" strike="noStrike" cap="none" dirty="0" err="1" smtClean="0">
                <a:solidFill>
                  <a:schemeClr val="dk1"/>
                </a:solidFill>
                <a:effectLst/>
                <a:latin typeface="Calibri"/>
                <a:ea typeface="Calibri"/>
                <a:cs typeface="Calibri"/>
                <a:sym typeface="Calibri"/>
              </a:rPr>
              <a:t>Travelling</a:t>
            </a:r>
            <a:r>
              <a:rPr lang="tr-TR" sz="1200" b="0" i="0" u="none" strike="noStrike" cap="none" dirty="0" smtClean="0">
                <a:solidFill>
                  <a:schemeClr val="dk1"/>
                </a:solidFill>
                <a:effectLst/>
                <a:latin typeface="Calibri"/>
                <a:ea typeface="Calibri"/>
                <a:cs typeface="Calibri"/>
                <a:sym typeface="Calibri"/>
              </a:rPr>
              <a:t> </a:t>
            </a:r>
            <a:r>
              <a:rPr lang="tr-TR" sz="1200" b="0" i="0" u="none" strike="noStrike" cap="none" dirty="0" err="1" smtClean="0">
                <a:solidFill>
                  <a:schemeClr val="dk1"/>
                </a:solidFill>
                <a:effectLst/>
                <a:latin typeface="Calibri"/>
                <a:ea typeface="Calibri"/>
                <a:cs typeface="Calibri"/>
                <a:sym typeface="Calibri"/>
              </a:rPr>
              <a:t>Salesman</a:t>
            </a:r>
            <a:r>
              <a:rPr lang="tr-TR" sz="1200" b="0" i="0" u="none" strike="noStrike" cap="none" dirty="0" smtClean="0">
                <a:solidFill>
                  <a:schemeClr val="dk1"/>
                </a:solidFill>
                <a:effectLst/>
                <a:latin typeface="Calibri"/>
                <a:ea typeface="Calibri"/>
                <a:cs typeface="Calibri"/>
                <a:sym typeface="Calibri"/>
              </a:rPr>
              <a:t> Problem) üzerinden örneklendirerek açık</a:t>
            </a:r>
            <a:r>
              <a:rPr lang="en-US" sz="1200" b="0" i="0" u="none" strike="noStrike" cap="none" dirty="0" err="1" smtClean="0">
                <a:solidFill>
                  <a:schemeClr val="dk1"/>
                </a:solidFill>
                <a:effectLst/>
                <a:latin typeface="Calibri"/>
                <a:ea typeface="Calibri"/>
                <a:cs typeface="Calibri"/>
                <a:sym typeface="Calibri"/>
              </a:rPr>
              <a:t>lanabilir</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extLst>
      <p:ext uri="{BB962C8B-B14F-4D97-AF65-F5344CB8AC3E}">
        <p14:creationId xmlns:p14="http://schemas.microsoft.com/office/powerpoint/2010/main" val="2517443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tr-TR" sz="1200" b="0" i="0" u="none" strike="noStrike" cap="none" dirty="0" smtClean="0">
                <a:solidFill>
                  <a:schemeClr val="dk1"/>
                </a:solidFill>
                <a:effectLst/>
                <a:latin typeface="Calibri"/>
                <a:ea typeface="Calibri"/>
                <a:cs typeface="Calibri"/>
                <a:sym typeface="Calibri"/>
              </a:rPr>
              <a:t>Karınca Koloni Optimizasyonu kapsamında farklı potansiyel çözüm unsurları arası geçişlerde </a:t>
            </a:r>
            <a:r>
              <a:rPr lang="tr-TR" sz="1200" b="0" i="0" u="none" strike="noStrike" cap="none" dirty="0" err="1" smtClean="0">
                <a:solidFill>
                  <a:schemeClr val="dk1"/>
                </a:solidFill>
                <a:effectLst/>
                <a:latin typeface="Calibri"/>
                <a:ea typeface="Calibri"/>
                <a:cs typeface="Calibri"/>
                <a:sym typeface="Calibri"/>
              </a:rPr>
              <a:t>feremon</a:t>
            </a:r>
            <a:r>
              <a:rPr lang="tr-TR" sz="1200" b="0" i="0" u="none" strike="noStrike" cap="none" dirty="0" smtClean="0">
                <a:solidFill>
                  <a:schemeClr val="dk1"/>
                </a:solidFill>
                <a:effectLst/>
                <a:latin typeface="Calibri"/>
                <a:ea typeface="Calibri"/>
                <a:cs typeface="Calibri"/>
                <a:sym typeface="Calibri"/>
              </a:rPr>
              <a:t> değerlerinin güncellenmesi konusunda farklı matematiksel hesaplamalar gerçekleştirilmektedir. Bu hesaplamalar doğrultusunda karıncalar problem çözümünde tıpkı etmen tabanlı modellemede olduğu gibi yeni adımlar atabilmektedir.</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extLst>
      <p:ext uri="{BB962C8B-B14F-4D97-AF65-F5344CB8AC3E}">
        <p14:creationId xmlns:p14="http://schemas.microsoft.com/office/powerpoint/2010/main" val="2134454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extLst>
      <p:ext uri="{BB962C8B-B14F-4D97-AF65-F5344CB8AC3E}">
        <p14:creationId xmlns:p14="http://schemas.microsoft.com/office/powerpoint/2010/main" val="300218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361741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84" name="Google Shape;18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24</a:t>
            </a:fld>
            <a:endParaRPr/>
          </a:p>
        </p:txBody>
      </p:sp>
    </p:spTree>
    <p:extLst>
      <p:ext uri="{BB962C8B-B14F-4D97-AF65-F5344CB8AC3E}">
        <p14:creationId xmlns:p14="http://schemas.microsoft.com/office/powerpoint/2010/main" val="158703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smtClean="0"/>
              <a:t>50</a:t>
            </a:r>
            <a:r>
              <a:rPr lang="en-US" baseline="0" dirty="0" smtClean="0"/>
              <a:t> x 0.6 = 30</a:t>
            </a:r>
          </a:p>
          <a:p>
            <a:pPr marL="0" marR="0" lvl="0" indent="0" algn="l" rtl="0">
              <a:lnSpc>
                <a:spcPct val="100000"/>
              </a:lnSpc>
              <a:spcBef>
                <a:spcPts val="0"/>
              </a:spcBef>
              <a:spcAft>
                <a:spcPts val="0"/>
              </a:spcAft>
              <a:buClr>
                <a:schemeClr val="dk1"/>
              </a:buClr>
              <a:buSzPts val="1200"/>
              <a:buFont typeface="Calibri"/>
              <a:buNone/>
            </a:pPr>
            <a:r>
              <a:rPr lang="en-US" baseline="0" dirty="0" smtClean="0"/>
              <a:t>S x 0.4 = 30</a:t>
            </a:r>
          </a:p>
          <a:p>
            <a:pPr marL="0" marR="0" lvl="0" indent="0" algn="l" rtl="0">
              <a:lnSpc>
                <a:spcPct val="100000"/>
              </a:lnSpc>
              <a:spcBef>
                <a:spcPts val="0"/>
              </a:spcBef>
              <a:spcAft>
                <a:spcPts val="0"/>
              </a:spcAft>
              <a:buClr>
                <a:schemeClr val="dk1"/>
              </a:buClr>
              <a:buSzPts val="1200"/>
              <a:buFont typeface="Calibri"/>
              <a:buNone/>
            </a:pPr>
            <a:endParaRPr lang="en-US" baseline="0" dirty="0" smtClean="0"/>
          </a:p>
          <a:p>
            <a:pPr marL="0" marR="0" lvl="0" indent="0" algn="l" rtl="0">
              <a:lnSpc>
                <a:spcPct val="100000"/>
              </a:lnSpc>
              <a:spcBef>
                <a:spcPts val="0"/>
              </a:spcBef>
              <a:spcAft>
                <a:spcPts val="0"/>
              </a:spcAft>
              <a:buClr>
                <a:schemeClr val="dk1"/>
              </a:buClr>
              <a:buSzPts val="1200"/>
              <a:buFont typeface="Calibri"/>
              <a:buNone/>
            </a:pPr>
            <a:r>
              <a:rPr lang="tr-TR" sz="1200" b="0" i="0" u="none" strike="noStrike" cap="none" dirty="0" smtClean="0">
                <a:solidFill>
                  <a:schemeClr val="dk1"/>
                </a:solidFill>
                <a:effectLst/>
                <a:latin typeface="Calibri"/>
                <a:ea typeface="Calibri"/>
                <a:cs typeface="Calibri"/>
                <a:sym typeface="Calibri"/>
              </a:rPr>
              <a:t>50 yazılı puanı karşısında, sözlüden en az 75 puan alınırsa başarılı </a:t>
            </a:r>
            <a:r>
              <a:rPr lang="tr-TR" sz="1200" b="0" i="0" u="none" strike="noStrike" cap="none" dirty="0" err="1" smtClean="0">
                <a:solidFill>
                  <a:schemeClr val="dk1"/>
                </a:solidFill>
                <a:effectLst/>
                <a:latin typeface="Calibri"/>
                <a:ea typeface="Calibri"/>
                <a:cs typeface="Calibri"/>
                <a:sym typeface="Calibri"/>
              </a:rPr>
              <a:t>olunac</a:t>
            </a:r>
            <a:r>
              <a:rPr lang="en-US" sz="1200" b="0" i="0" u="none" strike="noStrike" cap="none" dirty="0" err="1" smtClean="0">
                <a:solidFill>
                  <a:schemeClr val="dk1"/>
                </a:solidFill>
                <a:effectLst/>
                <a:latin typeface="Calibri"/>
                <a:ea typeface="Calibri"/>
                <a:cs typeface="Calibri"/>
                <a:sym typeface="Calibri"/>
              </a:rPr>
              <a:t>ak</a:t>
            </a:r>
            <a:r>
              <a:rPr lang="en-US" sz="1200" b="0" i="0" u="none" strike="noStrike" cap="none" dirty="0" smtClean="0">
                <a:solidFill>
                  <a:schemeClr val="dk1"/>
                </a:solidFill>
                <a:effectLst/>
                <a:latin typeface="Calibri"/>
                <a:ea typeface="Calibri"/>
                <a:cs typeface="Calibri"/>
                <a:sym typeface="Calibri"/>
              </a:rPr>
              <a:t>, </a:t>
            </a:r>
            <a:r>
              <a:rPr lang="tr-TR" sz="1200" b="0" i="0" u="none" strike="noStrike" cap="none" dirty="0" smtClean="0">
                <a:solidFill>
                  <a:schemeClr val="dk1"/>
                </a:solidFill>
                <a:effectLst/>
                <a:latin typeface="Calibri"/>
                <a:ea typeface="Calibri"/>
                <a:cs typeface="Calibri"/>
                <a:sym typeface="Calibri"/>
              </a:rPr>
              <a:t>75’den daha fazla puanların da bu kapsamda kabul edilebile</a:t>
            </a:r>
            <a:r>
              <a:rPr lang="en-US" sz="1200" b="0" i="0" u="none" strike="noStrike" cap="none" dirty="0" err="1" smtClean="0">
                <a:solidFill>
                  <a:schemeClr val="dk1"/>
                </a:solidFill>
                <a:effectLst/>
                <a:latin typeface="Calibri"/>
                <a:ea typeface="Calibri"/>
                <a:cs typeface="Calibri"/>
                <a:sym typeface="Calibri"/>
              </a:rPr>
              <a:t>bilir</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lang="en-US" sz="1200" b="0" i="0" u="none" strike="noStrike" cap="none" dirty="0" smtClean="0">
              <a:solidFill>
                <a:schemeClr val="dk1"/>
              </a:solidFill>
              <a:effectLst/>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200"/>
              <a:buFont typeface="Calibri"/>
              <a:buNone/>
            </a:pPr>
            <a:r>
              <a:rPr lang="tr-TR" sz="1200" b="0" i="0" u="none" strike="noStrike" cap="none" dirty="0" smtClean="0">
                <a:solidFill>
                  <a:schemeClr val="dk1"/>
                </a:solidFill>
                <a:effectLst/>
                <a:latin typeface="Calibri"/>
                <a:ea typeface="Calibri"/>
                <a:cs typeface="Calibri"/>
                <a:sym typeface="Calibri"/>
              </a:rPr>
              <a:t>benzeri bir matematiksel model </a:t>
            </a:r>
            <a:r>
              <a:rPr lang="tr-TR" sz="1200" b="0" i="0" u="none" strike="noStrike" cap="none" dirty="0" err="1" smtClean="0">
                <a:solidFill>
                  <a:schemeClr val="dk1"/>
                </a:solidFill>
                <a:effectLst/>
                <a:latin typeface="Calibri"/>
                <a:ea typeface="Calibri"/>
                <a:cs typeface="Calibri"/>
                <a:sym typeface="Calibri"/>
              </a:rPr>
              <a:t>tasarlay</a:t>
            </a:r>
            <a:r>
              <a:rPr lang="en-US" sz="1200" b="0" i="0" u="none" strike="noStrike" cap="none" dirty="0" err="1" smtClean="0">
                <a:solidFill>
                  <a:schemeClr val="dk1"/>
                </a:solidFill>
                <a:effectLst/>
                <a:latin typeface="Calibri"/>
                <a:ea typeface="Calibri"/>
                <a:cs typeface="Calibri"/>
                <a:sym typeface="Calibri"/>
              </a:rPr>
              <a:t>abilir</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misiniz</a:t>
            </a:r>
            <a:r>
              <a:rPr lang="en-US" sz="1200" b="0" i="0" u="none" strike="noStrike" cap="none" baseline="0" dirty="0" smtClean="0">
                <a:solidFill>
                  <a:schemeClr val="dk1"/>
                </a:solidFill>
                <a:effectLst/>
                <a:latin typeface="Calibri"/>
                <a:ea typeface="Calibri"/>
                <a:cs typeface="Calibri"/>
                <a:sym typeface="Calibri"/>
              </a:rPr>
              <a:t>?</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342318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1074860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208347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298851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err="1" smtClean="0"/>
              <a:t>optimizasyonun</a:t>
            </a:r>
            <a:r>
              <a:rPr lang="en-US" dirty="0" smtClean="0"/>
              <a:t> </a:t>
            </a:r>
            <a:r>
              <a:rPr lang="en-US" dirty="0" err="1" smtClean="0"/>
              <a:t>modellenmesi</a:t>
            </a:r>
            <a:r>
              <a:rPr lang="en-US" dirty="0" smtClean="0"/>
              <a:t> </a:t>
            </a:r>
            <a:r>
              <a:rPr lang="en-US" dirty="0" err="1" smtClean="0"/>
              <a:t>ile</a:t>
            </a:r>
            <a:r>
              <a:rPr lang="en-US" dirty="0" smtClean="0"/>
              <a:t> </a:t>
            </a:r>
            <a:r>
              <a:rPr lang="en-US" dirty="0" err="1" smtClean="0"/>
              <a:t>ilgili</a:t>
            </a:r>
            <a:r>
              <a:rPr lang="en-US" dirty="0" smtClean="0"/>
              <a:t> </a:t>
            </a:r>
            <a:r>
              <a:rPr lang="en-US" dirty="0" err="1" smtClean="0"/>
              <a:t>problemlere</a:t>
            </a:r>
            <a:r>
              <a:rPr lang="en-US" dirty="0" smtClean="0"/>
              <a:t> </a:t>
            </a:r>
            <a:r>
              <a:rPr lang="en-US" dirty="0" err="1" smtClean="0"/>
              <a:t>yönelik</a:t>
            </a:r>
            <a:r>
              <a:rPr lang="en-US" dirty="0" smtClean="0"/>
              <a:t> </a:t>
            </a:r>
            <a:r>
              <a:rPr lang="en-US" dirty="0" err="1" smtClean="0"/>
              <a:t>farklı</a:t>
            </a:r>
            <a:r>
              <a:rPr lang="en-US" dirty="0" smtClean="0"/>
              <a:t> </a:t>
            </a:r>
            <a:r>
              <a:rPr lang="en-US" dirty="0" err="1" smtClean="0"/>
              <a:t>sınıflar</a:t>
            </a:r>
            <a:r>
              <a:rPr lang="en-US" dirty="0" smtClean="0"/>
              <a:t> </a:t>
            </a:r>
            <a:r>
              <a:rPr lang="en-US" dirty="0" err="1" smtClean="0"/>
              <a:t>temel</a:t>
            </a:r>
            <a:r>
              <a:rPr lang="en-US" dirty="0" smtClean="0"/>
              <a:t>  </a:t>
            </a:r>
            <a:r>
              <a:rPr lang="en-US" dirty="0" err="1" smtClean="0"/>
              <a:t>karakteristikleri</a:t>
            </a:r>
            <a:r>
              <a:rPr lang="en-US" dirty="0" smtClean="0"/>
              <a:t> </a:t>
            </a:r>
            <a:r>
              <a:rPr lang="en-US" dirty="0" err="1" smtClean="0"/>
              <a:t>ile</a:t>
            </a:r>
            <a:r>
              <a:rPr lang="en-US" dirty="0" smtClean="0"/>
              <a:t> </a:t>
            </a:r>
            <a:r>
              <a:rPr lang="en-US" dirty="0" err="1" smtClean="0"/>
              <a:t>kısaca</a:t>
            </a:r>
            <a:r>
              <a:rPr lang="en-US" dirty="0" smtClean="0"/>
              <a:t> </a:t>
            </a:r>
            <a:r>
              <a:rPr lang="en-US" dirty="0" err="1" smtClean="0"/>
              <a:t>ifade</a:t>
            </a:r>
            <a:r>
              <a:rPr lang="en-US" dirty="0" smtClean="0"/>
              <a:t> </a:t>
            </a:r>
            <a:r>
              <a:rPr lang="en-US" dirty="0" err="1" smtClean="0"/>
              <a:t>edilmiştir</a:t>
            </a:r>
            <a:r>
              <a:rPr lang="en-US" dirty="0" smtClean="0"/>
              <a:t>. </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126012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1824045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217236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rebuchet MS"/>
                <a:ea typeface="Trebuchet MS"/>
                <a:cs typeface="Trebuchet MS"/>
                <a:sym typeface="Trebuchet M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tr.euronews.com/green/2020/10/12/bozulan-iklimimizi-yapay-zeka-yard-m-yla-duzeltebilir-miyiz"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A close up of a sign&#10;&#10;Description automatically generated"/>
          <p:cNvPicPr preferRelativeResize="0"/>
          <p:nvPr/>
        </p:nvPicPr>
        <p:blipFill rotWithShape="1">
          <a:blip r:embed="rId3">
            <a:alphaModFix/>
          </a:blip>
          <a:srcRect/>
          <a:stretch/>
        </p:blipFill>
        <p:spPr>
          <a:xfrm>
            <a:off x="3962400" y="2366127"/>
            <a:ext cx="4267200" cy="1061928"/>
          </a:xfrm>
          <a:prstGeom prst="rect">
            <a:avLst/>
          </a:prstGeom>
          <a:noFill/>
          <a:ln>
            <a:noFill/>
          </a:ln>
        </p:spPr>
      </p:pic>
      <p:pic>
        <p:nvPicPr>
          <p:cNvPr id="89" name="Google Shape;89;p1" descr="A picture containing drawing, shirt&#10;&#10;Description automatically generated"/>
          <p:cNvPicPr preferRelativeResize="0"/>
          <p:nvPr/>
        </p:nvPicPr>
        <p:blipFill rotWithShape="1">
          <a:blip r:embed="rId4">
            <a:alphaModFix/>
          </a:blip>
          <a:srcRect/>
          <a:stretch/>
        </p:blipFill>
        <p:spPr>
          <a:xfrm>
            <a:off x="8421552" y="6043210"/>
            <a:ext cx="3596315" cy="832934"/>
          </a:xfrm>
          <a:prstGeom prst="rect">
            <a:avLst/>
          </a:prstGeom>
          <a:noFill/>
          <a:ln>
            <a:noFill/>
          </a:ln>
        </p:spPr>
      </p:pic>
      <p:pic>
        <p:nvPicPr>
          <p:cNvPr id="90" name="Google Shape;90;p1" descr="A picture containing drawing&#10;&#10;Description automatically generated"/>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91" name="Google Shape;91;p1"/>
          <p:cNvSpPr txBox="1"/>
          <p:nvPr/>
        </p:nvSpPr>
        <p:spPr>
          <a:xfrm>
            <a:off x="2625970" y="3786481"/>
            <a:ext cx="6940060" cy="461624"/>
          </a:xfrm>
          <a:prstGeom prst="rect">
            <a:avLst/>
          </a:prstGeom>
          <a:noFill/>
          <a:ln>
            <a:noFill/>
          </a:ln>
        </p:spPr>
        <p:txBody>
          <a:bodyPr spcFirstLastPara="1" wrap="square" lIns="91425" tIns="45700" rIns="91425" bIns="45700" anchor="t" anchorCtr="0">
            <a:spAutoFit/>
          </a:bodyPr>
          <a:lstStyle/>
          <a:p>
            <a:pPr lvl="0" algn="ctr"/>
            <a:r>
              <a:rPr lang="en-US" sz="2400" b="1" i="0" u="none" strike="noStrike" cap="none" dirty="0" smtClean="0">
                <a:solidFill>
                  <a:schemeClr val="dk1"/>
                </a:solidFill>
                <a:latin typeface="Trebuchet MS"/>
                <a:ea typeface="Trebuchet MS"/>
                <a:cs typeface="Trebuchet MS"/>
                <a:sym typeface="Trebuchet MS"/>
              </a:rPr>
              <a:t>YAPAY ZEKA</a:t>
            </a:r>
            <a:r>
              <a:rPr lang="tr-TR" sz="2400" b="1" i="0" u="none" strike="noStrike" cap="none" dirty="0" smtClean="0">
                <a:solidFill>
                  <a:schemeClr val="dk1"/>
                </a:solidFill>
                <a:latin typeface="Trebuchet MS"/>
                <a:ea typeface="Trebuchet MS"/>
                <a:cs typeface="Trebuchet MS"/>
                <a:sym typeface="Trebuchet MS"/>
              </a:rPr>
              <a:t>: </a:t>
            </a:r>
            <a:r>
              <a:rPr lang="tr-TR" sz="2400" dirty="0"/>
              <a:t>Zeki Optimizasyon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Zeki Optimizasyon Kavramı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467003" y="1389202"/>
            <a:ext cx="6934826" cy="5078313"/>
          </a:xfrm>
          <a:prstGeom prst="rect">
            <a:avLst/>
          </a:prstGeom>
          <a:noFill/>
        </p:spPr>
        <p:txBody>
          <a:bodyPr wrap="square" rtlCol="0">
            <a:spAutoFit/>
          </a:bodyPr>
          <a:lstStyle/>
          <a:p>
            <a:pPr algn="just"/>
            <a:r>
              <a:rPr lang="tr-TR" sz="1800" dirty="0" smtClean="0"/>
              <a:t>Zeki optimizasyon</a:t>
            </a:r>
            <a:r>
              <a:rPr lang="en-US" sz="1800" dirty="0" smtClean="0"/>
              <a:t>u </a:t>
            </a:r>
            <a:r>
              <a:rPr lang="en-US" sz="1800" dirty="0" err="1" smtClean="0"/>
              <a:t>sağlamak</a:t>
            </a:r>
            <a:r>
              <a:rPr lang="tr-TR" sz="1800" dirty="0" smtClean="0"/>
              <a:t> için </a:t>
            </a:r>
            <a:r>
              <a:rPr lang="tr-TR" sz="1800" dirty="0"/>
              <a:t>de algoritmalar tasarlanırken şu mekanizmalar işletilmektedir:</a:t>
            </a:r>
            <a:endParaRPr lang="en-US" sz="1800" dirty="0"/>
          </a:p>
          <a:p>
            <a:pPr marL="285750" lvl="0" indent="-285750" algn="just">
              <a:buFont typeface="Arial" panose="020B0604020202020204" pitchFamily="34" charset="0"/>
              <a:buChar char="•"/>
            </a:pPr>
            <a:r>
              <a:rPr lang="tr-TR" sz="1800" dirty="0"/>
              <a:t>Tıpkı etmen tabanlı modellemede olduğu gibi </a:t>
            </a:r>
            <a:r>
              <a:rPr lang="tr-TR" sz="1800" b="1" i="1" dirty="0"/>
              <a:t>N </a:t>
            </a:r>
            <a:r>
              <a:rPr lang="tr-TR" sz="1800" b="1" dirty="0"/>
              <a:t>sayıda etmenin </a:t>
            </a:r>
            <a:r>
              <a:rPr lang="tr-TR" sz="1800" dirty="0"/>
              <a:t>tanımı yapılmaktadır. Bu noktada etmen tabanlı modellemeden farklı olarak bu çözüm unsurları sadece sayı ya da kombinasyon aramakla sorumludur. </a:t>
            </a:r>
            <a:endParaRPr lang="en-US" sz="1800" dirty="0" smtClean="0"/>
          </a:p>
          <a:p>
            <a:pPr marL="285750" lvl="0" indent="-285750" algn="just">
              <a:buFont typeface="Arial" panose="020B0604020202020204" pitchFamily="34" charset="0"/>
              <a:buChar char="•"/>
            </a:pPr>
            <a:r>
              <a:rPr lang="tr-TR" sz="1800" dirty="0" smtClean="0"/>
              <a:t>Her </a:t>
            </a:r>
            <a:r>
              <a:rPr lang="tr-TR" sz="1800" dirty="0"/>
              <a:t>etmen algoritma başlangıcında rastgele değerlerle eşlenerek aramaya başlamaktadır. </a:t>
            </a:r>
            <a:endParaRPr lang="en-US" sz="1800" dirty="0" smtClean="0"/>
          </a:p>
          <a:p>
            <a:pPr marL="285750" lvl="0" indent="-285750" algn="just">
              <a:buFont typeface="Arial" panose="020B0604020202020204" pitchFamily="34" charset="0"/>
              <a:buChar char="•"/>
            </a:pPr>
            <a:r>
              <a:rPr lang="tr-TR" sz="1800" b="1" dirty="0" smtClean="0"/>
              <a:t>Bu </a:t>
            </a:r>
            <a:r>
              <a:rPr lang="tr-TR" sz="1800" b="1" dirty="0"/>
              <a:t>süreç tıpkı çok sayıda kişinin aynı problemi çözmek için uğraşıp elde ettikleri sonuçlara göre birbirleriyle yardımlaşmaları </a:t>
            </a:r>
            <a:r>
              <a:rPr lang="tr-TR" sz="1800" b="1" dirty="0" smtClean="0"/>
              <a:t>gibidir.</a:t>
            </a:r>
            <a:endParaRPr lang="en-US" sz="1800" b="1" dirty="0"/>
          </a:p>
          <a:p>
            <a:pPr marL="285750" lvl="0" indent="-285750" algn="just">
              <a:buFont typeface="Arial" panose="020B0604020202020204" pitchFamily="34" charset="0"/>
              <a:buChar char="•"/>
            </a:pPr>
            <a:r>
              <a:rPr lang="tr-TR" sz="1800" dirty="0" smtClean="0"/>
              <a:t>Problemle </a:t>
            </a:r>
            <a:r>
              <a:rPr lang="tr-TR" sz="1800" dirty="0"/>
              <a:t>bağlantılı olarak </a:t>
            </a:r>
            <a:r>
              <a:rPr lang="tr-TR" sz="1800" i="1" dirty="0"/>
              <a:t>N </a:t>
            </a:r>
            <a:r>
              <a:rPr lang="tr-TR" sz="1800" dirty="0"/>
              <a:t>sayıda etmenin rastgele hareketlerle problem modeline (denkleme / fonksiyona) konulacak değerler türetmesi ve her bir etmenin hesapladığı nihai değerlerle en uygun (en küçük / minimum ya da en büyük / maksimum) sonucu veren değerler tespit edilmektedir.</a:t>
            </a:r>
            <a:endParaRPr lang="en-US" sz="1800" dirty="0"/>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endParaRPr lang="en-US" sz="1800" dirty="0"/>
          </a:p>
        </p:txBody>
      </p:sp>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715107" y="2088682"/>
            <a:ext cx="4335266" cy="2167633"/>
          </a:xfrm>
          <a:prstGeom prst="rect">
            <a:avLst/>
          </a:prstGeom>
        </p:spPr>
      </p:pic>
    </p:spTree>
    <p:extLst>
      <p:ext uri="{BB962C8B-B14F-4D97-AF65-F5344CB8AC3E}">
        <p14:creationId xmlns:p14="http://schemas.microsoft.com/office/powerpoint/2010/main" val="180800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Zeki Optimizasyon Kavramı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467003" y="1389202"/>
            <a:ext cx="6934826" cy="4247317"/>
          </a:xfrm>
          <a:prstGeom prst="rect">
            <a:avLst/>
          </a:prstGeom>
          <a:noFill/>
        </p:spPr>
        <p:txBody>
          <a:bodyPr wrap="square" rtlCol="0">
            <a:spAutoFit/>
          </a:bodyPr>
          <a:lstStyle/>
          <a:p>
            <a:pPr marL="285750" lvl="0" indent="-285750" algn="just">
              <a:buFont typeface="Arial" panose="020B0604020202020204" pitchFamily="34" charset="0"/>
              <a:buChar char="•"/>
            </a:pPr>
            <a:r>
              <a:rPr lang="tr-TR" sz="1800" i="1" dirty="0" smtClean="0"/>
              <a:t>N </a:t>
            </a:r>
            <a:r>
              <a:rPr lang="tr-TR" sz="1800" dirty="0"/>
              <a:t>adet etmen arasında belli bir aşamada en uygun değeri verene diğerleri sayısal olarak yaklaştırılmaya çalışılmakta, bu süreç belli bir döngü sayısı boyunca işletilmektedir.</a:t>
            </a:r>
            <a:endParaRPr lang="en-US" sz="1800" dirty="0"/>
          </a:p>
          <a:p>
            <a:pPr marL="285750" lvl="0" indent="-285750" algn="just">
              <a:buFont typeface="Arial" panose="020B0604020202020204" pitchFamily="34" charset="0"/>
              <a:buChar char="•"/>
            </a:pPr>
            <a:r>
              <a:rPr lang="tr-TR" sz="1800" dirty="0"/>
              <a:t>Zeki optimizasyonu sağlamak için farklı matematiksel mekanizmalarla tasarlanan ve doğadaki canlılardan (kuşlar, böcekler…vs.), insan topluluklarından ve hatta dinamik olgulardan (mevsimsel değişimler, fizik kanunlarıyla bağlantılı olaylar, çiçek tozlaşması, akarsuların akışı…vs.) esinlenen, bilinmeyen değerleri arama yolunda kendi iç farklılıklarını içeren algoritmalar tasarlanabilmektedir. </a:t>
            </a:r>
            <a:endParaRPr lang="en-US" sz="1800" dirty="0" smtClean="0"/>
          </a:p>
          <a:p>
            <a:pPr marL="285750" lvl="0" indent="-285750" algn="just">
              <a:buFont typeface="Arial" panose="020B0604020202020204" pitchFamily="34" charset="0"/>
              <a:buChar char="•"/>
            </a:pPr>
            <a:r>
              <a:rPr lang="tr-TR" sz="1800" b="1" dirty="0" smtClean="0"/>
              <a:t>Farklı </a:t>
            </a:r>
            <a:r>
              <a:rPr lang="tr-TR" sz="1800" b="1" dirty="0"/>
              <a:t>algoritmalarda </a:t>
            </a:r>
            <a:r>
              <a:rPr lang="tr-TR" sz="1800" b="1" i="1" dirty="0"/>
              <a:t>N </a:t>
            </a:r>
            <a:r>
              <a:rPr lang="tr-TR" sz="1800" b="1" dirty="0"/>
              <a:t>adet çözüm unsurlarını tarif etmek için algoritma esin kaynağına göre parçacık, birey, arı, karınca gibi isimler kullanılabilmektedir.</a:t>
            </a:r>
            <a:endParaRPr lang="en-US" sz="1800" dirty="0"/>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endParaRPr lang="en-US" sz="1800" dirty="0"/>
          </a:p>
        </p:txBody>
      </p:sp>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715107" y="2088682"/>
            <a:ext cx="4335266" cy="2167633"/>
          </a:xfrm>
          <a:prstGeom prst="rect">
            <a:avLst/>
          </a:prstGeom>
        </p:spPr>
      </p:pic>
    </p:spTree>
    <p:extLst>
      <p:ext uri="{BB962C8B-B14F-4D97-AF65-F5344CB8AC3E}">
        <p14:creationId xmlns:p14="http://schemas.microsoft.com/office/powerpoint/2010/main" val="22127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433137" y="1388391"/>
            <a:ext cx="3801980" cy="4521521"/>
          </a:xfrm>
          <a:prstGeom prst="rect">
            <a:avLst/>
          </a:prstGeom>
          <a:noFill/>
        </p:spPr>
        <p:txBody>
          <a:bodyPr wrap="square" rtlCol="0">
            <a:spAutoFit/>
          </a:bodyPr>
          <a:lstStyle/>
          <a:p>
            <a:pPr marL="285750" indent="-285750" algn="just">
              <a:buFont typeface="Arial" panose="020B0604020202020204" pitchFamily="34" charset="0"/>
              <a:buChar char="•"/>
            </a:pPr>
            <a:r>
              <a:rPr lang="tr-TR" sz="1600" dirty="0"/>
              <a:t>Optimizasyon içerisinde tasarlanan modeller görsel olarak incelendiğinde </a:t>
            </a:r>
            <a:r>
              <a:rPr lang="en-US" sz="1600" dirty="0" err="1" smtClean="0"/>
              <a:t>şekildekine</a:t>
            </a:r>
            <a:r>
              <a:rPr lang="en-US" sz="1600" dirty="0" smtClean="0"/>
              <a:t> </a:t>
            </a:r>
            <a:r>
              <a:rPr lang="tr-TR" sz="1600" dirty="0" smtClean="0"/>
              <a:t>benzer </a:t>
            </a:r>
            <a:r>
              <a:rPr lang="tr-TR" sz="1600" dirty="0"/>
              <a:t>bir çözüm süreci elde edilmiş olmaktadır. </a:t>
            </a:r>
            <a:endParaRPr lang="en-US" sz="1600" dirty="0" smtClean="0"/>
          </a:p>
          <a:p>
            <a:pPr marL="285750" indent="-285750" algn="just">
              <a:buFont typeface="Arial" panose="020B0604020202020204" pitchFamily="34" charset="0"/>
              <a:buChar char="•"/>
            </a:pPr>
            <a:r>
              <a:rPr lang="tr-TR" sz="1600" dirty="0" smtClean="0"/>
              <a:t>Şekilde </a:t>
            </a:r>
            <a:r>
              <a:rPr lang="tr-TR" sz="1600" dirty="0"/>
              <a:t>görüldüğü gibi, bulunmaya çalışılan en uygun düşük değeri bulmak soldan sağa doğru belli bir süreci gerekli kılmaktadır. </a:t>
            </a:r>
            <a:endParaRPr lang="en-US" sz="1600" dirty="0" smtClean="0"/>
          </a:p>
          <a:p>
            <a:pPr marL="285750" indent="-285750" algn="just">
              <a:buFont typeface="Arial" panose="020B0604020202020204" pitchFamily="34" charset="0"/>
              <a:buChar char="•"/>
            </a:pPr>
            <a:r>
              <a:rPr lang="tr-TR" sz="1600" dirty="0" smtClean="0"/>
              <a:t>Bu </a:t>
            </a:r>
            <a:r>
              <a:rPr lang="tr-TR" sz="1600" dirty="0"/>
              <a:t>sırada istenilen değere ulaşma sırasında çeşitli engeller ve yanlış tespitlerde bulunmak da olasıdır. </a:t>
            </a:r>
            <a:endParaRPr lang="en-US" sz="1600" dirty="0" smtClean="0"/>
          </a:p>
          <a:p>
            <a:pPr marL="285750" indent="-285750" algn="just">
              <a:buFont typeface="Arial" panose="020B0604020202020204" pitchFamily="34" charset="0"/>
              <a:buChar char="•"/>
            </a:pPr>
            <a:r>
              <a:rPr lang="tr-TR" sz="1600" dirty="0" smtClean="0"/>
              <a:t>Bu </a:t>
            </a:r>
            <a:r>
              <a:rPr lang="tr-TR" sz="1600" dirty="0"/>
              <a:t>nedenle zeki optimizasyon garanti çözüm sunmayan, ancak mümkün olduğunca etkili çözümlerle gerçek hayattaki problemlere başarılı sonuçlar üreten algoritmalar içermektedir.</a:t>
            </a:r>
            <a:endParaRPr lang="en-US" sz="1600" dirty="0"/>
          </a:p>
        </p:txBody>
      </p:sp>
      <p:sp>
        <p:nvSpPr>
          <p:cNvPr id="8"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Zeki Optimizasyon Kavramı </a:t>
            </a:r>
            <a:endParaRPr sz="1100" b="1" dirty="0">
              <a:latin typeface="Calibri" panose="020F0502020204030204" pitchFamily="34" charset="0"/>
              <a:cs typeface="Calibri" panose="020F0502020204030204" pitchFamily="34" charset="0"/>
            </a:endParaRPr>
          </a:p>
        </p:txBody>
      </p:sp>
      <p:pic>
        <p:nvPicPr>
          <p:cNvPr id="10" name="Resim 9"/>
          <p:cNvPicPr/>
          <p:nvPr/>
        </p:nvPicPr>
        <p:blipFill>
          <a:blip r:embed="rId4">
            <a:extLst>
              <a:ext uri="{28A0092B-C50C-407E-A947-70E740481C1C}">
                <a14:useLocalDpi xmlns:a14="http://schemas.microsoft.com/office/drawing/2010/main" val="0"/>
              </a:ext>
            </a:extLst>
          </a:blip>
          <a:srcRect/>
          <a:stretch>
            <a:fillRect/>
          </a:stretch>
        </p:blipFill>
        <p:spPr bwMode="auto">
          <a:xfrm>
            <a:off x="4860759" y="1388390"/>
            <a:ext cx="6904522" cy="3462743"/>
          </a:xfrm>
          <a:prstGeom prst="rect">
            <a:avLst/>
          </a:prstGeom>
          <a:noFill/>
          <a:ln>
            <a:noFill/>
          </a:ln>
        </p:spPr>
      </p:pic>
    </p:spTree>
    <p:extLst>
      <p:ext uri="{BB962C8B-B14F-4D97-AF65-F5344CB8AC3E}">
        <p14:creationId xmlns:p14="http://schemas.microsoft.com/office/powerpoint/2010/main" val="31686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841839" y="1349368"/>
            <a:ext cx="4981446" cy="3785652"/>
          </a:xfrm>
          <a:prstGeom prst="rect">
            <a:avLst/>
          </a:prstGeom>
          <a:noFill/>
        </p:spPr>
        <p:txBody>
          <a:bodyPr wrap="square" rtlCol="0">
            <a:spAutoFit/>
          </a:bodyPr>
          <a:lstStyle/>
          <a:p>
            <a:pPr marL="285750" indent="-285750" algn="just">
              <a:buFont typeface="Arial" panose="020B0604020202020204" pitchFamily="34" charset="0"/>
              <a:buChar char="•"/>
            </a:pPr>
            <a:r>
              <a:rPr lang="tr-TR" sz="2000" dirty="0"/>
              <a:t>Zeki optimizasyon konusunda yüzlerce algoritma bulunmaktadır. </a:t>
            </a:r>
            <a:endParaRPr lang="en-US" sz="2000" dirty="0" smtClean="0"/>
          </a:p>
          <a:p>
            <a:pPr marL="285750" indent="-285750" algn="just">
              <a:buFont typeface="Arial" panose="020B0604020202020204" pitchFamily="34" charset="0"/>
              <a:buChar char="•"/>
            </a:pPr>
            <a:r>
              <a:rPr lang="tr-TR" sz="2000" dirty="0" smtClean="0"/>
              <a:t>Ancak </a:t>
            </a:r>
            <a:r>
              <a:rPr lang="tr-TR" sz="2000" dirty="0"/>
              <a:t>bunlardan bazıları konuyu anlamak ve başlangıç için daha idealdir. </a:t>
            </a:r>
            <a:endParaRPr lang="en-US" sz="2000" dirty="0" smtClean="0"/>
          </a:p>
          <a:p>
            <a:pPr marL="285750" indent="-285750" algn="just">
              <a:buFont typeface="Arial" panose="020B0604020202020204" pitchFamily="34" charset="0"/>
              <a:buChar char="•"/>
            </a:pPr>
            <a:r>
              <a:rPr lang="tr-TR" sz="2000" dirty="0" smtClean="0"/>
              <a:t>Genetik </a:t>
            </a:r>
            <a:r>
              <a:rPr lang="tr-TR" sz="2000" dirty="0"/>
              <a:t>Algoritma da yapısı itibariyle buna en uygun algoritmalardan biridir. </a:t>
            </a:r>
            <a:endParaRPr lang="en-US" sz="2000" dirty="0" smtClean="0"/>
          </a:p>
          <a:p>
            <a:pPr marL="285750" indent="-285750" algn="just">
              <a:buFont typeface="Arial" panose="020B0604020202020204" pitchFamily="34" charset="0"/>
              <a:buChar char="•"/>
            </a:pPr>
            <a:r>
              <a:rPr lang="tr-TR" sz="2000" dirty="0" smtClean="0"/>
              <a:t>Genetik </a:t>
            </a:r>
            <a:r>
              <a:rPr lang="tr-TR" sz="2000" dirty="0"/>
              <a:t>Algoritma, güçlü ve başarılı olan çözüm unsurlarının özelliklerinin yeni çözüm unsurlarına aktarılarak başarı şansının artırıldığı bir zeki optimizasyon algoritmasıdır. </a:t>
            </a:r>
            <a:endParaRPr lang="en-US" sz="2000" dirty="0" smtClean="0"/>
          </a:p>
          <a:p>
            <a:pPr marL="285750" indent="-285750" algn="just">
              <a:buFont typeface="Arial" panose="020B0604020202020204" pitchFamily="34" charset="0"/>
              <a:buChar char="•"/>
            </a:pPr>
            <a:endParaRPr lang="tr-TR" sz="2000" dirty="0"/>
          </a:p>
        </p:txBody>
      </p:sp>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Genetik Algoritma ile Zeki Optimizasyon </a:t>
            </a:r>
            <a:endParaRPr lang="de-DE" sz="1100" b="1" dirty="0">
              <a:latin typeface="Calibri" panose="020F0502020204030204" pitchFamily="34" charset="0"/>
              <a:cs typeface="Calibri" panose="020F0502020204030204"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0816" y="785449"/>
            <a:ext cx="4816353" cy="4980083"/>
          </a:xfrm>
          <a:prstGeom prst="rect">
            <a:avLst/>
          </a:prstGeom>
        </p:spPr>
      </p:pic>
    </p:spTree>
    <p:extLst>
      <p:ext uri="{BB962C8B-B14F-4D97-AF65-F5344CB8AC3E}">
        <p14:creationId xmlns:p14="http://schemas.microsoft.com/office/powerpoint/2010/main" val="3112996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841839" y="1349368"/>
            <a:ext cx="4981446" cy="3139321"/>
          </a:xfrm>
          <a:prstGeom prst="rect">
            <a:avLst/>
          </a:prstGeom>
          <a:noFill/>
        </p:spPr>
        <p:txBody>
          <a:bodyPr wrap="square" rtlCol="0">
            <a:spAutoFit/>
          </a:bodyPr>
          <a:lstStyle/>
          <a:p>
            <a:pPr marL="285750" indent="-285750" algn="just">
              <a:buFont typeface="Arial" panose="020B0604020202020204" pitchFamily="34" charset="0"/>
              <a:buChar char="•"/>
            </a:pPr>
            <a:r>
              <a:rPr lang="tr-TR" sz="1800" dirty="0" smtClean="0"/>
              <a:t>Buna </a:t>
            </a:r>
            <a:r>
              <a:rPr lang="tr-TR" sz="1800" dirty="0"/>
              <a:t>göre mevcut popülasyonlardan (çözüm unsurlarından) problem fonksiyonu için nispeten daha iyi değer üretenler birbirleriyle eşleştirilerek daha başarılı yeni nesil bireylerden popülasyonlar elde edilmektedir. Hedeflenen döngü adımları boyunca nesillerin aynı şekilde türetilmesine devam edilmektedir. </a:t>
            </a:r>
            <a:endParaRPr lang="en-US" sz="1800" dirty="0" smtClean="0"/>
          </a:p>
          <a:p>
            <a:pPr marL="285750" indent="-285750" algn="just">
              <a:buFont typeface="Arial" panose="020B0604020202020204" pitchFamily="34" charset="0"/>
              <a:buChar char="•"/>
            </a:pPr>
            <a:r>
              <a:rPr lang="tr-TR" sz="1800" dirty="0" smtClean="0"/>
              <a:t>Genetik </a:t>
            </a:r>
            <a:r>
              <a:rPr lang="tr-TR" sz="1800" dirty="0"/>
              <a:t>Algoritma orijinal yapısı itibariyle bir sürekli optimizasyon algoritmasıdır.</a:t>
            </a:r>
            <a:endParaRPr lang="en-US" sz="1800" dirty="0"/>
          </a:p>
          <a:p>
            <a:pPr marL="285750" indent="-285750" algn="just">
              <a:buFont typeface="Arial" panose="020B0604020202020204" pitchFamily="34" charset="0"/>
              <a:buChar char="•"/>
            </a:pPr>
            <a:endParaRPr lang="tr-TR" sz="1800" dirty="0"/>
          </a:p>
        </p:txBody>
      </p:sp>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Genetik Algoritma ile Zeki Optimizasyon </a:t>
            </a:r>
            <a:endParaRPr lang="de-DE" sz="1100" b="1" dirty="0">
              <a:latin typeface="Calibri" panose="020F0502020204030204" pitchFamily="34" charset="0"/>
              <a:cs typeface="Calibri" panose="020F0502020204030204"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0816" y="785449"/>
            <a:ext cx="4816353" cy="4980083"/>
          </a:xfrm>
          <a:prstGeom prst="rect">
            <a:avLst/>
          </a:prstGeom>
        </p:spPr>
      </p:pic>
    </p:spTree>
    <p:extLst>
      <p:ext uri="{BB962C8B-B14F-4D97-AF65-F5344CB8AC3E}">
        <p14:creationId xmlns:p14="http://schemas.microsoft.com/office/powerpoint/2010/main" val="3053748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745586" y="1224239"/>
            <a:ext cx="5491585" cy="3477875"/>
          </a:xfrm>
          <a:prstGeom prst="rect">
            <a:avLst/>
          </a:prstGeom>
          <a:noFill/>
        </p:spPr>
        <p:txBody>
          <a:bodyPr wrap="square" rtlCol="0">
            <a:spAutoFit/>
          </a:bodyPr>
          <a:lstStyle/>
          <a:p>
            <a:pPr marL="285750" indent="-285750" algn="just">
              <a:buFont typeface="Arial" panose="020B0604020202020204" pitchFamily="34" charset="0"/>
              <a:buChar char="•"/>
            </a:pPr>
            <a:r>
              <a:rPr lang="tr-TR" sz="2000" dirty="0"/>
              <a:t>Zeki optimizasyon konusunda yüzlerce algoritma bulunmaktadır. </a:t>
            </a:r>
            <a:endParaRPr lang="en-US" sz="2000" dirty="0" smtClean="0"/>
          </a:p>
          <a:p>
            <a:pPr marL="285750" indent="-285750" algn="just">
              <a:buFont typeface="Arial" panose="020B0604020202020204" pitchFamily="34" charset="0"/>
              <a:buChar char="•"/>
            </a:pPr>
            <a:r>
              <a:rPr lang="tr-TR" sz="2000" dirty="0" smtClean="0"/>
              <a:t>Ancak </a:t>
            </a:r>
            <a:r>
              <a:rPr lang="tr-TR" sz="2000" dirty="0"/>
              <a:t>bunlardan bazıları konuyu anlamak ve başlangıç için daha idealdir. </a:t>
            </a:r>
            <a:endParaRPr lang="en-US" sz="2000" dirty="0" smtClean="0"/>
          </a:p>
          <a:p>
            <a:pPr marL="285750" indent="-285750" algn="just">
              <a:buFont typeface="Arial" panose="020B0604020202020204" pitchFamily="34" charset="0"/>
              <a:buChar char="•"/>
            </a:pPr>
            <a:r>
              <a:rPr lang="tr-TR" sz="2000" dirty="0" smtClean="0"/>
              <a:t>Genetik </a:t>
            </a:r>
            <a:r>
              <a:rPr lang="tr-TR" sz="2000" dirty="0"/>
              <a:t>Algoritma da yapısı itibariyle buna en uygun algoritmalardan biridir. </a:t>
            </a:r>
            <a:endParaRPr lang="en-US" sz="2000" dirty="0" smtClean="0"/>
          </a:p>
          <a:p>
            <a:pPr marL="285750" indent="-285750" algn="just">
              <a:buFont typeface="Arial" panose="020B0604020202020204" pitchFamily="34" charset="0"/>
              <a:buChar char="•"/>
            </a:pPr>
            <a:r>
              <a:rPr lang="tr-TR" sz="2000" dirty="0" smtClean="0"/>
              <a:t>Genetik </a:t>
            </a:r>
            <a:r>
              <a:rPr lang="tr-TR" sz="2000" dirty="0"/>
              <a:t>Algoritma, güçlü ve başarılı olan çözüm unsurlarının özelliklerinin yeni çözüm unsurlarına aktarılarak başarı şansının artırıldığı bir zeki optimizasyon algoritmasıdır. </a:t>
            </a:r>
            <a:endParaRPr lang="en-US" sz="2000" dirty="0" smtClean="0"/>
          </a:p>
        </p:txBody>
      </p:sp>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Genetik Algoritma ile Zeki Optimizasyon </a:t>
            </a:r>
            <a:endParaRPr lang="de-DE" sz="1100" b="1" dirty="0">
              <a:latin typeface="Calibri" panose="020F0502020204030204" pitchFamily="34" charset="0"/>
              <a:cs typeface="Calibri" panose="020F0502020204030204" pitchFamily="34" charset="0"/>
            </a:endParaRPr>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309" y="1644210"/>
            <a:ext cx="4907772" cy="2600532"/>
          </a:xfrm>
          <a:prstGeom prst="rect">
            <a:avLst/>
          </a:prstGeom>
        </p:spPr>
      </p:pic>
    </p:spTree>
    <p:extLst>
      <p:ext uri="{BB962C8B-B14F-4D97-AF65-F5344CB8AC3E}">
        <p14:creationId xmlns:p14="http://schemas.microsoft.com/office/powerpoint/2010/main" val="221046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745586" y="1224239"/>
            <a:ext cx="5491585" cy="3477875"/>
          </a:xfrm>
          <a:prstGeom prst="rect">
            <a:avLst/>
          </a:prstGeom>
          <a:noFill/>
        </p:spPr>
        <p:txBody>
          <a:bodyPr wrap="square" rtlCol="0">
            <a:spAutoFit/>
          </a:bodyPr>
          <a:lstStyle/>
          <a:p>
            <a:pPr marL="285750" indent="-285750" algn="just">
              <a:buFont typeface="Arial" panose="020B0604020202020204" pitchFamily="34" charset="0"/>
              <a:buChar char="•"/>
            </a:pPr>
            <a:r>
              <a:rPr lang="tr-TR" sz="2000" dirty="0" smtClean="0"/>
              <a:t>Buna </a:t>
            </a:r>
            <a:r>
              <a:rPr lang="tr-TR" sz="2000" dirty="0"/>
              <a:t>göre mevcut popülasyonlardan (çözüm unsurlarından) problem fonksiyonu için nispeten daha iyi değer üretenler birbirleriyle eşleştirilerek daha başarılı yeni nesil bireylerden popülasyonlar elde edilmektedir. Hedeflenen döngü adımları boyunca nesillerin aynı şekilde türetilmesine devam edilmektedir. </a:t>
            </a:r>
            <a:endParaRPr lang="en-US" sz="2000" dirty="0" smtClean="0"/>
          </a:p>
          <a:p>
            <a:pPr marL="285750" indent="-285750" algn="just">
              <a:buFont typeface="Arial" panose="020B0604020202020204" pitchFamily="34" charset="0"/>
              <a:buChar char="•"/>
            </a:pPr>
            <a:r>
              <a:rPr lang="tr-TR" sz="2000" dirty="0" smtClean="0"/>
              <a:t>Genetik </a:t>
            </a:r>
            <a:r>
              <a:rPr lang="tr-TR" sz="2000" dirty="0"/>
              <a:t>Algoritma orijinal yapısı itibariyle bir sürekli optimizasyon algoritmasıdır.</a:t>
            </a:r>
            <a:endParaRPr lang="en-US" sz="2000" dirty="0"/>
          </a:p>
          <a:p>
            <a:pPr marL="285750" indent="-285750" algn="just">
              <a:buFont typeface="Arial" panose="020B0604020202020204" pitchFamily="34" charset="0"/>
              <a:buChar char="•"/>
            </a:pPr>
            <a:endParaRPr lang="tr-TR" sz="2000" dirty="0"/>
          </a:p>
        </p:txBody>
      </p:sp>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Genetik Algoritma ile Zeki Optimizasyon </a:t>
            </a:r>
            <a:endParaRPr lang="de-DE" sz="1100" b="1" dirty="0">
              <a:latin typeface="Calibri" panose="020F0502020204030204" pitchFamily="34" charset="0"/>
              <a:cs typeface="Calibri" panose="020F0502020204030204" pitchFamily="34" charset="0"/>
            </a:endParaRPr>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309" y="1644210"/>
            <a:ext cx="4907772" cy="2600532"/>
          </a:xfrm>
          <a:prstGeom prst="rect">
            <a:avLst/>
          </a:prstGeom>
        </p:spPr>
      </p:pic>
    </p:spTree>
    <p:extLst>
      <p:ext uri="{BB962C8B-B14F-4D97-AF65-F5344CB8AC3E}">
        <p14:creationId xmlns:p14="http://schemas.microsoft.com/office/powerpoint/2010/main" val="1802823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Genetik Algoritma ile Zeki Optimizasyon </a:t>
            </a:r>
            <a:endParaRPr lang="de-DE"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65386" y="1645919"/>
            <a:ext cx="5404408" cy="4832092"/>
          </a:xfrm>
          <a:prstGeom prst="rect">
            <a:avLst/>
          </a:prstGeom>
          <a:noFill/>
        </p:spPr>
        <p:txBody>
          <a:bodyPr wrap="square" rtlCol="0">
            <a:spAutoFit/>
          </a:bodyPr>
          <a:lstStyle/>
          <a:p>
            <a:pPr marL="285750" indent="-285750" algn="just">
              <a:buFont typeface="Arial" panose="020B0604020202020204" pitchFamily="34" charset="0"/>
              <a:buChar char="•"/>
            </a:pPr>
            <a:r>
              <a:rPr lang="tr-TR" dirty="0"/>
              <a:t>Genetik </a:t>
            </a:r>
            <a:r>
              <a:rPr lang="tr-TR" dirty="0" err="1"/>
              <a:t>Algoritma’da</a:t>
            </a:r>
            <a:r>
              <a:rPr lang="tr-TR" dirty="0"/>
              <a:t> bireylerin her biri problem fonksiyona ait aranılan değerleri tutmak adına </a:t>
            </a:r>
            <a:r>
              <a:rPr lang="tr-TR" b="1" dirty="0"/>
              <a:t>gen</a:t>
            </a:r>
            <a:r>
              <a:rPr lang="tr-TR" dirty="0"/>
              <a:t> adı verilen bileşenlerle tanımlanmaktadır. </a:t>
            </a:r>
            <a:endParaRPr lang="en-US" dirty="0" smtClean="0"/>
          </a:p>
          <a:p>
            <a:pPr marL="285750" indent="-285750" algn="just">
              <a:buFont typeface="Arial" panose="020B0604020202020204" pitchFamily="34" charset="0"/>
              <a:buChar char="•"/>
            </a:pPr>
            <a:r>
              <a:rPr lang="tr-TR" dirty="0" smtClean="0"/>
              <a:t>Genel </a:t>
            </a:r>
            <a:r>
              <a:rPr lang="tr-TR" dirty="0"/>
              <a:t>olarak kodlama adı verilen bu süreç ile örneğin beş bilinmeyen değişkeni olan bir problem için </a:t>
            </a:r>
            <a:r>
              <a:rPr lang="tr-TR" i="1" dirty="0"/>
              <a:t>N </a:t>
            </a:r>
            <a:r>
              <a:rPr lang="tr-TR" dirty="0"/>
              <a:t>tane bireyin her birinde beşer adet değer / gen tutulmaktadır. </a:t>
            </a:r>
            <a:endParaRPr lang="en-US" dirty="0" smtClean="0"/>
          </a:p>
          <a:p>
            <a:pPr marL="285750" indent="-285750" algn="just">
              <a:buFont typeface="Arial" panose="020B0604020202020204" pitchFamily="34" charset="0"/>
              <a:buChar char="•"/>
            </a:pPr>
            <a:r>
              <a:rPr lang="tr-TR" dirty="0" smtClean="0"/>
              <a:t>Buradan </a:t>
            </a:r>
            <a:r>
              <a:rPr lang="tr-TR" dirty="0"/>
              <a:t>hareketle her birey bir tür </a:t>
            </a:r>
            <a:r>
              <a:rPr lang="tr-TR" b="1" dirty="0"/>
              <a:t>kromozom</a:t>
            </a:r>
            <a:r>
              <a:rPr lang="tr-TR" dirty="0"/>
              <a:t> ile temsil edilir. Genetik </a:t>
            </a:r>
            <a:r>
              <a:rPr lang="tr-TR" dirty="0" err="1"/>
              <a:t>Algoritma’nın</a:t>
            </a:r>
            <a:r>
              <a:rPr lang="tr-TR" dirty="0"/>
              <a:t> her yeni döngüsünde, ilgili bireylerin taşıdığı değerler (genler) problem fonksiyonuna konularak fonksiyon sonuçları (</a:t>
            </a:r>
            <a:r>
              <a:rPr lang="tr-TR" b="1" dirty="0"/>
              <a:t>uygunluk fonksiyonu </a:t>
            </a:r>
            <a:r>
              <a:rPr lang="tr-TR" dirty="0"/>
              <a:t>değerleri) </a:t>
            </a:r>
            <a:r>
              <a:rPr lang="tr-TR" dirty="0" smtClean="0"/>
              <a:t>üretilmekte</a:t>
            </a:r>
            <a:r>
              <a:rPr lang="en-US" dirty="0" err="1" smtClean="0"/>
              <a:t>dir</a:t>
            </a:r>
            <a:endParaRPr lang="en-US" dirty="0" smtClean="0"/>
          </a:p>
          <a:p>
            <a:pPr marL="285750" indent="-285750" algn="just">
              <a:buFont typeface="Arial" panose="020B0604020202020204" pitchFamily="34" charset="0"/>
              <a:buChar char="•"/>
            </a:pPr>
            <a:r>
              <a:rPr lang="tr-TR" dirty="0" smtClean="0"/>
              <a:t> </a:t>
            </a:r>
            <a:r>
              <a:rPr lang="en-US" dirty="0" smtClean="0"/>
              <a:t>B</a:t>
            </a:r>
            <a:r>
              <a:rPr lang="tr-TR" dirty="0" smtClean="0"/>
              <a:t>elli </a:t>
            </a:r>
            <a:r>
              <a:rPr lang="tr-TR" dirty="0"/>
              <a:t>sayıdaki en iyi değerleri bulan bireyler arası gen değişimleri (</a:t>
            </a:r>
            <a:r>
              <a:rPr lang="tr-TR" b="1" dirty="0"/>
              <a:t>çaprazlama / </a:t>
            </a:r>
            <a:r>
              <a:rPr lang="tr-TR" b="1" dirty="0" err="1"/>
              <a:t>crossover</a:t>
            </a:r>
            <a:r>
              <a:rPr lang="tr-TR" dirty="0"/>
              <a:t>) ve belli genlerin de yeni değerlerle değiştirilmesi (</a:t>
            </a:r>
            <a:r>
              <a:rPr lang="tr-TR" b="1" dirty="0"/>
              <a:t>mutasyon</a:t>
            </a:r>
            <a:r>
              <a:rPr lang="tr-TR" dirty="0"/>
              <a:t>) suretiyle eski popülasyon yerine yeni nesil popülasyon (ebeveynlerin yerine çocuklar) elde edilerek bir sonraki döngüye geçilmektedir. </a:t>
            </a:r>
            <a:endParaRPr lang="en-US" dirty="0" smtClean="0"/>
          </a:p>
          <a:p>
            <a:pPr marL="285750" indent="-285750" algn="just">
              <a:buFont typeface="Arial" panose="020B0604020202020204" pitchFamily="34" charset="0"/>
              <a:buChar char="•"/>
            </a:pPr>
            <a:r>
              <a:rPr lang="tr-TR" dirty="0" smtClean="0"/>
              <a:t>Genetik </a:t>
            </a:r>
            <a:r>
              <a:rPr lang="tr-TR" dirty="0"/>
              <a:t>Algoritma başarılı olan çözümlerin gelecek süreçlere taşıyabilmesi nedeniyle Evrimsel Algoritmalar arasında kabul </a:t>
            </a:r>
            <a:r>
              <a:rPr lang="tr-TR" dirty="0" smtClean="0"/>
              <a:t>edilmektedir</a:t>
            </a: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595" y="1790700"/>
            <a:ext cx="5295900" cy="3276600"/>
          </a:xfrm>
          <a:prstGeom prst="rect">
            <a:avLst/>
          </a:prstGeom>
        </p:spPr>
      </p:pic>
    </p:spTree>
    <p:extLst>
      <p:ext uri="{BB962C8B-B14F-4D97-AF65-F5344CB8AC3E}">
        <p14:creationId xmlns:p14="http://schemas.microsoft.com/office/powerpoint/2010/main" val="41910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Genetik Algoritma ile Zeki Optimizasyon </a:t>
            </a:r>
            <a:endParaRPr lang="de-DE" sz="1100" b="1" dirty="0">
              <a:latin typeface="Calibri" panose="020F0502020204030204" pitchFamily="34" charset="0"/>
              <a:cs typeface="Calibri" panose="020F0502020204030204" pitchFamily="34" charset="0"/>
            </a:endParaRPr>
          </a:p>
        </p:txBody>
      </p:sp>
      <p:pic>
        <p:nvPicPr>
          <p:cNvPr id="4" name="Resim 3"/>
          <p:cNvPicPr/>
          <p:nvPr/>
        </p:nvPicPr>
        <p:blipFill>
          <a:blip r:embed="rId3">
            <a:extLst>
              <a:ext uri="{28A0092B-C50C-407E-A947-70E740481C1C}">
                <a14:useLocalDpi xmlns:a14="http://schemas.microsoft.com/office/drawing/2010/main" val="0"/>
              </a:ext>
            </a:extLst>
          </a:blip>
          <a:srcRect/>
          <a:stretch>
            <a:fillRect/>
          </a:stretch>
        </p:blipFill>
        <p:spPr bwMode="auto">
          <a:xfrm>
            <a:off x="1828799" y="1520792"/>
            <a:ext cx="8458201" cy="3975233"/>
          </a:xfrm>
          <a:prstGeom prst="rect">
            <a:avLst/>
          </a:prstGeom>
          <a:noFill/>
          <a:ln>
            <a:noFill/>
          </a:ln>
        </p:spPr>
      </p:pic>
    </p:spTree>
    <p:extLst>
      <p:ext uri="{BB962C8B-B14F-4D97-AF65-F5344CB8AC3E}">
        <p14:creationId xmlns:p14="http://schemas.microsoft.com/office/powerpoint/2010/main" val="136849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 4"/>
          <p:cNvGrpSpPr/>
          <p:nvPr/>
        </p:nvGrpSpPr>
        <p:grpSpPr>
          <a:xfrm>
            <a:off x="1867301" y="1203158"/>
            <a:ext cx="7806088" cy="3657600"/>
            <a:chOff x="0" y="0"/>
            <a:chExt cx="4795520" cy="1135380"/>
          </a:xfrm>
        </p:grpSpPr>
        <p:sp>
          <p:nvSpPr>
            <p:cNvPr id="7" name="Dikdörtgen: Köşeleri Yuvarlatılmış 199"/>
            <p:cNvSpPr/>
            <p:nvPr/>
          </p:nvSpPr>
          <p:spPr>
            <a:xfrm>
              <a:off x="312420" y="213360"/>
              <a:ext cx="4481195" cy="922020"/>
            </a:xfrm>
            <a:prstGeom prst="round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1345" cy="601980"/>
            </a:xfrm>
            <a:prstGeom prst="rect">
              <a:avLst/>
            </a:prstGeom>
            <a:noFill/>
            <a:ln>
              <a:noFill/>
            </a:ln>
          </p:spPr>
        </p:pic>
        <p:sp>
          <p:nvSpPr>
            <p:cNvPr id="9" name="Metin Kutusu 2"/>
            <p:cNvSpPr txBox="1">
              <a:spLocks noChangeArrowheads="1"/>
            </p:cNvSpPr>
            <p:nvPr/>
          </p:nvSpPr>
          <p:spPr bwMode="auto">
            <a:xfrm>
              <a:off x="708660" y="243840"/>
              <a:ext cx="4086860" cy="8610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2400" b="1" i="1" dirty="0">
                  <a:effectLst/>
                  <a:latin typeface="Calibri" panose="020F0502020204030204" pitchFamily="34" charset="0"/>
                  <a:ea typeface="Calibri" panose="020F0502020204030204" pitchFamily="34" charset="0"/>
                  <a:cs typeface="Arial" panose="020B0604020202020204" pitchFamily="34" charset="0"/>
                </a:rPr>
                <a:t>Düşün, tartış…</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2400" dirty="0">
                  <a:effectLst/>
                  <a:latin typeface="Calibri" panose="020F0502020204030204" pitchFamily="34" charset="0"/>
                  <a:ea typeface="Calibri" panose="020F0502020204030204" pitchFamily="34" charset="0"/>
                  <a:cs typeface="Arial" panose="020B0604020202020204" pitchFamily="34" charset="0"/>
                </a:rPr>
                <a:t>Doğadaki canlılar (örneğin kuşlar, arılar) problemlerini çözme konusunda ne şekillerde iş birlikleri yaparlar? Bunların zeki optimizasyona yansıması nasıl olabilir? Tartışalım!</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392893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672" y="721895"/>
            <a:ext cx="9586370" cy="5393931"/>
          </a:xfrm>
          <a:prstGeom prst="rect">
            <a:avLst/>
          </a:prstGeom>
        </p:spPr>
      </p:pic>
    </p:spTree>
    <p:extLst>
      <p:ext uri="{BB962C8B-B14F-4D97-AF65-F5344CB8AC3E}">
        <p14:creationId xmlns:p14="http://schemas.microsoft.com/office/powerpoint/2010/main" val="3950904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145406" y="287342"/>
            <a:ext cx="9846645" cy="584735"/>
          </a:xfrm>
          <a:prstGeom prst="rect">
            <a:avLst/>
          </a:prstGeom>
          <a:noFill/>
          <a:ln>
            <a:noFill/>
          </a:ln>
        </p:spPr>
        <p:txBody>
          <a:bodyPr spcFirstLastPara="1" wrap="square" lIns="91425" tIns="45700" rIns="91425" bIns="45700" anchor="t" anchorCtr="0">
            <a:spAutoFit/>
          </a:bodyPr>
          <a:lstStyle/>
          <a:p>
            <a:pPr lvl="0" algn="ctr"/>
            <a:r>
              <a:rPr lang="tr-TR" sz="3200" dirty="0"/>
              <a:t>Karınca Koloni Optimizasyonu ile Zeki Optimizasyon </a:t>
            </a:r>
            <a:endParaRPr lang="de-DE"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65385" y="1645919"/>
            <a:ext cx="6463187" cy="4247317"/>
          </a:xfrm>
          <a:prstGeom prst="rect">
            <a:avLst/>
          </a:prstGeom>
          <a:noFill/>
        </p:spPr>
        <p:txBody>
          <a:bodyPr wrap="square" rtlCol="0">
            <a:spAutoFit/>
          </a:bodyPr>
          <a:lstStyle/>
          <a:p>
            <a:pPr marL="285750" indent="-285750" algn="just">
              <a:buFont typeface="Arial" panose="020B0604020202020204" pitchFamily="34" charset="0"/>
              <a:buChar char="•"/>
            </a:pPr>
            <a:r>
              <a:rPr lang="tr-TR" sz="1600" dirty="0"/>
              <a:t>Karınca Koloni Optimizasyonu, </a:t>
            </a:r>
            <a:r>
              <a:rPr lang="tr-TR" sz="1600" dirty="0" err="1"/>
              <a:t>kombinasyonel</a:t>
            </a:r>
            <a:r>
              <a:rPr lang="tr-TR" sz="1600" dirty="0"/>
              <a:t> optimizasyon söz konusu olduğunda, konuyu anlamak için en uygun algoritmadır. </a:t>
            </a:r>
            <a:endParaRPr lang="en-US" sz="1600" dirty="0" smtClean="0"/>
          </a:p>
          <a:p>
            <a:pPr marL="285750" indent="-285750" algn="just">
              <a:buFont typeface="Arial" panose="020B0604020202020204" pitchFamily="34" charset="0"/>
              <a:buChar char="•"/>
            </a:pPr>
            <a:r>
              <a:rPr lang="tr-TR" sz="1600" dirty="0" smtClean="0"/>
              <a:t>Söz </a:t>
            </a:r>
            <a:r>
              <a:rPr lang="tr-TR" sz="1600" dirty="0"/>
              <a:t>konusu algoritma, karıncaların yiyecek kaynaklarına giden yolları birbirlerine işaret etmek için kullandıkları biyolojik mekanizmalara dayanan bir zeki optimizasyon algoritmasıdır. </a:t>
            </a:r>
            <a:endParaRPr lang="en-US" sz="1600" dirty="0"/>
          </a:p>
          <a:p>
            <a:pPr marL="285750" indent="-285750" algn="just">
              <a:buFont typeface="Arial" panose="020B0604020202020204" pitchFamily="34" charset="0"/>
              <a:buChar char="•"/>
            </a:pPr>
            <a:r>
              <a:rPr lang="tr-TR" sz="1600" dirty="0"/>
              <a:t>Buna göre karıncalar, gerçek dünyada yiyecek yollarını işaretlemek için </a:t>
            </a:r>
            <a:r>
              <a:rPr lang="tr-TR" sz="1600" dirty="0" err="1"/>
              <a:t>feremon</a:t>
            </a:r>
            <a:r>
              <a:rPr lang="tr-TR" sz="1600" dirty="0"/>
              <a:t> (</a:t>
            </a:r>
            <a:r>
              <a:rPr lang="tr-TR" sz="1600" dirty="0" err="1"/>
              <a:t>pheremone</a:t>
            </a:r>
            <a:r>
              <a:rPr lang="tr-TR" sz="1600" dirty="0"/>
              <a:t>) adı verilen bir madde salgılamaktadır. </a:t>
            </a:r>
            <a:endParaRPr lang="en-US" sz="1600" dirty="0"/>
          </a:p>
          <a:p>
            <a:pPr marL="285750" indent="-285750" algn="just">
              <a:buFont typeface="Arial" panose="020B0604020202020204" pitchFamily="34" charset="0"/>
              <a:buChar char="•"/>
            </a:pPr>
            <a:r>
              <a:rPr lang="tr-TR" sz="1600" dirty="0"/>
              <a:t>Bu yolla yiyeceklere giden en uygun yollar, sürüler için algılanır hale gelmektedir. </a:t>
            </a:r>
            <a:endParaRPr lang="en-US" sz="1600" dirty="0"/>
          </a:p>
          <a:p>
            <a:pPr marL="285750" indent="-285750" algn="just">
              <a:buFont typeface="Arial" panose="020B0604020202020204" pitchFamily="34" charset="0"/>
              <a:buChar char="•"/>
            </a:pPr>
            <a:r>
              <a:rPr lang="tr-TR" sz="1600" dirty="0"/>
              <a:t>Benzer şekilde </a:t>
            </a:r>
            <a:r>
              <a:rPr lang="tr-TR" sz="1600" dirty="0" err="1"/>
              <a:t>kombinasyonal</a:t>
            </a:r>
            <a:r>
              <a:rPr lang="tr-TR" sz="1600" dirty="0"/>
              <a:t> optimizasyon çözümleri için algoritma içerisinde tanımlanmış değişkenler birer </a:t>
            </a:r>
            <a:r>
              <a:rPr lang="tr-TR" sz="1600" dirty="0" err="1"/>
              <a:t>feremon</a:t>
            </a:r>
            <a:r>
              <a:rPr lang="tr-TR" sz="1600" dirty="0"/>
              <a:t> görevi görmekte, </a:t>
            </a:r>
            <a:r>
              <a:rPr lang="tr-TR" sz="1600" dirty="0" err="1"/>
              <a:t>feremon</a:t>
            </a:r>
            <a:r>
              <a:rPr lang="tr-TR" sz="1600" dirty="0"/>
              <a:t> değişken değerleri yüksek olan çözüm kombinasyonları bir fonksiyon üzerinden tespit edilebilmektedir</a:t>
            </a:r>
            <a:endParaRPr lang="en-US" sz="1600" dirty="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endParaRPr lang="en-US" sz="1600" dirty="0"/>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795962" y="1819209"/>
            <a:ext cx="3483042" cy="3483042"/>
          </a:xfrm>
          <a:prstGeom prst="rect">
            <a:avLst/>
          </a:prstGeom>
        </p:spPr>
      </p:pic>
    </p:spTree>
    <p:extLst>
      <p:ext uri="{BB962C8B-B14F-4D97-AF65-F5344CB8AC3E}">
        <p14:creationId xmlns:p14="http://schemas.microsoft.com/office/powerpoint/2010/main" val="252984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65385" y="1645919"/>
            <a:ext cx="5799043" cy="4739759"/>
          </a:xfrm>
          <a:prstGeom prst="rect">
            <a:avLst/>
          </a:prstGeom>
          <a:noFill/>
        </p:spPr>
        <p:txBody>
          <a:bodyPr wrap="square" rtlCol="0">
            <a:spAutoFit/>
          </a:bodyPr>
          <a:lstStyle/>
          <a:p>
            <a:pPr marL="285750" lvl="0" indent="-285750">
              <a:buFont typeface="Arial" panose="020B0604020202020204" pitchFamily="34" charset="0"/>
              <a:buChar char="•"/>
            </a:pPr>
            <a:r>
              <a:rPr lang="tr-TR" sz="1600" i="1" dirty="0"/>
              <a:t>N </a:t>
            </a:r>
            <a:r>
              <a:rPr lang="tr-TR" sz="1600" dirty="0"/>
              <a:t>adet her bir karıncanın taşıdığı </a:t>
            </a:r>
            <a:r>
              <a:rPr lang="tr-TR" sz="1600" dirty="0" err="1"/>
              <a:t>feremon</a:t>
            </a:r>
            <a:r>
              <a:rPr lang="tr-TR" sz="1600" dirty="0"/>
              <a:t> değerleri vardır. Benzer şekilde, problem kapsamında aralarında potansiyel bağ olduğu düşünülen unsurlar da (örneğin en kısa yol bulunması istenen farklı şehirler arası yollar) </a:t>
            </a:r>
            <a:r>
              <a:rPr lang="tr-TR" sz="1600" dirty="0" err="1"/>
              <a:t>feremon</a:t>
            </a:r>
            <a:r>
              <a:rPr lang="tr-TR" sz="1600" dirty="0"/>
              <a:t> değerleriyle temsil edilmektedir.</a:t>
            </a:r>
            <a:endParaRPr lang="en-US" sz="1600" dirty="0"/>
          </a:p>
          <a:p>
            <a:pPr marL="285750" lvl="0" indent="-285750">
              <a:buFont typeface="Arial" panose="020B0604020202020204" pitchFamily="34" charset="0"/>
              <a:buChar char="•"/>
            </a:pPr>
            <a:r>
              <a:rPr lang="tr-TR" sz="1600" dirty="0"/>
              <a:t>Her döngü adımında karıncalar </a:t>
            </a:r>
            <a:r>
              <a:rPr lang="tr-TR" sz="1600" dirty="0" err="1"/>
              <a:t>kombinasyonel</a:t>
            </a:r>
            <a:r>
              <a:rPr lang="tr-TR" sz="1600" dirty="0"/>
              <a:t> adımlarla tespit ettikleri potansiyel unsurları problem fonksiyonundaki uygunluk / başarı değerini hesaplamak için kullanırlar.</a:t>
            </a:r>
            <a:endParaRPr lang="en-US" sz="1600" dirty="0"/>
          </a:p>
          <a:p>
            <a:pPr marL="285750" lvl="0" indent="-285750">
              <a:buFont typeface="Arial" panose="020B0604020202020204" pitchFamily="34" charset="0"/>
              <a:buChar char="•"/>
            </a:pPr>
            <a:r>
              <a:rPr lang="tr-TR" sz="1600" dirty="0"/>
              <a:t>Uygun değer üreten karıncaların ve potansiyel çözüm unsurlarının </a:t>
            </a:r>
            <a:r>
              <a:rPr lang="tr-TR" sz="1600" dirty="0" err="1"/>
              <a:t>feremon</a:t>
            </a:r>
            <a:r>
              <a:rPr lang="tr-TR" sz="1600" dirty="0"/>
              <a:t> değerleri geliştirilir.</a:t>
            </a:r>
            <a:endParaRPr lang="en-US" sz="1600" dirty="0"/>
          </a:p>
          <a:p>
            <a:pPr marL="285750" lvl="0" indent="-285750">
              <a:buFont typeface="Arial" panose="020B0604020202020204" pitchFamily="34" charset="0"/>
              <a:buChar char="•"/>
            </a:pPr>
            <a:r>
              <a:rPr lang="tr-TR" sz="1600" dirty="0"/>
              <a:t>Bir karıncanın aynı anda birden fazla potansiyel çözüm unsuruna yönelme durumu varsa, </a:t>
            </a:r>
            <a:r>
              <a:rPr lang="tr-TR" sz="1600" dirty="0" err="1"/>
              <a:t>olasılıksal</a:t>
            </a:r>
            <a:r>
              <a:rPr lang="tr-TR" sz="1600" dirty="0"/>
              <a:t> hesaplamalarla hangi tarafı tercih edeceği belirlenir.</a:t>
            </a:r>
            <a:endParaRPr lang="en-US" sz="1600" dirty="0"/>
          </a:p>
          <a:p>
            <a:pPr marL="285750" lvl="0" indent="-285750">
              <a:buFont typeface="Arial" panose="020B0604020202020204" pitchFamily="34" charset="0"/>
              <a:buChar char="•"/>
            </a:pPr>
            <a:r>
              <a:rPr lang="tr-TR" sz="1600" dirty="0"/>
              <a:t>Algoritma tamamen çalışıp sona erdiğinde en çok </a:t>
            </a:r>
            <a:r>
              <a:rPr lang="tr-TR" sz="1600" dirty="0" err="1"/>
              <a:t>feremon</a:t>
            </a:r>
            <a:r>
              <a:rPr lang="tr-TR" sz="1600" dirty="0"/>
              <a:t> değeriyle desteklenen (en uygun) çözüm problemin çözümü olmaktadır.</a:t>
            </a:r>
            <a:endParaRPr lang="en-US" sz="1600" dirty="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endParaRPr lang="en-US" sz="1600" dirty="0"/>
          </a:p>
        </p:txBody>
      </p:sp>
      <p:sp>
        <p:nvSpPr>
          <p:cNvPr id="9" name="Google Shape;101;p2"/>
          <p:cNvSpPr txBox="1"/>
          <p:nvPr/>
        </p:nvSpPr>
        <p:spPr>
          <a:xfrm>
            <a:off x="1145406" y="287342"/>
            <a:ext cx="9846645" cy="584735"/>
          </a:xfrm>
          <a:prstGeom prst="rect">
            <a:avLst/>
          </a:prstGeom>
          <a:noFill/>
          <a:ln>
            <a:noFill/>
          </a:ln>
        </p:spPr>
        <p:txBody>
          <a:bodyPr spcFirstLastPara="1" wrap="square" lIns="91425" tIns="45700" rIns="91425" bIns="45700" anchor="t" anchorCtr="0">
            <a:spAutoFit/>
          </a:bodyPr>
          <a:lstStyle/>
          <a:p>
            <a:pPr lvl="0" algn="ctr"/>
            <a:r>
              <a:rPr lang="tr-TR" sz="3200" dirty="0"/>
              <a:t>Karınca Koloni Optimizasyonu ile Zeki Optimizasyon </a:t>
            </a:r>
            <a:endParaRPr lang="de-DE" sz="1100" b="1" dirty="0">
              <a:latin typeface="Calibri" panose="020F0502020204030204" pitchFamily="34" charset="0"/>
              <a:cs typeface="Calibri" panose="020F0502020204030204" pitchFamily="34" charset="0"/>
            </a:endParaRPr>
          </a:p>
        </p:txBody>
      </p:sp>
      <p:pic>
        <p:nvPicPr>
          <p:cNvPr id="10" name="Resim 9"/>
          <p:cNvPicPr/>
          <p:nvPr/>
        </p:nvPicPr>
        <p:blipFill>
          <a:blip r:embed="rId4">
            <a:extLst>
              <a:ext uri="{28A0092B-C50C-407E-A947-70E740481C1C}">
                <a14:useLocalDpi xmlns:a14="http://schemas.microsoft.com/office/drawing/2010/main" val="0"/>
              </a:ext>
            </a:extLst>
          </a:blip>
          <a:srcRect/>
          <a:stretch>
            <a:fillRect/>
          </a:stretch>
        </p:blipFill>
        <p:spPr bwMode="auto">
          <a:xfrm>
            <a:off x="6971097" y="1445593"/>
            <a:ext cx="4896852" cy="4185185"/>
          </a:xfrm>
          <a:prstGeom prst="rect">
            <a:avLst/>
          </a:prstGeom>
          <a:noFill/>
          <a:ln>
            <a:noFill/>
          </a:ln>
        </p:spPr>
      </p:pic>
    </p:spTree>
    <p:extLst>
      <p:ext uri="{BB962C8B-B14F-4D97-AF65-F5344CB8AC3E}">
        <p14:creationId xmlns:p14="http://schemas.microsoft.com/office/powerpoint/2010/main" val="104980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8" name="Google Shape;101;p2"/>
          <p:cNvSpPr txBox="1"/>
          <p:nvPr/>
        </p:nvSpPr>
        <p:spPr>
          <a:xfrm>
            <a:off x="1145406" y="287342"/>
            <a:ext cx="9846645" cy="584735"/>
          </a:xfrm>
          <a:prstGeom prst="rect">
            <a:avLst/>
          </a:prstGeom>
          <a:noFill/>
          <a:ln>
            <a:noFill/>
          </a:ln>
        </p:spPr>
        <p:txBody>
          <a:bodyPr spcFirstLastPara="1" wrap="square" lIns="91425" tIns="45700" rIns="91425" bIns="45700" anchor="t" anchorCtr="0">
            <a:spAutoFit/>
          </a:bodyPr>
          <a:lstStyle/>
          <a:p>
            <a:pPr lvl="0" algn="ctr"/>
            <a:r>
              <a:rPr lang="tr-TR" sz="3200" dirty="0"/>
              <a:t>Karınca Koloni Optimizasyonu ile Zeki Optimizasyon </a:t>
            </a:r>
            <a:endParaRPr lang="de-DE" sz="1100" b="1" dirty="0">
              <a:latin typeface="Calibri" panose="020F0502020204030204" pitchFamily="34" charset="0"/>
              <a:cs typeface="Calibri" panose="020F0502020204030204" pitchFamily="34" charset="0"/>
            </a:endParaRPr>
          </a:p>
        </p:txBody>
      </p:sp>
      <p:grpSp>
        <p:nvGrpSpPr>
          <p:cNvPr id="9" name="Grup 8"/>
          <p:cNvGrpSpPr/>
          <p:nvPr/>
        </p:nvGrpSpPr>
        <p:grpSpPr>
          <a:xfrm>
            <a:off x="1982803" y="1039528"/>
            <a:ext cx="8633861" cy="4089008"/>
            <a:chOff x="0" y="0"/>
            <a:chExt cx="5224780" cy="2430780"/>
          </a:xfrm>
        </p:grpSpPr>
        <p:sp>
          <p:nvSpPr>
            <p:cNvPr id="10" name="Dikdörtgen: Köşeleri Yuvarlatılmış 403"/>
            <p:cNvSpPr/>
            <p:nvPr/>
          </p:nvSpPr>
          <p:spPr>
            <a:xfrm>
              <a:off x="327660" y="312420"/>
              <a:ext cx="4897120" cy="211836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Metin Kutusu 2"/>
            <p:cNvSpPr txBox="1">
              <a:spLocks noChangeArrowheads="1"/>
            </p:cNvSpPr>
            <p:nvPr/>
          </p:nvSpPr>
          <p:spPr bwMode="auto">
            <a:xfrm>
              <a:off x="708660" y="342900"/>
              <a:ext cx="4495165" cy="198882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1600" b="1" i="1" dirty="0">
                  <a:effectLst/>
                  <a:latin typeface="Calibri" panose="020F0502020204030204" pitchFamily="34" charset="0"/>
                  <a:ea typeface="Calibri" panose="020F0502020204030204" pitchFamily="34" charset="0"/>
                  <a:cs typeface="Arial" panose="020B0604020202020204" pitchFamily="34" charset="0"/>
                </a:rPr>
                <a:t>Biliyor musunuz?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600" dirty="0">
                  <a:effectLst/>
                  <a:latin typeface="Calibri" panose="020F0502020204030204" pitchFamily="34" charset="0"/>
                  <a:ea typeface="Calibri" panose="020F0502020204030204" pitchFamily="34" charset="0"/>
                  <a:cs typeface="Arial" panose="020B0604020202020204" pitchFamily="34" charset="0"/>
                </a:rPr>
                <a:t>Zeki optimizasyon içerisinde yüzlerce farklı algoritma vardır. Araştırıp incelenebilecek alternatif bazı algoritmalar şu şekildedir: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0"/>
                </a:spcAft>
                <a:buFont typeface="Arial" panose="020B0604020202020204" pitchFamily="34" charset="0"/>
                <a:buChar char="•"/>
              </a:pPr>
              <a:r>
                <a:rPr lang="tr-TR" sz="1600" dirty="0">
                  <a:effectLst/>
                  <a:latin typeface="Calibri" panose="020F0502020204030204" pitchFamily="34" charset="0"/>
                  <a:ea typeface="Calibri" panose="020F0502020204030204" pitchFamily="34" charset="0"/>
                  <a:cs typeface="Arial" panose="020B0604020202020204" pitchFamily="34" charset="0"/>
                </a:rPr>
                <a:t>Parçacık Sürü Optimizasyonu</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0"/>
                </a:spcAft>
                <a:buFont typeface="Arial" panose="020B0604020202020204" pitchFamily="34" charset="0"/>
                <a:buChar char="•"/>
              </a:pPr>
              <a:r>
                <a:rPr lang="tr-TR" sz="1600" dirty="0">
                  <a:effectLst/>
                  <a:latin typeface="Calibri" panose="020F0502020204030204" pitchFamily="34" charset="0"/>
                  <a:ea typeface="Calibri" panose="020F0502020204030204" pitchFamily="34" charset="0"/>
                  <a:cs typeface="Arial" panose="020B0604020202020204" pitchFamily="34" charset="0"/>
                </a:rPr>
                <a:t>Guguk Kuşu Algoritması</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0"/>
                </a:spcAft>
                <a:buFont typeface="Arial" panose="020B0604020202020204" pitchFamily="34" charset="0"/>
                <a:buChar char="•"/>
              </a:pPr>
              <a:r>
                <a:rPr lang="tr-TR" sz="1600" dirty="0">
                  <a:effectLst/>
                  <a:latin typeface="Calibri" panose="020F0502020204030204" pitchFamily="34" charset="0"/>
                  <a:ea typeface="Calibri" panose="020F0502020204030204" pitchFamily="34" charset="0"/>
                  <a:cs typeface="Arial" panose="020B0604020202020204" pitchFamily="34" charset="0"/>
                </a:rPr>
                <a:t>Ateş Böceği Algoritması</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0"/>
                </a:spcAft>
                <a:buFont typeface="Arial" panose="020B0604020202020204" pitchFamily="34" charset="0"/>
                <a:buChar char="•"/>
              </a:pPr>
              <a:r>
                <a:rPr lang="tr-TR" sz="1600" dirty="0">
                  <a:effectLst/>
                  <a:latin typeface="Calibri" panose="020F0502020204030204" pitchFamily="34" charset="0"/>
                  <a:ea typeface="Calibri" panose="020F0502020204030204" pitchFamily="34" charset="0"/>
                  <a:cs typeface="Arial" panose="020B0604020202020204" pitchFamily="34" charset="0"/>
                </a:rPr>
                <a:t>Yapay Arı Kolonisi Algoritması</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0"/>
                </a:spcAft>
                <a:buFont typeface="Arial" panose="020B0604020202020204" pitchFamily="34" charset="0"/>
                <a:buChar char="•"/>
              </a:pPr>
              <a:r>
                <a:rPr lang="tr-TR" sz="1600" dirty="0">
                  <a:effectLst/>
                  <a:latin typeface="Calibri" panose="020F0502020204030204" pitchFamily="34" charset="0"/>
                  <a:ea typeface="Calibri" panose="020F0502020204030204" pitchFamily="34" charset="0"/>
                  <a:cs typeface="Arial" panose="020B0604020202020204" pitchFamily="34" charset="0"/>
                </a:rPr>
                <a:t>Girdap Optimizasyon Algoritması</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0"/>
                </a:spcAft>
                <a:buFont typeface="Arial" panose="020B0604020202020204" pitchFamily="34" charset="0"/>
                <a:buChar char="•"/>
              </a:pPr>
              <a:r>
                <a:rPr lang="tr-TR" sz="1600" dirty="0">
                  <a:effectLst/>
                  <a:latin typeface="Calibri" panose="020F0502020204030204" pitchFamily="34" charset="0"/>
                  <a:ea typeface="Calibri" panose="020F0502020204030204" pitchFamily="34" charset="0"/>
                  <a:cs typeface="Arial" panose="020B0604020202020204" pitchFamily="34" charset="0"/>
                </a:rPr>
                <a:t>Akıllı Su Damlaları Algoritması</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514350" marR="0" indent="-285750">
                <a:lnSpc>
                  <a:spcPct val="107000"/>
                </a:lnSpc>
                <a:spcBef>
                  <a:spcPts val="0"/>
                </a:spcBef>
                <a:spcAft>
                  <a:spcPts val="800"/>
                </a:spcAft>
                <a:buFont typeface="Arial" panose="020B0604020202020204" pitchFamily="34" charset="0"/>
                <a:buChar char="•"/>
              </a:pPr>
              <a:r>
                <a:rPr lang="tr-TR" sz="1600" dirty="0">
                  <a:effectLst/>
                  <a:latin typeface="Calibri" panose="020F0502020204030204" pitchFamily="34" charset="0"/>
                  <a:ea typeface="Calibri" panose="020F0502020204030204" pitchFamily="34" charset="0"/>
                  <a:cs typeface="Arial" panose="020B0604020202020204" pitchFamily="34" charset="0"/>
                </a:rPr>
                <a:t>Diferansiyel (Farklılaştırıcı) Evrim Algoritması</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descr="Hel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79145" cy="789305"/>
            </a:xfrm>
            <a:prstGeom prst="rect">
              <a:avLst/>
            </a:prstGeom>
            <a:noFill/>
            <a:ln>
              <a:noFill/>
            </a:ln>
          </p:spPr>
        </p:pic>
      </p:grpSp>
      <p:grpSp>
        <p:nvGrpSpPr>
          <p:cNvPr id="13" name="Grup 12"/>
          <p:cNvGrpSpPr/>
          <p:nvPr/>
        </p:nvGrpSpPr>
        <p:grpSpPr>
          <a:xfrm>
            <a:off x="4301544" y="5434886"/>
            <a:ext cx="3206813" cy="1028140"/>
            <a:chOff x="0" y="0"/>
            <a:chExt cx="2497814" cy="673100"/>
          </a:xfrm>
        </p:grpSpPr>
        <p:sp>
          <p:nvSpPr>
            <p:cNvPr id="14" name="Dikdörtgen: Köşeleri Yuvarlatılmış 420"/>
            <p:cNvSpPr/>
            <p:nvPr/>
          </p:nvSpPr>
          <p:spPr>
            <a:xfrm>
              <a:off x="278296" y="92765"/>
              <a:ext cx="2210663" cy="508647"/>
            </a:xfrm>
            <a:prstGeom prst="round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Metin Kutusu 2"/>
            <p:cNvSpPr txBox="1">
              <a:spLocks noChangeArrowheads="1"/>
            </p:cNvSpPr>
            <p:nvPr/>
          </p:nvSpPr>
          <p:spPr bwMode="auto">
            <a:xfrm>
              <a:off x="612913" y="122583"/>
              <a:ext cx="1306301" cy="42937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950" b="1">
                  <a:effectLst/>
                  <a:latin typeface="Calibri" panose="020F0502020204030204" pitchFamily="34" charset="0"/>
                  <a:ea typeface="Calibri" panose="020F0502020204030204" pitchFamily="34" charset="0"/>
                  <a:cs typeface="Arial" panose="020B0604020202020204" pitchFamily="34" charset="0"/>
                </a:rPr>
                <a:t>Simülasyon ile zeki optimizasyon</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pic>
          <p:nvPicPr>
            <p:cNvPr id="16" name="Resim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9878"/>
              <a:ext cx="643890" cy="620395"/>
            </a:xfrm>
            <a:prstGeom prst="rect">
              <a:avLst/>
            </a:prstGeom>
            <a:noFill/>
            <a:ln>
              <a:noFill/>
            </a:ln>
          </p:spPr>
        </p:pic>
        <p:pic>
          <p:nvPicPr>
            <p:cNvPr id="17" name="Resim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22174" y="0"/>
              <a:ext cx="675640" cy="673100"/>
            </a:xfrm>
            <a:prstGeom prst="rect">
              <a:avLst/>
            </a:prstGeom>
            <a:noFill/>
            <a:ln>
              <a:noFill/>
            </a:ln>
          </p:spPr>
        </p:pic>
      </p:grpSp>
    </p:spTree>
    <p:extLst>
      <p:ext uri="{BB962C8B-B14F-4D97-AF65-F5344CB8AC3E}">
        <p14:creationId xmlns:p14="http://schemas.microsoft.com/office/powerpoint/2010/main" val="198496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p:cNvGrpSpPr/>
          <p:nvPr/>
        </p:nvGrpSpPr>
        <p:grpSpPr>
          <a:xfrm>
            <a:off x="2136808" y="0"/>
            <a:ext cx="7478830" cy="6256431"/>
            <a:chOff x="0" y="0"/>
            <a:chExt cx="4923155" cy="5455920"/>
          </a:xfrm>
        </p:grpSpPr>
        <p:grpSp>
          <p:nvGrpSpPr>
            <p:cNvPr id="5" name="Grup 4"/>
            <p:cNvGrpSpPr/>
            <p:nvPr/>
          </p:nvGrpSpPr>
          <p:grpSpPr>
            <a:xfrm>
              <a:off x="441960" y="236220"/>
              <a:ext cx="4481195" cy="5219700"/>
              <a:chOff x="408709" y="290946"/>
              <a:chExt cx="4481715" cy="3554565"/>
            </a:xfrm>
          </p:grpSpPr>
          <p:sp>
            <p:nvSpPr>
              <p:cNvPr id="7" name="Dikdörtgen: Köşeleri Yuvarlatılmış 282"/>
              <p:cNvSpPr/>
              <p:nvPr/>
            </p:nvSpPr>
            <p:spPr>
              <a:xfrm>
                <a:off x="408709" y="290946"/>
                <a:ext cx="4481715" cy="3554565"/>
              </a:xfrm>
              <a:prstGeom prst="roundRect">
                <a:avLst>
                  <a:gd name="adj" fmla="val 7464"/>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Metin Kutusu 2"/>
              <p:cNvSpPr txBox="1">
                <a:spLocks noChangeArrowheads="1"/>
              </p:cNvSpPr>
              <p:nvPr/>
            </p:nvSpPr>
            <p:spPr bwMode="auto">
              <a:xfrm>
                <a:off x="512554" y="375637"/>
                <a:ext cx="4281109" cy="3425636"/>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1200" b="1" i="1" dirty="0">
                    <a:effectLst/>
                    <a:latin typeface="Calibri" panose="020F0502020204030204" pitchFamily="34" charset="0"/>
                    <a:ea typeface="Calibri" panose="020F0502020204030204" pitchFamily="34" charset="0"/>
                    <a:cs typeface="Arial" panose="020B0604020202020204" pitchFamily="34" charset="0"/>
                  </a:rPr>
                  <a:t>      Dünya’dan Haberler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200" b="1" i="1" dirty="0">
                    <a:effectLst/>
                    <a:latin typeface="Calibri" panose="020F0502020204030204" pitchFamily="34" charset="0"/>
                    <a:ea typeface="Calibri" panose="020F0502020204030204" pitchFamily="34" charset="0"/>
                    <a:cs typeface="Arial" panose="020B0604020202020204" pitchFamily="34" charset="0"/>
                  </a:rPr>
                  <a:t/>
                </a:r>
                <a:br>
                  <a:rPr lang="tr-TR" sz="1200" b="1" i="1" dirty="0">
                    <a:effectLst/>
                    <a:latin typeface="Calibri" panose="020F0502020204030204" pitchFamily="34" charset="0"/>
                    <a:ea typeface="Calibri" panose="020F0502020204030204" pitchFamily="34" charset="0"/>
                    <a:cs typeface="Arial" panose="020B0604020202020204" pitchFamily="34" charset="0"/>
                  </a:rPr>
                </a:br>
                <a:r>
                  <a:rPr lang="tr-TR" sz="1200" b="1" i="1" dirty="0">
                    <a:effectLst/>
                    <a:latin typeface="Calibri" panose="020F0502020204030204" pitchFamily="34" charset="0"/>
                    <a:ea typeface="Calibri" panose="020F0502020204030204" pitchFamily="34" charset="0"/>
                    <a:cs typeface="Arial" panose="020B0604020202020204" pitchFamily="34" charset="0"/>
                  </a:rPr>
                  <a:t>Yapay zekâ, iklim değişikliğini tahmin edebilecek güçlü bir araç olabilir mi?</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200" dirty="0">
                    <a:effectLst/>
                    <a:latin typeface="Calibri" panose="020F0502020204030204" pitchFamily="34" charset="0"/>
                    <a:ea typeface="Calibri" panose="020F0502020204030204" pitchFamily="34" charset="0"/>
                    <a:cs typeface="Arial" panose="020B0604020202020204" pitchFamily="34" charset="0"/>
                  </a:rPr>
                  <a:t>Yapay zekânın iddialı bir hedefi, Dünya’nın bir “dijital </a:t>
                </a:r>
                <a:r>
                  <a:rPr lang="tr-TR" sz="1200" dirty="0" err="1">
                    <a:effectLst/>
                    <a:latin typeface="Calibri" panose="020F0502020204030204" pitchFamily="34" charset="0"/>
                    <a:ea typeface="Calibri" panose="020F0502020204030204" pitchFamily="34" charset="0"/>
                    <a:cs typeface="Arial" panose="020B0604020202020204" pitchFamily="34" charset="0"/>
                  </a:rPr>
                  <a:t>ikizi”ni</a:t>
                </a:r>
                <a:r>
                  <a:rPr lang="tr-TR" sz="1200" dirty="0">
                    <a:effectLst/>
                    <a:latin typeface="Calibri" panose="020F0502020204030204" pitchFamily="34" charset="0"/>
                    <a:ea typeface="Calibri" panose="020F0502020204030204" pitchFamily="34" charset="0"/>
                    <a:cs typeface="Arial" panose="020B0604020202020204" pitchFamily="34" charset="0"/>
                  </a:rPr>
                  <a:t>, yani gezegenimizdeki sistemleri ve süreçleri taklit eden bir kopyasını oluşturmak. Dr. </a:t>
                </a:r>
                <a:r>
                  <a:rPr lang="tr-TR" sz="1200" dirty="0" err="1">
                    <a:effectLst/>
                    <a:latin typeface="Calibri" panose="020F0502020204030204" pitchFamily="34" charset="0"/>
                    <a:ea typeface="Calibri" panose="020F0502020204030204" pitchFamily="34" charset="0"/>
                    <a:cs typeface="Arial" panose="020B0604020202020204" pitchFamily="34" charset="0"/>
                  </a:rPr>
                  <a:t>Mathieu</a:t>
                </a:r>
                <a:r>
                  <a:rPr lang="tr-TR" sz="1200" dirty="0">
                    <a:effectLst/>
                    <a:latin typeface="Calibri" panose="020F0502020204030204" pitchFamily="34" charset="0"/>
                    <a:ea typeface="Calibri" panose="020F0502020204030204" pitchFamily="34" charset="0"/>
                    <a:cs typeface="Arial" panose="020B0604020202020204" pitchFamily="34" charset="0"/>
                  </a:rPr>
                  <a:t>, “Bahsedilen ‘dijital ikiz’, dünyamızı yansıtan sayısal bir laboratuvar niteliğindedir. Burada çeşitli denemeler yapabilir, doğacak sonuçları değerlendirebilir ve edinilen bulgular ışığında gerekli politikaları oluşturabiliriz” diyor. BAS çevresel veri bilimcisi Dr. </a:t>
                </a:r>
                <a:r>
                  <a:rPr lang="tr-TR" sz="1200" dirty="0" err="1">
                    <a:effectLst/>
                    <a:latin typeface="Calibri" panose="020F0502020204030204" pitchFamily="34" charset="0"/>
                    <a:ea typeface="Calibri" panose="020F0502020204030204" pitchFamily="34" charset="0"/>
                    <a:cs typeface="Arial" panose="020B0604020202020204" pitchFamily="34" charset="0"/>
                  </a:rPr>
                  <a:t>Scott</a:t>
                </a:r>
                <a:r>
                  <a:rPr lang="tr-TR" sz="1200" dirty="0">
                    <a:effectLst/>
                    <a:latin typeface="Calibri" panose="020F0502020204030204" pitchFamily="34" charset="0"/>
                    <a:ea typeface="Calibri" panose="020F0502020204030204" pitchFamily="34" charset="0"/>
                    <a:cs typeface="Arial" panose="020B0604020202020204" pitchFamily="34" charset="0"/>
                  </a:rPr>
                  <a:t> </a:t>
                </a:r>
                <a:r>
                  <a:rPr lang="tr-TR" sz="1200" dirty="0" err="1">
                    <a:effectLst/>
                    <a:latin typeface="Calibri" panose="020F0502020204030204" pitchFamily="34" charset="0"/>
                    <a:ea typeface="Calibri" panose="020F0502020204030204" pitchFamily="34" charset="0"/>
                    <a:cs typeface="Arial" panose="020B0604020202020204" pitchFamily="34" charset="0"/>
                  </a:rPr>
                  <a:t>Hosking</a:t>
                </a:r>
                <a:r>
                  <a:rPr lang="tr-TR" sz="1200" dirty="0">
                    <a:effectLst/>
                    <a:latin typeface="Calibri" panose="020F0502020204030204" pitchFamily="34" charset="0"/>
                    <a:ea typeface="Calibri" panose="020F0502020204030204" pitchFamily="34" charset="0"/>
                    <a:cs typeface="Arial" panose="020B0604020202020204" pitchFamily="34" charset="0"/>
                  </a:rPr>
                  <a:t>, “Doğal ortamların dijital ikizlerini geliştirmek için yapay zekâmız gerekli yapı taşlarına sahiptir ve bunlardan yola çıkarak nihayetinde Dünya’nın da bir dijital ikizini de oluşturabileceğiz” diye konuşuyor. “Gezegenimizde değişen faktörlerin her birini gerekli detay seviyesinde izleyemiyoruz. Doğal ortamların dijital ikizlerini oluşturarak, kutup bölgeleri gibi erişimi zor olan bölgeler hakkında daha sağlıklı veriler oluşturabiliriz. Bu bilgiler, ölçüm yapacak insansız hava araçlarını ve denizaltılarını ölçüm yapmaları için daha hedefli olarak yönlendirebilmemizi sağlayabilir.”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200" dirty="0">
                    <a:effectLst/>
                    <a:latin typeface="Calibri" panose="020F0502020204030204" pitchFamily="34" charset="0"/>
                    <a:ea typeface="Calibri" panose="020F0502020204030204" pitchFamily="34" charset="0"/>
                    <a:cs typeface="Arial" panose="020B0604020202020204" pitchFamily="34" charset="0"/>
                  </a:rPr>
                  <a:t>Fakat yapay zekâ hâlen kusursuz sonuçlar sunan bir teknoloji değil. Uzmanlar, elimizdeki verilerin iklim öngörülerinde bulunacak algoritmaları geliştirme konusunda yetersiz olduğuna dair uyarıda bulunuyor. Atmosferik ve Çevresel Araştırmalar (AER) mevsimsel tahmin direktörü ve </a:t>
                </a:r>
                <a:r>
                  <a:rPr lang="tr-TR" sz="1200" dirty="0" err="1">
                    <a:effectLst/>
                    <a:latin typeface="Calibri" panose="020F0502020204030204" pitchFamily="34" charset="0"/>
                    <a:ea typeface="Calibri" panose="020F0502020204030204" pitchFamily="34" charset="0"/>
                    <a:cs typeface="Arial" panose="020B0604020202020204" pitchFamily="34" charset="0"/>
                  </a:rPr>
                  <a:t>MIT’de</a:t>
                </a:r>
                <a:r>
                  <a:rPr lang="tr-TR" sz="1200" dirty="0">
                    <a:effectLst/>
                    <a:latin typeface="Calibri" panose="020F0502020204030204" pitchFamily="34" charset="0"/>
                    <a:ea typeface="Calibri" panose="020F0502020204030204" pitchFamily="34" charset="0"/>
                    <a:cs typeface="Arial" panose="020B0604020202020204" pitchFamily="34" charset="0"/>
                  </a:rPr>
                  <a:t> iklim bilimcisi olarak görev yapan Dr. </a:t>
                </a:r>
                <a:r>
                  <a:rPr lang="tr-TR" sz="1200" dirty="0" err="1">
                    <a:effectLst/>
                    <a:latin typeface="Calibri" panose="020F0502020204030204" pitchFamily="34" charset="0"/>
                    <a:ea typeface="Calibri" panose="020F0502020204030204" pitchFamily="34" charset="0"/>
                    <a:cs typeface="Arial" panose="020B0604020202020204" pitchFamily="34" charset="0"/>
                  </a:rPr>
                  <a:t>Judah</a:t>
                </a:r>
                <a:r>
                  <a:rPr lang="tr-TR" sz="1200" dirty="0">
                    <a:effectLst/>
                    <a:latin typeface="Calibri" panose="020F0502020204030204" pitchFamily="34" charset="0"/>
                    <a:ea typeface="Calibri" panose="020F0502020204030204" pitchFamily="34" charset="0"/>
                    <a:cs typeface="Arial" panose="020B0604020202020204" pitchFamily="34" charset="0"/>
                  </a:rPr>
                  <a:t> </a:t>
                </a:r>
                <a:r>
                  <a:rPr lang="tr-TR" sz="1200" dirty="0" err="1">
                    <a:effectLst/>
                    <a:latin typeface="Calibri" panose="020F0502020204030204" pitchFamily="34" charset="0"/>
                    <a:ea typeface="Calibri" panose="020F0502020204030204" pitchFamily="34" charset="0"/>
                    <a:cs typeface="Arial" panose="020B0604020202020204" pitchFamily="34" charset="0"/>
                  </a:rPr>
                  <a:t>Cohen</a:t>
                </a:r>
                <a:r>
                  <a:rPr lang="tr-TR" sz="1200" dirty="0">
                    <a:effectLst/>
                    <a:latin typeface="Calibri" panose="020F0502020204030204" pitchFamily="34" charset="0"/>
                    <a:ea typeface="Calibri" panose="020F0502020204030204" pitchFamily="34" charset="0"/>
                    <a:cs typeface="Arial" panose="020B0604020202020204" pitchFamily="34" charset="0"/>
                  </a:rPr>
                  <a:t>, bu konudaki görüşlerini şöyle ifade ediyor: “Uyduların yaygınlaştığı 1979’dan beri toplanan verilerden faydalanıyoruz; fakat buna rağmen elimizde yapay zekâdan optimum sonuçlar alabilmemize yetecek kadar bilgi bulunmuyor. Belki oluşturduğumuz modeller temelinde yapay veriler oluşturabiliriz; fakat bu verilerin geçmişe dayalı gerçek veriler kadar sağlıklı olup olmayacağı konusu belirsiz.”</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200" b="1" dirty="0">
                    <a:effectLst/>
                    <a:latin typeface="Calibri" panose="020F0502020204030204" pitchFamily="34" charset="0"/>
                    <a:ea typeface="Calibri" panose="020F0502020204030204" pitchFamily="34" charset="0"/>
                    <a:cs typeface="Arial" panose="020B0604020202020204" pitchFamily="34" charset="0"/>
                  </a:rPr>
                  <a:t>Kaynak:</a:t>
                </a:r>
                <a:r>
                  <a:rPr lang="tr-TR" sz="1200" dirty="0">
                    <a:effectLst/>
                    <a:latin typeface="Calibri" panose="020F0502020204030204" pitchFamily="34" charset="0"/>
                    <a:ea typeface="Calibri" panose="020F0502020204030204" pitchFamily="34" charset="0"/>
                    <a:cs typeface="Arial" panose="020B0604020202020204" pitchFamily="34" charset="0"/>
                  </a:rPr>
                  <a:t> </a:t>
                </a:r>
                <a:r>
                  <a:rPr lang="tr-TR" sz="12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https://tr.euronews.com/green/2020/10/12/bozulan-iklimimizi-yapay-zeka-yard-m-yla-duzeltebilir-miyiz</a:t>
                </a:r>
                <a:r>
                  <a:rPr lang="tr-TR" sz="1200" dirty="0">
                    <a:effectLst/>
                    <a:latin typeface="Calibri" panose="020F0502020204030204" pitchFamily="34" charset="0"/>
                    <a:ea typeface="Calibri" panose="020F0502020204030204" pitchFamily="34"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200" dirty="0">
                    <a:effectLst/>
                    <a:latin typeface="Calibri" panose="020F0502020204030204" pitchFamily="34" charset="0"/>
                    <a:ea typeface="Calibri" panose="020F0502020204030204" pitchFamily="34"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grpSp>
        <p:pic>
          <p:nvPicPr>
            <p:cNvPr id="6"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8670" cy="874395"/>
            </a:xfrm>
            <a:prstGeom prst="rect">
              <a:avLst/>
            </a:prstGeom>
            <a:noFill/>
            <a:ln>
              <a:noFill/>
            </a:ln>
          </p:spPr>
        </p:pic>
      </p:grpSp>
    </p:spTree>
    <p:extLst>
      <p:ext uri="{BB962C8B-B14F-4D97-AF65-F5344CB8AC3E}">
        <p14:creationId xmlns:p14="http://schemas.microsoft.com/office/powerpoint/2010/main" val="2687270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1" name="Google Shape;89;p1" descr="A picture containing drawing, shirt&#10;&#10;Description automatically generated">
            <a:extLst>
              <a:ext uri="{FF2B5EF4-FFF2-40B4-BE49-F238E27FC236}">
                <a16:creationId xmlns:a16="http://schemas.microsoft.com/office/drawing/2014/main" xmlns="" id="{5BCCE40E-7B65-FD4D-9A97-BF4858A8F63A}"/>
              </a:ext>
            </a:extLst>
          </p:cNvPr>
          <p:cNvPicPr preferRelativeResize="0"/>
          <p:nvPr/>
        </p:nvPicPr>
        <p:blipFill rotWithShape="1">
          <a:blip r:embed="rId3">
            <a:alphaModFix/>
          </a:blip>
          <a:srcRect/>
          <a:stretch/>
        </p:blipFill>
        <p:spPr>
          <a:xfrm>
            <a:off x="8421552" y="6043210"/>
            <a:ext cx="3596315" cy="832934"/>
          </a:xfrm>
          <a:prstGeom prst="rect">
            <a:avLst/>
          </a:prstGeom>
          <a:noFill/>
          <a:ln>
            <a:noFill/>
          </a:ln>
        </p:spPr>
      </p:pic>
      <p:pic>
        <p:nvPicPr>
          <p:cNvPr id="12" name="Google Shape;88;p1" descr="A close up of a sign&#10;&#10;Description automatically generated">
            <a:extLst>
              <a:ext uri="{FF2B5EF4-FFF2-40B4-BE49-F238E27FC236}">
                <a16:creationId xmlns:a16="http://schemas.microsoft.com/office/drawing/2014/main" xmlns="" id="{590489E3-5F81-424C-A54F-4D3E3640F47F}"/>
              </a:ext>
            </a:extLst>
          </p:cNvPr>
          <p:cNvPicPr preferRelativeResize="0"/>
          <p:nvPr/>
        </p:nvPicPr>
        <p:blipFill rotWithShape="1">
          <a:blip r:embed="rId4">
            <a:alphaModFix/>
          </a:blip>
          <a:srcRect/>
          <a:stretch/>
        </p:blipFill>
        <p:spPr>
          <a:xfrm>
            <a:off x="3962400" y="2366127"/>
            <a:ext cx="4267200" cy="1061928"/>
          </a:xfrm>
          <a:prstGeom prst="rect">
            <a:avLst/>
          </a:prstGeom>
          <a:noFill/>
          <a:ln>
            <a:noFill/>
          </a:ln>
        </p:spPr>
      </p:pic>
      <p:pic>
        <p:nvPicPr>
          <p:cNvPr id="13" name="Google Shape;90;p1" descr="A picture containing drawing&#10;&#10;Description automatically generated">
            <a:extLst>
              <a:ext uri="{FF2B5EF4-FFF2-40B4-BE49-F238E27FC236}">
                <a16:creationId xmlns:a16="http://schemas.microsoft.com/office/drawing/2014/main" xmlns="" id="{0809EA5F-1E15-4E4A-A680-3CAFD4091682}"/>
              </a:ext>
            </a:extLst>
          </p:cNvPr>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14" name="Google Shape;91;p1">
            <a:extLst>
              <a:ext uri="{FF2B5EF4-FFF2-40B4-BE49-F238E27FC236}">
                <a16:creationId xmlns:a16="http://schemas.microsoft.com/office/drawing/2014/main" xmlns="" id="{6BCC6801-3919-7E4F-AAD2-6425D67C9554}"/>
              </a:ext>
            </a:extLst>
          </p:cNvPr>
          <p:cNvSpPr txBox="1"/>
          <p:nvPr/>
        </p:nvSpPr>
        <p:spPr>
          <a:xfrm>
            <a:off x="2625970" y="3786481"/>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TEŞEKKÜRLER</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758" y="1575880"/>
            <a:ext cx="5270242" cy="2931572"/>
          </a:xfrm>
          <a:prstGeom prst="rect">
            <a:avLst/>
          </a:prstGeom>
        </p:spPr>
      </p:pic>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476647" y="1446490"/>
            <a:ext cx="7302192" cy="3693278"/>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tr-TR" sz="1800" dirty="0"/>
              <a:t>Optimizasyon ya da başka bir deyişle ‘en </a:t>
            </a:r>
            <a:r>
              <a:rPr lang="tr-TR" sz="1800" dirty="0" err="1"/>
              <a:t>iyileme</a:t>
            </a:r>
            <a:r>
              <a:rPr lang="tr-TR" sz="1800" dirty="0"/>
              <a:t>’ kavramı, genel olarak bir problemin çözümünde en uygun parametrelerin tespit edilmesi olarak bilinmektedir. </a:t>
            </a:r>
            <a:endParaRPr lang="en-US" sz="1800" dirty="0" smtClean="0"/>
          </a:p>
          <a:p>
            <a:pPr marL="285750" indent="-285750" algn="just">
              <a:buFont typeface="Arial" panose="020B0604020202020204" pitchFamily="34" charset="0"/>
              <a:buChar char="•"/>
            </a:pPr>
            <a:r>
              <a:rPr lang="tr-TR" sz="1800" dirty="0" smtClean="0"/>
              <a:t>Optimizasyon </a:t>
            </a:r>
            <a:r>
              <a:rPr lang="tr-TR" sz="1800" dirty="0"/>
              <a:t>aslında günlük hayatta sayısal tahminlerde bulunurken ya da aklımızdan planlamalar yaparken gerçekleştirdiğimiz çözümlerin bilimsel ifade ediliş şeklidir. </a:t>
            </a:r>
            <a:endParaRPr lang="en-US" sz="1800" dirty="0" smtClean="0"/>
          </a:p>
          <a:p>
            <a:pPr marL="285750" indent="-285750" algn="just">
              <a:buFont typeface="Arial" panose="020B0604020202020204" pitchFamily="34" charset="0"/>
              <a:buChar char="•"/>
            </a:pPr>
            <a:r>
              <a:rPr lang="tr-TR" sz="1800" dirty="0" smtClean="0"/>
              <a:t>Daha </a:t>
            </a:r>
            <a:r>
              <a:rPr lang="tr-TR" sz="1800" dirty="0"/>
              <a:t>genel anlamda optimizasyon kavramının matematik ile bağlantısı, değeri bilinmeyen denklem değişkenlerinin bulunması şeklinde </a:t>
            </a:r>
            <a:r>
              <a:rPr lang="tr-TR" sz="1800" dirty="0" smtClean="0"/>
              <a:t>olmaktadır</a:t>
            </a:r>
            <a:endParaRPr lang="en-US" sz="1800" dirty="0" smtClean="0"/>
          </a:p>
          <a:p>
            <a:pPr marL="285750" indent="-285750" algn="just">
              <a:buFont typeface="Arial" panose="020B0604020202020204" pitchFamily="34" charset="0"/>
              <a:buChar char="•"/>
            </a:pPr>
            <a:r>
              <a:rPr lang="tr-TR" sz="1800" dirty="0"/>
              <a:t>Matematiksel anlamda optimizasyon, denklemlerle modellenmesi yapılmış bir problem için bilinmeyen değerlerin bulunmasına karşılık gelmektedir.</a:t>
            </a:r>
            <a:endParaRPr lang="en-US" sz="1800" dirty="0"/>
          </a:p>
          <a:p>
            <a:pPr marL="285750" indent="-285750" algn="just">
              <a:buFont typeface="Arial" panose="020B0604020202020204" pitchFamily="34" charset="0"/>
              <a:buChar char="•"/>
            </a:pPr>
            <a:endParaRPr lang="tr-TR" sz="1800" dirty="0">
              <a:latin typeface="Calibri" panose="020F0502020204030204" pitchFamily="34" charset="0"/>
              <a:cs typeface="Calibri" panose="020F0502020204030204" pitchFamily="34" charset="0"/>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Optimizasyon Kavramı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Optimizasyon Kavramı </a:t>
            </a:r>
            <a:endParaRPr lang="tr-T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60396" y="1694046"/>
            <a:ext cx="6102417" cy="4893647"/>
          </a:xfrm>
          <a:prstGeom prst="rect">
            <a:avLst/>
          </a:prstGeom>
          <a:noFill/>
        </p:spPr>
        <p:txBody>
          <a:bodyPr wrap="square" rtlCol="0">
            <a:spAutoFit/>
          </a:bodyPr>
          <a:lstStyle/>
          <a:p>
            <a:pPr algn="just"/>
            <a:r>
              <a:rPr lang="tr-TR" sz="1600" dirty="0"/>
              <a:t>Optimizasyonu matematiksel olarak ifade etmek için fonksiyon gösterimleri kullanılmaktadır. Örneğin, y ile gösterilen yazılı sınavı puanı ve s ile gösterilen sözlü sınavı puanı dikkate alınmak üzere, y’nin %60’ı ve s’nin %40’ının almak suretiyle hesaplanacak ders başarı puanı DB şu şekilde gösterilebilmektedir</a:t>
            </a:r>
            <a:r>
              <a:rPr lang="tr-TR" sz="1600" dirty="0" smtClean="0"/>
              <a:t>:</a:t>
            </a:r>
            <a:endParaRPr lang="en-US" sz="1600" dirty="0" smtClean="0"/>
          </a:p>
          <a:p>
            <a:endParaRPr lang="en-US" dirty="0" smtClean="0"/>
          </a:p>
          <a:p>
            <a:endParaRPr lang="en-US" dirty="0"/>
          </a:p>
          <a:p>
            <a:endParaRPr lang="en-US" dirty="0" smtClean="0"/>
          </a:p>
          <a:p>
            <a:r>
              <a:rPr lang="tr-TR" sz="1600" b="1" dirty="0"/>
              <a:t>DB(y, s) = (0,6 * y) + (0,4 * s</a:t>
            </a:r>
            <a:r>
              <a:rPr lang="tr-TR" sz="1600" b="1" dirty="0" smtClean="0"/>
              <a:t>)</a:t>
            </a:r>
            <a:endParaRPr lang="en-US" sz="1600" b="1" dirty="0" smtClean="0"/>
          </a:p>
          <a:p>
            <a:endParaRPr lang="en-US" sz="1600" b="1" dirty="0"/>
          </a:p>
          <a:p>
            <a:endParaRPr lang="en-US" sz="1600" b="1" dirty="0" smtClean="0"/>
          </a:p>
          <a:p>
            <a:pPr algn="just"/>
            <a:r>
              <a:rPr lang="tr-TR" sz="1600" dirty="0" smtClean="0"/>
              <a:t>DB </a:t>
            </a:r>
            <a:r>
              <a:rPr lang="tr-TR" sz="1600" dirty="0"/>
              <a:t>fonksiyonunda bir dersten başarılı olmak için başarı puanının en az 60 olması gerektiğini kabul edersek, yazılıdan (y) 50 alan bir öğrencinin, sözlüden (s) en az kaç alması gerektiğini bulmak, optimizasyona tekabül etmektedir. Burada denklemdeki 0,6 ve 0,4 </a:t>
            </a:r>
            <a:r>
              <a:rPr lang="tr-TR" sz="1600" b="1" dirty="0"/>
              <a:t>katsayı</a:t>
            </a:r>
            <a:r>
              <a:rPr lang="tr-TR" sz="1600" dirty="0"/>
              <a:t> olarak bilinmekte, y ve s ise </a:t>
            </a:r>
            <a:r>
              <a:rPr lang="tr-TR" sz="1600" b="1" dirty="0"/>
              <a:t>değişken</a:t>
            </a:r>
            <a:r>
              <a:rPr lang="tr-TR" sz="1600" dirty="0"/>
              <a:t> olarak ifade edilmektedir. Eğer fonksiyona +10 puan kanaat puanı eklenecek olursa bu değer de </a:t>
            </a:r>
            <a:r>
              <a:rPr lang="tr-TR" sz="1600" b="1" dirty="0"/>
              <a:t>sabit</a:t>
            </a:r>
            <a:r>
              <a:rPr lang="tr-TR" sz="1600" dirty="0"/>
              <a:t> olarak isimlendirilmektedir.</a:t>
            </a:r>
            <a:endParaRPr lang="en-US" sz="1600" dirty="0"/>
          </a:p>
          <a:p>
            <a:endParaRPr lang="en-US" sz="1600" b="1" dirty="0"/>
          </a:p>
          <a:p>
            <a:endParaRPr lang="en-US" dirty="0"/>
          </a:p>
        </p:txBody>
      </p:sp>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2009" y="1694047"/>
            <a:ext cx="4642483" cy="2569946"/>
          </a:xfrm>
          <a:prstGeom prst="rect">
            <a:avLst/>
          </a:prstGeom>
        </p:spPr>
      </p:pic>
    </p:spTree>
    <p:extLst>
      <p:ext uri="{BB962C8B-B14F-4D97-AF65-F5344CB8AC3E}">
        <p14:creationId xmlns:p14="http://schemas.microsoft.com/office/powerpoint/2010/main" val="339498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Optimizasyon Kavramı </a:t>
            </a:r>
            <a:endParaRPr lang="tr-T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56189" y="1477045"/>
            <a:ext cx="6732266" cy="5262979"/>
          </a:xfrm>
          <a:prstGeom prst="rect">
            <a:avLst/>
          </a:prstGeom>
          <a:noFill/>
        </p:spPr>
        <p:txBody>
          <a:bodyPr wrap="square" rtlCol="0">
            <a:spAutoFit/>
          </a:bodyPr>
          <a:lstStyle/>
          <a:p>
            <a:pPr algn="just"/>
            <a:r>
              <a:rPr lang="tr-TR" sz="1800" dirty="0"/>
              <a:t>DB fonksiyonunun hesaplanması aklımızdan çözebileceğimiz bir optimizasyon problemidir. Bununla birlikte gerçek dünyadaki birçok problem optimizasyon modellenmesiyle çözümlenebilmektedir. Örnek olarak:</a:t>
            </a:r>
            <a:endParaRPr lang="en-US" sz="1800" dirty="0"/>
          </a:p>
          <a:p>
            <a:pPr algn="just"/>
            <a:endParaRPr lang="en-US" sz="1800" dirty="0" smtClean="0"/>
          </a:p>
          <a:p>
            <a:pPr marL="285750" lvl="0" indent="-285750" algn="just">
              <a:buFont typeface="Arial" panose="020B0604020202020204" pitchFamily="34" charset="0"/>
              <a:buChar char="•"/>
            </a:pPr>
            <a:r>
              <a:rPr lang="tr-TR" sz="1800" dirty="0"/>
              <a:t>Eldeki hammaddeleri en az kayıpla kullanıp istenilen ölçülerde ürün elde etmek bir optimizasyon problemidir. </a:t>
            </a:r>
            <a:endParaRPr lang="en-US" sz="1800" dirty="0"/>
          </a:p>
          <a:p>
            <a:pPr marL="285750" lvl="0" indent="-285750" algn="just">
              <a:buFont typeface="Arial" panose="020B0604020202020204" pitchFamily="34" charset="0"/>
              <a:buChar char="•"/>
            </a:pPr>
            <a:r>
              <a:rPr lang="tr-TR" sz="1800" dirty="0"/>
              <a:t>Bir inşaatta istenilen yükseklik ve genişlikteki odalarda, en iyi güneş ışığı oranını elde etmek için belli sayıdaki pencerelerin hangi </a:t>
            </a:r>
            <a:r>
              <a:rPr lang="tr-TR" sz="1800" dirty="0" smtClean="0"/>
              <a:t>noktalara</a:t>
            </a:r>
            <a:r>
              <a:rPr lang="en-US" sz="1800" dirty="0" smtClean="0"/>
              <a:t> k</a:t>
            </a:r>
            <a:r>
              <a:rPr lang="tr-TR" sz="1800" dirty="0" err="1" smtClean="0"/>
              <a:t>onumlanması</a:t>
            </a:r>
            <a:r>
              <a:rPr lang="tr-TR" sz="1800" dirty="0" smtClean="0"/>
              <a:t> </a:t>
            </a:r>
            <a:r>
              <a:rPr lang="tr-TR" sz="1800" dirty="0"/>
              <a:t>gerektiği optimizasyon problemi olmaktadır.</a:t>
            </a:r>
            <a:endParaRPr lang="en-US" sz="1800" dirty="0"/>
          </a:p>
          <a:p>
            <a:pPr marL="285750" lvl="0" indent="-285750" algn="just">
              <a:buFont typeface="Arial" panose="020B0604020202020204" pitchFamily="34" charset="0"/>
              <a:buChar char="•"/>
            </a:pPr>
            <a:r>
              <a:rPr lang="tr-TR" sz="1800" dirty="0"/>
              <a:t>Belli özellikleri baskın kimyasal bir maddeyi elde etmek için yüzlerce bileşenden kaçar gram karıştırılması gerektiği optimizasyon çözümlemesini gerekli kılmaktadır.</a:t>
            </a:r>
            <a:endParaRPr lang="en-US" sz="1800" dirty="0"/>
          </a:p>
          <a:p>
            <a:pPr marL="285750" lvl="0" indent="-285750" algn="just">
              <a:buFont typeface="Arial" panose="020B0604020202020204" pitchFamily="34" charset="0"/>
              <a:buChar char="•"/>
            </a:pPr>
            <a:r>
              <a:rPr lang="tr-TR" sz="1800" dirty="0"/>
              <a:t>10 farklı şehirden hangilerinin ziyaret edilmesi neticesinde en kısa mesafe ile en az yakıt tüketiminin</a:t>
            </a:r>
            <a:r>
              <a:rPr lang="tr-TR" sz="2000" dirty="0"/>
              <a:t> </a:t>
            </a:r>
            <a:r>
              <a:rPr lang="tr-TR" sz="1800" dirty="0"/>
              <a:t>sağlanacağı sorusu bir optimizasyon çözümünü işaret etmektedir.</a:t>
            </a:r>
            <a:endParaRPr lang="en-US" sz="1800" dirty="0"/>
          </a:p>
          <a:p>
            <a:pPr algn="just"/>
            <a:endParaRPr lang="en-US" dirty="0"/>
          </a:p>
          <a:p>
            <a:endParaRPr lang="tr-TR" dirty="0"/>
          </a:p>
        </p:txBody>
      </p:sp>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429" y="2107932"/>
            <a:ext cx="3877707" cy="2618072"/>
          </a:xfrm>
          <a:prstGeom prst="rect">
            <a:avLst/>
          </a:prstGeom>
        </p:spPr>
      </p:pic>
    </p:spTree>
    <p:extLst>
      <p:ext uri="{BB962C8B-B14F-4D97-AF65-F5344CB8AC3E}">
        <p14:creationId xmlns:p14="http://schemas.microsoft.com/office/powerpoint/2010/main" val="200640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Optimizasyon Kavramı </a:t>
            </a:r>
            <a:endParaRPr lang="tr-T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669701" y="1983346"/>
            <a:ext cx="5269086" cy="2862322"/>
          </a:xfrm>
          <a:prstGeom prst="rect">
            <a:avLst/>
          </a:prstGeom>
          <a:noFill/>
        </p:spPr>
        <p:txBody>
          <a:bodyPr wrap="square" rtlCol="0">
            <a:spAutoFit/>
          </a:bodyPr>
          <a:lstStyle/>
          <a:p>
            <a:pPr algn="just"/>
            <a:r>
              <a:rPr lang="tr-TR" sz="2000" dirty="0"/>
              <a:t>Özellikle mühendislik tabanlı optimizasyon problemleri daha yüksek dereceli olabilmekte (yani değişkenler daha yüksek üstel sayılarda temsil edilmekte), aynı anda çok daha fazla değerin bulunmasını gerekli kılabilmekte ve daha karmaşık fonksiyonlara tekabül edebilmektedir</a:t>
            </a:r>
            <a:r>
              <a:rPr lang="tr-TR" sz="2000" dirty="0" smtClean="0"/>
              <a:t>.</a:t>
            </a:r>
            <a:r>
              <a:rPr lang="en-US" sz="2000" dirty="0"/>
              <a:t> </a:t>
            </a:r>
            <a:r>
              <a:rPr lang="en-US" sz="2000" dirty="0" err="1"/>
              <a:t>Böyle</a:t>
            </a:r>
            <a:r>
              <a:rPr lang="en-US" sz="2000" dirty="0"/>
              <a:t> </a:t>
            </a:r>
            <a:r>
              <a:rPr lang="en-US" sz="2000" dirty="0" err="1"/>
              <a:t>durumlarda</a:t>
            </a:r>
            <a:r>
              <a:rPr lang="en-US" sz="2000" dirty="0"/>
              <a:t> </a:t>
            </a:r>
            <a:r>
              <a:rPr lang="en-US" sz="2000" dirty="0" err="1"/>
              <a:t>türev</a:t>
            </a:r>
            <a:r>
              <a:rPr lang="en-US" sz="2000" dirty="0"/>
              <a:t> </a:t>
            </a:r>
            <a:r>
              <a:rPr lang="en-US" sz="2000" dirty="0" err="1"/>
              <a:t>gibi</a:t>
            </a:r>
            <a:r>
              <a:rPr lang="en-US" sz="2000" dirty="0"/>
              <a:t> </a:t>
            </a:r>
            <a:r>
              <a:rPr lang="en-US" sz="2000" dirty="0" err="1"/>
              <a:t>daha</a:t>
            </a:r>
            <a:r>
              <a:rPr lang="en-US" sz="2000" dirty="0"/>
              <a:t> </a:t>
            </a:r>
            <a:r>
              <a:rPr lang="en-US" sz="2000" dirty="0" err="1"/>
              <a:t>ileri</a:t>
            </a:r>
            <a:r>
              <a:rPr lang="en-US" sz="2000" dirty="0"/>
              <a:t> </a:t>
            </a:r>
            <a:r>
              <a:rPr lang="en-US" sz="2000" dirty="0" err="1"/>
              <a:t>düzey</a:t>
            </a:r>
            <a:r>
              <a:rPr lang="en-US" sz="2000" dirty="0"/>
              <a:t> </a:t>
            </a:r>
            <a:r>
              <a:rPr lang="en-US" sz="2000" dirty="0" err="1"/>
              <a:t>matematiksel</a:t>
            </a:r>
            <a:r>
              <a:rPr lang="en-US" sz="2000" dirty="0"/>
              <a:t> </a:t>
            </a:r>
            <a:r>
              <a:rPr lang="en-US" sz="2000" dirty="0" err="1"/>
              <a:t>çözümler</a:t>
            </a:r>
            <a:r>
              <a:rPr lang="en-US" sz="2000" dirty="0"/>
              <a:t> </a:t>
            </a:r>
            <a:r>
              <a:rPr lang="en-US" sz="2000" dirty="0" err="1"/>
              <a:t>kullanılmaktadır</a:t>
            </a:r>
            <a:r>
              <a:rPr lang="en-US" sz="2000" dirty="0"/>
              <a:t>.</a:t>
            </a:r>
            <a:endParaRPr lang="en-US" sz="2000" dirty="0"/>
          </a:p>
        </p:txBody>
      </p:sp>
      <p:pic>
        <p:nvPicPr>
          <p:cNvPr id="5" name="Resim 4"/>
          <p:cNvPicPr>
            <a:picLocks noChangeAspect="1"/>
          </p:cNvPicPr>
          <p:nvPr/>
        </p:nvPicPr>
        <p:blipFill>
          <a:blip r:embed="rId4"/>
          <a:stretch>
            <a:fillRect/>
          </a:stretch>
        </p:blipFill>
        <p:spPr>
          <a:xfrm>
            <a:off x="6636031" y="2079057"/>
            <a:ext cx="5109997" cy="3142648"/>
          </a:xfrm>
          <a:prstGeom prst="rect">
            <a:avLst/>
          </a:prstGeom>
        </p:spPr>
      </p:pic>
    </p:spTree>
    <p:extLst>
      <p:ext uri="{BB962C8B-B14F-4D97-AF65-F5344CB8AC3E}">
        <p14:creationId xmlns:p14="http://schemas.microsoft.com/office/powerpoint/2010/main" val="41566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897438" y="1333817"/>
            <a:ext cx="5554877" cy="4770537"/>
          </a:xfrm>
          <a:prstGeom prst="rect">
            <a:avLst/>
          </a:prstGeom>
          <a:noFill/>
        </p:spPr>
        <p:txBody>
          <a:bodyPr wrap="square" rtlCol="0">
            <a:spAutoFit/>
          </a:bodyPr>
          <a:lstStyle/>
          <a:p>
            <a:pPr algn="just"/>
            <a:r>
              <a:rPr lang="tr-TR" sz="1600" dirty="0"/>
              <a:t>Optimizasyon problemleri modellenirken şu hususlar da oldukça önemli olmaktadır:</a:t>
            </a:r>
            <a:endParaRPr lang="en-US" sz="1600" dirty="0"/>
          </a:p>
          <a:p>
            <a:pPr marL="285750" lvl="0" indent="-285750" algn="just">
              <a:buFont typeface="Arial" panose="020B0604020202020204" pitchFamily="34" charset="0"/>
              <a:buChar char="•"/>
            </a:pPr>
            <a:r>
              <a:rPr lang="tr-TR" sz="1600" b="1" dirty="0"/>
              <a:t>Değeri bulunması gerekli olan değişkenlerin sınır değerleri </a:t>
            </a:r>
            <a:r>
              <a:rPr lang="tr-TR" sz="1600" dirty="0"/>
              <a:t>[Örneğin, DB probleminde yazılı (y) ve sözlü sınav (s) değişkenleri en az 0 (sıfır), en fazla 100 (yüz) olmalıdır.]</a:t>
            </a:r>
            <a:endParaRPr lang="en-US" sz="1600" dirty="0"/>
          </a:p>
          <a:p>
            <a:pPr marL="285750" lvl="0" indent="-285750" algn="just">
              <a:buFont typeface="Arial" panose="020B0604020202020204" pitchFamily="34" charset="0"/>
              <a:buChar char="•"/>
            </a:pPr>
            <a:r>
              <a:rPr lang="tr-TR" sz="1600" b="1" dirty="0"/>
              <a:t>Aynı anda birbirleriyle ilişkili birden fazla fonksiyon dikkate alınması gerekebilmektedir</a:t>
            </a:r>
            <a:r>
              <a:rPr lang="tr-TR" sz="1600" dirty="0"/>
              <a:t>. Örneğin bir şirkette K fonksiyonu ile karı yükselten değişkenler bulunmaya çalışılırken, aynı anda Z fonksiyon ile zararı en az tutmaya çalışan değişkenler bulunabilmekte; aynı anda iki fonksiyonda da yer alan personel sayısı şeklindeki bir değişken için her iki fonksiyonu da sağlayan en uygun (optimum) değer bulunabilmektedir.</a:t>
            </a:r>
            <a:endParaRPr lang="en-US" sz="1600" dirty="0"/>
          </a:p>
          <a:p>
            <a:pPr marL="285750" lvl="0" indent="-285750" algn="just">
              <a:buFont typeface="Arial" panose="020B0604020202020204" pitchFamily="34" charset="0"/>
              <a:buChar char="•"/>
            </a:pPr>
            <a:r>
              <a:rPr lang="tr-TR" sz="1600" dirty="0"/>
              <a:t>Bazı optimizasyon problemleri doğrudan bilinmeyen değerlerin bulunmasına odaklanırken (sürekli optimizasyon) bazıları bilinen çözümlerin hangi kombinasyonlarının daha iyi olacağını bulmak için (</a:t>
            </a:r>
            <a:r>
              <a:rPr lang="tr-TR" sz="1600" dirty="0" err="1"/>
              <a:t>kombinasyonel</a:t>
            </a:r>
            <a:r>
              <a:rPr lang="tr-TR" sz="1600" dirty="0"/>
              <a:t> optimizasyon) modellenmektedir.</a:t>
            </a:r>
            <a:endParaRPr lang="en-US" sz="1600" dirty="0"/>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5852" y="1867302"/>
            <a:ext cx="5125643" cy="3323938"/>
          </a:xfrm>
          <a:prstGeom prst="rect">
            <a:avLst/>
          </a:prstGeom>
        </p:spPr>
      </p:pic>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Optimizasyon Kavramı </a:t>
            </a:r>
            <a:endParaRPr lang="tr-TR"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427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6"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Optimizasyon Kavramı </a:t>
            </a:r>
            <a:endParaRPr lang="tr-TR" sz="1100" b="1" dirty="0">
              <a:latin typeface="Calibri" panose="020F0502020204030204" pitchFamily="34" charset="0"/>
              <a:cs typeface="Calibri" panose="020F0502020204030204" pitchFamily="34" charset="0"/>
            </a:endParaRPr>
          </a:p>
        </p:txBody>
      </p:sp>
      <p:pic>
        <p:nvPicPr>
          <p:cNvPr id="4" name="Resim 3"/>
          <p:cNvPicPr>
            <a:picLocks noChangeAspect="1"/>
          </p:cNvPicPr>
          <p:nvPr/>
        </p:nvPicPr>
        <p:blipFill>
          <a:blip r:embed="rId4"/>
          <a:stretch>
            <a:fillRect/>
          </a:stretch>
        </p:blipFill>
        <p:spPr>
          <a:xfrm>
            <a:off x="1517509" y="1000961"/>
            <a:ext cx="8206040" cy="5462064"/>
          </a:xfrm>
          <a:prstGeom prst="rect">
            <a:avLst/>
          </a:prstGeom>
        </p:spPr>
      </p:pic>
    </p:spTree>
    <p:extLst>
      <p:ext uri="{BB962C8B-B14F-4D97-AF65-F5344CB8AC3E}">
        <p14:creationId xmlns:p14="http://schemas.microsoft.com/office/powerpoint/2010/main" val="290542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Zeki Optimizasyon Kavramı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65385" y="1645918"/>
            <a:ext cx="6292237" cy="3693319"/>
          </a:xfrm>
          <a:prstGeom prst="rect">
            <a:avLst/>
          </a:prstGeom>
          <a:noFill/>
        </p:spPr>
        <p:txBody>
          <a:bodyPr wrap="square" rtlCol="0">
            <a:spAutoFit/>
          </a:bodyPr>
          <a:lstStyle/>
          <a:p>
            <a:pPr algn="just"/>
            <a:r>
              <a:rPr lang="tr-TR" sz="1800" dirty="0"/>
              <a:t>Matematikte bilinen klasik optimizasyon yöntemleri, karmaşıklığı yüksek ve oldukça fazla değişken içeren problem modellerinde başarılı sonuç verememektedir. Bunun neticesinde temellerini doğadaki canlı sürülerinin iş birliği içerisindeki, şans faktörü içeren eylemlerinden alan yapay zeka tabanlı optimizasyon algoritmaları geliştirilmiştir</a:t>
            </a:r>
            <a:r>
              <a:rPr lang="tr-TR" sz="1800" dirty="0" smtClean="0"/>
              <a:t>.</a:t>
            </a:r>
            <a:endParaRPr lang="en-US" sz="1800" dirty="0"/>
          </a:p>
          <a:p>
            <a:pPr algn="just"/>
            <a:endParaRPr lang="en-US" sz="1800" dirty="0"/>
          </a:p>
          <a:p>
            <a:pPr algn="just"/>
            <a:r>
              <a:rPr lang="tr-TR" sz="1800" dirty="0"/>
              <a:t>Zeki optimizasyon, makine öğrenmesi kapsamında olduğu gibi öğrenme süreci gerektirmemektedir. Daha çok döngüler yardımıyla en uygun değerlerin tespit edilmeye çalışılmasına dayanmaktadır.  </a:t>
            </a:r>
            <a:endParaRPr lang="en-US" sz="1800" dirty="0"/>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endParaRPr lang="en-US" sz="1800" dirty="0"/>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7001" y="1160645"/>
            <a:ext cx="3603057" cy="3603057"/>
          </a:xfrm>
          <a:prstGeom prst="rect">
            <a:avLst/>
          </a:prstGeom>
        </p:spPr>
      </p:pic>
    </p:spTree>
    <p:extLst>
      <p:ext uri="{BB962C8B-B14F-4D97-AF65-F5344CB8AC3E}">
        <p14:creationId xmlns:p14="http://schemas.microsoft.com/office/powerpoint/2010/main" val="342763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2350</TotalTime>
  <Words>1708</Words>
  <Application>Microsoft Office PowerPoint</Application>
  <PresentationFormat>Geniş ekran</PresentationFormat>
  <Paragraphs>136</Paragraphs>
  <Slides>24</Slides>
  <Notes>20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24</vt:i4>
      </vt:variant>
    </vt:vector>
  </HeadingPairs>
  <TitlesOfParts>
    <vt:vector size="28" baseType="lpstr">
      <vt:lpstr>Arial</vt:lpstr>
      <vt:lpstr>Calibri</vt:lpstr>
      <vt:lpstr>Trebuchet MS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Engin KAPKIN</dc:creator>
  <cp:lastModifiedBy>Murat Both Sides Now</cp:lastModifiedBy>
  <cp:revision>204</cp:revision>
  <dcterms:created xsi:type="dcterms:W3CDTF">2020-02-01T14:56:41Z</dcterms:created>
  <dcterms:modified xsi:type="dcterms:W3CDTF">2024-06-03T15:15:09Z</dcterms:modified>
</cp:coreProperties>
</file>