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256" r:id="rId2"/>
    <p:sldId id="508" r:id="rId3"/>
    <p:sldId id="564" r:id="rId4"/>
    <p:sldId id="563" r:id="rId5"/>
    <p:sldId id="562" r:id="rId6"/>
    <p:sldId id="509" r:id="rId7"/>
    <p:sldId id="510" r:id="rId8"/>
    <p:sldId id="512" r:id="rId9"/>
    <p:sldId id="513" r:id="rId10"/>
    <p:sldId id="514" r:id="rId11"/>
    <p:sldId id="515" r:id="rId12"/>
    <p:sldId id="516" r:id="rId13"/>
    <p:sldId id="517" r:id="rId14"/>
    <p:sldId id="518" r:id="rId15"/>
    <p:sldId id="519" r:id="rId16"/>
    <p:sldId id="520" r:id="rId17"/>
    <p:sldId id="521" r:id="rId18"/>
    <p:sldId id="522" r:id="rId19"/>
    <p:sldId id="523" r:id="rId20"/>
    <p:sldId id="526" r:id="rId21"/>
    <p:sldId id="535" r:id="rId22"/>
    <p:sldId id="536" r:id="rId23"/>
    <p:sldId id="527" r:id="rId24"/>
    <p:sldId id="537" r:id="rId25"/>
    <p:sldId id="538" r:id="rId26"/>
    <p:sldId id="539" r:id="rId27"/>
    <p:sldId id="540" r:id="rId28"/>
    <p:sldId id="543" r:id="rId29"/>
    <p:sldId id="544" r:id="rId30"/>
    <p:sldId id="549" r:id="rId31"/>
    <p:sldId id="553" r:id="rId32"/>
    <p:sldId id="554" r:id="rId33"/>
    <p:sldId id="556" r:id="rId34"/>
    <p:sldId id="557" r:id="rId35"/>
    <p:sldId id="558" r:id="rId36"/>
    <p:sldId id="265"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irSvI042rLD/1MEU6DOAZADPDF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2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71A07C-C811-4A47-9D0F-A9A5F82E3BAD}">
  <a:tblStyle styleId="{DF71A07C-C811-4A47-9D0F-A9A5F82E3BA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0"/>
    <p:restoredTop sz="85643" autoAdjust="0"/>
  </p:normalViewPr>
  <p:slideViewPr>
    <p:cSldViewPr snapToGrid="0" snapToObjects="1">
      <p:cViewPr varScale="1">
        <p:scale>
          <a:sx n="96" d="100"/>
          <a:sy n="96" d="100"/>
        </p:scale>
        <p:origin x="6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2B36C0-2896-433B-875D-69963A6955E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tr-TR"/>
        </a:p>
      </dgm:t>
    </dgm:pt>
    <dgm:pt modelId="{18DE704B-29D2-4E7F-8975-9F05FFB63C11}">
      <dgm:prSet phldrT="[Metin]" custT="1"/>
      <dgm:spPr>
        <a:xfrm rot="5400000">
          <a:off x="1814085" y="572712"/>
          <a:ext cx="1186160" cy="1031959"/>
        </a:xfrm>
        <a:prstGeom prst="hexagon">
          <a:avLst>
            <a:gd name="adj" fmla="val 25000"/>
            <a:gd name="vf" fmla="val 115470"/>
          </a:avLst>
        </a:prstGeom>
        <a:noFill/>
        <a:ln w="38100" cap="flat" cmpd="sng" algn="ctr">
          <a:solidFill>
            <a:srgbClr val="002060"/>
          </a:solidFill>
          <a:prstDash val="solid"/>
          <a:miter lim="800000"/>
        </a:ln>
        <a:effectLst/>
      </dgm:spPr>
      <dgm:t>
        <a:bodyPr lIns="0" tIns="0" rIns="0" bIns="0"/>
        <a:lstStyle/>
        <a:p>
          <a:pPr algn="ctr"/>
          <a:r>
            <a:rPr lang="tr-TR" sz="1600" b="0" cap="none" spc="0" dirty="0">
              <a:ln w="0">
                <a:noFill/>
              </a:ln>
              <a:solidFill>
                <a:srgbClr val="FF0000"/>
              </a:solidFill>
              <a:effectLst/>
              <a:latin typeface="Calibri" panose="020F0502020204030204"/>
              <a:ea typeface="+mn-ea"/>
              <a:cs typeface="+mn-cs"/>
            </a:rPr>
            <a:t>Erişilebilirlik</a:t>
          </a:r>
          <a:endParaRPr lang="tr-TR" sz="1600" dirty="0">
            <a:solidFill>
              <a:sysClr val="window" lastClr="FFFFFF"/>
            </a:solidFill>
            <a:latin typeface="Calibri" panose="020F0502020204030204"/>
            <a:ea typeface="+mn-ea"/>
            <a:cs typeface="+mn-cs"/>
          </a:endParaRPr>
        </a:p>
      </dgm:t>
    </dgm:pt>
    <dgm:pt modelId="{C7566BDE-973A-4481-9E04-A1B96D58BD1B}" type="parTrans" cxnId="{1BA1A0D5-F23A-4675-A786-A3FF510A6822}">
      <dgm:prSet/>
      <dgm:spPr/>
      <dgm:t>
        <a:bodyPr/>
        <a:lstStyle/>
        <a:p>
          <a:pPr algn="ctr"/>
          <a:endParaRPr lang="tr-TR"/>
        </a:p>
      </dgm:t>
    </dgm:pt>
    <dgm:pt modelId="{44165EC6-528A-4125-B808-797177D9318A}" type="sibTrans" cxnId="{1BA1A0D5-F23A-4675-A786-A3FF510A6822}">
      <dgm:prSet custT="1"/>
      <dgm:spPr>
        <a:xfrm rot="5400000">
          <a:off x="690044" y="576875"/>
          <a:ext cx="1186160" cy="1031959"/>
        </a:xfrm>
        <a:prstGeom prst="hexagon">
          <a:avLst>
            <a:gd name="adj" fmla="val 25000"/>
            <a:gd name="vf" fmla="val 115470"/>
          </a:avLst>
        </a:prstGeom>
        <a:noFill/>
        <a:ln w="38100" cap="flat" cmpd="sng" algn="ctr">
          <a:solidFill>
            <a:srgbClr val="002060"/>
          </a:solidFill>
          <a:prstDash val="solid"/>
          <a:miter lim="800000"/>
        </a:ln>
        <a:effectLst/>
      </dgm:spPr>
      <dgm:t>
        <a:bodyPr/>
        <a:lstStyle/>
        <a:p>
          <a:pPr algn="ctr"/>
          <a:r>
            <a:rPr lang="tr-TR" sz="2400" b="0" cap="none" spc="0" dirty="0">
              <a:ln w="0">
                <a:noFill/>
              </a:ln>
              <a:solidFill>
                <a:srgbClr val="FF0000"/>
              </a:solidFill>
              <a:effectLst/>
              <a:latin typeface="Calibri" panose="020F0502020204030204"/>
              <a:ea typeface="+mn-ea"/>
              <a:cs typeface="+mn-cs"/>
            </a:rPr>
            <a:t>Gizlilik</a:t>
          </a:r>
          <a:endParaRPr lang="tr-TR" sz="2800" dirty="0">
            <a:ln w="0">
              <a:noFill/>
            </a:ln>
            <a:solidFill>
              <a:srgbClr val="FF0000"/>
            </a:solidFill>
            <a:effectLst/>
            <a:latin typeface="Calibri" panose="020F0502020204030204"/>
            <a:ea typeface="+mn-ea"/>
            <a:cs typeface="+mn-cs"/>
          </a:endParaRPr>
        </a:p>
      </dgm:t>
    </dgm:pt>
    <dgm:pt modelId="{C28043E5-38B5-4E8B-9070-799CE909FEFB}">
      <dgm:prSet custT="1"/>
      <dgm:spPr>
        <a:xfrm rot="5400000">
          <a:off x="1254692" y="1560475"/>
          <a:ext cx="1186160" cy="1031959"/>
        </a:xfrm>
        <a:prstGeom prst="hexagon">
          <a:avLst>
            <a:gd name="adj" fmla="val 25000"/>
            <a:gd name="vf" fmla="val 115470"/>
          </a:avLst>
        </a:prstGeom>
        <a:noFill/>
        <a:ln w="38100" cap="flat" cmpd="sng" algn="ctr">
          <a:solidFill>
            <a:srgbClr val="002060"/>
          </a:solidFill>
          <a:prstDash val="solid"/>
          <a:miter lim="800000"/>
        </a:ln>
        <a:effectLst/>
      </dgm:spPr>
      <dgm:t>
        <a:bodyPr lIns="0" tIns="0" rIns="0" bIns="0"/>
        <a:lstStyle/>
        <a:p>
          <a:pPr algn="ctr"/>
          <a:r>
            <a:rPr lang="tr-TR" sz="2000" b="0" cap="none" spc="0" dirty="0">
              <a:ln w="0">
                <a:noFill/>
              </a:ln>
              <a:solidFill>
                <a:srgbClr val="FF0000"/>
              </a:solidFill>
              <a:effectLst/>
              <a:latin typeface="Calibri" panose="020F0502020204030204"/>
              <a:ea typeface="+mn-ea"/>
              <a:cs typeface="+mn-cs"/>
            </a:rPr>
            <a:t>Bütünlük</a:t>
          </a:r>
          <a:endParaRPr lang="tr-TR" sz="2400" dirty="0">
            <a:solidFill>
              <a:sysClr val="window" lastClr="FFFFFF"/>
            </a:solidFill>
            <a:latin typeface="Calibri" panose="020F0502020204030204"/>
            <a:ea typeface="+mn-ea"/>
            <a:cs typeface="+mn-cs"/>
          </a:endParaRPr>
        </a:p>
      </dgm:t>
    </dgm:pt>
    <dgm:pt modelId="{4917C3DD-6BAB-4172-B74A-FDB1EC5BE549}" type="parTrans" cxnId="{35180B71-57BB-4A31-8725-E0AC8FB1412A}">
      <dgm:prSet/>
      <dgm:spPr/>
      <dgm:t>
        <a:bodyPr/>
        <a:lstStyle/>
        <a:p>
          <a:pPr algn="ctr"/>
          <a:endParaRPr lang="tr-TR"/>
        </a:p>
      </dgm:t>
    </dgm:pt>
    <dgm:pt modelId="{4F99E639-C2F7-424E-B449-B8013A81DDE5}" type="sibTrans" cxnId="{35180B71-57BB-4A31-8725-E0AC8FB1412A}">
      <dgm:prSet custT="1"/>
      <dgm:spPr>
        <a:xfrm rot="5400000">
          <a:off x="3483631" y="1560475"/>
          <a:ext cx="1186160" cy="1031959"/>
        </a:xfrm>
        <a:prstGeom prst="hexagon">
          <a:avLst>
            <a:gd name="adj" fmla="val 25000"/>
            <a:gd name="vf" fmla="val 115470"/>
          </a:avLst>
        </a:prstGeom>
        <a:noFill/>
        <a:ln w="38100" cap="flat" cmpd="sng" algn="ctr">
          <a:solidFill>
            <a:srgbClr val="002060"/>
          </a:solidFill>
          <a:prstDash val="solid"/>
          <a:miter lim="800000"/>
        </a:ln>
        <a:effectLst/>
      </dgm:spPr>
      <dgm:t>
        <a:bodyPr/>
        <a:lstStyle/>
        <a:p>
          <a:pPr algn="ctr"/>
          <a:r>
            <a:rPr lang="tr-TR" sz="1800" b="0" cap="none" spc="0" dirty="0">
              <a:ln w="0">
                <a:noFill/>
              </a:ln>
              <a:solidFill>
                <a:srgbClr val="FF0000"/>
              </a:solidFill>
              <a:effectLst/>
              <a:latin typeface="Calibri" panose="020F0502020204030204"/>
              <a:ea typeface="+mn-ea"/>
              <a:cs typeface="+mn-cs"/>
            </a:rPr>
            <a:t>Sorumluluk</a:t>
          </a:r>
          <a:endParaRPr lang="tr-TR" sz="1800" dirty="0">
            <a:solidFill>
              <a:sysClr val="window" lastClr="FFFFFF"/>
            </a:solidFill>
            <a:latin typeface="Calibri" panose="020F0502020204030204"/>
            <a:ea typeface="+mn-ea"/>
            <a:cs typeface="+mn-cs"/>
          </a:endParaRPr>
        </a:p>
      </dgm:t>
    </dgm:pt>
    <dgm:pt modelId="{8E4A008F-5D13-4464-815D-94D6AB5E1B62}">
      <dgm:prSet custT="1"/>
      <dgm:spPr>
        <a:xfrm rot="5400000">
          <a:off x="2366534" y="1567153"/>
          <a:ext cx="1186160" cy="1031959"/>
        </a:xfrm>
        <a:prstGeom prst="hexagon">
          <a:avLst>
            <a:gd name="adj" fmla="val 25000"/>
            <a:gd name="vf" fmla="val 115470"/>
          </a:avLst>
        </a:prstGeom>
        <a:noFill/>
        <a:ln w="38100" cap="flat" cmpd="sng" algn="ctr">
          <a:solidFill>
            <a:srgbClr val="002060"/>
          </a:solidFill>
          <a:prstDash val="solid"/>
          <a:miter lim="800000"/>
        </a:ln>
        <a:effectLst/>
      </dgm:spPr>
      <dgm:t>
        <a:bodyPr lIns="0" tIns="0" rIns="0" bIns="0"/>
        <a:lstStyle/>
        <a:p>
          <a:pPr algn="ctr"/>
          <a:r>
            <a:rPr lang="tr-TR" sz="2000" b="0" cap="none" spc="0" dirty="0">
              <a:ln w="0">
                <a:noFill/>
              </a:ln>
              <a:solidFill>
                <a:srgbClr val="FF0000"/>
              </a:solidFill>
              <a:effectLst/>
              <a:latin typeface="Calibri" panose="020F0502020204030204"/>
              <a:ea typeface="+mn-ea"/>
              <a:cs typeface="+mn-cs"/>
            </a:rPr>
            <a:t>Gerçeklik</a:t>
          </a:r>
          <a:endParaRPr lang="tr-TR" sz="2000" dirty="0">
            <a:solidFill>
              <a:sysClr val="window" lastClr="FFFFFF"/>
            </a:solidFill>
            <a:latin typeface="Calibri" panose="020F0502020204030204"/>
            <a:ea typeface="+mn-ea"/>
            <a:cs typeface="+mn-cs"/>
          </a:endParaRPr>
        </a:p>
      </dgm:t>
    </dgm:pt>
    <dgm:pt modelId="{D4483523-514F-4017-9565-414DDADB1788}" type="parTrans" cxnId="{C2365D27-5663-46FC-885D-24266DF24C12}">
      <dgm:prSet/>
      <dgm:spPr/>
      <dgm:t>
        <a:bodyPr/>
        <a:lstStyle/>
        <a:p>
          <a:pPr algn="ctr"/>
          <a:endParaRPr lang="tr-TR"/>
        </a:p>
      </dgm:t>
    </dgm:pt>
    <dgm:pt modelId="{13F9341F-842B-4D64-A513-0B561FF5DFA4}" type="sibTrans" cxnId="{C2365D27-5663-46FC-885D-24266DF24C12}">
      <dgm:prSet/>
      <dgm:spPr>
        <a:xfrm rot="5400000">
          <a:off x="2928415" y="572404"/>
          <a:ext cx="1186160" cy="1031959"/>
        </a:xfrm>
        <a:prstGeom prst="hexagon">
          <a:avLst>
            <a:gd name="adj" fmla="val 25000"/>
            <a:gd name="vf" fmla="val 115470"/>
          </a:avLst>
        </a:prstGeom>
        <a:noFill/>
        <a:ln w="38100" cap="flat" cmpd="sng" algn="ctr">
          <a:solidFill>
            <a:srgbClr val="002060"/>
          </a:solidFill>
          <a:prstDash val="solid"/>
          <a:miter lim="800000"/>
        </a:ln>
        <a:effectLst/>
      </dgm:spPr>
      <dgm:t>
        <a:bodyPr/>
        <a:lstStyle/>
        <a:p>
          <a:pPr algn="ctr"/>
          <a:r>
            <a:rPr lang="tr-TR" b="0" cap="none" spc="0" dirty="0">
              <a:ln w="0">
                <a:noFill/>
              </a:ln>
              <a:solidFill>
                <a:srgbClr val="FF0000"/>
              </a:solidFill>
              <a:effectLst/>
              <a:latin typeface="Calibri" panose="020F0502020204030204"/>
              <a:ea typeface="+mn-ea"/>
              <a:cs typeface="+mn-cs"/>
            </a:rPr>
            <a:t>İnkar edilemezlik</a:t>
          </a:r>
          <a:endParaRPr lang="tr-TR" dirty="0">
            <a:solidFill>
              <a:sysClr val="window" lastClr="FFFFFF"/>
            </a:solidFill>
            <a:latin typeface="Calibri" panose="020F0502020204030204"/>
            <a:ea typeface="+mn-ea"/>
            <a:cs typeface="+mn-cs"/>
          </a:endParaRPr>
        </a:p>
      </dgm:t>
    </dgm:pt>
    <dgm:pt modelId="{FA606081-A97A-4AED-ACFB-2DE0008FD4D6}" type="pres">
      <dgm:prSet presAssocID="{FA2B36C0-2896-433B-875D-69963A6955EB}" presName="Name0" presStyleCnt="0">
        <dgm:presLayoutVars>
          <dgm:chMax/>
          <dgm:chPref/>
          <dgm:dir/>
          <dgm:animLvl val="lvl"/>
        </dgm:presLayoutVars>
      </dgm:prSet>
      <dgm:spPr/>
      <dgm:t>
        <a:bodyPr/>
        <a:lstStyle/>
        <a:p>
          <a:endParaRPr lang="tr-TR"/>
        </a:p>
      </dgm:t>
    </dgm:pt>
    <dgm:pt modelId="{0A521028-93E8-4972-9DA2-233E3EF079E8}" type="pres">
      <dgm:prSet presAssocID="{18DE704B-29D2-4E7F-8975-9F05FFB63C11}" presName="composite" presStyleCnt="0"/>
      <dgm:spPr/>
    </dgm:pt>
    <dgm:pt modelId="{7684E10D-A21C-4F84-A130-E03E4105B7E8}" type="pres">
      <dgm:prSet presAssocID="{18DE704B-29D2-4E7F-8975-9F05FFB63C11}" presName="Parent1" presStyleLbl="node1" presStyleIdx="0" presStyleCnt="6" custLinFactNeighborX="-58149" custLinFactNeighborY="41757">
        <dgm:presLayoutVars>
          <dgm:chMax val="1"/>
          <dgm:chPref val="1"/>
          <dgm:bulletEnabled val="1"/>
        </dgm:presLayoutVars>
      </dgm:prSet>
      <dgm:spPr/>
      <dgm:t>
        <a:bodyPr/>
        <a:lstStyle/>
        <a:p>
          <a:endParaRPr lang="tr-TR"/>
        </a:p>
      </dgm:t>
    </dgm:pt>
    <dgm:pt modelId="{ED4D1FA6-D5A4-4186-8219-0C7D60287683}" type="pres">
      <dgm:prSet presAssocID="{18DE704B-29D2-4E7F-8975-9F05FFB63C11}" presName="Childtext1" presStyleLbl="revTx" presStyleIdx="0" presStyleCnt="3">
        <dgm:presLayoutVars>
          <dgm:chMax val="0"/>
          <dgm:chPref val="0"/>
          <dgm:bulletEnabled val="1"/>
        </dgm:presLayoutVars>
      </dgm:prSet>
      <dgm:spPr>
        <a:xfrm>
          <a:off x="3554533" y="237539"/>
          <a:ext cx="1323754" cy="711696"/>
        </a:xfrm>
        <a:prstGeom prst="rect">
          <a:avLst/>
        </a:prstGeom>
        <a:noFill/>
        <a:ln>
          <a:noFill/>
        </a:ln>
        <a:effectLst/>
      </dgm:spPr>
    </dgm:pt>
    <dgm:pt modelId="{6B952E1B-4DE2-434B-ADE9-A2EF75781D9A}" type="pres">
      <dgm:prSet presAssocID="{18DE704B-29D2-4E7F-8975-9F05FFB63C11}" presName="BalanceSpacing" presStyleCnt="0"/>
      <dgm:spPr/>
    </dgm:pt>
    <dgm:pt modelId="{8A8FB9AF-0FD6-4F3B-8A0A-78F0E10E0FC7}" type="pres">
      <dgm:prSet presAssocID="{18DE704B-29D2-4E7F-8975-9F05FFB63C11}" presName="BalanceSpacing1" presStyleCnt="0"/>
      <dgm:spPr/>
    </dgm:pt>
    <dgm:pt modelId="{4BE1FBA1-0482-48BE-82E9-CEB2FF2D572D}" type="pres">
      <dgm:prSet presAssocID="{44165EC6-528A-4125-B808-797177D9318A}" presName="Accent1Text" presStyleLbl="node1" presStyleIdx="1" presStyleCnt="6" custLinFactNeighborX="-59072" custLinFactNeighborY="42108"/>
      <dgm:spPr/>
      <dgm:t>
        <a:bodyPr/>
        <a:lstStyle/>
        <a:p>
          <a:endParaRPr lang="tr-TR"/>
        </a:p>
      </dgm:t>
    </dgm:pt>
    <dgm:pt modelId="{07F66472-C6C5-4647-A1C1-D6192CB35E37}" type="pres">
      <dgm:prSet presAssocID="{44165EC6-528A-4125-B808-797177D9318A}" presName="spaceBetweenRectangles" presStyleCnt="0"/>
      <dgm:spPr/>
    </dgm:pt>
    <dgm:pt modelId="{39C35AAB-CA2E-4738-8470-393CE57C3A6C}" type="pres">
      <dgm:prSet presAssocID="{C28043E5-38B5-4E8B-9070-799CE909FEFB}" presName="composite" presStyleCnt="0"/>
      <dgm:spPr/>
    </dgm:pt>
    <dgm:pt modelId="{1217A005-68EF-4AB7-AFA9-5A02F9DBD13B}" type="pres">
      <dgm:prSet presAssocID="{C28043E5-38B5-4E8B-9070-799CE909FEFB}" presName="Parent1" presStyleLbl="node1" presStyleIdx="2" presStyleCnt="6" custLinFactNeighborX="-58149" custLinFactNeighborY="40151">
        <dgm:presLayoutVars>
          <dgm:chMax val="1"/>
          <dgm:chPref val="1"/>
          <dgm:bulletEnabled val="1"/>
        </dgm:presLayoutVars>
      </dgm:prSet>
      <dgm:spPr/>
      <dgm:t>
        <a:bodyPr/>
        <a:lstStyle/>
        <a:p>
          <a:endParaRPr lang="tr-TR"/>
        </a:p>
      </dgm:t>
    </dgm:pt>
    <dgm:pt modelId="{B1DFE970-6E5A-4854-A8BE-6A0671E88971}" type="pres">
      <dgm:prSet presAssocID="{C28043E5-38B5-4E8B-9070-799CE909FEFB}" presName="Childtext1" presStyleLbl="revTx" presStyleIdx="1" presStyleCnt="3">
        <dgm:presLayoutVars>
          <dgm:chMax val="0"/>
          <dgm:chPref val="0"/>
          <dgm:bulletEnabled val="1"/>
        </dgm:presLayoutVars>
      </dgm:prSet>
      <dgm:spPr>
        <a:xfrm>
          <a:off x="608111" y="1244351"/>
          <a:ext cx="1281052" cy="711696"/>
        </a:xfrm>
        <a:prstGeom prst="rect">
          <a:avLst/>
        </a:prstGeom>
        <a:noFill/>
        <a:ln>
          <a:noFill/>
        </a:ln>
        <a:effectLst/>
      </dgm:spPr>
    </dgm:pt>
    <dgm:pt modelId="{2D9A873D-A964-447A-B7AB-F1946920ADC7}" type="pres">
      <dgm:prSet presAssocID="{C28043E5-38B5-4E8B-9070-799CE909FEFB}" presName="BalanceSpacing" presStyleCnt="0"/>
      <dgm:spPr/>
    </dgm:pt>
    <dgm:pt modelId="{5F25306D-8F2E-4522-B055-0769B519A8D2}" type="pres">
      <dgm:prSet presAssocID="{C28043E5-38B5-4E8B-9070-799CE909FEFB}" presName="BalanceSpacing1" presStyleCnt="0"/>
      <dgm:spPr/>
    </dgm:pt>
    <dgm:pt modelId="{1FB763CF-40CA-441D-BD32-11158327E2AC}" type="pres">
      <dgm:prSet presAssocID="{4F99E639-C2F7-424E-B449-B8013A81DDE5}" presName="Accent1Text" presStyleLbl="node1" presStyleIdx="3" presStyleCnt="6" custLinFactNeighborX="49842" custLinFactNeighborY="40151"/>
      <dgm:spPr/>
      <dgm:t>
        <a:bodyPr/>
        <a:lstStyle/>
        <a:p>
          <a:endParaRPr lang="tr-TR"/>
        </a:p>
      </dgm:t>
    </dgm:pt>
    <dgm:pt modelId="{026D848C-7F5D-4FAB-B08B-5D7CF80EF50B}" type="pres">
      <dgm:prSet presAssocID="{4F99E639-C2F7-424E-B449-B8013A81DDE5}" presName="spaceBetweenRectangles" presStyleCnt="0"/>
      <dgm:spPr/>
    </dgm:pt>
    <dgm:pt modelId="{BCBF585C-B9EA-4ED9-A1E0-4278210891F0}" type="pres">
      <dgm:prSet presAssocID="{8E4A008F-5D13-4464-815D-94D6AB5E1B62}" presName="composite" presStyleCnt="0"/>
      <dgm:spPr/>
    </dgm:pt>
    <dgm:pt modelId="{B235F717-A855-4C7E-AEE7-131B09F35558}" type="pres">
      <dgm:prSet presAssocID="{8E4A008F-5D13-4464-815D-94D6AB5E1B62}" presName="Parent1" presStyleLbl="node1" presStyleIdx="4" presStyleCnt="6" custLinFactNeighborX="-4615" custLinFactNeighborY="-44166">
        <dgm:presLayoutVars>
          <dgm:chMax val="1"/>
          <dgm:chPref val="1"/>
          <dgm:bulletEnabled val="1"/>
        </dgm:presLayoutVars>
      </dgm:prSet>
      <dgm:spPr/>
      <dgm:t>
        <a:bodyPr/>
        <a:lstStyle/>
        <a:p>
          <a:endParaRPr lang="tr-TR"/>
        </a:p>
      </dgm:t>
    </dgm:pt>
    <dgm:pt modelId="{1A10EA84-3F52-4FA3-9EDF-68623B36C469}" type="pres">
      <dgm:prSet presAssocID="{8E4A008F-5D13-4464-815D-94D6AB5E1B62}" presName="Childtext1" presStyleLbl="revTx" presStyleIdx="2" presStyleCnt="3">
        <dgm:presLayoutVars>
          <dgm:chMax val="0"/>
          <dgm:chPref val="0"/>
          <dgm:bulletEnabled val="1"/>
        </dgm:presLayoutVars>
      </dgm:prSet>
      <dgm:spPr>
        <a:xfrm>
          <a:off x="3554533" y="2251164"/>
          <a:ext cx="1323754" cy="711696"/>
        </a:xfrm>
        <a:prstGeom prst="rect">
          <a:avLst/>
        </a:prstGeom>
        <a:noFill/>
        <a:ln>
          <a:noFill/>
        </a:ln>
        <a:effectLst/>
      </dgm:spPr>
    </dgm:pt>
    <dgm:pt modelId="{D762F698-1CDB-4B01-82A8-97D4443B0911}" type="pres">
      <dgm:prSet presAssocID="{8E4A008F-5D13-4464-815D-94D6AB5E1B62}" presName="BalanceSpacing" presStyleCnt="0"/>
      <dgm:spPr/>
    </dgm:pt>
    <dgm:pt modelId="{1FCE19D5-5055-4014-BD64-F3DAD2A4C22C}" type="pres">
      <dgm:prSet presAssocID="{8E4A008F-5D13-4464-815D-94D6AB5E1B62}" presName="BalanceSpacing1" presStyleCnt="0"/>
      <dgm:spPr/>
    </dgm:pt>
    <dgm:pt modelId="{F82BB4CA-1B8B-4B2F-819F-7B1AC92EF317}" type="pres">
      <dgm:prSet presAssocID="{13F9341F-842B-4D64-A513-0B561FF5DFA4}" presName="Accent1Text" presStyleLbl="node1" presStyleIdx="5" presStyleCnt="6" custLinFactX="57833" custLinFactY="-28029" custLinFactNeighborX="100000" custLinFactNeighborY="-100000"/>
      <dgm:spPr/>
      <dgm:t>
        <a:bodyPr/>
        <a:lstStyle/>
        <a:p>
          <a:endParaRPr lang="tr-TR"/>
        </a:p>
      </dgm:t>
    </dgm:pt>
  </dgm:ptLst>
  <dgm:cxnLst>
    <dgm:cxn modelId="{2E1532FF-F446-45AF-B577-F40C46ADF9FE}" type="presOf" srcId="{13F9341F-842B-4D64-A513-0B561FF5DFA4}" destId="{F82BB4CA-1B8B-4B2F-819F-7B1AC92EF317}" srcOrd="0" destOrd="0" presId="urn:microsoft.com/office/officeart/2008/layout/AlternatingHexagons"/>
    <dgm:cxn modelId="{B8B0EDFD-FD1B-4D8C-A4F3-927C9230C426}" type="presOf" srcId="{FA2B36C0-2896-433B-875D-69963A6955EB}" destId="{FA606081-A97A-4AED-ACFB-2DE0008FD4D6}" srcOrd="0" destOrd="0" presId="urn:microsoft.com/office/officeart/2008/layout/AlternatingHexagons"/>
    <dgm:cxn modelId="{0C71F306-296D-406B-AA90-7927F9E59BF2}" type="presOf" srcId="{8E4A008F-5D13-4464-815D-94D6AB5E1B62}" destId="{B235F717-A855-4C7E-AEE7-131B09F35558}" srcOrd="0" destOrd="0" presId="urn:microsoft.com/office/officeart/2008/layout/AlternatingHexagons"/>
    <dgm:cxn modelId="{3E5FFBC5-3294-4597-916B-C525F34ACD8A}" type="presOf" srcId="{18DE704B-29D2-4E7F-8975-9F05FFB63C11}" destId="{7684E10D-A21C-4F84-A130-E03E4105B7E8}" srcOrd="0" destOrd="0" presId="urn:microsoft.com/office/officeart/2008/layout/AlternatingHexagons"/>
    <dgm:cxn modelId="{1BA1A0D5-F23A-4675-A786-A3FF510A6822}" srcId="{FA2B36C0-2896-433B-875D-69963A6955EB}" destId="{18DE704B-29D2-4E7F-8975-9F05FFB63C11}" srcOrd="0" destOrd="0" parTransId="{C7566BDE-973A-4481-9E04-A1B96D58BD1B}" sibTransId="{44165EC6-528A-4125-B808-797177D9318A}"/>
    <dgm:cxn modelId="{7B0BFE31-5124-4C9D-A61F-71D2803ACAF9}" type="presOf" srcId="{C28043E5-38B5-4E8B-9070-799CE909FEFB}" destId="{1217A005-68EF-4AB7-AFA9-5A02F9DBD13B}" srcOrd="0" destOrd="0" presId="urn:microsoft.com/office/officeart/2008/layout/AlternatingHexagons"/>
    <dgm:cxn modelId="{35180B71-57BB-4A31-8725-E0AC8FB1412A}" srcId="{FA2B36C0-2896-433B-875D-69963A6955EB}" destId="{C28043E5-38B5-4E8B-9070-799CE909FEFB}" srcOrd="1" destOrd="0" parTransId="{4917C3DD-6BAB-4172-B74A-FDB1EC5BE549}" sibTransId="{4F99E639-C2F7-424E-B449-B8013A81DDE5}"/>
    <dgm:cxn modelId="{C2365D27-5663-46FC-885D-24266DF24C12}" srcId="{FA2B36C0-2896-433B-875D-69963A6955EB}" destId="{8E4A008F-5D13-4464-815D-94D6AB5E1B62}" srcOrd="2" destOrd="0" parTransId="{D4483523-514F-4017-9565-414DDADB1788}" sibTransId="{13F9341F-842B-4D64-A513-0B561FF5DFA4}"/>
    <dgm:cxn modelId="{B28E48FF-B323-48E4-A78B-4F149E52FBB9}" type="presOf" srcId="{44165EC6-528A-4125-B808-797177D9318A}" destId="{4BE1FBA1-0482-48BE-82E9-CEB2FF2D572D}" srcOrd="0" destOrd="0" presId="urn:microsoft.com/office/officeart/2008/layout/AlternatingHexagons"/>
    <dgm:cxn modelId="{79D8B16C-52E7-4EB0-B3B4-7653D560236A}" type="presOf" srcId="{4F99E639-C2F7-424E-B449-B8013A81DDE5}" destId="{1FB763CF-40CA-441D-BD32-11158327E2AC}" srcOrd="0" destOrd="0" presId="urn:microsoft.com/office/officeart/2008/layout/AlternatingHexagons"/>
    <dgm:cxn modelId="{D2A37F19-5516-47A9-B325-5157D2549065}" type="presParOf" srcId="{FA606081-A97A-4AED-ACFB-2DE0008FD4D6}" destId="{0A521028-93E8-4972-9DA2-233E3EF079E8}" srcOrd="0" destOrd="0" presId="urn:microsoft.com/office/officeart/2008/layout/AlternatingHexagons"/>
    <dgm:cxn modelId="{607F31AB-E5C5-4AC5-8F17-16B8C742A259}" type="presParOf" srcId="{0A521028-93E8-4972-9DA2-233E3EF079E8}" destId="{7684E10D-A21C-4F84-A130-E03E4105B7E8}" srcOrd="0" destOrd="0" presId="urn:microsoft.com/office/officeart/2008/layout/AlternatingHexagons"/>
    <dgm:cxn modelId="{96214A19-5179-4329-8151-7B9E9F553BF6}" type="presParOf" srcId="{0A521028-93E8-4972-9DA2-233E3EF079E8}" destId="{ED4D1FA6-D5A4-4186-8219-0C7D60287683}" srcOrd="1" destOrd="0" presId="urn:microsoft.com/office/officeart/2008/layout/AlternatingHexagons"/>
    <dgm:cxn modelId="{7DE21CF8-42CA-4C34-BD19-BF146A675F3D}" type="presParOf" srcId="{0A521028-93E8-4972-9DA2-233E3EF079E8}" destId="{6B952E1B-4DE2-434B-ADE9-A2EF75781D9A}" srcOrd="2" destOrd="0" presId="urn:microsoft.com/office/officeart/2008/layout/AlternatingHexagons"/>
    <dgm:cxn modelId="{53CF95DA-D741-44DF-93F4-140DB7432FCA}" type="presParOf" srcId="{0A521028-93E8-4972-9DA2-233E3EF079E8}" destId="{8A8FB9AF-0FD6-4F3B-8A0A-78F0E10E0FC7}" srcOrd="3" destOrd="0" presId="urn:microsoft.com/office/officeart/2008/layout/AlternatingHexagons"/>
    <dgm:cxn modelId="{CEB9E205-2B17-463F-999C-F5F59A48B51A}" type="presParOf" srcId="{0A521028-93E8-4972-9DA2-233E3EF079E8}" destId="{4BE1FBA1-0482-48BE-82E9-CEB2FF2D572D}" srcOrd="4" destOrd="0" presId="urn:microsoft.com/office/officeart/2008/layout/AlternatingHexagons"/>
    <dgm:cxn modelId="{5A05D189-17B9-449A-BFCF-F0ABC293AAD2}" type="presParOf" srcId="{FA606081-A97A-4AED-ACFB-2DE0008FD4D6}" destId="{07F66472-C6C5-4647-A1C1-D6192CB35E37}" srcOrd="1" destOrd="0" presId="urn:microsoft.com/office/officeart/2008/layout/AlternatingHexagons"/>
    <dgm:cxn modelId="{D157DB46-4F5B-4092-8A46-B0A5EC806219}" type="presParOf" srcId="{FA606081-A97A-4AED-ACFB-2DE0008FD4D6}" destId="{39C35AAB-CA2E-4738-8470-393CE57C3A6C}" srcOrd="2" destOrd="0" presId="urn:microsoft.com/office/officeart/2008/layout/AlternatingHexagons"/>
    <dgm:cxn modelId="{138FFA03-DD3E-445D-B66E-953AE21485B7}" type="presParOf" srcId="{39C35AAB-CA2E-4738-8470-393CE57C3A6C}" destId="{1217A005-68EF-4AB7-AFA9-5A02F9DBD13B}" srcOrd="0" destOrd="0" presId="urn:microsoft.com/office/officeart/2008/layout/AlternatingHexagons"/>
    <dgm:cxn modelId="{7977A8E8-DCB6-4969-ADEC-F948C582E70C}" type="presParOf" srcId="{39C35AAB-CA2E-4738-8470-393CE57C3A6C}" destId="{B1DFE970-6E5A-4854-A8BE-6A0671E88971}" srcOrd="1" destOrd="0" presId="urn:microsoft.com/office/officeart/2008/layout/AlternatingHexagons"/>
    <dgm:cxn modelId="{13DA1244-35B0-4563-9186-338E4EAB0C30}" type="presParOf" srcId="{39C35AAB-CA2E-4738-8470-393CE57C3A6C}" destId="{2D9A873D-A964-447A-B7AB-F1946920ADC7}" srcOrd="2" destOrd="0" presId="urn:microsoft.com/office/officeart/2008/layout/AlternatingHexagons"/>
    <dgm:cxn modelId="{D8CA3006-7BA8-4A39-85B5-FFAA4E924990}" type="presParOf" srcId="{39C35AAB-CA2E-4738-8470-393CE57C3A6C}" destId="{5F25306D-8F2E-4522-B055-0769B519A8D2}" srcOrd="3" destOrd="0" presId="urn:microsoft.com/office/officeart/2008/layout/AlternatingHexagons"/>
    <dgm:cxn modelId="{A20C56BC-7DCC-4489-A3F6-00B5831D9CDA}" type="presParOf" srcId="{39C35AAB-CA2E-4738-8470-393CE57C3A6C}" destId="{1FB763CF-40CA-441D-BD32-11158327E2AC}" srcOrd="4" destOrd="0" presId="urn:microsoft.com/office/officeart/2008/layout/AlternatingHexagons"/>
    <dgm:cxn modelId="{2ADD07C9-C168-486A-B9AF-97EC280BFDF0}" type="presParOf" srcId="{FA606081-A97A-4AED-ACFB-2DE0008FD4D6}" destId="{026D848C-7F5D-4FAB-B08B-5D7CF80EF50B}" srcOrd="3" destOrd="0" presId="urn:microsoft.com/office/officeart/2008/layout/AlternatingHexagons"/>
    <dgm:cxn modelId="{BCCCE2CF-DDF0-4438-9EE6-0FC642B86D2B}" type="presParOf" srcId="{FA606081-A97A-4AED-ACFB-2DE0008FD4D6}" destId="{BCBF585C-B9EA-4ED9-A1E0-4278210891F0}" srcOrd="4" destOrd="0" presId="urn:microsoft.com/office/officeart/2008/layout/AlternatingHexagons"/>
    <dgm:cxn modelId="{AEBA07C2-6477-40B9-B309-69C7D9268A16}" type="presParOf" srcId="{BCBF585C-B9EA-4ED9-A1E0-4278210891F0}" destId="{B235F717-A855-4C7E-AEE7-131B09F35558}" srcOrd="0" destOrd="0" presId="urn:microsoft.com/office/officeart/2008/layout/AlternatingHexagons"/>
    <dgm:cxn modelId="{85494BD2-FB87-43A3-9829-BD70FD5132B0}" type="presParOf" srcId="{BCBF585C-B9EA-4ED9-A1E0-4278210891F0}" destId="{1A10EA84-3F52-4FA3-9EDF-68623B36C469}" srcOrd="1" destOrd="0" presId="urn:microsoft.com/office/officeart/2008/layout/AlternatingHexagons"/>
    <dgm:cxn modelId="{EA148482-7309-47DD-97C8-D0DE74119C96}" type="presParOf" srcId="{BCBF585C-B9EA-4ED9-A1E0-4278210891F0}" destId="{D762F698-1CDB-4B01-82A8-97D4443B0911}" srcOrd="2" destOrd="0" presId="urn:microsoft.com/office/officeart/2008/layout/AlternatingHexagons"/>
    <dgm:cxn modelId="{0BD7D38F-AE3C-46EF-B7A7-00D9BE46E769}" type="presParOf" srcId="{BCBF585C-B9EA-4ED9-A1E0-4278210891F0}" destId="{1FCE19D5-5055-4014-BD64-F3DAD2A4C22C}" srcOrd="3" destOrd="0" presId="urn:microsoft.com/office/officeart/2008/layout/AlternatingHexagons"/>
    <dgm:cxn modelId="{405D7326-1D00-435C-B0DF-E95D8BEEDF4B}" type="presParOf" srcId="{BCBF585C-B9EA-4ED9-A1E0-4278210891F0}" destId="{F82BB4CA-1B8B-4B2F-819F-7B1AC92EF317}" srcOrd="4" destOrd="0" presId="urn:microsoft.com/office/officeart/2008/layout/AlternatingHexagon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4E10D-A21C-4F84-A130-E03E4105B7E8}">
      <dsp:nvSpPr>
        <dsp:cNvPr id="0" name=""/>
        <dsp:cNvSpPr/>
      </dsp:nvSpPr>
      <dsp:spPr>
        <a:xfrm rot="5400000">
          <a:off x="2718171" y="858135"/>
          <a:ext cx="1777307" cy="1546257"/>
        </a:xfrm>
        <a:prstGeom prst="hexagon">
          <a:avLst>
            <a:gd name="adj" fmla="val 25000"/>
            <a:gd name="vf" fmla="val 115470"/>
          </a:avLst>
        </a:prstGeom>
        <a:noFill/>
        <a:ln w="381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tr-TR" sz="1600" b="0" kern="1200" cap="none" spc="0" dirty="0">
              <a:ln w="0">
                <a:noFill/>
              </a:ln>
              <a:solidFill>
                <a:srgbClr val="FF0000"/>
              </a:solidFill>
              <a:effectLst/>
              <a:latin typeface="Calibri" panose="020F0502020204030204"/>
              <a:ea typeface="+mn-ea"/>
              <a:cs typeface="+mn-cs"/>
            </a:rPr>
            <a:t>Erişilebilirlik</a:t>
          </a:r>
          <a:endParaRPr lang="tr-TR" sz="1600" kern="1200" dirty="0">
            <a:solidFill>
              <a:sysClr val="window" lastClr="FFFFFF"/>
            </a:solidFill>
            <a:latin typeface="Calibri" panose="020F0502020204030204"/>
            <a:ea typeface="+mn-ea"/>
            <a:cs typeface="+mn-cs"/>
          </a:endParaRPr>
        </a:p>
      </dsp:txBody>
      <dsp:txXfrm rot="-5400000">
        <a:off x="3074654" y="1019574"/>
        <a:ext cx="1064341" cy="1223379"/>
      </dsp:txXfrm>
    </dsp:sp>
    <dsp:sp modelId="{ED4D1FA6-D5A4-4186-8219-0C7D60287683}">
      <dsp:nvSpPr>
        <dsp:cNvPr id="0" name=""/>
        <dsp:cNvSpPr/>
      </dsp:nvSpPr>
      <dsp:spPr>
        <a:xfrm>
          <a:off x="5326007" y="355921"/>
          <a:ext cx="1983474" cy="1066384"/>
        </a:xfrm>
        <a:prstGeom prst="rect">
          <a:avLst/>
        </a:prstGeom>
        <a:noFill/>
        <a:ln>
          <a:noFill/>
        </a:ln>
        <a:effectLst/>
      </dsp:spPr>
      <dsp:style>
        <a:lnRef idx="0">
          <a:scrgbClr r="0" g="0" b="0"/>
        </a:lnRef>
        <a:fillRef idx="0">
          <a:scrgbClr r="0" g="0" b="0"/>
        </a:fillRef>
        <a:effectRef idx="0">
          <a:scrgbClr r="0" g="0" b="0"/>
        </a:effectRef>
        <a:fontRef idx="minor"/>
      </dsp:style>
    </dsp:sp>
    <dsp:sp modelId="{4BE1FBA1-0482-48BE-82E9-CEB2FF2D572D}">
      <dsp:nvSpPr>
        <dsp:cNvPr id="0" name=""/>
        <dsp:cNvSpPr/>
      </dsp:nvSpPr>
      <dsp:spPr>
        <a:xfrm rot="5400000">
          <a:off x="1033941" y="864373"/>
          <a:ext cx="1777307" cy="1546257"/>
        </a:xfrm>
        <a:prstGeom prst="hexagon">
          <a:avLst>
            <a:gd name="adj" fmla="val 25000"/>
            <a:gd name="vf" fmla="val 115470"/>
          </a:avLst>
        </a:prstGeom>
        <a:noFill/>
        <a:ln w="381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tr-TR" sz="2400" b="0" kern="1200" cap="none" spc="0" dirty="0">
              <a:ln w="0">
                <a:noFill/>
              </a:ln>
              <a:solidFill>
                <a:srgbClr val="FF0000"/>
              </a:solidFill>
              <a:effectLst/>
              <a:latin typeface="Calibri" panose="020F0502020204030204"/>
              <a:ea typeface="+mn-ea"/>
              <a:cs typeface="+mn-cs"/>
            </a:rPr>
            <a:t>Gizlilik</a:t>
          </a:r>
          <a:endParaRPr lang="tr-TR" sz="2800" kern="1200" dirty="0">
            <a:ln w="0">
              <a:noFill/>
            </a:ln>
            <a:solidFill>
              <a:srgbClr val="FF0000"/>
            </a:solidFill>
            <a:effectLst/>
            <a:latin typeface="Calibri" panose="020F0502020204030204"/>
            <a:ea typeface="+mn-ea"/>
            <a:cs typeface="+mn-cs"/>
          </a:endParaRPr>
        </a:p>
      </dsp:txBody>
      <dsp:txXfrm rot="-5400000">
        <a:off x="1390424" y="1025812"/>
        <a:ext cx="1064341" cy="1223379"/>
      </dsp:txXfrm>
    </dsp:sp>
    <dsp:sp modelId="{1217A005-68EF-4AB7-AFA9-5A02F9DBD13B}">
      <dsp:nvSpPr>
        <dsp:cNvPr id="0" name=""/>
        <dsp:cNvSpPr/>
      </dsp:nvSpPr>
      <dsp:spPr>
        <a:xfrm rot="5400000">
          <a:off x="1879993" y="2338169"/>
          <a:ext cx="1777307" cy="1546257"/>
        </a:xfrm>
        <a:prstGeom prst="hexagon">
          <a:avLst>
            <a:gd name="adj" fmla="val 25000"/>
            <a:gd name="vf" fmla="val 115470"/>
          </a:avLst>
        </a:prstGeom>
        <a:noFill/>
        <a:ln w="381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tr-TR" sz="2000" b="0" kern="1200" cap="none" spc="0" dirty="0">
              <a:ln w="0">
                <a:noFill/>
              </a:ln>
              <a:solidFill>
                <a:srgbClr val="FF0000"/>
              </a:solidFill>
              <a:effectLst/>
              <a:latin typeface="Calibri" panose="020F0502020204030204"/>
              <a:ea typeface="+mn-ea"/>
              <a:cs typeface="+mn-cs"/>
            </a:rPr>
            <a:t>Bütünlük</a:t>
          </a:r>
          <a:endParaRPr lang="tr-TR" sz="2400" kern="1200" dirty="0">
            <a:solidFill>
              <a:sysClr val="window" lastClr="FFFFFF"/>
            </a:solidFill>
            <a:latin typeface="Calibri" panose="020F0502020204030204"/>
            <a:ea typeface="+mn-ea"/>
            <a:cs typeface="+mn-cs"/>
          </a:endParaRPr>
        </a:p>
      </dsp:txBody>
      <dsp:txXfrm rot="-5400000">
        <a:off x="2236476" y="2499608"/>
        <a:ext cx="1064341" cy="1223379"/>
      </dsp:txXfrm>
    </dsp:sp>
    <dsp:sp modelId="{B1DFE970-6E5A-4854-A8BE-6A0671E88971}">
      <dsp:nvSpPr>
        <dsp:cNvPr id="0" name=""/>
        <dsp:cNvSpPr/>
      </dsp:nvSpPr>
      <dsp:spPr>
        <a:xfrm>
          <a:off x="911176" y="1864499"/>
          <a:ext cx="1919491" cy="1066384"/>
        </a:xfrm>
        <a:prstGeom prst="rect">
          <a:avLst/>
        </a:prstGeom>
        <a:noFill/>
        <a:ln>
          <a:noFill/>
        </a:ln>
        <a:effectLst/>
      </dsp:spPr>
      <dsp:style>
        <a:lnRef idx="0">
          <a:scrgbClr r="0" g="0" b="0"/>
        </a:lnRef>
        <a:fillRef idx="0">
          <a:scrgbClr r="0" g="0" b="0"/>
        </a:fillRef>
        <a:effectRef idx="0">
          <a:scrgbClr r="0" g="0" b="0"/>
        </a:effectRef>
        <a:fontRef idx="minor"/>
      </dsp:style>
    </dsp:sp>
    <dsp:sp modelId="{1FB763CF-40CA-441D-BD32-11158327E2AC}">
      <dsp:nvSpPr>
        <dsp:cNvPr id="0" name=""/>
        <dsp:cNvSpPr/>
      </dsp:nvSpPr>
      <dsp:spPr>
        <a:xfrm rot="5400000">
          <a:off x="5219769" y="2338169"/>
          <a:ext cx="1777307" cy="1546257"/>
        </a:xfrm>
        <a:prstGeom prst="hexagon">
          <a:avLst>
            <a:gd name="adj" fmla="val 25000"/>
            <a:gd name="vf" fmla="val 115470"/>
          </a:avLst>
        </a:prstGeom>
        <a:noFill/>
        <a:ln w="381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tr-TR" sz="1800" b="0" kern="1200" cap="none" spc="0" dirty="0">
              <a:ln w="0">
                <a:noFill/>
              </a:ln>
              <a:solidFill>
                <a:srgbClr val="FF0000"/>
              </a:solidFill>
              <a:effectLst/>
              <a:latin typeface="Calibri" panose="020F0502020204030204"/>
              <a:ea typeface="+mn-ea"/>
              <a:cs typeface="+mn-cs"/>
            </a:rPr>
            <a:t>Sorumluluk</a:t>
          </a:r>
          <a:endParaRPr lang="tr-TR" sz="1800" kern="1200" dirty="0">
            <a:solidFill>
              <a:sysClr val="window" lastClr="FFFFFF"/>
            </a:solidFill>
            <a:latin typeface="Calibri" panose="020F0502020204030204"/>
            <a:ea typeface="+mn-ea"/>
            <a:cs typeface="+mn-cs"/>
          </a:endParaRPr>
        </a:p>
      </dsp:txBody>
      <dsp:txXfrm rot="-5400000">
        <a:off x="5576252" y="2499608"/>
        <a:ext cx="1064341" cy="1223379"/>
      </dsp:txXfrm>
    </dsp:sp>
    <dsp:sp modelId="{B235F717-A855-4C7E-AEE7-131B09F35558}">
      <dsp:nvSpPr>
        <dsp:cNvPr id="0" name=""/>
        <dsp:cNvSpPr/>
      </dsp:nvSpPr>
      <dsp:spPr>
        <a:xfrm rot="5400000">
          <a:off x="3545944" y="2348176"/>
          <a:ext cx="1777307" cy="1546257"/>
        </a:xfrm>
        <a:prstGeom prst="hexagon">
          <a:avLst>
            <a:gd name="adj" fmla="val 25000"/>
            <a:gd name="vf" fmla="val 115470"/>
          </a:avLst>
        </a:prstGeom>
        <a:noFill/>
        <a:ln w="381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tr-TR" sz="2000" b="0" kern="1200" cap="none" spc="0" dirty="0">
              <a:ln w="0">
                <a:noFill/>
              </a:ln>
              <a:solidFill>
                <a:srgbClr val="FF0000"/>
              </a:solidFill>
              <a:effectLst/>
              <a:latin typeface="Calibri" panose="020F0502020204030204"/>
              <a:ea typeface="+mn-ea"/>
              <a:cs typeface="+mn-cs"/>
            </a:rPr>
            <a:t>Gerçeklik</a:t>
          </a:r>
          <a:endParaRPr lang="tr-TR" sz="2000" kern="1200" dirty="0">
            <a:solidFill>
              <a:sysClr val="window" lastClr="FFFFFF"/>
            </a:solidFill>
            <a:latin typeface="Calibri" panose="020F0502020204030204"/>
            <a:ea typeface="+mn-ea"/>
            <a:cs typeface="+mn-cs"/>
          </a:endParaRPr>
        </a:p>
      </dsp:txBody>
      <dsp:txXfrm rot="-5400000">
        <a:off x="3902427" y="2509615"/>
        <a:ext cx="1064341" cy="1223379"/>
      </dsp:txXfrm>
    </dsp:sp>
    <dsp:sp modelId="{1A10EA84-3F52-4FA3-9EDF-68623B36C469}">
      <dsp:nvSpPr>
        <dsp:cNvPr id="0" name=""/>
        <dsp:cNvSpPr/>
      </dsp:nvSpPr>
      <dsp:spPr>
        <a:xfrm>
          <a:off x="5326007" y="3373078"/>
          <a:ext cx="1983474" cy="1066384"/>
        </a:xfrm>
        <a:prstGeom prst="rect">
          <a:avLst/>
        </a:prstGeom>
        <a:noFill/>
        <a:ln>
          <a:noFill/>
        </a:ln>
        <a:effectLst/>
      </dsp:spPr>
      <dsp:style>
        <a:lnRef idx="0">
          <a:scrgbClr r="0" g="0" b="0"/>
        </a:lnRef>
        <a:fillRef idx="0">
          <a:scrgbClr r="0" g="0" b="0"/>
        </a:fillRef>
        <a:effectRef idx="0">
          <a:scrgbClr r="0" g="0" b="0"/>
        </a:effectRef>
        <a:fontRef idx="minor"/>
      </dsp:style>
    </dsp:sp>
    <dsp:sp modelId="{F82BB4CA-1B8B-4B2F-819F-7B1AC92EF317}">
      <dsp:nvSpPr>
        <dsp:cNvPr id="0" name=""/>
        <dsp:cNvSpPr/>
      </dsp:nvSpPr>
      <dsp:spPr>
        <a:xfrm rot="5400000">
          <a:off x="4387850" y="857673"/>
          <a:ext cx="1777307" cy="1546257"/>
        </a:xfrm>
        <a:prstGeom prst="hexagon">
          <a:avLst>
            <a:gd name="adj" fmla="val 25000"/>
            <a:gd name="vf" fmla="val 115470"/>
          </a:avLst>
        </a:prstGeom>
        <a:noFill/>
        <a:ln w="381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tr-TR" sz="1800" b="0" kern="1200" cap="none" spc="0" dirty="0">
              <a:ln w="0">
                <a:noFill/>
              </a:ln>
              <a:solidFill>
                <a:srgbClr val="FF0000"/>
              </a:solidFill>
              <a:effectLst/>
              <a:latin typeface="Calibri" panose="020F0502020204030204"/>
              <a:ea typeface="+mn-ea"/>
              <a:cs typeface="+mn-cs"/>
            </a:rPr>
            <a:t>İnkar edilemezlik</a:t>
          </a:r>
          <a:endParaRPr lang="tr-TR" sz="1800" kern="1200" dirty="0">
            <a:solidFill>
              <a:sysClr val="window" lastClr="FFFFFF"/>
            </a:solidFill>
            <a:latin typeface="Calibri" panose="020F0502020204030204"/>
            <a:ea typeface="+mn-ea"/>
            <a:cs typeface="+mn-cs"/>
          </a:endParaRPr>
        </a:p>
      </dsp:txBody>
      <dsp:txXfrm rot="-5400000">
        <a:off x="4744333" y="1019112"/>
        <a:ext cx="1064341" cy="122337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28065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en.wikipedia.org/wiki/Air_India_data_breach"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n.wikipedia.org/wiki/WannaCry_ransomware_attack"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942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tr-TR" sz="1200" b="1" i="0" u="none" strike="noStrike" cap="none" dirty="0">
                <a:solidFill>
                  <a:schemeClr val="dk1"/>
                </a:solidFill>
                <a:effectLst/>
                <a:latin typeface="Calibri"/>
                <a:ea typeface="Calibri"/>
                <a:cs typeface="Calibri"/>
                <a:sym typeface="Calibri"/>
              </a:rPr>
              <a:t>Bilgi güvenliği</a:t>
            </a:r>
            <a:r>
              <a:rPr lang="tr-TR" sz="1200" b="0" i="0" u="none" strike="noStrike" cap="none" dirty="0">
                <a:solidFill>
                  <a:schemeClr val="dk1"/>
                </a:solidFill>
                <a:effectLst/>
                <a:latin typeface="Calibri"/>
                <a:ea typeface="Calibri"/>
                <a:cs typeface="Calibri"/>
                <a:sym typeface="Calibri"/>
              </a:rPr>
              <a:t>, bilginin birtakım temel özelliklerinin korunması anlamına gelir. </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extLst>
      <p:ext uri="{BB962C8B-B14F-4D97-AF65-F5344CB8AC3E}">
        <p14:creationId xmlns:p14="http://schemas.microsoft.com/office/powerpoint/2010/main" val="2569502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13</a:t>
            </a:fld>
            <a:endParaRPr/>
          </a:p>
        </p:txBody>
      </p:sp>
    </p:spTree>
    <p:extLst>
      <p:ext uri="{BB962C8B-B14F-4D97-AF65-F5344CB8AC3E}">
        <p14:creationId xmlns:p14="http://schemas.microsoft.com/office/powerpoint/2010/main" val="2103865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tr-TR" sz="1200" b="0" i="0" u="none" strike="noStrike" cap="none" dirty="0">
                <a:solidFill>
                  <a:schemeClr val="dk1"/>
                </a:solidFill>
                <a:effectLst/>
                <a:latin typeface="Calibri"/>
                <a:ea typeface="Calibri"/>
                <a:cs typeface="Calibri"/>
                <a:sym typeface="Calibri"/>
              </a:rPr>
              <a:t>Örnek olarak, </a:t>
            </a:r>
          </a:p>
          <a:p>
            <a:pPr lvl="0"/>
            <a:r>
              <a:rPr lang="tr-TR" sz="1200" b="0" i="0" u="none" strike="noStrike" cap="none" dirty="0">
                <a:solidFill>
                  <a:schemeClr val="dk1"/>
                </a:solidFill>
                <a:effectLst/>
                <a:latin typeface="Calibri"/>
                <a:ea typeface="Calibri"/>
                <a:cs typeface="Calibri"/>
                <a:sym typeface="Calibri"/>
              </a:rPr>
              <a:t>bir kurumun çalışanlarına ait ev adresi ve çocuklarının adları gibi kişisel bilgiler,</a:t>
            </a:r>
            <a:endParaRPr lang="tr-TR" dirty="0">
              <a:effectLst/>
            </a:endParaRPr>
          </a:p>
          <a:p>
            <a:pPr lvl="0"/>
            <a:r>
              <a:rPr lang="tr-TR" sz="1200" b="0" i="0" u="none" strike="noStrike" cap="none" dirty="0">
                <a:solidFill>
                  <a:schemeClr val="dk1"/>
                </a:solidFill>
                <a:effectLst/>
                <a:latin typeface="Calibri"/>
                <a:ea typeface="Calibri"/>
                <a:cs typeface="Calibri"/>
                <a:sym typeface="Calibri"/>
              </a:rPr>
              <a:t>bir kuruluşa ait ticari sırlar,</a:t>
            </a:r>
            <a:endParaRPr lang="tr-TR" dirty="0">
              <a:effectLst/>
            </a:endParaRPr>
          </a:p>
          <a:p>
            <a:pPr lvl="0"/>
            <a:r>
              <a:rPr lang="tr-TR" sz="1200" b="0" i="0" u="none" strike="noStrike" cap="none" dirty="0">
                <a:solidFill>
                  <a:schemeClr val="dk1"/>
                </a:solidFill>
                <a:effectLst/>
                <a:latin typeface="Calibri"/>
                <a:ea typeface="Calibri"/>
                <a:cs typeface="Calibri"/>
                <a:sym typeface="Calibri"/>
              </a:rPr>
              <a:t>kişinin cep telefonuna gelen mesajlar</a:t>
            </a:r>
            <a:endParaRPr lang="tr-TR" dirty="0">
              <a:effectLst/>
            </a:endParaRPr>
          </a:p>
          <a:p>
            <a:r>
              <a:rPr lang="tr-TR" sz="1200" b="0" i="0" u="none" strike="noStrike" cap="none" dirty="0">
                <a:solidFill>
                  <a:schemeClr val="dk1"/>
                </a:solidFill>
                <a:effectLst/>
                <a:latin typeface="Calibri"/>
                <a:ea typeface="Calibri"/>
                <a:cs typeface="Calibri"/>
                <a:sym typeface="Calibri"/>
              </a:rPr>
              <a:t>gibi bilgilerin belli bir gizliliğe sahip olması gerekir. </a:t>
            </a:r>
          </a:p>
          <a:p>
            <a:r>
              <a:rPr lang="tr-TR" sz="1200" b="0" i="0" u="sng" strike="noStrike" cap="none" dirty="0">
                <a:solidFill>
                  <a:schemeClr val="dk1"/>
                </a:solidFill>
                <a:effectLst/>
                <a:latin typeface="Calibri"/>
                <a:ea typeface="Calibri"/>
                <a:cs typeface="Calibri"/>
                <a:sym typeface="Calibri"/>
              </a:rPr>
              <a:t>Not:</a:t>
            </a:r>
            <a:r>
              <a:rPr lang="tr-TR" sz="1200" b="0" i="0" u="none" strike="noStrike" cap="none" dirty="0">
                <a:solidFill>
                  <a:schemeClr val="dk1"/>
                </a:solidFill>
                <a:effectLst/>
                <a:latin typeface="Calibri"/>
                <a:ea typeface="Calibri"/>
                <a:cs typeface="Calibri"/>
                <a:sym typeface="Calibri"/>
              </a:rPr>
              <a:t> Aynı türdeki her bilginin aynı gizlilik düzeyine sahip olma zorunluluğu yoktur. Örneğin, telefona gelen bayram tebrik mesajı gizli olmayabilir, ama banka hesabına girebilmeniz için gelen tek kullanımlık şifreyi içeren mesaj gizli olmalıdır.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tr-TR" sz="1200" b="0" i="0" u="none" strike="noStrike" cap="none" dirty="0">
                <a:solidFill>
                  <a:schemeClr val="dk1"/>
                </a:solidFill>
                <a:effectLst/>
                <a:latin typeface="Calibri"/>
                <a:ea typeface="Calibri"/>
                <a:cs typeface="Calibri"/>
                <a:sym typeface="Calibri"/>
              </a:rPr>
              <a:t>Bilgi güvenliğinde gizliliği korumakta kullanılan temel araç olan şifreleme, önümüzdeki derslerde incelenecektir.</a:t>
            </a:r>
          </a:p>
          <a:p>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14</a:t>
            </a:fld>
            <a:endParaRPr/>
          </a:p>
        </p:txBody>
      </p:sp>
    </p:spTree>
    <p:extLst>
      <p:ext uri="{BB962C8B-B14F-4D97-AF65-F5344CB8AC3E}">
        <p14:creationId xmlns:p14="http://schemas.microsoft.com/office/powerpoint/2010/main" val="1191442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tr-TR" sz="1200" b="0" i="0" u="none" strike="noStrike" cap="none" dirty="0">
                <a:solidFill>
                  <a:schemeClr val="dk1"/>
                </a:solidFill>
                <a:effectLst/>
                <a:latin typeface="Calibri"/>
                <a:ea typeface="Calibri"/>
                <a:cs typeface="Calibri"/>
                <a:sym typeface="Calibri"/>
              </a:rPr>
              <a:t>Örnek olarak aşağıdaki durumlar bütünlüğe aykırıdır:</a:t>
            </a:r>
          </a:p>
          <a:p>
            <a:pPr lvl="0"/>
            <a:r>
              <a:rPr lang="tr-TR" sz="1200" b="0" i="0" u="none" strike="noStrike" cap="none" dirty="0">
                <a:solidFill>
                  <a:schemeClr val="dk1"/>
                </a:solidFill>
                <a:effectLst/>
                <a:latin typeface="Calibri"/>
                <a:ea typeface="Calibri"/>
                <a:cs typeface="Calibri"/>
                <a:sym typeface="Calibri"/>
              </a:rPr>
              <a:t>Kardeşinizin telefonunuzda kayıtlı isimleri değiştirmesi,</a:t>
            </a:r>
            <a:endParaRPr lang="tr-TR" dirty="0">
              <a:effectLst/>
            </a:endParaRPr>
          </a:p>
          <a:p>
            <a:pPr lvl="0"/>
            <a:r>
              <a:rPr lang="tr-TR" sz="1200" b="0" i="0" u="none" strike="noStrike" cap="none" dirty="0">
                <a:solidFill>
                  <a:schemeClr val="dk1"/>
                </a:solidFill>
                <a:effectLst/>
                <a:latin typeface="Calibri"/>
                <a:ea typeface="Calibri"/>
                <a:cs typeface="Calibri"/>
                <a:sym typeface="Calibri"/>
              </a:rPr>
              <a:t>İnternetten indirdiğiniz bir dosyanın siz açana kadar herhangi bir nedenle bozulması,</a:t>
            </a:r>
            <a:endParaRPr lang="tr-TR" dirty="0">
              <a:effectLst/>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tr-TR" sz="1200" b="0" i="0" u="none" strike="noStrike" cap="none" dirty="0">
                <a:solidFill>
                  <a:schemeClr val="dk1"/>
                </a:solidFill>
                <a:effectLst/>
                <a:latin typeface="Calibri"/>
                <a:ea typeface="Calibri"/>
                <a:cs typeface="Calibri"/>
                <a:sym typeface="Calibri"/>
              </a:rPr>
              <a:t>Annenizin yemek tarifi defterinde bulunan kek tarifindeki “2 su bardağı şeker” yazısını “4 su bardağı şeker” diye değiştirmeniz. Sonuçta, bilginin gerçeğe aykırı biçimde değişmediğinin garanti edilmesi, eğer değiştiyse bunun bilinmesi çok önemlidir. Bunu sağlamak için bazı matematiksel yöntemler kullanılır. Bu yöntemler önümüzdeki derslerde incelenecektir. </a:t>
            </a:r>
            <a:r>
              <a:rPr lang="tr-TR" sz="1200" b="0" i="0" u="sng" strike="noStrike" cap="none" dirty="0">
                <a:solidFill>
                  <a:schemeClr val="dk1"/>
                </a:solidFill>
                <a:effectLst/>
                <a:latin typeface="Calibri"/>
                <a:ea typeface="Calibri"/>
                <a:cs typeface="Calibri"/>
                <a:sym typeface="Calibri"/>
              </a:rPr>
              <a:t>Not:</a:t>
            </a:r>
            <a:r>
              <a:rPr lang="tr-TR" sz="1200" b="0" i="0" u="none" strike="noStrike" cap="none" dirty="0">
                <a:solidFill>
                  <a:schemeClr val="dk1"/>
                </a:solidFill>
                <a:effectLst/>
                <a:latin typeface="Calibri"/>
                <a:ea typeface="Calibri"/>
                <a:cs typeface="Calibri"/>
                <a:sym typeface="Calibri"/>
              </a:rPr>
              <a:t> Bütünlük ile gizlilik birbirinden farklıdır. Birinin varlığı diğerini garanti etmez. Her ikisini de sağlamak için farklı teknikler bir arada kullanılmalıdır.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tr-TR" sz="1200" b="0" i="0" u="none" strike="noStrike" cap="none" dirty="0">
              <a:solidFill>
                <a:schemeClr val="dk1"/>
              </a:solidFill>
              <a:effectLst/>
              <a:latin typeface="Calibri"/>
              <a:ea typeface="Calibri"/>
              <a:cs typeface="Calibri"/>
              <a:sym typeface="Calibri"/>
            </a:endParaRPr>
          </a:p>
          <a:p>
            <a:pPr lvl="0"/>
            <a:endParaRPr lang="tr-TR" dirty="0">
              <a:effectLst/>
            </a:endParaRPr>
          </a:p>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15</a:t>
            </a:fld>
            <a:endParaRPr/>
          </a:p>
        </p:txBody>
      </p:sp>
    </p:spTree>
    <p:extLst>
      <p:ext uri="{BB962C8B-B14F-4D97-AF65-F5344CB8AC3E}">
        <p14:creationId xmlns:p14="http://schemas.microsoft.com/office/powerpoint/2010/main" val="3033956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tr-TR" sz="1200" b="0" i="0" u="none" strike="noStrike" cap="none" dirty="0">
                <a:solidFill>
                  <a:schemeClr val="dk1"/>
                </a:solidFill>
                <a:effectLst/>
                <a:latin typeface="Calibri"/>
                <a:ea typeface="Calibri"/>
                <a:cs typeface="Calibri"/>
                <a:sym typeface="Calibri"/>
              </a:rPr>
              <a:t>Erişilebilirlik değerlendirilirken yüksek sayıda kullanıcının oluşturduğu yoğun yük altındaki duruma ağırlık verilmelidir. Örneğin bir web sitesinin normal durumda çalışması yetmez, asıl önemli olan binlerce kişi aynı anda girmeye çalıştığında sitenin düzgün çalışıp çalışmadığıdır. </a:t>
            </a:r>
          </a:p>
          <a:p>
            <a:r>
              <a:rPr lang="tr-TR" sz="1200" b="0" i="0" u="none" strike="noStrike" cap="none" dirty="0">
                <a:solidFill>
                  <a:schemeClr val="dk1"/>
                </a:solidFill>
                <a:effectLst/>
                <a:latin typeface="Calibri"/>
                <a:ea typeface="Calibri"/>
                <a:cs typeface="Calibri"/>
                <a:sym typeface="Calibri"/>
              </a:rPr>
              <a:t>Erişilebilirlik bilgi güvenliğinin en sık hedef alınan boyutlarından biridir. Erişilebilirliğe zarar vermeyi amaçlayan hizmet engelleme (</a:t>
            </a:r>
            <a:r>
              <a:rPr lang="tr-TR" sz="1200" b="0" i="0" u="none" strike="noStrike" cap="none" dirty="0" err="1">
                <a:solidFill>
                  <a:schemeClr val="dk1"/>
                </a:solidFill>
                <a:effectLst/>
                <a:latin typeface="Calibri"/>
                <a:ea typeface="Calibri"/>
                <a:cs typeface="Calibri"/>
                <a:sym typeface="Calibri"/>
              </a:rPr>
              <a:t>denial</a:t>
            </a:r>
            <a:r>
              <a:rPr lang="tr-TR" sz="1200" b="0" i="0" u="none" strike="noStrike" cap="none" dirty="0">
                <a:solidFill>
                  <a:schemeClr val="dk1"/>
                </a:solidFill>
                <a:effectLst/>
                <a:latin typeface="Calibri"/>
                <a:ea typeface="Calibri"/>
                <a:cs typeface="Calibri"/>
                <a:sym typeface="Calibri"/>
              </a:rPr>
              <a:t> of service, </a:t>
            </a:r>
            <a:r>
              <a:rPr lang="tr-TR" sz="1200" b="0" i="0" u="none" strike="noStrike" cap="none" dirty="0" err="1">
                <a:solidFill>
                  <a:schemeClr val="dk1"/>
                </a:solidFill>
                <a:effectLst/>
                <a:latin typeface="Calibri"/>
                <a:ea typeface="Calibri"/>
                <a:cs typeface="Calibri"/>
                <a:sym typeface="Calibri"/>
              </a:rPr>
              <a:t>DoS</a:t>
            </a:r>
            <a:r>
              <a:rPr lang="tr-TR" sz="1200" b="0" i="0" u="none" strike="noStrike" cap="none" dirty="0">
                <a:solidFill>
                  <a:schemeClr val="dk1"/>
                </a:solidFill>
                <a:effectLst/>
                <a:latin typeface="Calibri"/>
                <a:ea typeface="Calibri"/>
                <a:cs typeface="Calibri"/>
                <a:sym typeface="Calibri"/>
              </a:rPr>
              <a:t>) saldırıları önümüzdeki derslerde incelenecektir.</a:t>
            </a:r>
          </a:p>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16</a:t>
            </a:fld>
            <a:endParaRPr/>
          </a:p>
        </p:txBody>
      </p:sp>
    </p:spTree>
    <p:extLst>
      <p:ext uri="{BB962C8B-B14F-4D97-AF65-F5344CB8AC3E}">
        <p14:creationId xmlns:p14="http://schemas.microsoft.com/office/powerpoint/2010/main" val="3867501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Ø"/>
            </a:pPr>
            <a:r>
              <a:rPr lang="tr-TR" sz="1200" dirty="0"/>
              <a:t>Bunun gibi gerçek olmayan bilgilerin fark edilmesi, gerçek bilgilerin ise gerçekliğinin ispat edilmesi bilgi güvenliğinin önemli bir parçasıdır.</a:t>
            </a: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17</a:t>
            </a:fld>
            <a:endParaRPr/>
          </a:p>
        </p:txBody>
      </p:sp>
    </p:spTree>
    <p:extLst>
      <p:ext uri="{BB962C8B-B14F-4D97-AF65-F5344CB8AC3E}">
        <p14:creationId xmlns:p14="http://schemas.microsoft.com/office/powerpoint/2010/main" val="1908127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18</a:t>
            </a:fld>
            <a:endParaRPr/>
          </a:p>
        </p:txBody>
      </p:sp>
    </p:spTree>
    <p:extLst>
      <p:ext uri="{BB962C8B-B14F-4D97-AF65-F5344CB8AC3E}">
        <p14:creationId xmlns:p14="http://schemas.microsoft.com/office/powerpoint/2010/main" val="2462855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extLst>
      <p:ext uri="{BB962C8B-B14F-4D97-AF65-F5344CB8AC3E}">
        <p14:creationId xmlns:p14="http://schemas.microsoft.com/office/powerpoint/2010/main" val="12839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a:lnSpc>
                <a:spcPct val="150000"/>
              </a:lnSpc>
              <a:spcBef>
                <a:spcPts val="600"/>
              </a:spcBef>
              <a:spcAft>
                <a:spcPts val="600"/>
              </a:spcAft>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Doğru yanıtlar: </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mj-lt"/>
              <a:buAutoNum type="arabicPeriod"/>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Gizlilik</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mj-lt"/>
              <a:buAutoNum type="arabicPeriod"/>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Erişilebilirlik</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mj-lt"/>
              <a:buAutoNum type="arabicPeriod"/>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Bütünlük</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mj-lt"/>
              <a:buAutoNum type="arabicPeriod"/>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Gizlilik ve bütünlük (artı erişilebilirlik de olabilir)</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mj-lt"/>
              <a:buAutoNum type="arabicPeriod"/>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Bütünlük ve erişilebilirlik</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Gruplar fikirlerini açıklar. Eğitmen geri bildirim yaparak her grubun fikirlerini yorumlar ve tartışmayı yönetir.</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20</a:t>
            </a:fld>
            <a:endParaRPr/>
          </a:p>
        </p:txBody>
      </p:sp>
    </p:spTree>
    <p:extLst>
      <p:ext uri="{BB962C8B-B14F-4D97-AF65-F5344CB8AC3E}">
        <p14:creationId xmlns:p14="http://schemas.microsoft.com/office/powerpoint/2010/main" val="2824411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extLst>
      <p:ext uri="{BB962C8B-B14F-4D97-AF65-F5344CB8AC3E}">
        <p14:creationId xmlns:p14="http://schemas.microsoft.com/office/powerpoint/2010/main" val="354428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extLst>
      <p:ext uri="{BB962C8B-B14F-4D97-AF65-F5344CB8AC3E}">
        <p14:creationId xmlns:p14="http://schemas.microsoft.com/office/powerpoint/2010/main" val="10607110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22</a:t>
            </a:fld>
            <a:endParaRPr/>
          </a:p>
        </p:txBody>
      </p:sp>
    </p:spTree>
    <p:extLst>
      <p:ext uri="{BB962C8B-B14F-4D97-AF65-F5344CB8AC3E}">
        <p14:creationId xmlns:p14="http://schemas.microsoft.com/office/powerpoint/2010/main" val="3269630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Ø"/>
              <a:tabLst/>
              <a:defRP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Bir akıllı telefonu koruyucu kılıfla kullanıp yere düşürmeye özen göstermek onu fiziksel hasardan korumak için gereklidir. Telefonu kaybetmemek ve çaldırmamak için dikkatli davranmak da önemlidir.  Ancak bunun gibi önlemler siber güvenliği sağlamak için yeterli değildir. Çünkü günümüzde çok çeşitli siber tehditler ve saldırılar vardır.</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23</a:t>
            </a:fld>
            <a:endParaRPr/>
          </a:p>
        </p:txBody>
      </p:sp>
    </p:spTree>
    <p:extLst>
      <p:ext uri="{BB962C8B-B14F-4D97-AF65-F5344CB8AC3E}">
        <p14:creationId xmlns:p14="http://schemas.microsoft.com/office/powerpoint/2010/main" val="25995293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24</a:t>
            </a:fld>
            <a:endParaRPr/>
          </a:p>
        </p:txBody>
      </p:sp>
    </p:spTree>
    <p:extLst>
      <p:ext uri="{BB962C8B-B14F-4D97-AF65-F5344CB8AC3E}">
        <p14:creationId xmlns:p14="http://schemas.microsoft.com/office/powerpoint/2010/main" val="1237632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Kazara oluşan tehditler, doğal afetler (deprem, sel, yangın vb.), arıza kaynaklı elektrik veya internet kesintileri, bilgisayar arızaları gibi şeylerdir.</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25</a:t>
            </a:fld>
            <a:endParaRPr/>
          </a:p>
        </p:txBody>
      </p:sp>
    </p:spTree>
    <p:extLst>
      <p:ext uri="{BB962C8B-B14F-4D97-AF65-F5344CB8AC3E}">
        <p14:creationId xmlns:p14="http://schemas.microsoft.com/office/powerpoint/2010/main" val="2930411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a:lnSpc>
                <a:spcPct val="150000"/>
              </a:lnSpc>
              <a:spcBef>
                <a:spcPts val="600"/>
              </a:spcBef>
              <a:spcAft>
                <a:spcPts val="600"/>
              </a:spcAft>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Siber saldırı yapan kişiler, aşağıdakilerden birini veya birkaçını hedefleyebilirler:</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Maddi kazanç elde etme,</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Şöhret elde etme ve bununla övünme,</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Karşı tarafa maddi veya manevi zarar verme,</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Bef>
                <a:spcPts val="600"/>
              </a:spcBef>
              <a:spcAft>
                <a:spcPts val="6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Önemli bilgileri belli bir amaçla çalma (</a:t>
            </a:r>
            <a:r>
              <a:rPr lang="tr-TR" sz="1800" dirty="0" err="1">
                <a:effectLst/>
                <a:latin typeface="Times New Roman" panose="02020603050405020304" pitchFamily="18" charset="0"/>
                <a:ea typeface="Times New Roman" panose="02020603050405020304" pitchFamily="18" charset="0"/>
                <a:cs typeface="Arial" panose="020B0604020202020204" pitchFamily="34" charset="0"/>
              </a:rPr>
              <a:t>örn</a:t>
            </a:r>
            <a:r>
              <a:rPr lang="tr-TR" sz="1800" dirty="0">
                <a:effectLst/>
                <a:latin typeface="Times New Roman" panose="02020603050405020304" pitchFamily="18" charset="0"/>
                <a:ea typeface="Times New Roman" panose="02020603050405020304" pitchFamily="18" charset="0"/>
                <a:cs typeface="Arial" panose="020B0604020202020204" pitchFamily="34" charset="0"/>
              </a:rPr>
              <a:t>. casusluk)</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26</a:t>
            </a:fld>
            <a:endParaRPr/>
          </a:p>
        </p:txBody>
      </p:sp>
    </p:spTree>
    <p:extLst>
      <p:ext uri="{BB962C8B-B14F-4D97-AF65-F5344CB8AC3E}">
        <p14:creationId xmlns:p14="http://schemas.microsoft.com/office/powerpoint/2010/main" val="2664108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a:lnSpc>
                <a:spcPct val="150000"/>
              </a:lnSpc>
              <a:spcBef>
                <a:spcPts val="600"/>
              </a:spcBef>
              <a:spcAft>
                <a:spcPts val="600"/>
              </a:spcAft>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Siber saldırılarla ilgili “Neden” sorusunu tartıştık. Bir diğer önemli soru da “Nasıl” sorusudur. Siber saldırıların nasıl yapıldığını önümüzdeki derslerde örnekler ve uygulamalarla birlikte ayrıntılı olarak göreceğiz.</a:t>
            </a:r>
          </a:p>
          <a:p>
            <a:pPr marL="457200" marR="0" lvl="0" indent="-228600" algn="just" defTabSz="914400" rtl="0" eaLnBrk="1" fontAlgn="auto" latinLnBrk="0" hangingPunct="1">
              <a:lnSpc>
                <a:spcPct val="150000"/>
              </a:lnSpc>
              <a:spcBef>
                <a:spcPts val="600"/>
              </a:spcBef>
              <a:spcAft>
                <a:spcPts val="600"/>
              </a:spcAft>
              <a:buClr>
                <a:srgbClr val="000000"/>
              </a:buClr>
              <a:buSzPts val="1400"/>
              <a:buFont typeface="Arial"/>
              <a:buNone/>
              <a:tabLst/>
              <a:defRP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Genel olarak siber tehditler, sistemlerde bulunabilecek zayıflıkları (zafiyetleri) kullanırlar. En basit ve yaygın zayıflık, insanlarda siber güvenlikle ilgili farkındalık eksikliğidir. Bu dersi alan öğrenciler toplumun büyük bir çoğunluğundan daha fazla bilgiye ve farkındalığa sahip olacaklardır.</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algn="just">
              <a:lnSpc>
                <a:spcPct val="150000"/>
              </a:lnSpc>
              <a:spcBef>
                <a:spcPts val="600"/>
              </a:spcBef>
              <a:spcAft>
                <a:spcPts val="600"/>
              </a:spcAft>
            </a:pP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27</a:t>
            </a:fld>
            <a:endParaRPr/>
          </a:p>
        </p:txBody>
      </p:sp>
    </p:spTree>
    <p:extLst>
      <p:ext uri="{BB962C8B-B14F-4D97-AF65-F5344CB8AC3E}">
        <p14:creationId xmlns:p14="http://schemas.microsoft.com/office/powerpoint/2010/main" val="1585969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indent="-342900">
              <a:buFont typeface="Wingdings" panose="05000000000000000000" pitchFamily="2" charset="2"/>
              <a:buChar char="Ø"/>
            </a:pPr>
            <a:r>
              <a:rPr lang="tr-TR" sz="1800" dirty="0">
                <a:effectLst/>
                <a:latin typeface="Times New Roman" panose="02020603050405020304" pitchFamily="18" charset="0"/>
                <a:ea typeface="Times New Roman" panose="02020603050405020304" pitchFamily="18" charset="0"/>
              </a:rPr>
              <a:t>Tehditlerin zarar vermesini engellemek veya zararlarını azaltmak için bazı önlemler alınır. </a:t>
            </a:r>
          </a:p>
          <a:p>
            <a:pPr marL="0" indent="0">
              <a:buFont typeface="Wingdings" panose="05000000000000000000" pitchFamily="2" charset="2"/>
              <a:buNone/>
            </a:pPr>
            <a:r>
              <a:rPr lang="tr-TR" sz="1800" dirty="0">
                <a:effectLst/>
                <a:latin typeface="Times New Roman" panose="02020603050405020304" pitchFamily="18" charset="0"/>
                <a:ea typeface="Times New Roman" panose="02020603050405020304" pitchFamily="18" charset="0"/>
              </a:rPr>
              <a:t>?? Bu noktada öğrencilerden bildikleri önlemleri söylemeleri istenebilir. </a:t>
            </a:r>
          </a:p>
          <a:p>
            <a:pPr marL="342900" indent="-342900">
              <a:buFont typeface="Wingdings" panose="05000000000000000000" pitchFamily="2" charset="2"/>
              <a:buChar char="Ø"/>
            </a:pPr>
            <a:r>
              <a:rPr lang="tr-TR" sz="1800" dirty="0">
                <a:effectLst/>
                <a:latin typeface="Times New Roman" panose="02020603050405020304" pitchFamily="18" charset="0"/>
                <a:ea typeface="Times New Roman" panose="02020603050405020304" pitchFamily="18" charset="0"/>
              </a:rPr>
              <a:t>En başta gelen önlem, farkındalığın artırılmasıdır. Çünkü siber güvenlikte birinci şart, bilgi sistemlerinin yetkili kullanıcısı rolündeki kişilerin siber tehditler hakkında bilinçli ve dikkatli olmasıdır. </a:t>
            </a: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28</a:t>
            </a:fld>
            <a:endParaRPr/>
          </a:p>
        </p:txBody>
      </p:sp>
    </p:spTree>
    <p:extLst>
      <p:ext uri="{BB962C8B-B14F-4D97-AF65-F5344CB8AC3E}">
        <p14:creationId xmlns:p14="http://schemas.microsoft.com/office/powerpoint/2010/main" val="2002874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lvl="0" indent="-342900" algn="just">
              <a:lnSpc>
                <a:spcPct val="150000"/>
              </a:lnSpc>
              <a:spcAft>
                <a:spcPts val="6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Kimlik doğrulama ve erişim denetimi araçları (parolalar, akıllı kartlar, </a:t>
            </a:r>
            <a:r>
              <a:rPr lang="tr-TR" sz="1800" dirty="0" err="1">
                <a:effectLst/>
                <a:latin typeface="Times New Roman" panose="02020603050405020304" pitchFamily="18" charset="0"/>
                <a:ea typeface="Times New Roman" panose="02020603050405020304" pitchFamily="18" charset="0"/>
                <a:cs typeface="Arial" panose="020B0604020202020204" pitchFamily="34" charset="0"/>
              </a:rPr>
              <a:t>biyometrik</a:t>
            </a:r>
            <a:r>
              <a:rPr lang="tr-TR" sz="1800" dirty="0">
                <a:effectLst/>
                <a:latin typeface="Times New Roman" panose="02020603050405020304" pitchFamily="18" charset="0"/>
                <a:ea typeface="Times New Roman" panose="02020603050405020304" pitchFamily="18" charset="0"/>
                <a:cs typeface="Arial" panose="020B0604020202020204" pitchFamily="34" charset="0"/>
              </a:rPr>
              <a:t> sistemler vb.): Sistemlere yetkili kişilerin erişebilmesini, diğer kişilerin erişiminin engellenmesini sağlayan araçlardır.</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Güvenlik yazılımları (</a:t>
            </a:r>
            <a:r>
              <a:rPr lang="tr-TR" sz="1800" dirty="0" err="1">
                <a:effectLst/>
                <a:latin typeface="Times New Roman" panose="02020603050405020304" pitchFamily="18" charset="0"/>
                <a:ea typeface="Times New Roman" panose="02020603050405020304" pitchFamily="18" charset="0"/>
                <a:cs typeface="Arial" panose="020B0604020202020204" pitchFamily="34" charset="0"/>
              </a:rPr>
              <a:t>antivirüs</a:t>
            </a:r>
            <a:r>
              <a:rPr lang="tr-TR" sz="1800" dirty="0">
                <a:effectLst/>
                <a:latin typeface="Times New Roman" panose="02020603050405020304" pitchFamily="18" charset="0"/>
                <a:ea typeface="Times New Roman" panose="02020603050405020304" pitchFamily="18" charset="0"/>
                <a:cs typeface="Arial" panose="020B0604020202020204" pitchFamily="34" charset="0"/>
              </a:rPr>
              <a:t>, bilgisayardaki güvenlik duvarı vb.): Sistemin zararlı yazılımlardan ve İnternet üzerinden gelebilecek olan zararlı trafikten korunmasına yardımcı olan yazılımlardır.</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Güvenlik cihazları (sızma tespit sistemi – IDS, donanım güvenlik modülü – HSM, derin paket inceleme cihazı – DPI vb.): Genellikle bilgisayarların bağlı olduğu ağların içinde konuşlanan, ağ trafiği üzerinde incelemeler yapan ve çeşitli güvenlik kurallarını uygulayan cihazlardır.</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Güvenli yazılım geliştirme teknikleri: Yazılımlarda saldırganların kullanabileceği zayıflıkların ortaya çıkmasını önleme amaçlı yöntemlerdir.</a:t>
            </a:r>
          </a:p>
          <a:p>
            <a:pPr marL="342900" lvl="0" indent="-342900" algn="just">
              <a:lnSpc>
                <a:spcPct val="150000"/>
              </a:lnSpc>
              <a:spcAft>
                <a:spcPts val="800"/>
              </a:spcAft>
              <a:buFont typeface="Symbol" panose="05050102010706020507" pitchFamily="18" charset="2"/>
              <a:buChar char=""/>
            </a:pPr>
            <a:endParaRPr lang="tr-TR" sz="1800" dirty="0">
              <a:effectLst/>
              <a:latin typeface="Times New Roman" panose="02020603050405020304" pitchFamily="18" charset="0"/>
              <a:ea typeface="Arial" panose="020B0604020202020204" pitchFamily="34" charset="0"/>
              <a:cs typeface="Arial" panose="020B0604020202020204" pitchFamily="34" charset="0"/>
            </a:endParaRPr>
          </a:p>
          <a:p>
            <a:pPr marL="0" marR="0" lvl="0" indent="0" algn="just" defTabSz="914400" rtl="0" eaLnBrk="1" fontAlgn="auto" latinLnBrk="0" hangingPunct="1">
              <a:lnSpc>
                <a:spcPct val="150000"/>
              </a:lnSpc>
              <a:spcBef>
                <a:spcPts val="0"/>
              </a:spcBef>
              <a:spcAft>
                <a:spcPts val="800"/>
              </a:spcAft>
              <a:buClr>
                <a:srgbClr val="000000"/>
              </a:buClr>
              <a:buSzPts val="1400"/>
              <a:buFont typeface="Symbol" panose="05050102010706020507" pitchFamily="18" charset="2"/>
              <a:buNone/>
              <a:tabLst/>
              <a:defRP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Siber güvenlik ancak bu gibi önlemlerin bir arada kullanılmasıyla sağlanabilir. Hiçbir önlem tek başına yeterli güvenlik sağlayamaz.</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1800" dirty="0" err="1">
                <a:effectLst/>
                <a:latin typeface="Times New Roman" panose="02020603050405020304" pitchFamily="18" charset="0"/>
                <a:ea typeface="Times New Roman" panose="02020603050405020304" pitchFamily="18" charset="0"/>
                <a:cs typeface="Arial" panose="020B0604020202020204" pitchFamily="34" charset="0"/>
              </a:rPr>
              <a:t>Kriptografi</a:t>
            </a:r>
            <a:r>
              <a:rPr lang="tr-TR" sz="1800" dirty="0">
                <a:effectLst/>
                <a:latin typeface="Times New Roman" panose="02020603050405020304" pitchFamily="18" charset="0"/>
                <a:ea typeface="Times New Roman" panose="02020603050405020304" pitchFamily="18" charset="0"/>
                <a:cs typeface="Arial" panose="020B0604020202020204" pitchFamily="34" charset="0"/>
              </a:rPr>
              <a:t> ve güvenli iletişim teknikleri: Gönderici(</a:t>
            </a:r>
            <a:r>
              <a:rPr lang="tr-TR" sz="1800" dirty="0" err="1">
                <a:effectLst/>
                <a:latin typeface="Times New Roman" panose="02020603050405020304" pitchFamily="18" charset="0"/>
                <a:ea typeface="Times New Roman" panose="02020603050405020304" pitchFamily="18" charset="0"/>
                <a:cs typeface="Arial" panose="020B0604020202020204" pitchFamily="34" charset="0"/>
              </a:rPr>
              <a:t>ler</a:t>
            </a:r>
            <a:r>
              <a:rPr lang="tr-TR" sz="1800" dirty="0">
                <a:effectLst/>
                <a:latin typeface="Times New Roman" panose="02020603050405020304" pitchFamily="18" charset="0"/>
                <a:ea typeface="Times New Roman" panose="02020603050405020304" pitchFamily="18" charset="0"/>
                <a:cs typeface="Arial" panose="020B0604020202020204" pitchFamily="34" charset="0"/>
              </a:rPr>
              <a:t>) ile alıcı(</a:t>
            </a:r>
            <a:r>
              <a:rPr lang="tr-TR" sz="1800" dirty="0" err="1">
                <a:effectLst/>
                <a:latin typeface="Times New Roman" panose="02020603050405020304" pitchFamily="18" charset="0"/>
                <a:ea typeface="Times New Roman" panose="02020603050405020304" pitchFamily="18" charset="0"/>
                <a:cs typeface="Arial" panose="020B0604020202020204" pitchFamily="34" charset="0"/>
              </a:rPr>
              <a:t>lar</a:t>
            </a:r>
            <a:r>
              <a:rPr lang="tr-TR" sz="1800" dirty="0">
                <a:effectLst/>
                <a:latin typeface="Times New Roman" panose="02020603050405020304" pitchFamily="18" charset="0"/>
                <a:ea typeface="Times New Roman" panose="02020603050405020304" pitchFamily="18" charset="0"/>
                <a:cs typeface="Arial" panose="020B0604020202020204" pitchFamily="34" charset="0"/>
              </a:rPr>
              <a:t>) arasında iletilen verinin temel güvenlik özelliklerini (gizlilik, bütünlük, kimlik doğrulama vb.) korumakta kullanılan yöntemlerdir.</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29</a:t>
            </a:fld>
            <a:endParaRPr/>
          </a:p>
        </p:txBody>
      </p:sp>
    </p:spTree>
    <p:extLst>
      <p:ext uri="{BB962C8B-B14F-4D97-AF65-F5344CB8AC3E}">
        <p14:creationId xmlns:p14="http://schemas.microsoft.com/office/powerpoint/2010/main" val="2943810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just">
              <a:lnSpc>
                <a:spcPct val="150000"/>
              </a:lnSpc>
              <a:spcAft>
                <a:spcPts val="600"/>
              </a:spcAft>
              <a:buFont typeface="Symbol" panose="05050102010706020507" pitchFamily="18" charset="2"/>
              <a:buNone/>
            </a:pPr>
            <a:r>
              <a:rPr lang="tr-TR" sz="1800" dirty="0">
                <a:effectLst/>
                <a:latin typeface="Times New Roman" panose="02020603050405020304" pitchFamily="18" charset="0"/>
                <a:ea typeface="Times New Roman" panose="02020603050405020304" pitchFamily="18" charset="0"/>
              </a:rPr>
              <a:t>Son yıllarda dünyada gerçekleşen bazı siber saldırılar hakkında tartışma yürütülecek ve bu saldırılara karşı alınabilecek temel güvenlik önlemleri düşünülerek çözümler tasarlanacaktır. En az iki, süre yeterse üç farklı vaka incelenebilir. Aşağıda bazı örnek olaylar verilmiştir. Eğitmen güncel olayları araştırarak bunlara eklemeler yapabilir.</a:t>
            </a: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30</a:t>
            </a:fld>
            <a:endParaRPr/>
          </a:p>
        </p:txBody>
      </p:sp>
    </p:spTree>
    <p:extLst>
      <p:ext uri="{BB962C8B-B14F-4D97-AF65-F5344CB8AC3E}">
        <p14:creationId xmlns:p14="http://schemas.microsoft.com/office/powerpoint/2010/main" val="24139785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600"/>
              </a:spcAft>
              <a:buClr>
                <a:srgbClr val="000000"/>
              </a:buClr>
              <a:buSzPts val="1400"/>
              <a:buFont typeface="Symbol" panose="05050102010706020507" pitchFamily="18" charset="2"/>
              <a:buNone/>
              <a:tabLst/>
              <a:defRPr/>
            </a:pPr>
            <a:r>
              <a:rPr lang="tr-TR" sz="1800" b="1" dirty="0" err="1">
                <a:effectLst/>
                <a:latin typeface="Times New Roman" panose="02020603050405020304" pitchFamily="18" charset="0"/>
                <a:ea typeface="Times New Roman" panose="02020603050405020304" pitchFamily="18" charset="0"/>
                <a:cs typeface="Arial" panose="020B0604020202020204" pitchFamily="34" charset="0"/>
              </a:rPr>
              <a:t>Air</a:t>
            </a:r>
            <a:r>
              <a:rPr lang="tr-TR" sz="1800" b="1" dirty="0">
                <a:effectLst/>
                <a:latin typeface="Times New Roman" panose="02020603050405020304" pitchFamily="18" charset="0"/>
                <a:ea typeface="Times New Roman" panose="02020603050405020304" pitchFamily="18" charset="0"/>
                <a:cs typeface="Arial" panose="020B0604020202020204" pitchFamily="34" charset="0"/>
              </a:rPr>
              <a:t> </a:t>
            </a:r>
            <a:r>
              <a:rPr lang="tr-TR" sz="1800" b="1" dirty="0" err="1">
                <a:effectLst/>
                <a:latin typeface="Times New Roman" panose="02020603050405020304" pitchFamily="18" charset="0"/>
                <a:ea typeface="Times New Roman" panose="02020603050405020304" pitchFamily="18" charset="0"/>
                <a:cs typeface="Arial" panose="020B0604020202020204" pitchFamily="34" charset="0"/>
              </a:rPr>
              <a:t>India</a:t>
            </a:r>
            <a:r>
              <a:rPr lang="tr-TR" sz="1800" b="1" dirty="0">
                <a:effectLst/>
                <a:latin typeface="Times New Roman" panose="02020603050405020304" pitchFamily="18" charset="0"/>
                <a:ea typeface="Times New Roman" panose="02020603050405020304" pitchFamily="18" charset="0"/>
                <a:cs typeface="Arial" panose="020B0604020202020204" pitchFamily="34" charset="0"/>
              </a:rPr>
              <a:t> veri sızıntısı (2021):</a:t>
            </a:r>
            <a:r>
              <a:rPr lang="tr-TR" sz="1800" dirty="0">
                <a:effectLst/>
                <a:latin typeface="Times New Roman" panose="02020603050405020304" pitchFamily="18" charset="0"/>
                <a:ea typeface="Times New Roman" panose="02020603050405020304" pitchFamily="18" charset="0"/>
                <a:cs typeface="Arial" panose="020B0604020202020204" pitchFamily="34" charset="0"/>
              </a:rPr>
              <a:t> 21 Mayıs 2021'de </a:t>
            </a:r>
            <a:r>
              <a:rPr lang="tr-TR" sz="1800" dirty="0" err="1">
                <a:effectLst/>
                <a:latin typeface="Times New Roman" panose="02020603050405020304" pitchFamily="18" charset="0"/>
                <a:ea typeface="Times New Roman" panose="02020603050405020304" pitchFamily="18" charset="0"/>
                <a:cs typeface="Arial" panose="020B0604020202020204" pitchFamily="34" charset="0"/>
              </a:rPr>
              <a:t>Air</a:t>
            </a:r>
            <a:r>
              <a:rPr lang="tr-TR" sz="1800" dirty="0">
                <a:effectLst/>
                <a:latin typeface="Times New Roman" panose="02020603050405020304" pitchFamily="18" charset="0"/>
                <a:ea typeface="Times New Roman" panose="02020603050405020304" pitchFamily="18" charset="0"/>
                <a:cs typeface="Arial" panose="020B0604020202020204" pitchFamily="34" charset="0"/>
              </a:rPr>
              <a:t> </a:t>
            </a:r>
            <a:r>
              <a:rPr lang="tr-TR" sz="1800" dirty="0" err="1">
                <a:effectLst/>
                <a:latin typeface="Times New Roman" panose="02020603050405020304" pitchFamily="18" charset="0"/>
                <a:ea typeface="Times New Roman" panose="02020603050405020304" pitchFamily="18" charset="0"/>
                <a:cs typeface="Arial" panose="020B0604020202020204" pitchFamily="34" charset="0"/>
              </a:rPr>
              <a:t>India</a:t>
            </a:r>
            <a:r>
              <a:rPr lang="tr-TR" sz="1800" dirty="0">
                <a:effectLst/>
                <a:latin typeface="Times New Roman" panose="02020603050405020304" pitchFamily="18" charset="0"/>
                <a:ea typeface="Times New Roman" panose="02020603050405020304" pitchFamily="18" charset="0"/>
                <a:cs typeface="Arial" panose="020B0604020202020204" pitchFamily="34" charset="0"/>
              </a:rPr>
              <a:t> adlı havayolu şirketinin bir siber saldırıya maruz kaldığı ve dünya çapında yaklaşık 4,5 milyon müşterinin pasaport, kredi kartı bilgileri, doğum tarihleri, isim ve bilet bilgileri dâhil kişisel bilgilerinin ele geçirildiği bildirildi. </a:t>
            </a:r>
            <a:r>
              <a:rPr lang="tr-TR" sz="1800" u="sng" dirty="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3"/>
              </a:rPr>
              <a:t>https://en.wikipedia.org/wiki/Air_India_data_breach</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600"/>
              </a:spcAft>
              <a:buClr>
                <a:srgbClr val="000000"/>
              </a:buClr>
              <a:buSzPts val="1400"/>
              <a:buFont typeface="Symbol" panose="05050102010706020507" pitchFamily="18" charset="2"/>
              <a:buNone/>
              <a:tabLst/>
              <a:defRPr/>
            </a:pPr>
            <a:endParaRPr lang="tr-TR"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31</a:t>
            </a:fld>
            <a:endParaRPr/>
          </a:p>
        </p:txBody>
      </p:sp>
    </p:spTree>
    <p:extLst>
      <p:ext uri="{BB962C8B-B14F-4D97-AF65-F5344CB8AC3E}">
        <p14:creationId xmlns:p14="http://schemas.microsoft.com/office/powerpoint/2010/main" val="2719978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extLst>
      <p:ext uri="{BB962C8B-B14F-4D97-AF65-F5344CB8AC3E}">
        <p14:creationId xmlns:p14="http://schemas.microsoft.com/office/powerpoint/2010/main" val="301356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a:lnSpc>
                <a:spcPct val="150000"/>
              </a:lnSpc>
              <a:spcBef>
                <a:spcPts val="600"/>
              </a:spcBef>
              <a:spcAft>
                <a:spcPts val="600"/>
              </a:spcAft>
            </a:pPr>
            <a:endParaRPr lang="tr-TR"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600"/>
              </a:spcAft>
              <a:buClr>
                <a:srgbClr val="000000"/>
              </a:buClr>
              <a:buSzPts val="1400"/>
              <a:buFont typeface="Symbol" panose="05050102010706020507" pitchFamily="18" charset="2"/>
              <a:buNone/>
              <a:tabLst/>
              <a:defRPr/>
            </a:pPr>
            <a:r>
              <a:rPr lang="tr-TR" sz="2800" b="1" dirty="0" err="1">
                <a:effectLst/>
                <a:latin typeface="Times New Roman" panose="02020603050405020304" pitchFamily="18" charset="0"/>
                <a:ea typeface="Times New Roman" panose="02020603050405020304" pitchFamily="18" charset="0"/>
                <a:cs typeface="Arial" panose="020B0604020202020204" pitchFamily="34" charset="0"/>
              </a:rPr>
              <a:t>WannaCry</a:t>
            </a:r>
            <a:r>
              <a:rPr lang="tr-TR" sz="2800" b="1" dirty="0">
                <a:effectLst/>
                <a:latin typeface="Times New Roman" panose="02020603050405020304" pitchFamily="18" charset="0"/>
                <a:ea typeface="Times New Roman" panose="02020603050405020304" pitchFamily="18" charset="0"/>
                <a:cs typeface="Arial" panose="020B0604020202020204" pitchFamily="34" charset="0"/>
              </a:rPr>
              <a:t> fidye yazılımı saldırısı (2017):</a:t>
            </a:r>
            <a:r>
              <a:rPr lang="tr-TR" sz="2800" dirty="0">
                <a:effectLst/>
                <a:latin typeface="Times New Roman" panose="02020603050405020304" pitchFamily="18" charset="0"/>
                <a:ea typeface="Times New Roman" panose="02020603050405020304" pitchFamily="18" charset="0"/>
                <a:cs typeface="Arial" panose="020B0604020202020204" pitchFamily="34" charset="0"/>
              </a:rPr>
              <a:t> Bu saldırı, Microsoft Windows işletim sistemine sahip bilgisayarları hedef alan bir kripto-solucan tarafından, verileri şifreleyerek ve </a:t>
            </a:r>
            <a:r>
              <a:rPr lang="tr-TR" sz="2800" dirty="0" err="1">
                <a:effectLst/>
                <a:latin typeface="Times New Roman" panose="02020603050405020304" pitchFamily="18" charset="0"/>
                <a:ea typeface="Times New Roman" panose="02020603050405020304" pitchFamily="18" charset="0"/>
                <a:cs typeface="Arial" panose="020B0604020202020204" pitchFamily="34" charset="0"/>
              </a:rPr>
              <a:t>Bitcoin</a:t>
            </a:r>
            <a:r>
              <a:rPr lang="tr-TR" sz="2800" dirty="0">
                <a:effectLst/>
                <a:latin typeface="Times New Roman" panose="02020603050405020304" pitchFamily="18" charset="0"/>
                <a:ea typeface="Times New Roman" panose="02020603050405020304" pitchFamily="18" charset="0"/>
                <a:cs typeface="Arial" panose="020B0604020202020204" pitchFamily="34" charset="0"/>
              </a:rPr>
              <a:t> kripto para biriminde fidye ödemeleri talep ederek gerçekleştirilen dünya çapında bir siber saldırıydı. Windows sistemlerinde bulunan bir açıklıktan faydalanıyordu. Her ne kadar Microsoft bu açıklığı kapatmak için daha önce yamalar yayınlamış olsa da, </a:t>
            </a:r>
            <a:r>
              <a:rPr lang="tr-TR" sz="2800" dirty="0" err="1">
                <a:effectLst/>
                <a:latin typeface="Times New Roman" panose="02020603050405020304" pitchFamily="18" charset="0"/>
                <a:ea typeface="Times New Roman" panose="02020603050405020304" pitchFamily="18" charset="0"/>
                <a:cs typeface="Arial" panose="020B0604020202020204" pitchFamily="34" charset="0"/>
              </a:rPr>
              <a:t>WannaCry</a:t>
            </a:r>
            <a:r>
              <a:rPr lang="tr-TR" sz="2800" dirty="0">
                <a:effectLst/>
                <a:latin typeface="Times New Roman" panose="02020603050405020304" pitchFamily="18" charset="0"/>
                <a:ea typeface="Times New Roman" panose="02020603050405020304" pitchFamily="18" charset="0"/>
                <a:cs typeface="Arial" panose="020B0604020202020204" pitchFamily="34" charset="0"/>
              </a:rPr>
              <a:t> genellikle bu yamaları uygulamayan veya kullanım ömrünü doldurmuş eski Windows sistemlerini kullanan kuruluşlarda hızla yayılmayı başardı. Bu yamalar bir kuruluşun siber güvenliği için zorunluydu, ancak çoğunlukla ihmal, cehalet, yanlış yönetim, personel veya zaman yetersizliği ve durumun öneminin farkında olmama gibi nedenlerle uygulanmamıştı. </a:t>
            </a:r>
            <a:r>
              <a:rPr lang="tr-TR" sz="2800" u="sng" dirty="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3"/>
              </a:rPr>
              <a:t>https://en.wikipedia.org/wiki/WannaCry_ransomware_attack</a:t>
            </a:r>
            <a:endParaRPr lang="tr-TR" sz="2800" dirty="0">
              <a:effectLst/>
              <a:latin typeface="Roboto Condensed" panose="02000000000000000000" pitchFamily="2" charset="0"/>
              <a:ea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600"/>
              </a:spcAft>
              <a:buClr>
                <a:srgbClr val="000000"/>
              </a:buClr>
              <a:buSzPts val="1400"/>
              <a:buFont typeface="Symbol" panose="05050102010706020507" pitchFamily="18" charset="2"/>
              <a:buNone/>
              <a:tabLst/>
              <a:defRPr/>
            </a:pPr>
            <a:endParaRPr lang="tr-TR" sz="2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32</a:t>
            </a:fld>
            <a:endParaRPr/>
          </a:p>
        </p:txBody>
      </p:sp>
    </p:spTree>
    <p:extLst>
      <p:ext uri="{BB962C8B-B14F-4D97-AF65-F5344CB8AC3E}">
        <p14:creationId xmlns:p14="http://schemas.microsoft.com/office/powerpoint/2010/main" val="3812168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00000"/>
              </a:lnSpc>
              <a:spcBef>
                <a:spcPts val="0"/>
              </a:spcBef>
              <a:spcAft>
                <a:spcPts val="600"/>
              </a:spcAft>
              <a:buClr>
                <a:srgbClr val="000000"/>
              </a:buClr>
              <a:buSzPts val="1400"/>
              <a:buFont typeface="Symbol" panose="05050102010706020507" pitchFamily="18" charset="2"/>
              <a:buNone/>
              <a:tabLst/>
              <a:defRPr/>
            </a:pPr>
            <a:endParaRPr lang="tr-TR"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600"/>
              </a:spcAft>
              <a:buClr>
                <a:srgbClr val="000000"/>
              </a:buClr>
              <a:buSzPts val="1400"/>
              <a:buFont typeface="Symbol" panose="05050102010706020507" pitchFamily="18" charset="2"/>
              <a:buNone/>
              <a:tabLst/>
              <a:defRP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Önce eğitmen tarafından örnek olay birkaç cümleyle anlatılır. Daha sonra öğrenciler 3-4 kişilik gruplara bölünerek incelenen saldırı hakkında aşağıdaki soruları yanıtlamaya çalışmaları istenir. Daha sonra her gruba yanıtları sorularak bu yanıtlar tartışılır.</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spcAft>
                <a:spcPts val="600"/>
              </a:spcAft>
              <a:buFont typeface="Symbol" panose="05050102010706020507" pitchFamily="18" charset="2"/>
              <a:buChar char=""/>
            </a:pPr>
            <a:r>
              <a:rPr lang="tr-TR" sz="1200" dirty="0">
                <a:effectLst/>
                <a:latin typeface="Arial" panose="020B0604020202020204" pitchFamily="34" charset="0"/>
                <a:ea typeface="Times New Roman" panose="02020603050405020304" pitchFamily="18" charset="0"/>
                <a:cs typeface="Arial" panose="020B0604020202020204" pitchFamily="34" charset="0"/>
              </a:rPr>
              <a:t>Bu saldırıyı yapanlar ne elde etmeyi hedeflemiş olabilirler?</a:t>
            </a:r>
            <a:endParaRPr lang="tr-TR" sz="12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tr-TR" sz="1200" dirty="0">
                <a:effectLst/>
                <a:latin typeface="Arial" panose="020B0604020202020204" pitchFamily="34" charset="0"/>
                <a:ea typeface="Times New Roman" panose="02020603050405020304" pitchFamily="18" charset="0"/>
                <a:cs typeface="Arial" panose="020B0604020202020204" pitchFamily="34" charset="0"/>
              </a:rPr>
              <a:t>Bu saldırının zararları neler olabilir?</a:t>
            </a:r>
            <a:endParaRPr lang="tr-TR" sz="12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tr-TR" sz="1200" dirty="0">
                <a:effectLst/>
                <a:latin typeface="Arial" panose="020B0604020202020204" pitchFamily="34" charset="0"/>
                <a:ea typeface="Times New Roman" panose="02020603050405020304" pitchFamily="18" charset="0"/>
                <a:cs typeface="Arial" panose="020B0604020202020204" pitchFamily="34" charset="0"/>
              </a:rPr>
              <a:t>Bu saldırının zararlarını azaltmak için neler yapılabilir?</a:t>
            </a:r>
            <a:endParaRPr lang="tr-TR" sz="12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tr-TR" sz="1200" dirty="0">
                <a:effectLst/>
                <a:latin typeface="Arial" panose="020B0604020202020204" pitchFamily="34" charset="0"/>
                <a:ea typeface="Times New Roman" panose="02020603050405020304" pitchFamily="18" charset="0"/>
                <a:cs typeface="Arial" panose="020B0604020202020204" pitchFamily="34" charset="0"/>
              </a:rPr>
              <a:t>Bu saldırıdan korunmak için alınabilecek güvenlik önlemleri nelerdir?</a:t>
            </a:r>
            <a:endParaRPr lang="tr-TR" sz="12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tr-TR" sz="1200" dirty="0">
                <a:effectLst/>
                <a:latin typeface="Arial" panose="020B0604020202020204" pitchFamily="34" charset="0"/>
                <a:ea typeface="Times New Roman" panose="02020603050405020304" pitchFamily="18" charset="0"/>
                <a:cs typeface="Arial" panose="020B0604020202020204" pitchFamily="34" charset="0"/>
              </a:rPr>
              <a:t>Yukarıda bahsedilen önlem çeşitlerinden üçünü seçerek bu saldırıya karşı bir savunma yaklaşımı tasarlamak isteseniz neleri seçersiniz? Neden?</a:t>
            </a:r>
          </a:p>
          <a:p>
            <a:pPr algn="just">
              <a:lnSpc>
                <a:spcPct val="150000"/>
              </a:lnSpc>
              <a:spcBef>
                <a:spcPts val="600"/>
              </a:spcBef>
              <a:spcAft>
                <a:spcPts val="600"/>
              </a:spcAft>
            </a:pPr>
            <a:endParaRPr lang="tr-TR" sz="1200" dirty="0">
              <a:effectLst/>
              <a:latin typeface="Times New Roman" panose="02020603050405020304" pitchFamily="18" charset="0"/>
              <a:ea typeface="Times New Roman" panose="02020603050405020304" pitchFamily="18" charset="0"/>
              <a:cs typeface="Arial" panose="020B0604020202020204" pitchFamily="34" charset="0"/>
            </a:endParaRPr>
          </a:p>
          <a:p>
            <a:pPr algn="just">
              <a:lnSpc>
                <a:spcPct val="150000"/>
              </a:lnSpc>
              <a:spcBef>
                <a:spcPts val="600"/>
              </a:spcBef>
              <a:spcAft>
                <a:spcPts val="600"/>
              </a:spcAft>
            </a:pPr>
            <a:endParaRPr lang="tr-TR" sz="1200" dirty="0">
              <a:effectLst/>
              <a:latin typeface="Roboto Condensed" panose="02000000000000000000" pitchFamily="2" charset="0"/>
              <a:ea typeface="Arial" panose="020B0604020202020204" pitchFamily="34" charset="0"/>
              <a:cs typeface="Arial" panose="020B0604020202020204" pitchFamily="34" charset="0"/>
            </a:endParaRPr>
          </a:p>
          <a:p>
            <a:pPr marL="0" lvl="0" indent="0" algn="just">
              <a:lnSpc>
                <a:spcPct val="150000"/>
              </a:lnSpc>
              <a:spcAft>
                <a:spcPts val="800"/>
              </a:spcAft>
              <a:buFont typeface="Symbol" panose="05050102010706020507" pitchFamily="18" charset="2"/>
              <a:buNone/>
            </a:pPr>
            <a:endParaRPr lang="tr-TR" sz="1200" dirty="0">
              <a:effectLst/>
              <a:latin typeface="Roboto Condensed" panose="02000000000000000000" pitchFamily="2" charset="0"/>
              <a:ea typeface="Arial" panose="020B0604020202020204" pitchFamily="34" charset="0"/>
              <a:cs typeface="Arial" panose="020B0604020202020204" pitchFamily="34" charset="0"/>
            </a:endParaRPr>
          </a:p>
          <a:p>
            <a:pPr marL="0" lvl="0" indent="0" algn="just">
              <a:spcAft>
                <a:spcPts val="800"/>
              </a:spcAft>
              <a:buFont typeface="Symbol" panose="05050102010706020507" pitchFamily="18" charset="2"/>
              <a:buNone/>
            </a:pPr>
            <a:endParaRPr lang="tr-TR" sz="1200" dirty="0">
              <a:effectLst/>
              <a:latin typeface="Arial" panose="020B0604020202020204" pitchFamily="34" charset="0"/>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33</a:t>
            </a:fld>
            <a:endParaRPr/>
          </a:p>
        </p:txBody>
      </p:sp>
    </p:spTree>
    <p:extLst>
      <p:ext uri="{BB962C8B-B14F-4D97-AF65-F5344CB8AC3E}">
        <p14:creationId xmlns:p14="http://schemas.microsoft.com/office/powerpoint/2010/main" val="2374208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a:lnSpc>
                <a:spcPct val="150000"/>
              </a:lnSpc>
              <a:spcBef>
                <a:spcPts val="600"/>
              </a:spcBef>
              <a:spcAft>
                <a:spcPts val="600"/>
              </a:spcAft>
            </a:pPr>
            <a:endParaRPr lang="tr-TR" sz="1800" dirty="0">
              <a:effectLst/>
              <a:latin typeface="Times New Roman" panose="02020603050405020304" pitchFamily="18" charset="0"/>
              <a:ea typeface="Times New Roman" panose="02020603050405020304" pitchFamily="18" charset="0"/>
              <a:cs typeface="Arial" panose="020B0604020202020204" pitchFamily="34" charset="0"/>
            </a:endParaRPr>
          </a:p>
          <a:p>
            <a:pPr algn="just">
              <a:lnSpc>
                <a:spcPct val="150000"/>
              </a:lnSpc>
              <a:spcBef>
                <a:spcPts val="600"/>
              </a:spcBef>
              <a:spcAft>
                <a:spcPts val="600"/>
              </a:spcAft>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Eğitmen öğrencilerine aşağıdaki soruları sorarak yanıtları üzerinden tartışmayı yönlendirir.</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Günlük hayatınızda siber güvenliğe ilişkin hangi önlemleri alıyorsunuz?</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Bu dersten sonra daha fazla dikkat edeceğiniz veya farklı yapacağınız bir şey var mı?</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Sizi en çok endişelendiren siber tehdit hangisidir?</a:t>
            </a:r>
          </a:p>
          <a:p>
            <a:pPr marL="0" lvl="0" indent="0" algn="just">
              <a:lnSpc>
                <a:spcPct val="150000"/>
              </a:lnSpc>
              <a:spcAft>
                <a:spcPts val="800"/>
              </a:spcAft>
              <a:buFont typeface="Symbol" panose="05050102010706020507" pitchFamily="18" charset="2"/>
              <a:buNone/>
            </a:pP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34</a:t>
            </a:fld>
            <a:endParaRPr/>
          </a:p>
        </p:txBody>
      </p:sp>
    </p:spTree>
    <p:extLst>
      <p:ext uri="{BB962C8B-B14F-4D97-AF65-F5344CB8AC3E}">
        <p14:creationId xmlns:p14="http://schemas.microsoft.com/office/powerpoint/2010/main" val="3664026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just">
              <a:lnSpc>
                <a:spcPct val="150000"/>
              </a:lnSpc>
              <a:spcBef>
                <a:spcPts val="600"/>
              </a:spcBef>
              <a:spcAft>
                <a:spcPts val="600"/>
              </a:spcAft>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Bir siber savaş durumunda düşmanı zor durumda bırakacak bir saldırı yapmak istediğinizi düşünerek aşağıdaki soruları cevaplayınız ve sonrasında cevaplarınızı diğer gruplarla paylaşınız.</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Saldırıda neyi hedef alacaksınız?</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Saldırıdan elde etmek istediğiniz sonuçlar nelerdir?</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1800" dirty="0">
                <a:effectLst/>
                <a:latin typeface="Times New Roman" panose="02020603050405020304" pitchFamily="18" charset="0"/>
                <a:ea typeface="Times New Roman" panose="02020603050405020304" pitchFamily="18" charset="0"/>
                <a:cs typeface="Arial" panose="020B0604020202020204" pitchFamily="34" charset="0"/>
              </a:rPr>
              <a:t>Bu saldırı için kaç kişilik bir ekibe ve ne kadar zamana ihtiyaç duyacağınızı tahmin ediyorsunuz?</a:t>
            </a: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0" lvl="0" indent="0" algn="just">
              <a:lnSpc>
                <a:spcPct val="150000"/>
              </a:lnSpc>
              <a:spcAft>
                <a:spcPts val="800"/>
              </a:spcAft>
              <a:buFont typeface="Symbol" panose="05050102010706020507" pitchFamily="18" charset="2"/>
              <a:buNone/>
            </a:pPr>
            <a:endParaRPr lang="tr-TR" sz="1800" dirty="0">
              <a:effectLst/>
              <a:latin typeface="Roboto Condensed" panose="02000000000000000000" pitchFamily="2" charset="0"/>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tr-TR" sz="1200"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35</a:t>
            </a:fld>
            <a:endParaRPr/>
          </a:p>
        </p:txBody>
      </p:sp>
    </p:spTree>
    <p:extLst>
      <p:ext uri="{BB962C8B-B14F-4D97-AF65-F5344CB8AC3E}">
        <p14:creationId xmlns:p14="http://schemas.microsoft.com/office/powerpoint/2010/main" val="54521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84" name="Google Shape;18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36</a:t>
            </a:fld>
            <a:endParaRPr/>
          </a:p>
        </p:txBody>
      </p:sp>
    </p:spTree>
    <p:extLst>
      <p:ext uri="{BB962C8B-B14F-4D97-AF65-F5344CB8AC3E}">
        <p14:creationId xmlns:p14="http://schemas.microsoft.com/office/powerpoint/2010/main" val="1587030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tr-TR" sz="1200" b="1" dirty="0"/>
              <a:t>Siber güvenlik</a:t>
            </a:r>
            <a:r>
              <a:rPr lang="tr-TR" sz="1200" dirty="0"/>
              <a:t>, bilgisayar sistemlerinin ve bilgisayarlarda saklanan bilginin güvenliğidir.</a:t>
            </a:r>
          </a:p>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extLst>
      <p:ext uri="{BB962C8B-B14F-4D97-AF65-F5344CB8AC3E}">
        <p14:creationId xmlns:p14="http://schemas.microsoft.com/office/powerpoint/2010/main" val="3513770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extLst>
      <p:ext uri="{BB962C8B-B14F-4D97-AF65-F5344CB8AC3E}">
        <p14:creationId xmlns:p14="http://schemas.microsoft.com/office/powerpoint/2010/main" val="2123289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tr-TR" sz="1200" b="0" i="0" u="none" strike="noStrike" cap="none" dirty="0">
                <a:solidFill>
                  <a:schemeClr val="dk1"/>
                </a:solidFill>
                <a:effectLst/>
                <a:latin typeface="Calibri"/>
                <a:ea typeface="Calibri"/>
                <a:cs typeface="Calibri"/>
                <a:sym typeface="Calibri"/>
              </a:rPr>
              <a:t>Yarın sabah bilgisayarınızı açtığınızda siyah bir ekran üzerinde şu mesajı gördüğünüzü düşünün: “Bütün dosyalarınız ve programlarınız erişime kapatılmıştır. Eğer 48 saat içinde hesabımıza 10 bin TL değerinde </a:t>
            </a:r>
            <a:r>
              <a:rPr lang="tr-TR" sz="1200" b="0" i="0" u="none" strike="noStrike" cap="none" dirty="0" err="1">
                <a:solidFill>
                  <a:schemeClr val="dk1"/>
                </a:solidFill>
                <a:effectLst/>
                <a:latin typeface="Calibri"/>
                <a:ea typeface="Calibri"/>
                <a:cs typeface="Calibri"/>
                <a:sym typeface="Calibri"/>
              </a:rPr>
              <a:t>Bitcoin</a:t>
            </a:r>
            <a:r>
              <a:rPr lang="tr-TR" sz="1200" b="0" i="0" u="none" strike="noStrike" cap="none" dirty="0">
                <a:solidFill>
                  <a:schemeClr val="dk1"/>
                </a:solidFill>
                <a:effectLst/>
                <a:latin typeface="Calibri"/>
                <a:ea typeface="Calibri"/>
                <a:cs typeface="Calibri"/>
                <a:sym typeface="Calibri"/>
              </a:rPr>
              <a:t> göndermezseniz bütün dosyalarınız yok edilecektir.” Sonra telefonunuzdan e-postanıza giriş yapmaya çalışıyorsunuz ama yapamıyorsunuz çünkü birisi hesabınızı ele geçirerek parolanızı değiştirmiş. Mesajlarınıza baktığınızda fark ediyorsunuz ki telefonunuzda kayıtlı bütün yazışmalar rehberinizdeki herkes ile paylaşılmış, bütün arkadaşlarınız sizinle alay ediyor.</a:t>
            </a:r>
          </a:p>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379955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lang="tr-TR" sz="1200" b="0" i="0" u="none" strike="noStrike" cap="none" dirty="0">
              <a:solidFill>
                <a:schemeClr val="dk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extLst>
      <p:ext uri="{BB962C8B-B14F-4D97-AF65-F5344CB8AC3E}">
        <p14:creationId xmlns:p14="http://schemas.microsoft.com/office/powerpoint/2010/main" val="2371520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tr-TR" sz="1200" b="0" i="0" u="none" strike="noStrike" cap="none" dirty="0">
                <a:solidFill>
                  <a:schemeClr val="dk1"/>
                </a:solidFill>
                <a:effectLst/>
                <a:latin typeface="Calibri"/>
                <a:ea typeface="Calibri"/>
                <a:cs typeface="Calibri"/>
                <a:sym typeface="Calibri"/>
              </a:rPr>
              <a:t>Örneğin, bir kişiye ait isim, T.C. kimlik </a:t>
            </a:r>
            <a:r>
              <a:rPr lang="tr-TR" sz="1200" b="0" i="0" u="none" strike="noStrike" cap="none" dirty="0" err="1">
                <a:solidFill>
                  <a:schemeClr val="dk1"/>
                </a:solidFill>
                <a:effectLst/>
                <a:latin typeface="Calibri"/>
                <a:ea typeface="Calibri"/>
                <a:cs typeface="Calibri"/>
                <a:sym typeface="Calibri"/>
              </a:rPr>
              <a:t>no</a:t>
            </a:r>
            <a:r>
              <a:rPr lang="tr-TR" sz="1200" b="0" i="0" u="none" strike="noStrike" cap="none" dirty="0">
                <a:solidFill>
                  <a:schemeClr val="dk1"/>
                </a:solidFill>
                <a:effectLst/>
                <a:latin typeface="Calibri"/>
                <a:ea typeface="Calibri"/>
                <a:cs typeface="Calibri"/>
                <a:sym typeface="Calibri"/>
              </a:rPr>
              <a:t>, adres, fotoğraf, okuduğu okul/çalıştığı işyeri vb. bilgiler onun kişisel bilgileridir. Bir kurumun işleyişiyle ilgili olarak belli kişi veya grupların sahip olduğu bilgi ise kurumsal bilgidir. Belli kişi veya kurumların parayla ilgili işlemleri hakkındaki bilgiye finansal bilgi denir. Bilginin bu gibi farklı türlerinin hepsi için güvenlik önemli bir hedeftir.</a:t>
            </a:r>
          </a:p>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extLst>
      <p:ext uri="{BB962C8B-B14F-4D97-AF65-F5344CB8AC3E}">
        <p14:creationId xmlns:p14="http://schemas.microsoft.com/office/powerpoint/2010/main" val="165315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extLst>
      <p:ext uri="{BB962C8B-B14F-4D97-AF65-F5344CB8AC3E}">
        <p14:creationId xmlns:p14="http://schemas.microsoft.com/office/powerpoint/2010/main" val="2392992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Trebuchet MS"/>
                <a:ea typeface="Trebuchet MS"/>
                <a:cs typeface="Trebuchet MS"/>
                <a:sym typeface="Trebuchet M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rebuchet MS"/>
                <a:ea typeface="Trebuchet MS"/>
                <a:cs typeface="Trebuchet MS"/>
                <a:sym typeface="Trebuchet MS"/>
              </a:defRPr>
            </a:lvl1pPr>
            <a:lvl2pPr marL="0" marR="0" lvl="1" indent="0" algn="r" rtl="0">
              <a:spcBef>
                <a:spcPts val="0"/>
              </a:spcBef>
              <a:buNone/>
              <a:defRPr sz="1200" b="0" i="0" u="none" strike="noStrike" cap="none">
                <a:solidFill>
                  <a:srgbClr val="888888"/>
                </a:solidFill>
                <a:latin typeface="Trebuchet MS"/>
                <a:ea typeface="Trebuchet MS"/>
                <a:cs typeface="Trebuchet MS"/>
                <a:sym typeface="Trebuchet MS"/>
              </a:defRPr>
            </a:lvl2pPr>
            <a:lvl3pPr marL="0" marR="0" lvl="2" indent="0" algn="r" rtl="0">
              <a:spcBef>
                <a:spcPts val="0"/>
              </a:spcBef>
              <a:buNone/>
              <a:defRPr sz="1200" b="0" i="0" u="none" strike="noStrike" cap="none">
                <a:solidFill>
                  <a:srgbClr val="888888"/>
                </a:solidFill>
                <a:latin typeface="Trebuchet MS"/>
                <a:ea typeface="Trebuchet MS"/>
                <a:cs typeface="Trebuchet MS"/>
                <a:sym typeface="Trebuchet MS"/>
              </a:defRPr>
            </a:lvl3pPr>
            <a:lvl4pPr marL="0" marR="0" lvl="3" indent="0" algn="r" rtl="0">
              <a:spcBef>
                <a:spcPts val="0"/>
              </a:spcBef>
              <a:buNone/>
              <a:defRPr sz="1200" b="0" i="0" u="none" strike="noStrike" cap="none">
                <a:solidFill>
                  <a:srgbClr val="888888"/>
                </a:solidFill>
                <a:latin typeface="Trebuchet MS"/>
                <a:ea typeface="Trebuchet MS"/>
                <a:cs typeface="Trebuchet MS"/>
                <a:sym typeface="Trebuchet MS"/>
              </a:defRPr>
            </a:lvl4pPr>
            <a:lvl5pPr marL="0" marR="0" lvl="4" indent="0" algn="r" rtl="0">
              <a:spcBef>
                <a:spcPts val="0"/>
              </a:spcBef>
              <a:buNone/>
              <a:defRPr sz="1200" b="0" i="0" u="none" strike="noStrike" cap="none">
                <a:solidFill>
                  <a:srgbClr val="888888"/>
                </a:solidFill>
                <a:latin typeface="Trebuchet MS"/>
                <a:ea typeface="Trebuchet MS"/>
                <a:cs typeface="Trebuchet MS"/>
                <a:sym typeface="Trebuchet MS"/>
              </a:defRPr>
            </a:lvl5pPr>
            <a:lvl6pPr marL="0" marR="0" lvl="5" indent="0" algn="r" rtl="0">
              <a:spcBef>
                <a:spcPts val="0"/>
              </a:spcBef>
              <a:buNone/>
              <a:defRPr sz="1200" b="0" i="0" u="none" strike="noStrike" cap="none">
                <a:solidFill>
                  <a:srgbClr val="888888"/>
                </a:solidFill>
                <a:latin typeface="Trebuchet MS"/>
                <a:ea typeface="Trebuchet MS"/>
                <a:cs typeface="Trebuchet MS"/>
                <a:sym typeface="Trebuchet MS"/>
              </a:defRPr>
            </a:lvl6pPr>
            <a:lvl7pPr marL="0" marR="0" lvl="6" indent="0" algn="r" rtl="0">
              <a:spcBef>
                <a:spcPts val="0"/>
              </a:spcBef>
              <a:buNone/>
              <a:defRPr sz="1200" b="0" i="0" u="none" strike="noStrike" cap="none">
                <a:solidFill>
                  <a:srgbClr val="888888"/>
                </a:solidFill>
                <a:latin typeface="Trebuchet MS"/>
                <a:ea typeface="Trebuchet MS"/>
                <a:cs typeface="Trebuchet MS"/>
                <a:sym typeface="Trebuchet MS"/>
              </a:defRPr>
            </a:lvl7pPr>
            <a:lvl8pPr marL="0" marR="0" lvl="7" indent="0" algn="r" rtl="0">
              <a:spcBef>
                <a:spcPts val="0"/>
              </a:spcBef>
              <a:buNone/>
              <a:defRPr sz="1200" b="0" i="0" u="none" strike="noStrike" cap="none">
                <a:solidFill>
                  <a:srgbClr val="888888"/>
                </a:solidFill>
                <a:latin typeface="Trebuchet MS"/>
                <a:ea typeface="Trebuchet MS"/>
                <a:cs typeface="Trebuchet MS"/>
                <a:sym typeface="Trebuchet MS"/>
              </a:defRPr>
            </a:lvl8pPr>
            <a:lvl9pPr marL="0" marR="0" lvl="8" indent="0" algn="r" rtl="0">
              <a:spcBef>
                <a:spcPts val="0"/>
              </a:spcBef>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g"/><Relationship Id="rId7" Type="http://schemas.openxmlformats.org/officeDocument/2006/relationships/diagramQuickStyle" Target="../diagrams/quickStyle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jpg"/><Relationship Id="rId9" Type="http://schemas.microsoft.com/office/2007/relationships/diagramDrawing" Target="../diagrams/drawing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A close up of a sign&#10;&#10;Description automatically generated"/>
          <p:cNvPicPr preferRelativeResize="0"/>
          <p:nvPr/>
        </p:nvPicPr>
        <p:blipFill rotWithShape="1">
          <a:blip r:embed="rId3">
            <a:alphaModFix/>
          </a:blip>
          <a:srcRect/>
          <a:stretch/>
        </p:blipFill>
        <p:spPr>
          <a:xfrm>
            <a:off x="3962400" y="2366127"/>
            <a:ext cx="4267200" cy="1061928"/>
          </a:xfrm>
          <a:prstGeom prst="rect">
            <a:avLst/>
          </a:prstGeom>
          <a:noFill/>
          <a:ln>
            <a:noFill/>
          </a:ln>
        </p:spPr>
      </p:pic>
      <p:pic>
        <p:nvPicPr>
          <p:cNvPr id="89" name="Google Shape;89;p1" descr="A picture containing drawing, shirt&#10;&#10;Description automatically generated"/>
          <p:cNvPicPr preferRelativeResize="0"/>
          <p:nvPr/>
        </p:nvPicPr>
        <p:blipFill rotWithShape="1">
          <a:blip r:embed="rId4">
            <a:alphaModFix/>
          </a:blip>
          <a:srcRect/>
          <a:stretch/>
        </p:blipFill>
        <p:spPr>
          <a:xfrm>
            <a:off x="8421552" y="6043210"/>
            <a:ext cx="3596315" cy="832934"/>
          </a:xfrm>
          <a:prstGeom prst="rect">
            <a:avLst/>
          </a:prstGeom>
          <a:noFill/>
          <a:ln>
            <a:noFill/>
          </a:ln>
        </p:spPr>
      </p:pic>
      <p:pic>
        <p:nvPicPr>
          <p:cNvPr id="90" name="Google Shape;90;p1" descr="A picture containing drawing&#10;&#10;Description automatically generated"/>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91" name="Google Shape;91;p1"/>
          <p:cNvSpPr txBox="1"/>
          <p:nvPr/>
        </p:nvSpPr>
        <p:spPr>
          <a:xfrm>
            <a:off x="2625970" y="3786481"/>
            <a:ext cx="694006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2400" b="1" i="0" u="none" strike="noStrike" cap="none" dirty="0">
                <a:solidFill>
                  <a:schemeClr val="dk1"/>
                </a:solidFill>
                <a:latin typeface="Trebuchet MS"/>
                <a:ea typeface="Trebuchet MS"/>
                <a:cs typeface="Trebuchet MS"/>
                <a:sym typeface="Trebuchet MS"/>
              </a:rPr>
              <a:t>SİBER GÜVENLİK: TANITIM SUNUMU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1714057"/>
            <a:ext cx="7080262" cy="3046948"/>
          </a:xfrm>
          <a:prstGeom prst="rect">
            <a:avLst/>
          </a:prstGeom>
          <a:noFill/>
          <a:ln>
            <a:noFill/>
          </a:ln>
        </p:spPr>
        <p:txBody>
          <a:bodyPr spcFirstLastPara="1" wrap="square" lIns="91425" tIns="45700" rIns="91425" bIns="45700" anchor="t" anchorCtr="0">
            <a:spAutoFit/>
          </a:bodyPr>
          <a:lstStyle/>
          <a:p>
            <a:pPr marL="342900" indent="-342900">
              <a:buFont typeface="Wingdings" panose="05000000000000000000" pitchFamily="2" charset="2"/>
              <a:buChar char="Ø"/>
            </a:pPr>
            <a:r>
              <a:rPr lang="tr-TR" sz="2400" dirty="0">
                <a:latin typeface="Calibri" panose="020F0502020204030204" pitchFamily="34" charset="0"/>
                <a:cs typeface="Calibri" panose="020F0502020204030204" pitchFamily="34" charset="0"/>
              </a:rPr>
              <a:t>Bilgi farklı şekillerde tanımlanabilir. Türk Dil Kurumu sözlüğündeki tanımlardan birinde bilgi için “</a:t>
            </a:r>
            <a:r>
              <a:rPr lang="tr-TR" sz="2400" b="1" dirty="0">
                <a:latin typeface="Calibri" panose="020F0502020204030204" pitchFamily="34" charset="0"/>
                <a:cs typeface="Calibri" panose="020F0502020204030204" pitchFamily="34" charset="0"/>
              </a:rPr>
              <a:t>öğrenme, araştırma veya gözlem yolu ile elde edilen gerçek</a:t>
            </a:r>
            <a:r>
              <a:rPr lang="tr-TR" sz="2400" dirty="0">
                <a:latin typeface="Calibri" panose="020F0502020204030204" pitchFamily="34" charset="0"/>
                <a:cs typeface="Calibri" panose="020F0502020204030204" pitchFamily="34" charset="0"/>
              </a:rPr>
              <a:t>” ifadesi kullanılmıştır.</a:t>
            </a:r>
          </a:p>
          <a:p>
            <a:pPr marL="342900" indent="-342900">
              <a:buFont typeface="Wingdings" panose="05000000000000000000" pitchFamily="2" charset="2"/>
              <a:buChar char="Ø"/>
            </a:pPr>
            <a:endParaRPr lang="tr-TR" sz="24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tr-TR" sz="2400" dirty="0">
                <a:latin typeface="Calibri" panose="020F0502020204030204" pitchFamily="34" charset="0"/>
                <a:cs typeface="Calibri" panose="020F0502020204030204" pitchFamily="34" charset="0"/>
              </a:rPr>
              <a:t>Cambridge sözlüğünde ise bilgi (</a:t>
            </a:r>
            <a:r>
              <a:rPr lang="tr-TR" sz="2400" dirty="0" err="1">
                <a:latin typeface="Calibri" panose="020F0502020204030204" pitchFamily="34" charset="0"/>
                <a:cs typeface="Calibri" panose="020F0502020204030204" pitchFamily="34" charset="0"/>
              </a:rPr>
              <a:t>information</a:t>
            </a:r>
            <a:r>
              <a:rPr lang="tr-TR" sz="2400" dirty="0">
                <a:latin typeface="Calibri" panose="020F0502020204030204" pitchFamily="34" charset="0"/>
                <a:cs typeface="Calibri" panose="020F0502020204030204" pitchFamily="34" charset="0"/>
              </a:rPr>
              <a:t>), “</a:t>
            </a:r>
            <a:r>
              <a:rPr lang="tr-TR" sz="2400" b="1" dirty="0">
                <a:latin typeface="Calibri" panose="020F0502020204030204" pitchFamily="34" charset="0"/>
                <a:cs typeface="Calibri" panose="020F0502020204030204" pitchFamily="34" charset="0"/>
              </a:rPr>
              <a:t>bir durum, kişi, olay vb. hakkındaki gerçekler</a:t>
            </a:r>
            <a:r>
              <a:rPr lang="tr-TR" sz="2400" dirty="0">
                <a:latin typeface="Calibri" panose="020F0502020204030204" pitchFamily="34" charset="0"/>
                <a:cs typeface="Calibri" panose="020F0502020204030204" pitchFamily="34" charset="0"/>
              </a:rPr>
              <a:t>” olarak tanımlanmıştır.</a:t>
            </a: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3200" b="1" i="0" u="none" strike="noStrike" cap="none" dirty="0">
                <a:solidFill>
                  <a:srgbClr val="3F3F3F"/>
                </a:solidFill>
                <a:latin typeface="Calibri" panose="020F0502020204030204" pitchFamily="34" charset="0"/>
                <a:cs typeface="Calibri" panose="020F0502020204030204" pitchFamily="34" charset="0"/>
                <a:sym typeface="Arial"/>
              </a:rPr>
              <a:t>BİLGİ</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106140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465337" y="2136360"/>
            <a:ext cx="7315200" cy="2585283"/>
          </a:xfrm>
          <a:prstGeom prst="rect">
            <a:avLst/>
          </a:prstGeom>
          <a:noFill/>
          <a:ln>
            <a:noFill/>
          </a:ln>
        </p:spPr>
        <p:txBody>
          <a:bodyPr spcFirstLastPara="1" wrap="square" lIns="91425" tIns="45700" rIns="91425" bIns="45700" anchor="t" anchorCtr="0">
            <a:spAutoFit/>
          </a:bodyPr>
          <a:lstStyle/>
          <a:p>
            <a:pPr lvl="0" algn="ctr"/>
            <a:r>
              <a:rPr lang="tr-TR" sz="5400" b="1" dirty="0">
                <a:solidFill>
                  <a:srgbClr val="3F3F3F"/>
                </a:solidFill>
                <a:latin typeface="Calibri" panose="020F0502020204030204" pitchFamily="34" charset="0"/>
                <a:cs typeface="Calibri" panose="020F0502020204030204" pitchFamily="34" charset="0"/>
              </a:rPr>
              <a:t>BİLGİ GÜVENLİĞİ KAVRAMI NEYİ ÇAĞRIŞTIRIYOR?</a:t>
            </a:r>
            <a:endParaRPr lang="tr-TR" sz="3600"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2" name="Resim 1"/>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260452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3200" b="1" i="0" u="none" strike="noStrike" cap="none" dirty="0">
                <a:solidFill>
                  <a:srgbClr val="3F3F3F"/>
                </a:solidFill>
                <a:latin typeface="Calibri" panose="020F0502020204030204" pitchFamily="34" charset="0"/>
                <a:cs typeface="Calibri" panose="020F0502020204030204" pitchFamily="34" charset="0"/>
                <a:sym typeface="Arial"/>
              </a:rPr>
              <a:t>BİLGİ GÜVENLİĞİ</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graphicFrame>
        <p:nvGraphicFramePr>
          <p:cNvPr id="9" name="Diyagram 8"/>
          <p:cNvGraphicFramePr/>
          <p:nvPr>
            <p:extLst>
              <p:ext uri="{D42A27DB-BD31-4B8C-83A1-F6EECF244321}">
                <p14:modId xmlns:p14="http://schemas.microsoft.com/office/powerpoint/2010/main" val="1081925258"/>
              </p:ext>
            </p:extLst>
          </p:nvPr>
        </p:nvGraphicFramePr>
        <p:xfrm>
          <a:off x="-151000" y="1189709"/>
          <a:ext cx="8220659" cy="47953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444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1714057"/>
            <a:ext cx="7080262" cy="3046948"/>
          </a:xfrm>
          <a:prstGeom prst="rect">
            <a:avLst/>
          </a:prstGeom>
          <a:noFill/>
          <a:ln>
            <a:noFill/>
          </a:ln>
        </p:spPr>
        <p:txBody>
          <a:bodyPr spcFirstLastPara="1" wrap="square" lIns="91425" tIns="45700" rIns="91425" bIns="45700" anchor="t" anchorCtr="0">
            <a:spAutoFit/>
          </a:bodyPr>
          <a:lstStyle/>
          <a:p>
            <a:pPr marL="342900" indent="-342900" algn="just">
              <a:buFont typeface="Wingdings" panose="05000000000000000000" pitchFamily="2" charset="2"/>
              <a:buChar char="Ø"/>
            </a:pPr>
            <a:r>
              <a:rPr lang="tr-TR" sz="2400" b="1" dirty="0"/>
              <a:t>Gizlilik:</a:t>
            </a:r>
            <a:r>
              <a:rPr lang="tr-TR" sz="2400" dirty="0"/>
              <a:t> Sadece yetkisi olan kişilerin bilgiyi görebilmesidir. Bir başka deyişle, yetkisiz kişilerin bilgiye ulaşamaması, onu okuyamaması anlamına gelir. </a:t>
            </a:r>
          </a:p>
          <a:p>
            <a:pPr marL="342900" indent="-342900" algn="just">
              <a:buFont typeface="Wingdings" panose="05000000000000000000" pitchFamily="2" charset="2"/>
              <a:buChar char="Ø"/>
            </a:pPr>
            <a:endParaRPr lang="tr-TR" sz="2400" dirty="0"/>
          </a:p>
          <a:p>
            <a:pPr marL="342900" indent="-342900" algn="just">
              <a:buFont typeface="Wingdings" panose="05000000000000000000" pitchFamily="2" charset="2"/>
              <a:buChar char="Ø"/>
            </a:pPr>
            <a:r>
              <a:rPr lang="tr-TR" sz="2400" dirty="0"/>
              <a:t>Bilginin gizli olup olmadığını ve onu görmeye kimin yetkili olduğunu genellikle bilginin sahibi veya bilgiyi üreten belirler.</a:t>
            </a:r>
            <a:endParaRPr lang="tr-TR" sz="4000" dirty="0">
              <a:latin typeface="Calibri" panose="020F0502020204030204" pitchFamily="34" charset="0"/>
              <a:cs typeface="Calibri" panose="020F0502020204030204" pitchFamily="34" charset="0"/>
            </a:endParaRP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3200" b="1" dirty="0">
                <a:solidFill>
                  <a:srgbClr val="3F3F3F"/>
                </a:solidFill>
                <a:latin typeface="Calibri" panose="020F0502020204030204" pitchFamily="34" charset="0"/>
                <a:cs typeface="Calibri" panose="020F0502020204030204" pitchFamily="34" charset="0"/>
              </a:rPr>
              <a:t>GİZLİLİK</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222274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465337" y="2136360"/>
            <a:ext cx="7315200" cy="2585283"/>
          </a:xfrm>
          <a:prstGeom prst="rect">
            <a:avLst/>
          </a:prstGeom>
          <a:noFill/>
          <a:ln>
            <a:noFill/>
          </a:ln>
        </p:spPr>
        <p:txBody>
          <a:bodyPr spcFirstLastPara="1" wrap="square" lIns="91425" tIns="45700" rIns="91425" bIns="45700" anchor="t" anchorCtr="0">
            <a:spAutoFit/>
          </a:bodyPr>
          <a:lstStyle/>
          <a:p>
            <a:pPr lvl="0" algn="ctr"/>
            <a:r>
              <a:rPr lang="tr-TR" sz="5400" b="1" dirty="0">
                <a:solidFill>
                  <a:srgbClr val="3F3F3F"/>
                </a:solidFill>
                <a:latin typeface="Calibri" panose="020F0502020204030204" pitchFamily="34" charset="0"/>
                <a:cs typeface="Calibri" panose="020F0502020204030204" pitchFamily="34" charset="0"/>
              </a:rPr>
              <a:t>SİZCE HANGİ BİLGİLERİN GİZLİ OLMASI GEREKMEKTEDİR?</a:t>
            </a:r>
            <a:endParaRPr lang="tr-TR" sz="3600"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2" name="Resim 1"/>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376200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1714057"/>
            <a:ext cx="7080262" cy="3416279"/>
          </a:xfrm>
          <a:prstGeom prst="rect">
            <a:avLst/>
          </a:prstGeom>
          <a:noFill/>
          <a:ln>
            <a:noFill/>
          </a:ln>
        </p:spPr>
        <p:txBody>
          <a:bodyPr spcFirstLastPara="1" wrap="square" lIns="91425" tIns="45700" rIns="91425" bIns="45700" anchor="t" anchorCtr="0">
            <a:spAutoFit/>
          </a:bodyPr>
          <a:lstStyle/>
          <a:p>
            <a:pPr marL="342900" indent="-342900">
              <a:buFont typeface="Wingdings" panose="05000000000000000000" pitchFamily="2" charset="2"/>
              <a:buChar char="Ø"/>
            </a:pPr>
            <a:r>
              <a:rPr lang="tr-TR" sz="2400" b="1" dirty="0"/>
              <a:t>Bütünlük:</a:t>
            </a:r>
            <a:r>
              <a:rPr lang="tr-TR" sz="2400" dirty="0"/>
              <a:t> Bilginin gerçeğe aykırı biçimde değişmemesi anlamına gelir. Bazı bilgiler (</a:t>
            </a:r>
            <a:r>
              <a:rPr lang="tr-TR" sz="2400" dirty="0" err="1"/>
              <a:t>örn</a:t>
            </a:r>
            <a:r>
              <a:rPr lang="tr-TR" sz="2400" dirty="0"/>
              <a:t>. adres) zaman içinde değişebilir veya bilginin kaynağından güncellenebilir (</a:t>
            </a:r>
            <a:r>
              <a:rPr lang="tr-TR" sz="2400" dirty="0" err="1"/>
              <a:t>örn</a:t>
            </a:r>
            <a:r>
              <a:rPr lang="tr-TR" sz="2400" dirty="0"/>
              <a:t>. kişinin kendi siparişini iptal etmesi). Böyle değişimler bütünlüğü ihlal etmez. Ancak, bilginin kaynağı veya onu değiştirmeye yetkili kişiler dışında birilerinin bilgide değişiklik yapması bütünlüğü bozar.</a:t>
            </a:r>
            <a:endParaRPr lang="tr-TR" sz="6000" dirty="0">
              <a:latin typeface="Calibri" panose="020F0502020204030204" pitchFamily="34" charset="0"/>
              <a:cs typeface="Calibri" panose="020F0502020204030204" pitchFamily="34" charset="0"/>
            </a:endParaRP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3200" b="1" dirty="0">
                <a:solidFill>
                  <a:srgbClr val="3F3F3F"/>
                </a:solidFill>
                <a:latin typeface="Calibri" panose="020F0502020204030204" pitchFamily="34" charset="0"/>
                <a:cs typeface="Calibri" panose="020F0502020204030204" pitchFamily="34" charset="0"/>
              </a:rPr>
              <a:t>BÜTÜNLÜK</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150267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1714057"/>
            <a:ext cx="7080262" cy="3046948"/>
          </a:xfrm>
          <a:prstGeom prst="rect">
            <a:avLst/>
          </a:prstGeom>
          <a:noFill/>
          <a:ln>
            <a:noFill/>
          </a:ln>
        </p:spPr>
        <p:txBody>
          <a:bodyPr spcFirstLastPara="1" wrap="square" lIns="91425" tIns="45700" rIns="91425" bIns="45700" anchor="t" anchorCtr="0">
            <a:spAutoFit/>
          </a:bodyPr>
          <a:lstStyle/>
          <a:p>
            <a:pPr marL="342900" indent="-342900">
              <a:buFont typeface="Wingdings" panose="05000000000000000000" pitchFamily="2" charset="2"/>
              <a:buChar char="Ø"/>
            </a:pPr>
            <a:r>
              <a:rPr lang="tr-TR" sz="2400" b="1" dirty="0"/>
              <a:t>Erişilebilirlik:</a:t>
            </a:r>
            <a:r>
              <a:rPr lang="tr-TR" sz="2400" dirty="0"/>
              <a:t> Bilgiye ulaşılabilmesi anlamına gelir. Bilgiye erişim yetkisi olan kişilerin istedikleri zaman erişip erişemediğinin ve ne oranda erişebildiğinin ölçüsüdür.</a:t>
            </a:r>
          </a:p>
          <a:p>
            <a:pPr marL="342900" indent="-342900">
              <a:buFont typeface="Wingdings" panose="05000000000000000000" pitchFamily="2" charset="2"/>
              <a:buChar char="Ø"/>
            </a:pPr>
            <a:endParaRPr lang="tr-TR" sz="2400" dirty="0"/>
          </a:p>
          <a:p>
            <a:pPr marL="342900" indent="-342900">
              <a:buFont typeface="Wingdings" panose="05000000000000000000" pitchFamily="2" charset="2"/>
              <a:buChar char="Ø"/>
            </a:pPr>
            <a:r>
              <a:rPr lang="tr-TR" sz="2400" b="1" dirty="0"/>
              <a:t>Örneğin</a:t>
            </a:r>
            <a:r>
              <a:rPr lang="tr-TR" sz="2400" dirty="0"/>
              <a:t>, sınav sonuçlarının açıklandığı web sitesinin çökmesi veya bazı kullanıcılara yanıt verememesi erişilebilirliği zedeler.</a:t>
            </a: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3200" b="1" dirty="0">
                <a:solidFill>
                  <a:srgbClr val="3F3F3F"/>
                </a:solidFill>
                <a:latin typeface="Calibri" panose="020F0502020204030204" pitchFamily="34" charset="0"/>
                <a:cs typeface="Calibri" panose="020F0502020204030204" pitchFamily="34" charset="0"/>
              </a:rPr>
              <a:t>ERİŞİLEBİLİRLİK</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163976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1714057"/>
            <a:ext cx="7080262" cy="3416279"/>
          </a:xfrm>
          <a:prstGeom prst="rect">
            <a:avLst/>
          </a:prstGeom>
          <a:noFill/>
          <a:ln>
            <a:noFill/>
          </a:ln>
        </p:spPr>
        <p:txBody>
          <a:bodyPr spcFirstLastPara="1" wrap="square" lIns="91425" tIns="45700" rIns="91425" bIns="45700" anchor="t" anchorCtr="0">
            <a:spAutoFit/>
          </a:bodyPr>
          <a:lstStyle/>
          <a:p>
            <a:pPr marL="342900" indent="-342900">
              <a:buFont typeface="Wingdings" panose="05000000000000000000" pitchFamily="2" charset="2"/>
              <a:buChar char="Ø"/>
            </a:pPr>
            <a:r>
              <a:rPr lang="tr-TR" sz="2400" b="1" dirty="0"/>
              <a:t>Gerçeklik:</a:t>
            </a:r>
            <a:r>
              <a:rPr lang="tr-TR" sz="2400" dirty="0"/>
              <a:t> Bilginin uydurma olmaması, içeriğinin, kaynağının, üretilme zamanının vs. doğru olması anlamına gelir. </a:t>
            </a:r>
          </a:p>
          <a:p>
            <a:pPr marL="342900" indent="-342900">
              <a:buFont typeface="Wingdings" panose="05000000000000000000" pitchFamily="2" charset="2"/>
              <a:buChar char="Ø"/>
            </a:pPr>
            <a:endParaRPr lang="tr-TR" sz="2400" dirty="0"/>
          </a:p>
          <a:p>
            <a:pPr marL="342900" indent="-342900">
              <a:buFont typeface="Wingdings" panose="05000000000000000000" pitchFamily="2" charset="2"/>
              <a:buChar char="Ø"/>
            </a:pPr>
            <a:r>
              <a:rPr lang="tr-TR" sz="2400" dirty="0"/>
              <a:t>Örneğin bir arkadaşınıza şaka yapmak için pideciyi arayıp kendinizi arkadaşınızın adıyla tanıtıp onun adresine gönderilmek üzere vereceğiniz lahmacun siparişi, gerçek olmayan bir bilgidir. </a:t>
            </a: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3200" b="1" dirty="0">
                <a:solidFill>
                  <a:srgbClr val="3F3F3F"/>
                </a:solidFill>
                <a:latin typeface="Calibri" panose="020F0502020204030204" pitchFamily="34" charset="0"/>
                <a:cs typeface="Calibri" panose="020F0502020204030204" pitchFamily="34" charset="0"/>
              </a:rPr>
              <a:t>GERÇEKLİK</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969374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1714057"/>
            <a:ext cx="7080262" cy="3416279"/>
          </a:xfrm>
          <a:prstGeom prst="rect">
            <a:avLst/>
          </a:prstGeom>
          <a:noFill/>
          <a:ln>
            <a:noFill/>
          </a:ln>
        </p:spPr>
        <p:txBody>
          <a:bodyPr spcFirstLastPara="1" wrap="square" lIns="91425" tIns="45700" rIns="91425" bIns="45700" anchor="t" anchorCtr="0">
            <a:spAutoFit/>
          </a:bodyPr>
          <a:lstStyle/>
          <a:p>
            <a:pPr marL="342900" indent="-342900">
              <a:buFont typeface="Wingdings" panose="05000000000000000000" pitchFamily="2" charset="2"/>
              <a:buChar char="Ø"/>
            </a:pPr>
            <a:r>
              <a:rPr lang="tr-TR" sz="2400" b="1" dirty="0"/>
              <a:t>İnkâr edilemezlik:</a:t>
            </a:r>
            <a:r>
              <a:rPr lang="tr-TR" sz="2400" dirty="0"/>
              <a:t> Bilgiyi üretenin bilginin gerçekliğini inkâr edememesi anlamına gelir. Bütünlük ve gerçeklik özelliklerinin bir arada bulunması olarak düşünülebilir.</a:t>
            </a:r>
          </a:p>
          <a:p>
            <a:pPr marL="342900" indent="-342900">
              <a:buFont typeface="Wingdings" panose="05000000000000000000" pitchFamily="2" charset="2"/>
              <a:buChar char="Ø"/>
            </a:pPr>
            <a:endParaRPr lang="tr-TR" sz="2400" dirty="0"/>
          </a:p>
          <a:p>
            <a:pPr marL="342900" indent="-342900">
              <a:buFont typeface="Wingdings" panose="05000000000000000000" pitchFamily="2" charset="2"/>
              <a:buChar char="Ø"/>
            </a:pPr>
            <a:r>
              <a:rPr lang="tr-TR" sz="2400" dirty="0"/>
              <a:t>Örnek olarak, bir belgeye imza atan bir kişi sonradan “bunu ben imzalamadım” diyememelidir. Yani imza, inkâr edilemezlik özelliğini sağlamalıdır.</a:t>
            </a: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algn="ctr"/>
            <a:r>
              <a:rPr lang="tr-TR" sz="3200" b="1" dirty="0">
                <a:solidFill>
                  <a:schemeClr val="tx1">
                    <a:lumMod val="85000"/>
                    <a:lumOff val="15000"/>
                  </a:schemeClr>
                </a:solidFill>
                <a:latin typeface="Calibri" panose="020F0502020204030204" pitchFamily="34" charset="0"/>
                <a:cs typeface="Calibri" panose="020F0502020204030204" pitchFamily="34" charset="0"/>
              </a:rPr>
              <a:t>İNKÂR EDİLEMEZLİK</a:t>
            </a:r>
            <a:endParaRPr sz="3200" b="1" dirty="0">
              <a:solidFill>
                <a:schemeClr val="tx1">
                  <a:lumMod val="85000"/>
                  <a:lumOff val="15000"/>
                </a:schemeClr>
              </a:solidFill>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59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1714057"/>
            <a:ext cx="7080262" cy="1569620"/>
          </a:xfrm>
          <a:prstGeom prst="rect">
            <a:avLst/>
          </a:prstGeom>
          <a:noFill/>
          <a:ln>
            <a:noFill/>
          </a:ln>
        </p:spPr>
        <p:txBody>
          <a:bodyPr spcFirstLastPara="1" wrap="square" lIns="91425" tIns="45700" rIns="91425" bIns="45700" anchor="t" anchorCtr="0">
            <a:spAutoFit/>
          </a:bodyPr>
          <a:lstStyle/>
          <a:p>
            <a:r>
              <a:rPr lang="tr-TR" sz="2400" b="1" dirty="0"/>
              <a:t>Sorumluluk:</a:t>
            </a:r>
            <a:r>
              <a:rPr lang="tr-TR" sz="2400" dirty="0"/>
              <a:t> Bilgiyle ilgili işlemleri (üretme, erişme, değiştirme vb.) kimin yaptığının belli olması ve bir sorun çıkması durumunda kimden hesap sorulacağının bilinmesi anlamına gelir.</a:t>
            </a: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3200" b="1" dirty="0">
                <a:solidFill>
                  <a:srgbClr val="3F3F3F"/>
                </a:solidFill>
                <a:latin typeface="Calibri" panose="020F0502020204030204" pitchFamily="34" charset="0"/>
                <a:cs typeface="Calibri" panose="020F0502020204030204" pitchFamily="34" charset="0"/>
              </a:rPr>
              <a:t>SORUMLULUK</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74765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oogle Shape;90;p1" descr="A picture containing drawing&#10;&#10;Description automatically generated">
            <a:extLst>
              <a:ext uri="{FF2B5EF4-FFF2-40B4-BE49-F238E27FC236}">
                <a16:creationId xmlns:a16="http://schemas.microsoft.com/office/drawing/2014/main" xmlns="" id="{3E41D3CC-5019-DC47-838A-230947AAB5A6}"/>
              </a:ext>
            </a:extLst>
          </p:cNvPr>
          <p:cNvPicPr preferRelativeResize="0"/>
          <p:nvPr/>
        </p:nvPicPr>
        <p:blipFill rotWithShape="1">
          <a:blip r:embed="rId2">
            <a:alphaModFix amt="25000"/>
          </a:blip>
          <a:srcRect/>
          <a:stretch/>
        </p:blipFill>
        <p:spPr>
          <a:xfrm>
            <a:off x="32391" y="-4568"/>
            <a:ext cx="2946336" cy="6865246"/>
          </a:xfrm>
          <a:prstGeom prst="rect">
            <a:avLst/>
          </a:prstGeom>
          <a:noFill/>
          <a:ln>
            <a:noFill/>
          </a:ln>
        </p:spPr>
      </p:pic>
      <p:sp>
        <p:nvSpPr>
          <p:cNvPr id="16" name="Title 1">
            <a:extLst>
              <a:ext uri="{FF2B5EF4-FFF2-40B4-BE49-F238E27FC236}">
                <a16:creationId xmlns:a16="http://schemas.microsoft.com/office/drawing/2014/main" xmlns="" id="{3D16C6FC-739F-1A4B-B4FB-906BB1EA7772}"/>
              </a:ext>
            </a:extLst>
          </p:cNvPr>
          <p:cNvSpPr txBox="1">
            <a:spLocks/>
          </p:cNvSpPr>
          <p:nvPr/>
        </p:nvSpPr>
        <p:spPr>
          <a:xfrm>
            <a:off x="2978727" y="0"/>
            <a:ext cx="78812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rgbClr val="FFC000"/>
                </a:solidFill>
                <a:latin typeface="Calibri" panose="020F0502020204030204" pitchFamily="34" charset="0"/>
                <a:cs typeface="Calibri" panose="020F0502020204030204" pitchFamily="34" charset="0"/>
              </a:rPr>
              <a:t>Haftalık Ders Programı</a:t>
            </a:r>
            <a:endParaRPr lang="en-GB" sz="3600" b="1" dirty="0">
              <a:solidFill>
                <a:srgbClr val="FFC000"/>
              </a:solidFill>
              <a:latin typeface="Calibri" panose="020F0502020204030204" pitchFamily="34" charset="0"/>
              <a:cs typeface="Calibri" panose="020F0502020204030204" pitchFamily="34" charset="0"/>
            </a:endParaRPr>
          </a:p>
        </p:txBody>
      </p:sp>
      <p:sp>
        <p:nvSpPr>
          <p:cNvPr id="10" name="Content Placeholder 2">
            <a:extLst>
              <a:ext uri="{FF2B5EF4-FFF2-40B4-BE49-F238E27FC236}">
                <a16:creationId xmlns:a16="http://schemas.microsoft.com/office/drawing/2014/main" xmlns="" id="{7B9B3730-E8E0-8548-BF7F-408247A54B5A}"/>
              </a:ext>
            </a:extLst>
          </p:cNvPr>
          <p:cNvSpPr txBox="1">
            <a:spLocks/>
          </p:cNvSpPr>
          <p:nvPr/>
        </p:nvSpPr>
        <p:spPr>
          <a:xfrm>
            <a:off x="5138273" y="1649216"/>
            <a:ext cx="6873222" cy="47833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b="1" dirty="0">
                <a:latin typeface="Calibri" panose="020F0502020204030204" pitchFamily="34" charset="0"/>
                <a:cs typeface="Calibri" panose="020F0502020204030204" pitchFamily="34" charset="0"/>
              </a:rPr>
              <a:t>01. HAFTA </a:t>
            </a:r>
            <a:r>
              <a:rPr lang="tr-TR" dirty="0">
                <a:latin typeface="Calibri" panose="020F0502020204030204" pitchFamily="34" charset="0"/>
                <a:cs typeface="Calibri" panose="020F0502020204030204" pitchFamily="34" charset="0"/>
              </a:rPr>
              <a:t>Siber Güvenliğin Temelleri</a:t>
            </a:r>
          </a:p>
          <a:p>
            <a:pPr marL="0" indent="0">
              <a:buNone/>
            </a:pPr>
            <a:r>
              <a:rPr lang="tr-TR" b="1" dirty="0">
                <a:latin typeface="Calibri" panose="020F0502020204030204" pitchFamily="34" charset="0"/>
                <a:cs typeface="Calibri" panose="020F0502020204030204" pitchFamily="34" charset="0"/>
              </a:rPr>
              <a:t>02. HAFTA </a:t>
            </a:r>
            <a:r>
              <a:rPr lang="tr-TR" dirty="0" err="1">
                <a:latin typeface="Calibri" panose="020F0502020204030204" pitchFamily="34" charset="0"/>
                <a:cs typeface="Calibri" panose="020F0502020204030204" pitchFamily="34" charset="0"/>
              </a:rPr>
              <a:t>Kali</a:t>
            </a:r>
            <a:r>
              <a:rPr lang="tr-TR" dirty="0">
                <a:latin typeface="Calibri" panose="020F0502020204030204" pitchFamily="34" charset="0"/>
                <a:cs typeface="Calibri" panose="020F0502020204030204" pitchFamily="34" charset="0"/>
              </a:rPr>
              <a:t> Linux</a:t>
            </a:r>
          </a:p>
          <a:p>
            <a:pPr marL="0" indent="0">
              <a:buNone/>
            </a:pPr>
            <a:r>
              <a:rPr lang="tr-TR" b="1" dirty="0">
                <a:latin typeface="Calibri" panose="020F0502020204030204" pitchFamily="34" charset="0"/>
                <a:cs typeface="Calibri" panose="020F0502020204030204" pitchFamily="34" charset="0"/>
              </a:rPr>
              <a:t>03. HAFTA </a:t>
            </a:r>
            <a:r>
              <a:rPr lang="tr-TR" dirty="0">
                <a:latin typeface="Calibri" panose="020F0502020204030204" pitchFamily="34" charset="0"/>
                <a:cs typeface="Calibri" panose="020F0502020204030204" pitchFamily="34" charset="0"/>
              </a:rPr>
              <a:t>Parolalar</a:t>
            </a:r>
          </a:p>
          <a:p>
            <a:pPr marL="0" indent="0">
              <a:buNone/>
            </a:pPr>
            <a:r>
              <a:rPr lang="tr-TR" b="1" dirty="0">
                <a:latin typeface="Calibri" panose="020F0502020204030204" pitchFamily="34" charset="0"/>
                <a:cs typeface="Calibri" panose="020F0502020204030204" pitchFamily="34" charset="0"/>
              </a:rPr>
              <a:t>04. HAFTA </a:t>
            </a:r>
            <a:r>
              <a:rPr lang="tr-TR" dirty="0" err="1">
                <a:latin typeface="Calibri" panose="020F0502020204030204" pitchFamily="34" charset="0"/>
                <a:cs typeface="Calibri" panose="020F0502020204030204" pitchFamily="34" charset="0"/>
              </a:rPr>
              <a:t>Kriptografi</a:t>
            </a:r>
            <a:endParaRPr lang="tr-TR" dirty="0">
              <a:latin typeface="Calibri" panose="020F0502020204030204" pitchFamily="34" charset="0"/>
              <a:cs typeface="Calibri" panose="020F0502020204030204" pitchFamily="34" charset="0"/>
            </a:endParaRPr>
          </a:p>
          <a:p>
            <a:pPr marL="0" indent="0">
              <a:buNone/>
            </a:pPr>
            <a:r>
              <a:rPr lang="tr-TR" b="1" dirty="0">
                <a:latin typeface="Calibri" panose="020F0502020204030204" pitchFamily="34" charset="0"/>
                <a:cs typeface="Calibri" panose="020F0502020204030204" pitchFamily="34" charset="0"/>
              </a:rPr>
              <a:t>05. HAFTA </a:t>
            </a:r>
            <a:r>
              <a:rPr lang="tr-TR" dirty="0">
                <a:latin typeface="Calibri" panose="020F0502020204030204" pitchFamily="34" charset="0"/>
                <a:cs typeface="Calibri" panose="020F0502020204030204" pitchFamily="34" charset="0"/>
              </a:rPr>
              <a:t>Kötü Amaçlı Yazılımlar</a:t>
            </a:r>
          </a:p>
          <a:p>
            <a:pPr marL="0" indent="0">
              <a:buNone/>
            </a:pPr>
            <a:r>
              <a:rPr lang="tr-TR" b="1" dirty="0">
                <a:latin typeface="Calibri" panose="020F0502020204030204" pitchFamily="34" charset="0"/>
                <a:cs typeface="Calibri" panose="020F0502020204030204" pitchFamily="34" charset="0"/>
              </a:rPr>
              <a:t>06. HAFTA </a:t>
            </a:r>
            <a:r>
              <a:rPr lang="tr-TR" dirty="0">
                <a:latin typeface="Calibri" panose="020F0502020204030204" pitchFamily="34" charset="0"/>
                <a:cs typeface="Calibri" panose="020F0502020204030204" pitchFamily="34" charset="0"/>
              </a:rPr>
              <a:t>Siber Saldırı Analizi</a:t>
            </a:r>
          </a:p>
          <a:p>
            <a:pPr marL="0" indent="0">
              <a:buNone/>
            </a:pPr>
            <a:r>
              <a:rPr lang="tr-TR" b="1" dirty="0">
                <a:latin typeface="Calibri" panose="020F0502020204030204" pitchFamily="34" charset="0"/>
                <a:cs typeface="Calibri" panose="020F0502020204030204" pitchFamily="34" charset="0"/>
              </a:rPr>
              <a:t>07. HAFTA </a:t>
            </a:r>
            <a:r>
              <a:rPr lang="tr-TR" dirty="0">
                <a:latin typeface="Calibri" panose="020F0502020204030204" pitchFamily="34" charset="0"/>
                <a:cs typeface="Calibri" panose="020F0502020204030204" pitchFamily="34" charset="0"/>
              </a:rPr>
              <a:t>Web Saldırıları ve Savunma</a:t>
            </a:r>
          </a:p>
          <a:p>
            <a:pPr marL="0" indent="0">
              <a:buNone/>
            </a:pPr>
            <a:r>
              <a:rPr lang="tr-TR" b="1" dirty="0">
                <a:latin typeface="Calibri" panose="020F0502020204030204" pitchFamily="34" charset="0"/>
                <a:cs typeface="Calibri" panose="020F0502020204030204" pitchFamily="34" charset="0"/>
              </a:rPr>
              <a:t>08. HAFTA </a:t>
            </a:r>
            <a:r>
              <a:rPr lang="tr-TR" dirty="0">
                <a:latin typeface="Calibri" panose="020F0502020204030204" pitchFamily="34" charset="0"/>
                <a:cs typeface="Calibri" panose="020F0502020204030204" pitchFamily="34" charset="0"/>
              </a:rPr>
              <a:t>Yarışma</a:t>
            </a:r>
          </a:p>
          <a:p>
            <a:pPr marL="0" indent="0">
              <a:buNone/>
            </a:pPr>
            <a:endParaRPr lang="tr-TR" dirty="0">
              <a:latin typeface="Calibri" panose="020F0502020204030204" pitchFamily="34" charset="0"/>
              <a:cs typeface="Calibri" panose="020F0502020204030204" pitchFamily="34" charset="0"/>
            </a:endParaRPr>
          </a:p>
          <a:p>
            <a:pPr marL="0" indent="0">
              <a:buNone/>
            </a:pPr>
            <a:endParaRPr lang="tr-TR" dirty="0">
              <a:latin typeface="Calibri" panose="020F0502020204030204" pitchFamily="34" charset="0"/>
              <a:cs typeface="Calibri" panose="020F0502020204030204" pitchFamily="34" charset="0"/>
            </a:endParaRPr>
          </a:p>
        </p:txBody>
      </p:sp>
      <p:sp>
        <p:nvSpPr>
          <p:cNvPr id="12" name="Left Bracket 11">
            <a:extLst>
              <a:ext uri="{FF2B5EF4-FFF2-40B4-BE49-F238E27FC236}">
                <a16:creationId xmlns:a16="http://schemas.microsoft.com/office/drawing/2014/main" xmlns="" id="{C80DFE41-5978-2B41-93BE-5ED4D0568288}"/>
              </a:ext>
            </a:extLst>
          </p:cNvPr>
          <p:cNvSpPr/>
          <p:nvPr/>
        </p:nvSpPr>
        <p:spPr>
          <a:xfrm>
            <a:off x="4944445" y="1828800"/>
            <a:ext cx="126262" cy="3644537"/>
          </a:xfrm>
          <a:prstGeom prst="leftBracket">
            <a:avLst/>
          </a:prstGeom>
          <a:ln w="19050">
            <a:solidFill>
              <a:srgbClr val="DB159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9" name="Rectangle 8">
            <a:extLst>
              <a:ext uri="{FF2B5EF4-FFF2-40B4-BE49-F238E27FC236}">
                <a16:creationId xmlns:a16="http://schemas.microsoft.com/office/drawing/2014/main" xmlns="" id="{69BE3F6F-0452-1F44-B707-A34E9D6DE436}"/>
              </a:ext>
            </a:extLst>
          </p:cNvPr>
          <p:cNvSpPr/>
          <p:nvPr/>
        </p:nvSpPr>
        <p:spPr>
          <a:xfrm>
            <a:off x="4454013" y="1428801"/>
            <a:ext cx="360201" cy="4401205"/>
          </a:xfrm>
          <a:prstGeom prst="rect">
            <a:avLst/>
          </a:prstGeom>
        </p:spPr>
        <p:txBody>
          <a:bodyPr wrap="square">
            <a:spAutoFit/>
          </a:bodyPr>
          <a:lstStyle/>
          <a:p>
            <a:pPr algn="ctr"/>
            <a:r>
              <a:rPr lang="tr-TR" sz="2000" dirty="0">
                <a:solidFill>
                  <a:srgbClr val="DB1591"/>
                </a:solidFill>
                <a:latin typeface="Calibri" panose="020F0502020204030204" pitchFamily="34" charset="0"/>
                <a:cs typeface="Calibri" panose="020F0502020204030204" pitchFamily="34" charset="0"/>
              </a:rPr>
              <a:t>S</a:t>
            </a:r>
          </a:p>
          <a:p>
            <a:pPr algn="ctr"/>
            <a:r>
              <a:rPr lang="tr-TR" sz="2000" dirty="0">
                <a:solidFill>
                  <a:srgbClr val="DB1591"/>
                </a:solidFill>
                <a:latin typeface="Calibri" panose="020F0502020204030204" pitchFamily="34" charset="0"/>
                <a:cs typeface="Calibri" panose="020F0502020204030204" pitchFamily="34" charset="0"/>
              </a:rPr>
              <a:t>İ</a:t>
            </a:r>
          </a:p>
          <a:p>
            <a:pPr algn="ctr"/>
            <a:r>
              <a:rPr lang="tr-TR" sz="2000" dirty="0">
                <a:solidFill>
                  <a:srgbClr val="DB1591"/>
                </a:solidFill>
                <a:latin typeface="Calibri" panose="020F0502020204030204" pitchFamily="34" charset="0"/>
                <a:cs typeface="Calibri" panose="020F0502020204030204" pitchFamily="34" charset="0"/>
              </a:rPr>
              <a:t>B</a:t>
            </a:r>
          </a:p>
          <a:p>
            <a:pPr algn="ctr"/>
            <a:r>
              <a:rPr lang="tr-TR" sz="2000" dirty="0">
                <a:solidFill>
                  <a:srgbClr val="DB1591"/>
                </a:solidFill>
                <a:latin typeface="Calibri" panose="020F0502020204030204" pitchFamily="34" charset="0"/>
                <a:cs typeface="Calibri" panose="020F0502020204030204" pitchFamily="34" charset="0"/>
              </a:rPr>
              <a:t>E</a:t>
            </a:r>
          </a:p>
          <a:p>
            <a:pPr algn="ctr"/>
            <a:r>
              <a:rPr lang="tr-TR" sz="2000" dirty="0">
                <a:solidFill>
                  <a:srgbClr val="DB1591"/>
                </a:solidFill>
                <a:latin typeface="Calibri" panose="020F0502020204030204" pitchFamily="34" charset="0"/>
                <a:cs typeface="Calibri" panose="020F0502020204030204" pitchFamily="34" charset="0"/>
              </a:rPr>
              <a:t>R</a:t>
            </a:r>
          </a:p>
          <a:p>
            <a:pPr algn="ctr"/>
            <a:r>
              <a:rPr lang="tr-TR" sz="2000" dirty="0">
                <a:solidFill>
                  <a:srgbClr val="DB1591"/>
                </a:solidFill>
                <a:latin typeface="Calibri" panose="020F0502020204030204" pitchFamily="34" charset="0"/>
                <a:cs typeface="Calibri" panose="020F0502020204030204" pitchFamily="34" charset="0"/>
              </a:rPr>
              <a:t> </a:t>
            </a:r>
          </a:p>
          <a:p>
            <a:pPr algn="ctr"/>
            <a:r>
              <a:rPr lang="tr-TR" sz="2000" dirty="0">
                <a:solidFill>
                  <a:srgbClr val="DB1591"/>
                </a:solidFill>
                <a:latin typeface="Calibri" panose="020F0502020204030204" pitchFamily="34" charset="0"/>
                <a:cs typeface="Calibri" panose="020F0502020204030204" pitchFamily="34" charset="0"/>
              </a:rPr>
              <a:t>G</a:t>
            </a:r>
          </a:p>
          <a:p>
            <a:pPr algn="ctr"/>
            <a:r>
              <a:rPr lang="tr-TR" sz="2000" dirty="0">
                <a:solidFill>
                  <a:srgbClr val="DB1591"/>
                </a:solidFill>
                <a:latin typeface="Calibri" panose="020F0502020204030204" pitchFamily="34" charset="0"/>
                <a:cs typeface="Calibri" panose="020F0502020204030204" pitchFamily="34" charset="0"/>
              </a:rPr>
              <a:t>Ü</a:t>
            </a:r>
          </a:p>
          <a:p>
            <a:pPr algn="ctr"/>
            <a:r>
              <a:rPr lang="tr-TR" sz="2000" dirty="0">
                <a:solidFill>
                  <a:srgbClr val="DB1591"/>
                </a:solidFill>
                <a:latin typeface="Calibri" panose="020F0502020204030204" pitchFamily="34" charset="0"/>
                <a:cs typeface="Calibri" panose="020F0502020204030204" pitchFamily="34" charset="0"/>
              </a:rPr>
              <a:t>V</a:t>
            </a:r>
          </a:p>
          <a:p>
            <a:pPr algn="ctr"/>
            <a:r>
              <a:rPr lang="tr-TR" sz="2000" dirty="0">
                <a:solidFill>
                  <a:srgbClr val="DB1591"/>
                </a:solidFill>
                <a:latin typeface="Calibri" panose="020F0502020204030204" pitchFamily="34" charset="0"/>
                <a:cs typeface="Calibri" panose="020F0502020204030204" pitchFamily="34" charset="0"/>
              </a:rPr>
              <a:t>E</a:t>
            </a:r>
          </a:p>
          <a:p>
            <a:pPr algn="ctr"/>
            <a:r>
              <a:rPr lang="tr-TR" sz="2000" dirty="0">
                <a:solidFill>
                  <a:srgbClr val="DB1591"/>
                </a:solidFill>
                <a:latin typeface="Calibri" panose="020F0502020204030204" pitchFamily="34" charset="0"/>
                <a:cs typeface="Calibri" panose="020F0502020204030204" pitchFamily="34" charset="0"/>
              </a:rPr>
              <a:t>N</a:t>
            </a:r>
          </a:p>
          <a:p>
            <a:pPr algn="ctr"/>
            <a:r>
              <a:rPr lang="tr-TR" sz="2000" dirty="0">
                <a:solidFill>
                  <a:srgbClr val="DB1591"/>
                </a:solidFill>
                <a:latin typeface="Calibri" panose="020F0502020204030204" pitchFamily="34" charset="0"/>
                <a:cs typeface="Calibri" panose="020F0502020204030204" pitchFamily="34" charset="0"/>
              </a:rPr>
              <a:t>L</a:t>
            </a:r>
          </a:p>
          <a:p>
            <a:pPr algn="ctr"/>
            <a:r>
              <a:rPr lang="tr-TR" sz="2000" dirty="0">
                <a:solidFill>
                  <a:srgbClr val="DB1591"/>
                </a:solidFill>
                <a:latin typeface="Calibri" panose="020F0502020204030204" pitchFamily="34" charset="0"/>
                <a:cs typeface="Calibri" panose="020F0502020204030204" pitchFamily="34" charset="0"/>
              </a:rPr>
              <a:t>İ</a:t>
            </a:r>
          </a:p>
          <a:p>
            <a:pPr algn="ctr"/>
            <a:r>
              <a:rPr lang="tr-TR" sz="2000" dirty="0">
                <a:solidFill>
                  <a:srgbClr val="DB1591"/>
                </a:solidFill>
                <a:latin typeface="Calibri" panose="020F0502020204030204" pitchFamily="34" charset="0"/>
                <a:cs typeface="Calibri" panose="020F0502020204030204" pitchFamily="34" charset="0"/>
              </a:rPr>
              <a:t>K</a:t>
            </a:r>
          </a:p>
        </p:txBody>
      </p:sp>
      <p:pic>
        <p:nvPicPr>
          <p:cNvPr id="20" name="Google Shape;186;p10" descr="A close up of a sign&#10;&#10;Description automatically generated">
            <a:extLst>
              <a:ext uri="{FF2B5EF4-FFF2-40B4-BE49-F238E27FC236}">
                <a16:creationId xmlns:a16="http://schemas.microsoft.com/office/drawing/2014/main" xmlns="" id="{F0F3D9D9-5F45-4240-AAB4-1F153A4410B9}"/>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Tree>
    <p:extLst>
      <p:ext uri="{BB962C8B-B14F-4D97-AF65-F5344CB8AC3E}">
        <p14:creationId xmlns:p14="http://schemas.microsoft.com/office/powerpoint/2010/main" val="363717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1265400"/>
            <a:ext cx="7080262" cy="5170238"/>
          </a:xfrm>
          <a:prstGeom prst="rect">
            <a:avLst/>
          </a:prstGeom>
          <a:noFill/>
          <a:ln>
            <a:noFill/>
          </a:ln>
        </p:spPr>
        <p:txBody>
          <a:bodyPr spcFirstLastPara="1" wrap="square" lIns="91425" tIns="45700" rIns="91425" bIns="45700" anchor="t" anchorCtr="0">
            <a:spAutoFit/>
          </a:bodyPr>
          <a:lstStyle/>
          <a:p>
            <a:pPr lvl="0">
              <a:spcAft>
                <a:spcPts val="600"/>
              </a:spcAft>
              <a:buFont typeface="+mj-lt"/>
              <a:buAutoNum type="arabicPeriod"/>
            </a:pPr>
            <a:r>
              <a:rPr lang="tr-TR" sz="2400" dirty="0">
                <a:effectLst/>
                <a:latin typeface="+mn-lt"/>
                <a:ea typeface="Times New Roman" panose="02020603050405020304" pitchFamily="18" charset="0"/>
                <a:cs typeface="Arial" panose="020B0604020202020204" pitchFamily="34" charset="0"/>
              </a:rPr>
              <a:t>Arkadaşın senin telefonundaki mesajların hepsini okumuş.</a:t>
            </a:r>
            <a:endParaRPr lang="tr-TR" sz="2400" dirty="0">
              <a:effectLst/>
              <a:latin typeface="+mn-lt"/>
              <a:ea typeface="Arial" panose="020B0604020202020204" pitchFamily="34" charset="0"/>
              <a:cs typeface="Arial" panose="020B0604020202020204" pitchFamily="34" charset="0"/>
            </a:endParaRPr>
          </a:p>
          <a:p>
            <a:pPr lvl="0">
              <a:spcAft>
                <a:spcPts val="800"/>
              </a:spcAft>
              <a:buFont typeface="+mj-lt"/>
              <a:buAutoNum type="arabicPeriod"/>
            </a:pPr>
            <a:r>
              <a:rPr lang="tr-TR" sz="2400" dirty="0">
                <a:effectLst/>
                <a:latin typeface="+mn-lt"/>
                <a:ea typeface="Times New Roman" panose="02020603050405020304" pitchFamily="18" charset="0"/>
                <a:cs typeface="Arial" panose="020B0604020202020204" pitchFamily="34" charset="0"/>
              </a:rPr>
              <a:t>Uzaktan eğitim sistemi çöktüğü için ders kayıtlarına ulaşamıyorsun.</a:t>
            </a:r>
            <a:endParaRPr lang="tr-TR" sz="2400" dirty="0">
              <a:effectLst/>
              <a:latin typeface="+mn-lt"/>
              <a:ea typeface="Arial" panose="020B0604020202020204" pitchFamily="34" charset="0"/>
              <a:cs typeface="Arial" panose="020B0604020202020204" pitchFamily="34" charset="0"/>
            </a:endParaRPr>
          </a:p>
          <a:p>
            <a:pPr lvl="0">
              <a:spcAft>
                <a:spcPts val="800"/>
              </a:spcAft>
              <a:buFont typeface="+mj-lt"/>
              <a:buAutoNum type="arabicPeriod"/>
            </a:pPr>
            <a:r>
              <a:rPr lang="tr-TR" sz="2400" dirty="0">
                <a:effectLst/>
                <a:latin typeface="+mn-lt"/>
                <a:ea typeface="Times New Roman" panose="02020603050405020304" pitchFamily="18" charset="0"/>
                <a:cs typeface="Arial" panose="020B0604020202020204" pitchFamily="34" charset="0"/>
              </a:rPr>
              <a:t>Ödevini öğretmenine teslim etmiştin ama kapak sayfası kopup düşmüş ve kaybolmuş.</a:t>
            </a:r>
            <a:endParaRPr lang="tr-TR" sz="2400" dirty="0">
              <a:effectLst/>
              <a:latin typeface="+mn-lt"/>
              <a:ea typeface="Arial" panose="020B0604020202020204" pitchFamily="34" charset="0"/>
              <a:cs typeface="Arial" panose="020B0604020202020204" pitchFamily="34" charset="0"/>
            </a:endParaRPr>
          </a:p>
          <a:p>
            <a:pPr lvl="0">
              <a:spcAft>
                <a:spcPts val="800"/>
              </a:spcAft>
              <a:buFont typeface="+mj-lt"/>
              <a:buAutoNum type="arabicPeriod"/>
            </a:pPr>
            <a:r>
              <a:rPr lang="tr-TR" sz="2400" dirty="0">
                <a:effectLst/>
                <a:latin typeface="+mn-lt"/>
                <a:ea typeface="Times New Roman" panose="02020603050405020304" pitchFamily="18" charset="0"/>
                <a:cs typeface="Arial" panose="020B0604020202020204" pitchFamily="34" charset="0"/>
              </a:rPr>
              <a:t>Arkadaşın sana gelen bir mesajı okumuş sonra da silmiş.</a:t>
            </a:r>
            <a:endParaRPr lang="tr-TR" sz="2400" dirty="0">
              <a:effectLst/>
              <a:latin typeface="+mn-lt"/>
              <a:ea typeface="Arial" panose="020B0604020202020204" pitchFamily="34" charset="0"/>
              <a:cs typeface="Arial" panose="020B0604020202020204" pitchFamily="34" charset="0"/>
            </a:endParaRPr>
          </a:p>
          <a:p>
            <a:pPr lvl="0">
              <a:spcAft>
                <a:spcPts val="800"/>
              </a:spcAft>
              <a:buFont typeface="+mj-lt"/>
              <a:buAutoNum type="arabicPeriod"/>
            </a:pPr>
            <a:r>
              <a:rPr lang="tr-TR" sz="2400" dirty="0">
                <a:effectLst/>
                <a:latin typeface="+mn-lt"/>
                <a:ea typeface="Times New Roman" panose="02020603050405020304" pitchFamily="18" charset="0"/>
                <a:cs typeface="Arial" panose="020B0604020202020204" pitchFamily="34" charset="0"/>
              </a:rPr>
              <a:t>Birileri okulun web sayfasındaki bazı duyuruları izinsiz olarak yok etmiş.</a:t>
            </a:r>
            <a:endParaRPr lang="tr-TR" sz="2400" dirty="0">
              <a:effectLst/>
              <a:latin typeface="+mn-lt"/>
              <a:ea typeface="Arial" panose="020B0604020202020204" pitchFamily="34" charset="0"/>
              <a:cs typeface="Arial" panose="020B060402020202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292583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464742" y="1305362"/>
            <a:ext cx="7315200" cy="4247276"/>
          </a:xfrm>
          <a:prstGeom prst="rect">
            <a:avLst/>
          </a:prstGeom>
          <a:noFill/>
          <a:ln>
            <a:noFill/>
          </a:ln>
        </p:spPr>
        <p:txBody>
          <a:bodyPr spcFirstLastPara="1" wrap="square" lIns="91425" tIns="45700" rIns="91425" bIns="45700" anchor="t" anchorCtr="0">
            <a:spAutoFit/>
          </a:bodyPr>
          <a:lstStyle/>
          <a:p>
            <a:pPr lvl="0" algn="ctr"/>
            <a:r>
              <a:rPr lang="tr-TR" sz="5400" b="1" dirty="0">
                <a:solidFill>
                  <a:srgbClr val="3F3F3F"/>
                </a:solidFill>
                <a:latin typeface="Calibri" panose="020F0502020204030204" pitchFamily="34" charset="0"/>
                <a:cs typeface="Calibri" panose="020F0502020204030204" pitchFamily="34" charset="0"/>
              </a:rPr>
              <a:t>SİBER GÜVENLİĞİN KORUNMADIĞI DURUMLARDA SİZCE NE GİBİ SONUÇLAR ORTAYA ÇIKAR?</a:t>
            </a:r>
            <a:endParaRPr lang="tr-TR" sz="3600"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2" name="Resim 1"/>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241159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464742" y="1305362"/>
            <a:ext cx="7315200" cy="2585283"/>
          </a:xfrm>
          <a:prstGeom prst="rect">
            <a:avLst/>
          </a:prstGeom>
          <a:noFill/>
          <a:ln>
            <a:noFill/>
          </a:ln>
        </p:spPr>
        <p:txBody>
          <a:bodyPr spcFirstLastPara="1" wrap="square" lIns="91425" tIns="45700" rIns="91425" bIns="45700" anchor="t" anchorCtr="0">
            <a:spAutoFit/>
          </a:bodyPr>
          <a:lstStyle/>
          <a:p>
            <a:pPr lvl="0" algn="ctr"/>
            <a:r>
              <a:rPr lang="tr-TR" sz="5400" b="1" dirty="0">
                <a:solidFill>
                  <a:srgbClr val="3F3F3F"/>
                </a:solidFill>
                <a:latin typeface="Calibri" panose="020F0502020204030204" pitchFamily="34" charset="0"/>
                <a:cs typeface="Calibri" panose="020F0502020204030204" pitchFamily="34" charset="0"/>
              </a:rPr>
              <a:t>SİBER SALDIRI YAPAN KİŞİLERİN HEDEFLERİ NE OLABİLİR?</a:t>
            </a:r>
            <a:endParaRPr lang="tr-TR" sz="3600"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2" name="Resim 1"/>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49280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1714057"/>
            <a:ext cx="7080262" cy="3026429"/>
          </a:xfrm>
          <a:prstGeom prst="rect">
            <a:avLst/>
          </a:prstGeom>
          <a:noFill/>
          <a:ln>
            <a:noFill/>
          </a:ln>
        </p:spPr>
        <p:txBody>
          <a:bodyPr spcFirstLastPara="1" wrap="square" lIns="91425" tIns="45700" rIns="91425" bIns="45700" anchor="t" anchorCtr="0">
            <a:spAutoFit/>
          </a:bodyPr>
          <a:lstStyle/>
          <a:p>
            <a:pPr algn="just">
              <a:spcBef>
                <a:spcPts val="600"/>
              </a:spcBef>
              <a:spcAft>
                <a:spcPts val="600"/>
              </a:spcAft>
            </a:pPr>
            <a:r>
              <a:rPr lang="tr-TR" sz="2400" dirty="0">
                <a:effectLst/>
                <a:latin typeface="+mn-lt"/>
                <a:ea typeface="Times New Roman" panose="02020603050405020304" pitchFamily="18" charset="0"/>
                <a:cs typeface="Arial" panose="020B0604020202020204" pitchFamily="34" charset="0"/>
              </a:rPr>
              <a:t>Siber güvenlik gerektiği gibi korunmazsa,</a:t>
            </a:r>
            <a:endParaRPr lang="tr-TR" sz="2400" dirty="0">
              <a:effectLst/>
              <a:latin typeface="+mn-lt"/>
              <a:ea typeface="Arial" panose="020B060402020202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tr-TR" sz="2400" dirty="0">
                <a:effectLst/>
                <a:latin typeface="+mn-lt"/>
                <a:ea typeface="Times New Roman" panose="02020603050405020304" pitchFamily="18" charset="0"/>
                <a:cs typeface="Arial" panose="020B0604020202020204" pitchFamily="34" charset="0"/>
              </a:rPr>
              <a:t>Maddi kayıp,</a:t>
            </a:r>
            <a:endParaRPr lang="tr-TR" sz="2400" dirty="0">
              <a:effectLst/>
              <a:latin typeface="+mn-lt"/>
              <a:ea typeface="Arial" panose="020B060402020202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tr-TR" sz="2400" dirty="0">
                <a:effectLst/>
                <a:latin typeface="+mn-lt"/>
                <a:ea typeface="Times New Roman" panose="02020603050405020304" pitchFamily="18" charset="0"/>
                <a:cs typeface="Arial" panose="020B0604020202020204" pitchFamily="34" charset="0"/>
              </a:rPr>
              <a:t>İtibar kaybı,</a:t>
            </a:r>
            <a:endParaRPr lang="tr-TR" sz="2400" dirty="0">
              <a:effectLst/>
              <a:latin typeface="+mn-lt"/>
              <a:ea typeface="Arial" panose="020B060402020202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tr-TR" sz="2400" dirty="0">
                <a:effectLst/>
                <a:latin typeface="+mn-lt"/>
                <a:ea typeface="Times New Roman" panose="02020603050405020304" pitchFamily="18" charset="0"/>
                <a:cs typeface="Arial" panose="020B0604020202020204" pitchFamily="34" charset="0"/>
              </a:rPr>
              <a:t>Psikolojik zarar,</a:t>
            </a:r>
            <a:endParaRPr lang="tr-TR" sz="2400" dirty="0">
              <a:effectLst/>
              <a:latin typeface="+mn-lt"/>
              <a:ea typeface="Arial" panose="020B060402020202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tr-TR" sz="2400" dirty="0">
                <a:effectLst/>
                <a:latin typeface="+mn-lt"/>
                <a:ea typeface="Times New Roman" panose="02020603050405020304" pitchFamily="18" charset="0"/>
                <a:cs typeface="Arial" panose="020B0604020202020204" pitchFamily="34" charset="0"/>
              </a:rPr>
              <a:t>Fiziksel hasar</a:t>
            </a:r>
            <a:endParaRPr lang="tr-TR" sz="2400" dirty="0">
              <a:effectLst/>
              <a:latin typeface="+mn-lt"/>
              <a:ea typeface="Arial" panose="020B0604020202020204" pitchFamily="34" charset="0"/>
              <a:cs typeface="Arial" panose="020B0604020202020204" pitchFamily="34" charset="0"/>
            </a:endParaRPr>
          </a:p>
          <a:p>
            <a:pPr algn="just">
              <a:spcBef>
                <a:spcPts val="600"/>
              </a:spcBef>
              <a:spcAft>
                <a:spcPts val="600"/>
              </a:spcAft>
            </a:pPr>
            <a:r>
              <a:rPr lang="tr-TR" sz="2400" dirty="0">
                <a:effectLst/>
                <a:latin typeface="+mn-lt"/>
                <a:ea typeface="Times New Roman" panose="02020603050405020304" pitchFamily="18" charset="0"/>
                <a:cs typeface="Arial" panose="020B0604020202020204" pitchFamily="34" charset="0"/>
              </a:rPr>
              <a:t>gibi sonuçlar ortaya çıkabilir.</a:t>
            </a:r>
            <a:endParaRPr lang="tr-TR" sz="2400" dirty="0">
              <a:effectLst/>
              <a:latin typeface="+mn-lt"/>
              <a:ea typeface="Arial" panose="020B0604020202020204" pitchFamily="34" charset="0"/>
              <a:cs typeface="Arial" panose="020B0604020202020204" pitchFamily="34" charset="0"/>
            </a:endParaRP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3200" b="1" dirty="0">
                <a:solidFill>
                  <a:srgbClr val="3F3F3F"/>
                </a:solidFill>
                <a:latin typeface="Calibri" panose="020F0502020204030204" pitchFamily="34" charset="0"/>
                <a:cs typeface="Calibri" panose="020F0502020204030204" pitchFamily="34" charset="0"/>
              </a:rPr>
              <a:t>SİBER TEHDİT VE SALDIRILAR</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324180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1714057"/>
            <a:ext cx="7080262" cy="3416279"/>
          </a:xfrm>
          <a:prstGeom prst="rect">
            <a:avLst/>
          </a:prstGeom>
          <a:noFill/>
          <a:ln>
            <a:noFill/>
          </a:ln>
        </p:spPr>
        <p:txBody>
          <a:bodyPr spcFirstLastPara="1" wrap="square" lIns="91425" tIns="45700" rIns="91425" bIns="45700" anchor="t" anchorCtr="0">
            <a:spAutoFit/>
          </a:bodyPr>
          <a:lstStyle/>
          <a:p>
            <a:pPr marL="342900" indent="-342900">
              <a:buFont typeface="Wingdings" panose="05000000000000000000" pitchFamily="2" charset="2"/>
              <a:buChar char="Ø"/>
            </a:pPr>
            <a:r>
              <a:rPr lang="tr-TR" sz="2400" dirty="0">
                <a:effectLst/>
                <a:latin typeface="+mn-lt"/>
                <a:ea typeface="Times New Roman" panose="02020603050405020304" pitchFamily="18" charset="0"/>
                <a:cs typeface="Arial" panose="020B0604020202020204" pitchFamily="34" charset="0"/>
              </a:rPr>
              <a:t>Siber güvenlikte </a:t>
            </a:r>
            <a:r>
              <a:rPr lang="tr-TR" sz="2400" b="1" dirty="0">
                <a:effectLst/>
                <a:latin typeface="+mn-lt"/>
                <a:ea typeface="Times New Roman" panose="02020603050405020304" pitchFamily="18" charset="0"/>
                <a:cs typeface="Arial" panose="020B0604020202020204" pitchFamily="34" charset="0"/>
              </a:rPr>
              <a:t>tehdit (</a:t>
            </a:r>
            <a:r>
              <a:rPr lang="tr-TR" sz="2400" b="1" dirty="0" err="1">
                <a:effectLst/>
                <a:latin typeface="+mn-lt"/>
                <a:ea typeface="Times New Roman" panose="02020603050405020304" pitchFamily="18" charset="0"/>
                <a:cs typeface="Arial" panose="020B0604020202020204" pitchFamily="34" charset="0"/>
              </a:rPr>
              <a:t>threat</a:t>
            </a:r>
            <a:r>
              <a:rPr lang="tr-TR" sz="2400" b="1" dirty="0">
                <a:effectLst/>
                <a:latin typeface="+mn-lt"/>
                <a:ea typeface="Times New Roman" panose="02020603050405020304" pitchFamily="18" charset="0"/>
                <a:cs typeface="Arial" panose="020B0604020202020204" pitchFamily="34" charset="0"/>
              </a:rPr>
              <a:t>)</a:t>
            </a:r>
            <a:r>
              <a:rPr lang="tr-TR" sz="2400" dirty="0">
                <a:effectLst/>
                <a:latin typeface="+mn-lt"/>
                <a:ea typeface="Times New Roman" panose="02020603050405020304" pitchFamily="18" charset="0"/>
                <a:cs typeface="Arial" panose="020B0604020202020204" pitchFamily="34" charset="0"/>
              </a:rPr>
              <a:t>, “sistemlere ve kuruma zarar verebilecek bir olayın nedeni” olarak tanımlanır (Kaynak: ISO 27005). </a:t>
            </a:r>
          </a:p>
          <a:p>
            <a:pPr marL="342900" indent="-342900">
              <a:buFont typeface="Wingdings" panose="05000000000000000000" pitchFamily="2" charset="2"/>
              <a:buChar char="Ø"/>
            </a:pPr>
            <a:endParaRPr lang="tr-TR" sz="2400" dirty="0"/>
          </a:p>
          <a:p>
            <a:pPr marL="342900" indent="-342900">
              <a:buFont typeface="Wingdings" panose="05000000000000000000" pitchFamily="2" charset="2"/>
              <a:buChar char="Ø"/>
            </a:pPr>
            <a:r>
              <a:rPr lang="tr-TR" sz="2400" dirty="0">
                <a:effectLst/>
                <a:latin typeface="+mn-lt"/>
                <a:ea typeface="Times New Roman" panose="02020603050405020304" pitchFamily="18" charset="0"/>
                <a:cs typeface="Arial" panose="020B0604020202020204" pitchFamily="34" charset="0"/>
              </a:rPr>
              <a:t>Tehditler kasıtlı ve kasıtlı olmayan (kazara oluşan) olarak ikiye ayrılır. Kasıtlı tehditlere </a:t>
            </a:r>
            <a:r>
              <a:rPr lang="tr-TR" sz="2400" dirty="0" err="1">
                <a:effectLst/>
                <a:latin typeface="+mn-lt"/>
                <a:ea typeface="Times New Roman" panose="02020603050405020304" pitchFamily="18" charset="0"/>
                <a:cs typeface="Arial" panose="020B0604020202020204" pitchFamily="34" charset="0"/>
              </a:rPr>
              <a:t>hackerlar</a:t>
            </a:r>
            <a:r>
              <a:rPr lang="tr-TR" sz="2400" dirty="0">
                <a:effectLst/>
                <a:latin typeface="+mn-lt"/>
                <a:ea typeface="Times New Roman" panose="02020603050405020304" pitchFamily="18" charset="0"/>
                <a:cs typeface="Arial" panose="020B0604020202020204" pitchFamily="34" charset="0"/>
              </a:rPr>
              <a:t>, casuslar, suç örgütleri vb. örnek verilebilir.</a:t>
            </a:r>
            <a:endParaRPr lang="tr-TR" sz="2400" dirty="0">
              <a:effectLst/>
              <a:latin typeface="+mn-lt"/>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tr-TR" sz="2400" dirty="0"/>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algn="ctr"/>
            <a:r>
              <a:rPr lang="tr-TR" sz="3200" b="1" dirty="0">
                <a:solidFill>
                  <a:schemeClr val="tx1">
                    <a:lumMod val="85000"/>
                    <a:lumOff val="15000"/>
                  </a:schemeClr>
                </a:solidFill>
                <a:latin typeface="Calibri" panose="020F0502020204030204" pitchFamily="34" charset="0"/>
                <a:cs typeface="Calibri" panose="020F0502020204030204" pitchFamily="34" charset="0"/>
              </a:rPr>
              <a:t>TEHDİT (THREAT)</a:t>
            </a:r>
            <a:endParaRPr sz="3200" b="1" dirty="0">
              <a:solidFill>
                <a:schemeClr val="tx1">
                  <a:lumMod val="85000"/>
                  <a:lumOff val="15000"/>
                </a:schemeClr>
              </a:solidFill>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210688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464742" y="1305362"/>
            <a:ext cx="7315200" cy="3416279"/>
          </a:xfrm>
          <a:prstGeom prst="rect">
            <a:avLst/>
          </a:prstGeom>
          <a:noFill/>
          <a:ln>
            <a:noFill/>
          </a:ln>
        </p:spPr>
        <p:txBody>
          <a:bodyPr spcFirstLastPara="1" wrap="square" lIns="91425" tIns="45700" rIns="91425" bIns="45700" anchor="t" anchorCtr="0">
            <a:spAutoFit/>
          </a:bodyPr>
          <a:lstStyle/>
          <a:p>
            <a:pPr lvl="0" algn="ctr"/>
            <a:r>
              <a:rPr lang="tr-TR" sz="5400" b="1" dirty="0">
                <a:solidFill>
                  <a:srgbClr val="3F3F3F"/>
                </a:solidFill>
                <a:latin typeface="Calibri" panose="020F0502020204030204" pitchFamily="34" charset="0"/>
                <a:cs typeface="Calibri" panose="020F0502020204030204" pitchFamily="34" charset="0"/>
              </a:rPr>
              <a:t>KASITLI OLMAYAN (KAZARA OLUŞAN) TEHDİTLER NELER OLABİLİR?</a:t>
            </a:r>
            <a:endParaRPr lang="tr-TR" sz="3600"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2" name="Resim 1"/>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312064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1714057"/>
            <a:ext cx="7080262" cy="3785611"/>
          </a:xfrm>
          <a:prstGeom prst="rect">
            <a:avLst/>
          </a:prstGeom>
          <a:noFill/>
          <a:ln>
            <a:noFill/>
          </a:ln>
        </p:spPr>
        <p:txBody>
          <a:bodyPr spcFirstLastPara="1" wrap="square" lIns="91425" tIns="45700" rIns="91425" bIns="45700" anchor="t" anchorCtr="0">
            <a:spAutoFit/>
          </a:bodyPr>
          <a:lstStyle/>
          <a:p>
            <a:pPr marL="342900" indent="-342900">
              <a:buFont typeface="Wingdings" panose="05000000000000000000" pitchFamily="2" charset="2"/>
              <a:buChar char="Ø"/>
            </a:pPr>
            <a:r>
              <a:rPr lang="tr-TR" sz="2400" b="1" dirty="0">
                <a:effectLst/>
                <a:latin typeface="Arial" panose="020B0604020202020204" pitchFamily="34" charset="0"/>
                <a:ea typeface="Times New Roman" panose="02020603050405020304" pitchFamily="18" charset="0"/>
                <a:cs typeface="Arial" panose="020B0604020202020204" pitchFamily="34" charset="0"/>
              </a:rPr>
              <a:t>Siber Saldırı (</a:t>
            </a:r>
            <a:r>
              <a:rPr lang="tr-TR" sz="2400" b="1" dirty="0" err="1">
                <a:effectLst/>
                <a:latin typeface="Arial" panose="020B0604020202020204" pitchFamily="34" charset="0"/>
                <a:ea typeface="Times New Roman" panose="02020603050405020304" pitchFamily="18" charset="0"/>
                <a:cs typeface="Arial" panose="020B0604020202020204" pitchFamily="34" charset="0"/>
              </a:rPr>
              <a:t>Cyber</a:t>
            </a:r>
            <a:r>
              <a:rPr lang="tr-TR" sz="2400" b="1" dirty="0">
                <a:effectLst/>
                <a:latin typeface="Arial" panose="020B0604020202020204" pitchFamily="34" charset="0"/>
                <a:ea typeface="Times New Roman" panose="02020603050405020304" pitchFamily="18" charset="0"/>
                <a:cs typeface="Arial" panose="020B0604020202020204" pitchFamily="34" charset="0"/>
              </a:rPr>
              <a:t> Attack) : </a:t>
            </a:r>
            <a:r>
              <a:rPr lang="tr-TR" sz="2400" dirty="0">
                <a:effectLst/>
                <a:latin typeface="Arial" panose="020B0604020202020204" pitchFamily="34" charset="0"/>
                <a:ea typeface="Times New Roman" panose="02020603050405020304" pitchFamily="18" charset="0"/>
                <a:cs typeface="Arial" panose="020B0604020202020204" pitchFamily="34" charset="0"/>
              </a:rPr>
              <a:t>“Sistem güvenliğini hedef alan akıllı bir tehdit kaynaklı saldırı” olarak tanımlanır (Kaynak: IETF). Yani kasıtlı olmayan tehditler nedeniyle ortaya çıkan durumlara saldırı denmez.</a:t>
            </a:r>
          </a:p>
          <a:p>
            <a:r>
              <a:rPr lang="tr-TR" sz="2400" dirty="0">
                <a:effectLst/>
                <a:latin typeface="Arial" panose="020B0604020202020204" pitchFamily="34" charset="0"/>
                <a:ea typeface="Times New Roman" panose="02020603050405020304" pitchFamily="18" charset="0"/>
                <a:cs typeface="Arial" panose="020B0604020202020204" pitchFamily="34" charset="0"/>
              </a:rPr>
              <a:t> </a:t>
            </a:r>
          </a:p>
          <a:p>
            <a:pPr marL="342900" indent="-342900">
              <a:buFont typeface="Wingdings" panose="05000000000000000000" pitchFamily="2" charset="2"/>
              <a:buChar char="Ø"/>
            </a:pPr>
            <a:r>
              <a:rPr lang="tr-TR" sz="2400" b="1" dirty="0">
                <a:effectLst/>
                <a:latin typeface="Arial" panose="020B0604020202020204" pitchFamily="34" charset="0"/>
                <a:ea typeface="Times New Roman" panose="02020603050405020304" pitchFamily="18" charset="0"/>
                <a:cs typeface="Arial" panose="020B0604020202020204" pitchFamily="34" charset="0"/>
              </a:rPr>
              <a:t>Siber Tehdit (</a:t>
            </a:r>
            <a:r>
              <a:rPr lang="tr-TR" sz="2400" b="1" dirty="0" err="1">
                <a:effectLst/>
                <a:latin typeface="Arial" panose="020B0604020202020204" pitchFamily="34" charset="0"/>
                <a:ea typeface="Times New Roman" panose="02020603050405020304" pitchFamily="18" charset="0"/>
                <a:cs typeface="Arial" panose="020B0604020202020204" pitchFamily="34" charset="0"/>
              </a:rPr>
              <a:t>Cyber</a:t>
            </a:r>
            <a:r>
              <a:rPr lang="tr-TR" sz="2400" b="1" dirty="0">
                <a:effectLst/>
                <a:latin typeface="Arial" panose="020B0604020202020204" pitchFamily="34" charset="0"/>
                <a:ea typeface="Times New Roman" panose="02020603050405020304" pitchFamily="18" charset="0"/>
                <a:cs typeface="Arial" panose="020B0604020202020204" pitchFamily="34" charset="0"/>
              </a:rPr>
              <a:t> </a:t>
            </a:r>
            <a:r>
              <a:rPr lang="tr-TR" sz="2400" b="1" dirty="0" err="1">
                <a:latin typeface="Arial" panose="020B0604020202020204" pitchFamily="34" charset="0"/>
                <a:ea typeface="Times New Roman" panose="02020603050405020304" pitchFamily="18" charset="0"/>
                <a:cs typeface="Arial" panose="020B0604020202020204" pitchFamily="34" charset="0"/>
              </a:rPr>
              <a:t>T</a:t>
            </a:r>
            <a:r>
              <a:rPr lang="tr-TR" sz="2400" b="1" dirty="0" err="1">
                <a:effectLst/>
                <a:latin typeface="Arial" panose="020B0604020202020204" pitchFamily="34" charset="0"/>
                <a:ea typeface="Times New Roman" panose="02020603050405020304" pitchFamily="18" charset="0"/>
                <a:cs typeface="Arial" panose="020B0604020202020204" pitchFamily="34" charset="0"/>
              </a:rPr>
              <a:t>hreat</a:t>
            </a:r>
            <a:r>
              <a:rPr lang="tr-TR" sz="2400" b="1" dirty="0">
                <a:effectLst/>
                <a:latin typeface="Arial" panose="020B0604020202020204" pitchFamily="34" charset="0"/>
                <a:ea typeface="Times New Roman" panose="02020603050405020304" pitchFamily="18" charset="0"/>
                <a:cs typeface="Arial" panose="020B0604020202020204" pitchFamily="34" charset="0"/>
              </a:rPr>
              <a:t>) : </a:t>
            </a:r>
            <a:r>
              <a:rPr lang="tr-TR" sz="2400" dirty="0">
                <a:effectLst/>
                <a:latin typeface="Arial" panose="020B0604020202020204" pitchFamily="34" charset="0"/>
                <a:ea typeface="Times New Roman" panose="02020603050405020304" pitchFamily="18" charset="0"/>
                <a:cs typeface="Arial" panose="020B0604020202020204" pitchFamily="34" charset="0"/>
              </a:rPr>
              <a:t>Siber saldırıların kaynağında olan kişilerin saldırıda kullandıkları yöntemleri ve hareketleri ifade eder.</a:t>
            </a:r>
            <a:endParaRPr lang="tr-TR"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tr-TR" sz="2400" dirty="0"/>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28917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904164"/>
            <a:ext cx="7080262" cy="4893607"/>
          </a:xfrm>
          <a:prstGeom prst="rect">
            <a:avLst/>
          </a:prstGeom>
          <a:noFill/>
          <a:ln>
            <a:noFill/>
          </a:ln>
        </p:spPr>
        <p:txBody>
          <a:bodyPr spcFirstLastPara="1" wrap="square" lIns="91425" tIns="45700" rIns="91425" bIns="45700" anchor="t" anchorCtr="0">
            <a:spAutoFit/>
          </a:bodyPr>
          <a:lstStyle/>
          <a:p>
            <a:pPr marL="342900" indent="-342900">
              <a:buFont typeface="Wingdings" panose="05000000000000000000" pitchFamily="2" charset="2"/>
              <a:buChar char="Ø"/>
            </a:pPr>
            <a:r>
              <a:rPr lang="tr-TR" sz="2400" b="1" dirty="0">
                <a:effectLst/>
                <a:latin typeface="Arial" panose="020B0604020202020204" pitchFamily="34" charset="0"/>
                <a:ea typeface="Times New Roman" panose="02020603050405020304" pitchFamily="18" charset="0"/>
                <a:cs typeface="Arial" panose="020B0604020202020204" pitchFamily="34" charset="0"/>
              </a:rPr>
              <a:t>Saldırgan (</a:t>
            </a:r>
            <a:r>
              <a:rPr lang="tr-TR" sz="2400" b="1" dirty="0" err="1">
                <a:effectLst/>
                <a:latin typeface="Arial" panose="020B0604020202020204" pitchFamily="34" charset="0"/>
                <a:ea typeface="Times New Roman" panose="02020603050405020304" pitchFamily="18" charset="0"/>
                <a:cs typeface="Arial" panose="020B0604020202020204" pitchFamily="34" charset="0"/>
              </a:rPr>
              <a:t>Attacker</a:t>
            </a:r>
            <a:r>
              <a:rPr lang="tr-TR" sz="2400" b="1" dirty="0">
                <a:effectLst/>
                <a:latin typeface="Arial" panose="020B0604020202020204" pitchFamily="34" charset="0"/>
                <a:ea typeface="Times New Roman" panose="02020603050405020304" pitchFamily="18" charset="0"/>
                <a:cs typeface="Arial" panose="020B0604020202020204" pitchFamily="34" charset="0"/>
              </a:rPr>
              <a:t>)</a:t>
            </a:r>
            <a:r>
              <a:rPr lang="tr-TR" sz="2400" dirty="0">
                <a:effectLst/>
                <a:latin typeface="Arial" panose="020B0604020202020204" pitchFamily="34" charset="0"/>
                <a:ea typeface="Times New Roman" panose="02020603050405020304" pitchFamily="18" charset="0"/>
                <a:cs typeface="Arial" panose="020B0604020202020204" pitchFamily="34" charset="0"/>
              </a:rPr>
              <a:t> </a:t>
            </a:r>
            <a:r>
              <a:rPr lang="tr-TR" sz="2400" b="1" dirty="0">
                <a:effectLst/>
                <a:latin typeface="Arial" panose="020B0604020202020204" pitchFamily="34" charset="0"/>
                <a:ea typeface="Times New Roman" panose="02020603050405020304" pitchFamily="18" charset="0"/>
                <a:cs typeface="Arial" panose="020B0604020202020204" pitchFamily="34" charset="0"/>
              </a:rPr>
              <a:t>: </a:t>
            </a:r>
            <a:r>
              <a:rPr lang="tr-TR" sz="2400" dirty="0">
                <a:latin typeface="Arial" panose="020B0604020202020204" pitchFamily="34" charset="0"/>
                <a:ea typeface="Times New Roman" panose="02020603050405020304" pitchFamily="18" charset="0"/>
                <a:cs typeface="Arial" panose="020B0604020202020204" pitchFamily="34" charset="0"/>
              </a:rPr>
              <a:t>Siber saldırı yapan kişilere denir.</a:t>
            </a:r>
            <a:r>
              <a:rPr lang="tr-TR" sz="2400" dirty="0">
                <a:effectLst/>
                <a:latin typeface="Arial" panose="020B0604020202020204" pitchFamily="34" charset="0"/>
                <a:ea typeface="Times New Roman" panose="02020603050405020304" pitchFamily="18" charset="0"/>
                <a:cs typeface="Arial" panose="020B0604020202020204" pitchFamily="34" charset="0"/>
              </a:rPr>
              <a:t> </a:t>
            </a:r>
          </a:p>
          <a:p>
            <a:pPr marL="342900" indent="-342900">
              <a:buFont typeface="Wingdings" panose="05000000000000000000" pitchFamily="2" charset="2"/>
              <a:buChar char="Ø"/>
            </a:pPr>
            <a:endParaRPr lang="tr-TR" sz="24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tr-TR" sz="2400" b="1" dirty="0">
                <a:effectLst/>
                <a:latin typeface="Arial" panose="020B0604020202020204" pitchFamily="34" charset="0"/>
                <a:ea typeface="Times New Roman" panose="02020603050405020304" pitchFamily="18" charset="0"/>
                <a:cs typeface="Arial" panose="020B0604020202020204" pitchFamily="34" charset="0"/>
              </a:rPr>
              <a:t>Siyah Şapkalı (Black Hat) Hacker : </a:t>
            </a:r>
            <a:r>
              <a:rPr lang="tr-TR" sz="2400" dirty="0">
                <a:effectLst/>
                <a:latin typeface="Arial" panose="020B0604020202020204" pitchFamily="34" charset="0"/>
                <a:ea typeface="Times New Roman" panose="02020603050405020304" pitchFamily="18" charset="0"/>
                <a:cs typeface="Arial" panose="020B0604020202020204" pitchFamily="34" charset="0"/>
              </a:rPr>
              <a:t>Siber güvenliği ihlal ederek karşı tarafa zarar vermek veya maddi kazanç elde etmek isteyen kişi, saldırgan demektir.</a:t>
            </a:r>
          </a:p>
          <a:p>
            <a:pPr marL="342900" indent="-342900">
              <a:buFont typeface="Wingdings" panose="05000000000000000000" pitchFamily="2" charset="2"/>
              <a:buChar char="Ø"/>
            </a:pPr>
            <a:endParaRPr lang="tr-TR" sz="24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tr-TR" sz="2400" b="1" dirty="0">
                <a:effectLst/>
                <a:latin typeface="Arial" panose="020B0604020202020204" pitchFamily="34" charset="0"/>
                <a:ea typeface="Times New Roman" panose="02020603050405020304" pitchFamily="18" charset="0"/>
                <a:cs typeface="Arial" panose="020B0604020202020204" pitchFamily="34" charset="0"/>
              </a:rPr>
              <a:t>Beyaz şapkalı (</a:t>
            </a:r>
            <a:r>
              <a:rPr lang="tr-TR" sz="2400" b="1" dirty="0" err="1">
                <a:effectLst/>
                <a:latin typeface="Arial" panose="020B0604020202020204" pitchFamily="34" charset="0"/>
                <a:ea typeface="Times New Roman" panose="02020603050405020304" pitchFamily="18" charset="0"/>
                <a:cs typeface="Arial" panose="020B0604020202020204" pitchFamily="34" charset="0"/>
              </a:rPr>
              <a:t>white</a:t>
            </a:r>
            <a:r>
              <a:rPr lang="tr-TR" sz="2400" b="1" dirty="0">
                <a:effectLst/>
                <a:latin typeface="Arial" panose="020B0604020202020204" pitchFamily="34" charset="0"/>
                <a:ea typeface="Times New Roman" panose="02020603050405020304" pitchFamily="18" charset="0"/>
                <a:cs typeface="Arial" panose="020B0604020202020204" pitchFamily="34" charset="0"/>
              </a:rPr>
              <a:t> hat) hacker veya etik hacker </a:t>
            </a:r>
            <a:r>
              <a:rPr lang="tr-TR" sz="2400" b="1" dirty="0">
                <a:latin typeface="Arial" panose="020B0604020202020204" pitchFamily="34" charset="0"/>
                <a:ea typeface="Times New Roman" panose="02020603050405020304" pitchFamily="18" charset="0"/>
                <a:cs typeface="Arial" panose="020B0604020202020204" pitchFamily="34" charset="0"/>
              </a:rPr>
              <a:t>:</a:t>
            </a:r>
            <a:r>
              <a:rPr lang="tr-TR" sz="2400" dirty="0">
                <a:latin typeface="Arial" panose="020B0604020202020204" pitchFamily="34" charset="0"/>
                <a:ea typeface="Times New Roman" panose="02020603050405020304" pitchFamily="18" charset="0"/>
                <a:cs typeface="Arial" panose="020B0604020202020204" pitchFamily="34" charset="0"/>
              </a:rPr>
              <a:t>B</a:t>
            </a:r>
            <a:r>
              <a:rPr lang="tr-TR" sz="2400" dirty="0">
                <a:effectLst/>
                <a:latin typeface="Arial" panose="020B0604020202020204" pitchFamily="34" charset="0"/>
                <a:ea typeface="Times New Roman" panose="02020603050405020304" pitchFamily="18" charset="0"/>
                <a:cs typeface="Arial" panose="020B0604020202020204" pitchFamily="34" charset="0"/>
              </a:rPr>
              <a:t>ir kurumun izniyle o kuruma ait bilgisayar sistemlerini saldırılara dayanıklılık ve güvenlik açısından test edip değerlendiren kişileri tanımlar.</a:t>
            </a:r>
            <a:endParaRPr lang="tr-TR" sz="2400" dirty="0">
              <a:latin typeface="Arial" panose="020B0604020202020204" pitchFamily="34" charset="0"/>
              <a:cs typeface="Arial" panose="020B060402020202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27629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1714057"/>
            <a:ext cx="7080262" cy="3754834"/>
          </a:xfrm>
          <a:prstGeom prst="rect">
            <a:avLst/>
          </a:prstGeom>
          <a:noFill/>
          <a:ln>
            <a:noFill/>
          </a:ln>
        </p:spPr>
        <p:txBody>
          <a:bodyPr spcFirstLastPara="1" wrap="square" lIns="91425" tIns="45700" rIns="91425" bIns="45700" anchor="t" anchorCtr="0">
            <a:spAutoFit/>
          </a:bodyPr>
          <a:lstStyle/>
          <a:p>
            <a:pPr algn="just">
              <a:lnSpc>
                <a:spcPct val="150000"/>
              </a:lnSpc>
              <a:spcBef>
                <a:spcPts val="600"/>
              </a:spcBef>
              <a:spcAft>
                <a:spcPts val="600"/>
              </a:spcAft>
            </a:pPr>
            <a:r>
              <a:rPr lang="tr-TR" sz="2400" dirty="0">
                <a:effectLst/>
                <a:latin typeface="Arial" panose="020B0604020202020204" pitchFamily="34" charset="0"/>
                <a:ea typeface="Times New Roman" panose="02020603050405020304" pitchFamily="18" charset="0"/>
                <a:cs typeface="Arial" panose="020B0604020202020204" pitchFamily="34" charset="0"/>
              </a:rPr>
              <a:t>Siber tehditler çok çeşitlidir:</a:t>
            </a:r>
            <a:endParaRPr lang="tr-TR" sz="2400" dirty="0">
              <a:effectLst/>
              <a:latin typeface="Arial" panose="020B0604020202020204" pitchFamily="34" charset="0"/>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tr-TR" sz="2400" dirty="0">
                <a:effectLst/>
                <a:latin typeface="Arial" panose="020B0604020202020204" pitchFamily="34" charset="0"/>
                <a:ea typeface="Times New Roman" panose="02020603050405020304" pitchFamily="18" charset="0"/>
                <a:cs typeface="Arial" panose="020B0604020202020204" pitchFamily="34" charset="0"/>
              </a:rPr>
              <a:t>Kötü amaçlı yazılımlar (virüs, casus yazılım vb.),</a:t>
            </a:r>
          </a:p>
          <a:p>
            <a:pPr marL="342900" indent="-342900">
              <a:buFont typeface="Wingdings" panose="05000000000000000000" pitchFamily="2" charset="2"/>
              <a:buChar char="Ø"/>
            </a:pPr>
            <a:r>
              <a:rPr lang="tr-TR" sz="2400" dirty="0" err="1">
                <a:effectLst/>
                <a:latin typeface="Arial" panose="020B0604020202020204" pitchFamily="34" charset="0"/>
                <a:ea typeface="Times New Roman" panose="02020603050405020304" pitchFamily="18" charset="0"/>
                <a:cs typeface="Arial" panose="020B0604020202020204" pitchFamily="34" charset="0"/>
              </a:rPr>
              <a:t>Oltalama</a:t>
            </a:r>
            <a:r>
              <a:rPr lang="tr-TR" sz="2400" dirty="0">
                <a:effectLst/>
                <a:latin typeface="Arial" panose="020B0604020202020204" pitchFamily="34" charset="0"/>
                <a:ea typeface="Times New Roman" panose="02020603050405020304" pitchFamily="18" charset="0"/>
                <a:cs typeface="Arial" panose="020B0604020202020204" pitchFamily="34" charset="0"/>
              </a:rPr>
              <a:t> (</a:t>
            </a:r>
            <a:r>
              <a:rPr lang="tr-TR" sz="2400" dirty="0" err="1">
                <a:effectLst/>
                <a:latin typeface="Arial" panose="020B0604020202020204" pitchFamily="34" charset="0"/>
                <a:ea typeface="Times New Roman" panose="02020603050405020304" pitchFamily="18" charset="0"/>
                <a:cs typeface="Arial" panose="020B0604020202020204" pitchFamily="34" charset="0"/>
              </a:rPr>
              <a:t>phishing</a:t>
            </a:r>
            <a:r>
              <a:rPr lang="tr-TR" sz="2400" dirty="0">
                <a:effectLst/>
                <a:latin typeface="Arial" panose="020B0604020202020204" pitchFamily="34" charset="0"/>
                <a:ea typeface="Times New Roman" panose="02020603050405020304" pitchFamily="18" charset="0"/>
                <a:cs typeface="Arial" panose="020B0604020202020204" pitchFamily="34" charset="0"/>
              </a:rPr>
              <a:t>),</a:t>
            </a:r>
            <a:endParaRPr lang="tr-TR" sz="2400"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tr-TR" sz="2400" dirty="0">
                <a:effectLst/>
                <a:latin typeface="Arial" panose="020B0604020202020204" pitchFamily="34" charset="0"/>
                <a:ea typeface="Times New Roman" panose="02020603050405020304" pitchFamily="18" charset="0"/>
                <a:cs typeface="Arial" panose="020B0604020202020204" pitchFamily="34" charset="0"/>
              </a:rPr>
              <a:t>Hizmet engelleme (</a:t>
            </a:r>
            <a:r>
              <a:rPr lang="tr-TR" sz="2400" dirty="0" err="1">
                <a:effectLst/>
                <a:latin typeface="Arial" panose="020B0604020202020204" pitchFamily="34" charset="0"/>
                <a:ea typeface="Times New Roman" panose="02020603050405020304" pitchFamily="18" charset="0"/>
                <a:cs typeface="Arial" panose="020B0604020202020204" pitchFamily="34" charset="0"/>
              </a:rPr>
              <a:t>denial</a:t>
            </a:r>
            <a:r>
              <a:rPr lang="tr-TR" sz="2400" dirty="0">
                <a:effectLst/>
                <a:latin typeface="Arial" panose="020B0604020202020204" pitchFamily="34" charset="0"/>
                <a:ea typeface="Times New Roman" panose="02020603050405020304" pitchFamily="18" charset="0"/>
                <a:cs typeface="Arial" panose="020B0604020202020204" pitchFamily="34" charset="0"/>
              </a:rPr>
              <a:t> of service, </a:t>
            </a:r>
            <a:r>
              <a:rPr lang="tr-TR" sz="2400" dirty="0" err="1">
                <a:effectLst/>
                <a:latin typeface="Arial" panose="020B0604020202020204" pitchFamily="34" charset="0"/>
                <a:ea typeface="Times New Roman" panose="02020603050405020304" pitchFamily="18" charset="0"/>
                <a:cs typeface="Arial" panose="020B0604020202020204" pitchFamily="34" charset="0"/>
              </a:rPr>
              <a:t>DoS</a:t>
            </a:r>
            <a:r>
              <a:rPr lang="tr-TR" sz="2400" dirty="0">
                <a:effectLst/>
                <a:latin typeface="Arial" panose="020B0604020202020204" pitchFamily="34" charset="0"/>
                <a:ea typeface="Times New Roman" panose="02020603050405020304" pitchFamily="18" charset="0"/>
                <a:cs typeface="Arial" panose="020B0604020202020204" pitchFamily="34" charset="0"/>
              </a:rPr>
              <a:t>),</a:t>
            </a:r>
          </a:p>
          <a:p>
            <a:pPr marL="342900" indent="-342900">
              <a:buFont typeface="Wingdings" panose="05000000000000000000" pitchFamily="2" charset="2"/>
              <a:buChar char="Ø"/>
            </a:pPr>
            <a:r>
              <a:rPr lang="tr-TR" sz="2400" dirty="0">
                <a:effectLst/>
                <a:latin typeface="Arial" panose="020B0604020202020204" pitchFamily="34" charset="0"/>
                <a:ea typeface="Times New Roman" panose="02020603050405020304" pitchFamily="18" charset="0"/>
                <a:cs typeface="Arial" panose="020B0604020202020204" pitchFamily="34" charset="0"/>
              </a:rPr>
              <a:t>Veri sızdırma,</a:t>
            </a:r>
            <a:endParaRPr lang="tr-TR" sz="2400"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tr-TR" sz="2400" dirty="0">
                <a:effectLst/>
                <a:latin typeface="Arial" panose="020B0604020202020204" pitchFamily="34" charset="0"/>
                <a:ea typeface="Times New Roman" panose="02020603050405020304" pitchFamily="18" charset="0"/>
                <a:cs typeface="Arial" panose="020B0604020202020204" pitchFamily="34" charset="0"/>
              </a:rPr>
              <a:t>Yetki çalma,</a:t>
            </a:r>
            <a:endParaRPr lang="tr-TR" sz="2400"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tr-TR" sz="2400" dirty="0">
                <a:effectLst/>
                <a:latin typeface="Arial" panose="020B0604020202020204" pitchFamily="34" charset="0"/>
                <a:ea typeface="Times New Roman" panose="02020603050405020304" pitchFamily="18" charset="0"/>
                <a:cs typeface="Arial" panose="020B0604020202020204" pitchFamily="34" charset="0"/>
              </a:rPr>
              <a:t>Aradaki adam (</a:t>
            </a:r>
            <a:r>
              <a:rPr lang="tr-TR" sz="2400" dirty="0" err="1">
                <a:effectLst/>
                <a:latin typeface="Arial" panose="020B0604020202020204" pitchFamily="34" charset="0"/>
                <a:ea typeface="Times New Roman" panose="02020603050405020304" pitchFamily="18" charset="0"/>
                <a:cs typeface="Arial" panose="020B0604020202020204" pitchFamily="34" charset="0"/>
              </a:rPr>
              <a:t>man</a:t>
            </a:r>
            <a:r>
              <a:rPr lang="tr-TR" sz="2400" dirty="0">
                <a:effectLst/>
                <a:latin typeface="Arial" panose="020B0604020202020204" pitchFamily="34" charset="0"/>
                <a:ea typeface="Times New Roman" panose="02020603050405020304" pitchFamily="18" charset="0"/>
                <a:cs typeface="Arial" panose="020B0604020202020204" pitchFamily="34" charset="0"/>
              </a:rPr>
              <a:t> in </a:t>
            </a:r>
            <a:r>
              <a:rPr lang="tr-TR" sz="2400" dirty="0" err="1">
                <a:effectLst/>
                <a:latin typeface="Arial" panose="020B0604020202020204" pitchFamily="34" charset="0"/>
                <a:ea typeface="Times New Roman" panose="02020603050405020304" pitchFamily="18" charset="0"/>
                <a:cs typeface="Arial" panose="020B0604020202020204" pitchFamily="34" charset="0"/>
              </a:rPr>
              <a:t>the</a:t>
            </a:r>
            <a:r>
              <a:rPr lang="tr-TR" sz="2400" dirty="0">
                <a:effectLst/>
                <a:latin typeface="Arial" panose="020B0604020202020204" pitchFamily="34" charset="0"/>
                <a:ea typeface="Times New Roman" panose="02020603050405020304" pitchFamily="18" charset="0"/>
                <a:cs typeface="Arial" panose="020B0604020202020204" pitchFamily="34" charset="0"/>
              </a:rPr>
              <a:t> </a:t>
            </a:r>
            <a:r>
              <a:rPr lang="tr-TR" sz="2400" dirty="0" err="1">
                <a:effectLst/>
                <a:latin typeface="Arial" panose="020B0604020202020204" pitchFamily="34" charset="0"/>
                <a:ea typeface="Times New Roman" panose="02020603050405020304" pitchFamily="18" charset="0"/>
                <a:cs typeface="Arial" panose="020B0604020202020204" pitchFamily="34" charset="0"/>
              </a:rPr>
              <a:t>middle</a:t>
            </a:r>
            <a:r>
              <a:rPr lang="tr-TR" sz="2400" dirty="0">
                <a:effectLst/>
                <a:latin typeface="Arial" panose="020B0604020202020204" pitchFamily="34" charset="0"/>
                <a:ea typeface="Times New Roman" panose="02020603050405020304" pitchFamily="18" charset="0"/>
                <a:cs typeface="Arial" panose="020B0604020202020204" pitchFamily="34" charset="0"/>
              </a:rPr>
              <a:t>) saldırıları</a:t>
            </a:r>
          </a:p>
          <a:p>
            <a:pPr marL="342900" indent="-342900">
              <a:buFont typeface="Wingdings" panose="05000000000000000000" pitchFamily="2" charset="2"/>
              <a:buChar char="Ø"/>
            </a:pPr>
            <a:endParaRPr lang="tr-TR" sz="2400" dirty="0">
              <a:effectLst/>
              <a:latin typeface="Arial" panose="020B0604020202020204" pitchFamily="34" charset="0"/>
              <a:ea typeface="Arial" panose="020B0604020202020204" pitchFamily="34" charset="0"/>
              <a:cs typeface="Arial" panose="020B0604020202020204" pitchFamily="34" charset="0"/>
            </a:endParaRPr>
          </a:p>
          <a:p>
            <a:r>
              <a:rPr lang="tr-TR" sz="2400" dirty="0">
                <a:effectLst/>
                <a:latin typeface="Arial" panose="020B0604020202020204" pitchFamily="34" charset="0"/>
                <a:ea typeface="Times New Roman" panose="02020603050405020304" pitchFamily="18" charset="0"/>
                <a:cs typeface="Arial" panose="020B0604020202020204" pitchFamily="34" charset="0"/>
              </a:rPr>
              <a:t>yaygın siber tehditlere örnek olarak verilebilir.</a:t>
            </a: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3200" b="1" dirty="0">
                <a:solidFill>
                  <a:srgbClr val="3F3F3F"/>
                </a:solidFill>
                <a:latin typeface="Calibri" panose="020F0502020204030204" pitchFamily="34" charset="0"/>
                <a:cs typeface="Calibri" panose="020F0502020204030204" pitchFamily="34" charset="0"/>
              </a:rPr>
              <a:t>SİBER TEHDİT TÜRLERİ</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185339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585618"/>
            <a:ext cx="7080262" cy="6001603"/>
          </a:xfrm>
          <a:prstGeom prst="rect">
            <a:avLst/>
          </a:prstGeom>
          <a:noFill/>
          <a:ln>
            <a:noFill/>
          </a:ln>
        </p:spPr>
        <p:txBody>
          <a:bodyPr spcFirstLastPara="1" wrap="square" lIns="91425" tIns="45700" rIns="91425" bIns="45700" anchor="t" anchorCtr="0">
            <a:spAutoFit/>
          </a:bodyPr>
          <a:lstStyle/>
          <a:p>
            <a:r>
              <a:rPr lang="tr-TR" sz="2400" dirty="0">
                <a:effectLst/>
                <a:latin typeface="Arial" panose="020B0604020202020204" pitchFamily="34" charset="0"/>
                <a:ea typeface="Times New Roman" panose="02020603050405020304" pitchFamily="18" charset="0"/>
                <a:cs typeface="Arial" panose="020B0604020202020204" pitchFamily="34" charset="0"/>
              </a:rPr>
              <a:t>Tehditlere karşı sıkça kullanılan bazı önlemler şunlardır: </a:t>
            </a:r>
            <a:endParaRPr lang="tr-TR" sz="2400" dirty="0">
              <a:effectLst/>
              <a:latin typeface="Arial" panose="020B0604020202020204" pitchFamily="34" charset="0"/>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tr-TR" sz="24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tr-TR" sz="2400" b="1" dirty="0">
                <a:effectLst/>
                <a:latin typeface="Arial" panose="020B0604020202020204" pitchFamily="34" charset="0"/>
                <a:ea typeface="Times New Roman" panose="02020603050405020304" pitchFamily="18" charset="0"/>
                <a:cs typeface="Arial" panose="020B0604020202020204" pitchFamily="34" charset="0"/>
              </a:rPr>
              <a:t>Kimlik doğrulama ve erişim denetimi araçları</a:t>
            </a:r>
            <a:r>
              <a:rPr lang="tr-TR" sz="2400" dirty="0">
                <a:effectLst/>
                <a:latin typeface="Arial" panose="020B0604020202020204" pitchFamily="34" charset="0"/>
                <a:ea typeface="Times New Roman" panose="02020603050405020304" pitchFamily="18" charset="0"/>
                <a:cs typeface="Arial" panose="020B0604020202020204" pitchFamily="34" charset="0"/>
              </a:rPr>
              <a:t> (parolalar, akıllı kartlar, </a:t>
            </a:r>
            <a:r>
              <a:rPr lang="tr-TR" sz="2400" dirty="0" err="1">
                <a:effectLst/>
                <a:latin typeface="Arial" panose="020B0604020202020204" pitchFamily="34" charset="0"/>
                <a:ea typeface="Times New Roman" panose="02020603050405020304" pitchFamily="18" charset="0"/>
                <a:cs typeface="Arial" panose="020B0604020202020204" pitchFamily="34" charset="0"/>
              </a:rPr>
              <a:t>biyometrik</a:t>
            </a:r>
            <a:r>
              <a:rPr lang="tr-TR" sz="2400" dirty="0">
                <a:effectLst/>
                <a:latin typeface="Arial" panose="020B0604020202020204" pitchFamily="34" charset="0"/>
                <a:ea typeface="Times New Roman" panose="02020603050405020304" pitchFamily="18" charset="0"/>
                <a:cs typeface="Arial" panose="020B0604020202020204" pitchFamily="34" charset="0"/>
              </a:rPr>
              <a:t> sistemler vb.)</a:t>
            </a:r>
          </a:p>
          <a:p>
            <a:pPr marL="342900" indent="-342900">
              <a:buFont typeface="Wingdings" panose="05000000000000000000" pitchFamily="2" charset="2"/>
              <a:buChar char="Ø"/>
            </a:pPr>
            <a:endParaRPr lang="tr-TR" sz="24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tr-TR" sz="2400" b="1" dirty="0">
                <a:effectLst/>
                <a:latin typeface="Arial" panose="020B0604020202020204" pitchFamily="34" charset="0"/>
                <a:ea typeface="Times New Roman" panose="02020603050405020304" pitchFamily="18" charset="0"/>
                <a:cs typeface="Arial" panose="020B0604020202020204" pitchFamily="34" charset="0"/>
              </a:rPr>
              <a:t>Güvenlik yazılımları </a:t>
            </a:r>
            <a:r>
              <a:rPr lang="tr-TR" sz="2400" dirty="0">
                <a:effectLst/>
                <a:latin typeface="Arial" panose="020B0604020202020204" pitchFamily="34" charset="0"/>
                <a:ea typeface="Times New Roman" panose="02020603050405020304" pitchFamily="18" charset="0"/>
                <a:cs typeface="Arial" panose="020B0604020202020204" pitchFamily="34" charset="0"/>
              </a:rPr>
              <a:t>(</a:t>
            </a:r>
            <a:r>
              <a:rPr lang="tr-TR" sz="2400" dirty="0" err="1">
                <a:effectLst/>
                <a:latin typeface="Arial" panose="020B0604020202020204" pitchFamily="34" charset="0"/>
                <a:ea typeface="Times New Roman" panose="02020603050405020304" pitchFamily="18" charset="0"/>
                <a:cs typeface="Arial" panose="020B0604020202020204" pitchFamily="34" charset="0"/>
              </a:rPr>
              <a:t>antivirüs</a:t>
            </a:r>
            <a:r>
              <a:rPr lang="tr-TR" sz="2400" dirty="0">
                <a:effectLst/>
                <a:latin typeface="Arial" panose="020B0604020202020204" pitchFamily="34" charset="0"/>
                <a:ea typeface="Times New Roman" panose="02020603050405020304" pitchFamily="18" charset="0"/>
                <a:cs typeface="Arial" panose="020B0604020202020204" pitchFamily="34" charset="0"/>
              </a:rPr>
              <a:t>, bilgisayardaki güvenlik duvarı vb.)</a:t>
            </a:r>
          </a:p>
          <a:p>
            <a:pPr marL="342900" indent="-342900">
              <a:buFont typeface="Wingdings" panose="05000000000000000000" pitchFamily="2" charset="2"/>
              <a:buChar char="Ø"/>
            </a:pPr>
            <a:endParaRPr lang="tr-TR" sz="2400"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tr-TR" sz="2400" b="1" dirty="0">
                <a:effectLst/>
                <a:latin typeface="Arial" panose="020B0604020202020204" pitchFamily="34" charset="0"/>
                <a:ea typeface="Times New Roman" panose="02020603050405020304" pitchFamily="18" charset="0"/>
                <a:cs typeface="Arial" panose="020B0604020202020204" pitchFamily="34" charset="0"/>
              </a:rPr>
              <a:t>Güvenlik cihazları </a:t>
            </a:r>
            <a:r>
              <a:rPr lang="tr-TR" sz="2400" dirty="0">
                <a:effectLst/>
                <a:latin typeface="Arial" panose="020B0604020202020204" pitchFamily="34" charset="0"/>
                <a:ea typeface="Times New Roman" panose="02020603050405020304" pitchFamily="18" charset="0"/>
                <a:cs typeface="Arial" panose="020B0604020202020204" pitchFamily="34" charset="0"/>
              </a:rPr>
              <a:t>(sızma tespit sistemi – IDS, donanım güvenlik modülü – HSM, derin paket inceleme cihazı – DPI vb.):</a:t>
            </a:r>
          </a:p>
          <a:p>
            <a:pPr marL="342900" indent="-342900">
              <a:buFont typeface="Wingdings" panose="05000000000000000000" pitchFamily="2" charset="2"/>
              <a:buChar char="Ø"/>
            </a:pPr>
            <a:endParaRPr lang="tr-TR" sz="2400"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tr-TR" sz="2400" b="1" dirty="0">
                <a:effectLst/>
                <a:latin typeface="Arial" panose="020B0604020202020204" pitchFamily="34" charset="0"/>
                <a:ea typeface="Times New Roman" panose="02020603050405020304" pitchFamily="18" charset="0"/>
                <a:cs typeface="Arial" panose="020B0604020202020204" pitchFamily="34" charset="0"/>
              </a:rPr>
              <a:t>Güvenli yazılım geliştirme teknikleri</a:t>
            </a:r>
          </a:p>
          <a:p>
            <a:pPr marL="342900" indent="-342900">
              <a:buFont typeface="Wingdings" panose="05000000000000000000" pitchFamily="2" charset="2"/>
              <a:buChar char="Ø"/>
            </a:pPr>
            <a:endParaRPr lang="tr-TR" sz="2400" b="1" dirty="0">
              <a:effectLst/>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tr-TR" sz="2400" b="1" dirty="0" err="1">
                <a:effectLst/>
                <a:latin typeface="Arial" panose="020B0604020202020204" pitchFamily="34" charset="0"/>
                <a:ea typeface="Times New Roman" panose="02020603050405020304" pitchFamily="18" charset="0"/>
                <a:cs typeface="Arial" panose="020B0604020202020204" pitchFamily="34" charset="0"/>
              </a:rPr>
              <a:t>Kriptografi</a:t>
            </a:r>
            <a:r>
              <a:rPr lang="tr-TR" sz="2400" b="1" dirty="0">
                <a:effectLst/>
                <a:latin typeface="Arial" panose="020B0604020202020204" pitchFamily="34" charset="0"/>
                <a:ea typeface="Times New Roman" panose="02020603050405020304" pitchFamily="18" charset="0"/>
                <a:cs typeface="Arial" panose="020B0604020202020204" pitchFamily="34" charset="0"/>
              </a:rPr>
              <a:t> ve güvenli iletişim teknikleri </a:t>
            </a:r>
            <a:endParaRPr lang="tr-TR" sz="2400" b="1" dirty="0">
              <a:latin typeface="Arial" panose="020B0604020202020204" pitchFamily="34" charset="0"/>
              <a:cs typeface="Arial" panose="020B060402020202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150189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Neden</a:t>
            </a:r>
            <a:r>
              <a:rPr lang="en-US" dirty="0" smtClean="0"/>
              <a:t> </a:t>
            </a:r>
            <a:r>
              <a:rPr lang="en-US" dirty="0" err="1" smtClean="0"/>
              <a:t>Siber</a:t>
            </a:r>
            <a:r>
              <a:rPr lang="en-US" dirty="0" smtClean="0"/>
              <a:t> </a:t>
            </a:r>
            <a:r>
              <a:rPr lang="en-US" dirty="0" err="1" smtClean="0"/>
              <a:t>Güvenlik</a:t>
            </a:r>
            <a:r>
              <a:rPr lang="en-US" dirty="0" smtClean="0"/>
              <a:t>?</a:t>
            </a:r>
            <a:endParaRPr lang="tr-TR" dirty="0"/>
          </a:p>
        </p:txBody>
      </p:sp>
      <p:sp>
        <p:nvSpPr>
          <p:cNvPr id="3" name="Metin Yer Tutucusu 2"/>
          <p:cNvSpPr>
            <a:spLocks noGrp="1"/>
          </p:cNvSpPr>
          <p:nvPr>
            <p:ph type="body" idx="1"/>
          </p:nvPr>
        </p:nvSpPr>
        <p:spPr>
          <a:xfrm>
            <a:off x="838200" y="1825625"/>
            <a:ext cx="6271260" cy="4003675"/>
          </a:xfrm>
        </p:spPr>
        <p:txBody>
          <a:bodyPr>
            <a:normAutofit fontScale="77500" lnSpcReduction="20000"/>
          </a:bodyPr>
          <a:lstStyle/>
          <a:p>
            <a:pPr algn="just"/>
            <a:r>
              <a:rPr lang="tr-TR" dirty="0"/>
              <a:t>Yarın sabah bilgisayarınızı açtığınızda siyah bir ekran üzerinde şu mesajı </a:t>
            </a:r>
            <a:r>
              <a:rPr lang="tr-TR" dirty="0" smtClean="0"/>
              <a:t>gördüğünüzü</a:t>
            </a:r>
            <a:r>
              <a:rPr lang="en-US" dirty="0" smtClean="0"/>
              <a:t> </a:t>
            </a:r>
            <a:r>
              <a:rPr lang="tr-TR" dirty="0" smtClean="0"/>
              <a:t>düşünün</a:t>
            </a:r>
            <a:r>
              <a:rPr lang="tr-TR" dirty="0"/>
              <a:t>: “Bütün dosyalarınız ve programlarınız erişime kapatılmıştır. Eğer 48 saat </a:t>
            </a:r>
            <a:r>
              <a:rPr lang="tr-TR" dirty="0" smtClean="0"/>
              <a:t>içinde</a:t>
            </a:r>
            <a:r>
              <a:rPr lang="en-US" dirty="0" smtClean="0"/>
              <a:t> </a:t>
            </a:r>
            <a:r>
              <a:rPr lang="tr-TR" dirty="0" smtClean="0"/>
              <a:t>hesabımıza </a:t>
            </a:r>
            <a:r>
              <a:rPr lang="tr-TR" dirty="0"/>
              <a:t>10 bin TL değerinde </a:t>
            </a:r>
            <a:r>
              <a:rPr lang="tr-TR" dirty="0" err="1"/>
              <a:t>Bitcoin</a:t>
            </a:r>
            <a:r>
              <a:rPr lang="tr-TR" dirty="0"/>
              <a:t> göndermezseniz bütün dosyalarınız yok edilecektir.”</a:t>
            </a:r>
          </a:p>
          <a:p>
            <a:pPr algn="just"/>
            <a:r>
              <a:rPr lang="tr-TR" dirty="0"/>
              <a:t>Sonra telefonunuzdan e-postanıza giriş yapmaya çalışıyorsunuz ama yapamıyorsunuz </a:t>
            </a:r>
            <a:r>
              <a:rPr lang="tr-TR" dirty="0" smtClean="0"/>
              <a:t>çünkü</a:t>
            </a:r>
            <a:r>
              <a:rPr lang="en-US" dirty="0" smtClean="0"/>
              <a:t> </a:t>
            </a:r>
            <a:r>
              <a:rPr lang="tr-TR" dirty="0" smtClean="0"/>
              <a:t>birisi </a:t>
            </a:r>
            <a:r>
              <a:rPr lang="tr-TR" dirty="0"/>
              <a:t>hesabınızı ele geçirerek parolanızı değiştirmiş. </a:t>
            </a:r>
            <a:endParaRPr lang="en-US" dirty="0" smtClean="0"/>
          </a:p>
          <a:p>
            <a:pPr algn="just"/>
            <a:r>
              <a:rPr lang="tr-TR" dirty="0" smtClean="0"/>
              <a:t>Mesajlarınıza </a:t>
            </a:r>
            <a:r>
              <a:rPr lang="tr-TR" dirty="0"/>
              <a:t>baktığınızda </a:t>
            </a:r>
            <a:r>
              <a:rPr lang="tr-TR" dirty="0" err="1" smtClean="0"/>
              <a:t>farkediyorsunuz</a:t>
            </a:r>
            <a:r>
              <a:rPr lang="tr-TR" dirty="0" smtClean="0"/>
              <a:t> </a:t>
            </a:r>
            <a:r>
              <a:rPr lang="tr-TR" dirty="0"/>
              <a:t>ki telefonunuzda kayıtlı bütün yazışmalar rehberinizdeki herkes ile </a:t>
            </a:r>
            <a:r>
              <a:rPr lang="tr-TR" dirty="0" err="1" smtClean="0"/>
              <a:t>paylaşılmış,bütün</a:t>
            </a:r>
            <a:r>
              <a:rPr lang="tr-TR" dirty="0" smtClean="0"/>
              <a:t> </a:t>
            </a:r>
            <a:r>
              <a:rPr lang="tr-TR" dirty="0"/>
              <a:t>arkadaşlarınız sizinle alay </a:t>
            </a:r>
            <a:r>
              <a:rPr lang="tr-TR" dirty="0" smtClean="0"/>
              <a:t>ediyor</a:t>
            </a:r>
            <a:r>
              <a:rPr lang="en-US" dirty="0" smtClean="0"/>
              <a:t>.</a:t>
            </a:r>
            <a:endParaRPr lang="tr-TR" dirty="0"/>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083" y="1825625"/>
            <a:ext cx="4497917" cy="4857750"/>
          </a:xfrm>
          <a:prstGeom prst="rect">
            <a:avLst/>
          </a:prstGeom>
        </p:spPr>
      </p:pic>
    </p:spTree>
    <p:extLst>
      <p:ext uri="{BB962C8B-B14F-4D97-AF65-F5344CB8AC3E}">
        <p14:creationId xmlns:p14="http://schemas.microsoft.com/office/powerpoint/2010/main" val="4077736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0" y="2505361"/>
            <a:ext cx="8382002"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3600" b="1" dirty="0">
                <a:solidFill>
                  <a:srgbClr val="3F3F3F"/>
                </a:solidFill>
                <a:latin typeface="Calibri" panose="020F0502020204030204" pitchFamily="34" charset="0"/>
                <a:cs typeface="Calibri" panose="020F0502020204030204" pitchFamily="34" charset="0"/>
              </a:rPr>
              <a:t>DÜNYADA GERÇEKLEŞEN ÖRNEK </a:t>
            </a:r>
          </a:p>
          <a:p>
            <a:pPr marL="0" marR="0" lvl="0" indent="0" algn="ctr" rtl="0">
              <a:spcBef>
                <a:spcPts val="0"/>
              </a:spcBef>
              <a:spcAft>
                <a:spcPts val="0"/>
              </a:spcAft>
              <a:buNone/>
            </a:pPr>
            <a:r>
              <a:rPr lang="tr-TR" sz="3600" b="1" dirty="0">
                <a:solidFill>
                  <a:srgbClr val="3F3F3F"/>
                </a:solidFill>
                <a:latin typeface="Calibri" panose="020F0502020204030204" pitchFamily="34" charset="0"/>
                <a:cs typeface="Calibri" panose="020F0502020204030204" pitchFamily="34" charset="0"/>
              </a:rPr>
              <a:t>SİBER SALDIRLAR</a:t>
            </a:r>
            <a:endParaRPr sz="36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333596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0" y="2181488"/>
            <a:ext cx="8382002" cy="2139007"/>
          </a:xfrm>
          <a:prstGeom prst="rect">
            <a:avLst/>
          </a:prstGeom>
          <a:noFill/>
          <a:ln>
            <a:noFill/>
          </a:ln>
        </p:spPr>
        <p:txBody>
          <a:bodyPr spcFirstLastPara="1" wrap="square" lIns="91425" tIns="45700" rIns="91425" bIns="45700" anchor="t" anchorCtr="0">
            <a:spAutoFit/>
          </a:bodyPr>
          <a:lstStyle/>
          <a:p>
            <a:pPr algn="ctr"/>
            <a:r>
              <a:rPr lang="tr-TR" sz="3600" dirty="0" err="1">
                <a:effectLst/>
                <a:latin typeface="Arial" panose="020B0604020202020204" pitchFamily="34" charset="0"/>
                <a:ea typeface="Times New Roman" panose="02020603050405020304" pitchFamily="18" charset="0"/>
                <a:cs typeface="Arial" panose="020B0604020202020204" pitchFamily="34" charset="0"/>
              </a:rPr>
              <a:t>Air</a:t>
            </a:r>
            <a:r>
              <a:rPr lang="tr-TR" sz="3600" dirty="0">
                <a:effectLst/>
                <a:latin typeface="Arial" panose="020B0604020202020204" pitchFamily="34" charset="0"/>
                <a:ea typeface="Times New Roman" panose="02020603050405020304" pitchFamily="18" charset="0"/>
                <a:cs typeface="Arial" panose="020B0604020202020204" pitchFamily="34" charset="0"/>
              </a:rPr>
              <a:t> </a:t>
            </a:r>
            <a:r>
              <a:rPr lang="tr-TR" sz="3600" dirty="0" err="1">
                <a:effectLst/>
                <a:latin typeface="Arial" panose="020B0604020202020204" pitchFamily="34" charset="0"/>
                <a:ea typeface="Times New Roman" panose="02020603050405020304" pitchFamily="18" charset="0"/>
                <a:cs typeface="Arial" panose="020B0604020202020204" pitchFamily="34" charset="0"/>
              </a:rPr>
              <a:t>India</a:t>
            </a:r>
            <a:r>
              <a:rPr lang="tr-TR" sz="3600" dirty="0">
                <a:effectLst/>
                <a:latin typeface="Arial" panose="020B0604020202020204" pitchFamily="34" charset="0"/>
                <a:ea typeface="Times New Roman" panose="02020603050405020304" pitchFamily="18" charset="0"/>
                <a:cs typeface="Arial" panose="020B0604020202020204" pitchFamily="34" charset="0"/>
              </a:rPr>
              <a:t> veri sızıntısı (2021)</a:t>
            </a:r>
          </a:p>
          <a:p>
            <a:pPr marL="0" marR="0" lvl="0" indent="0" algn="ctr" rtl="0">
              <a:spcBef>
                <a:spcPts val="0"/>
              </a:spcBef>
              <a:spcAft>
                <a:spcPts val="0"/>
              </a:spcAft>
              <a:buNone/>
            </a:pPr>
            <a:endParaRPr lang="tr-TR" sz="5400" b="1"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ctr" rtl="0">
              <a:spcBef>
                <a:spcPts val="0"/>
              </a:spcBef>
              <a:spcAft>
                <a:spcPts val="0"/>
              </a:spcAft>
              <a:buNone/>
            </a:pPr>
            <a:endParaRPr lang="tr-TR" sz="3200" b="1"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426062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0" y="1812567"/>
            <a:ext cx="8382002" cy="2139007"/>
          </a:xfrm>
          <a:prstGeom prst="rect">
            <a:avLst/>
          </a:prstGeom>
          <a:noFill/>
          <a:ln>
            <a:noFill/>
          </a:ln>
        </p:spPr>
        <p:txBody>
          <a:bodyPr spcFirstLastPara="1" wrap="square" lIns="91425" tIns="45700" rIns="91425" bIns="45700" anchor="t" anchorCtr="0">
            <a:spAutoFit/>
          </a:bodyPr>
          <a:lstStyle/>
          <a:p>
            <a:pPr algn="ctr"/>
            <a:r>
              <a:rPr lang="tr-TR" sz="5400" dirty="0">
                <a:effectLst/>
                <a:latin typeface="Arial" panose="020B0604020202020204" pitchFamily="34" charset="0"/>
                <a:ea typeface="Times New Roman" panose="02020603050405020304" pitchFamily="18" charset="0"/>
                <a:cs typeface="Arial" panose="020B0604020202020204" pitchFamily="34" charset="0"/>
              </a:rPr>
              <a:t>   </a:t>
            </a:r>
            <a:r>
              <a:rPr lang="tr-TR" sz="3600" dirty="0" err="1">
                <a:effectLst/>
                <a:latin typeface="Arial" panose="020B0604020202020204" pitchFamily="34" charset="0"/>
                <a:ea typeface="Times New Roman" panose="02020603050405020304" pitchFamily="18" charset="0"/>
                <a:cs typeface="Arial" panose="020B0604020202020204" pitchFamily="34" charset="0"/>
              </a:rPr>
              <a:t>WannaCry</a:t>
            </a:r>
            <a:r>
              <a:rPr lang="tr-TR" sz="3600" dirty="0">
                <a:effectLst/>
                <a:latin typeface="Arial" panose="020B0604020202020204" pitchFamily="34" charset="0"/>
                <a:ea typeface="Times New Roman" panose="02020603050405020304" pitchFamily="18" charset="0"/>
                <a:cs typeface="Arial" panose="020B0604020202020204" pitchFamily="34" charset="0"/>
              </a:rPr>
              <a:t> fidye </a:t>
            </a:r>
          </a:p>
          <a:p>
            <a:pPr algn="ctr"/>
            <a:r>
              <a:rPr lang="tr-TR" sz="3600" dirty="0">
                <a:effectLst/>
                <a:latin typeface="Arial" panose="020B0604020202020204" pitchFamily="34" charset="0"/>
                <a:ea typeface="Times New Roman" panose="02020603050405020304" pitchFamily="18" charset="0"/>
                <a:cs typeface="Arial" panose="020B0604020202020204" pitchFamily="34" charset="0"/>
              </a:rPr>
              <a:t>  yazılımı saldırısı (2017)</a:t>
            </a:r>
          </a:p>
          <a:p>
            <a:pPr marL="0" marR="0" lvl="0" indent="0" algn="ctr" rtl="0">
              <a:spcBef>
                <a:spcPts val="0"/>
              </a:spcBef>
              <a:spcAft>
                <a:spcPts val="0"/>
              </a:spcAft>
              <a:buNone/>
            </a:pPr>
            <a:endParaRPr lang="tr-TR" sz="3200" b="1"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82951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0" y="1507428"/>
            <a:ext cx="8069659" cy="3903592"/>
          </a:xfrm>
          <a:prstGeom prst="rect">
            <a:avLst/>
          </a:prstGeom>
          <a:noFill/>
          <a:ln>
            <a:noFill/>
          </a:ln>
        </p:spPr>
        <p:txBody>
          <a:bodyPr spcFirstLastPara="1" wrap="square" lIns="91425" tIns="45700" rIns="91425" bIns="45700" anchor="t" anchorCtr="0">
            <a:spAutoFit/>
          </a:bodyPr>
          <a:lstStyle/>
          <a:p>
            <a:pPr marL="342900" lvl="0" indent="-342900" algn="just">
              <a:spcAft>
                <a:spcPts val="600"/>
              </a:spcAft>
              <a:buFont typeface="Symbol" panose="05050102010706020507" pitchFamily="18" charset="2"/>
              <a:buChar char=""/>
            </a:pPr>
            <a:r>
              <a:rPr lang="tr-TR" sz="2400" dirty="0">
                <a:effectLst/>
                <a:latin typeface="Arial" panose="020B0604020202020204" pitchFamily="34" charset="0"/>
                <a:ea typeface="Times New Roman" panose="02020603050405020304" pitchFamily="18" charset="0"/>
                <a:cs typeface="Arial" panose="020B0604020202020204" pitchFamily="34" charset="0"/>
              </a:rPr>
              <a:t>Bu saldırıyı yapanlar ne elde etmeyi hedeflemiş olabilirler?</a:t>
            </a:r>
            <a:endParaRPr lang="tr-TR" sz="24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tr-TR" sz="2400" dirty="0">
                <a:effectLst/>
                <a:latin typeface="Arial" panose="020B0604020202020204" pitchFamily="34" charset="0"/>
                <a:ea typeface="Times New Roman" panose="02020603050405020304" pitchFamily="18" charset="0"/>
                <a:cs typeface="Arial" panose="020B0604020202020204" pitchFamily="34" charset="0"/>
              </a:rPr>
              <a:t>Bu saldırının zararları neler olabilir?</a:t>
            </a:r>
            <a:endParaRPr lang="tr-TR" sz="24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tr-TR" sz="2400" dirty="0">
                <a:effectLst/>
                <a:latin typeface="Arial" panose="020B0604020202020204" pitchFamily="34" charset="0"/>
                <a:ea typeface="Times New Roman" panose="02020603050405020304" pitchFamily="18" charset="0"/>
                <a:cs typeface="Arial" panose="020B0604020202020204" pitchFamily="34" charset="0"/>
              </a:rPr>
              <a:t>Bu saldırının zararlarını azaltmak için neler yapılabilir?</a:t>
            </a:r>
            <a:endParaRPr lang="tr-TR" sz="24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tr-TR" sz="2400" dirty="0">
                <a:effectLst/>
                <a:latin typeface="Arial" panose="020B0604020202020204" pitchFamily="34" charset="0"/>
                <a:ea typeface="Times New Roman" panose="02020603050405020304" pitchFamily="18" charset="0"/>
                <a:cs typeface="Arial" panose="020B0604020202020204" pitchFamily="34" charset="0"/>
              </a:rPr>
              <a:t>Bu saldırıdan korunmak için alınabilecek güvenlik önlemleri nelerdir?</a:t>
            </a:r>
            <a:endParaRPr lang="tr-TR" sz="24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gn="just">
              <a:spcAft>
                <a:spcPts val="800"/>
              </a:spcAft>
              <a:buFont typeface="Symbol" panose="05050102010706020507" pitchFamily="18" charset="2"/>
              <a:buChar char=""/>
            </a:pPr>
            <a:r>
              <a:rPr lang="tr-TR" sz="2400" dirty="0">
                <a:latin typeface="Arial" panose="020B0604020202020204" pitchFamily="34" charset="0"/>
                <a:ea typeface="Times New Roman" panose="02020603050405020304" pitchFamily="18" charset="0"/>
                <a:cs typeface="Arial" panose="020B0604020202020204" pitchFamily="34" charset="0"/>
              </a:rPr>
              <a:t>Önlem </a:t>
            </a:r>
            <a:r>
              <a:rPr lang="tr-TR" sz="2400" dirty="0">
                <a:effectLst/>
                <a:latin typeface="Arial" panose="020B0604020202020204" pitchFamily="34" charset="0"/>
                <a:ea typeface="Times New Roman" panose="02020603050405020304" pitchFamily="18" charset="0"/>
                <a:cs typeface="Arial" panose="020B0604020202020204" pitchFamily="34" charset="0"/>
              </a:rPr>
              <a:t>çeşitlerinden üçünü seçerek bu saldırıya karşı bir savunma yaklaşımı tasarlamak isteseniz neleri seçersiniz? Neden?</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392475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0" y="1812567"/>
            <a:ext cx="7981244" cy="3339335"/>
          </a:xfrm>
          <a:prstGeom prst="rect">
            <a:avLst/>
          </a:prstGeom>
          <a:noFill/>
          <a:ln>
            <a:noFill/>
          </a:ln>
        </p:spPr>
        <p:txBody>
          <a:bodyPr spcFirstLastPara="1" wrap="square" lIns="91425" tIns="45700" rIns="91425" bIns="45700" anchor="t" anchorCtr="0">
            <a:spAutoFit/>
          </a:bodyPr>
          <a:lstStyle/>
          <a:p>
            <a:pPr marL="342900" lvl="0" indent="-342900" algn="just">
              <a:lnSpc>
                <a:spcPct val="150000"/>
              </a:lnSpc>
              <a:spcAft>
                <a:spcPts val="800"/>
              </a:spcAft>
              <a:buFont typeface="Symbol" panose="05050102010706020507" pitchFamily="18" charset="2"/>
              <a:buChar char=""/>
            </a:pPr>
            <a:r>
              <a:rPr lang="tr-TR" sz="2400" dirty="0">
                <a:effectLst/>
                <a:latin typeface="+mn-lt"/>
                <a:ea typeface="Times New Roman" panose="02020603050405020304" pitchFamily="18" charset="0"/>
                <a:cs typeface="Arial" panose="020B0604020202020204" pitchFamily="34" charset="0"/>
              </a:rPr>
              <a:t>Günlük hayatınızda siber güvenliğe ilişkin hangi önlemleri alıyorsunuz?</a:t>
            </a:r>
            <a:endParaRPr lang="tr-TR" sz="2400" dirty="0">
              <a:effectLst/>
              <a:latin typeface="+mn-lt"/>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2400" dirty="0">
                <a:effectLst/>
                <a:latin typeface="+mn-lt"/>
                <a:ea typeface="Times New Roman" panose="02020603050405020304" pitchFamily="18" charset="0"/>
                <a:cs typeface="Arial" panose="020B0604020202020204" pitchFamily="34" charset="0"/>
              </a:rPr>
              <a:t>Bu dersten sonra daha fazla dikkat edeceğiniz veya farklı yapacağınız bir şey var mı?</a:t>
            </a:r>
            <a:endParaRPr lang="tr-TR" sz="2400" dirty="0">
              <a:effectLst/>
              <a:latin typeface="+mn-lt"/>
              <a:ea typeface="Arial" panose="020B060402020202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tr-TR" sz="2400" dirty="0">
                <a:effectLst/>
                <a:latin typeface="+mn-lt"/>
                <a:ea typeface="Times New Roman" panose="02020603050405020304" pitchFamily="18" charset="0"/>
                <a:cs typeface="Arial" panose="020B0604020202020204" pitchFamily="34" charset="0"/>
              </a:rPr>
              <a:t>Sizi en çok endişelendiren siber tehdit hangisidir?</a:t>
            </a:r>
          </a:p>
          <a:p>
            <a:pPr marL="0" marR="0" lvl="0" indent="0" algn="ctr" rtl="0">
              <a:spcBef>
                <a:spcPts val="0"/>
              </a:spcBef>
              <a:spcAft>
                <a:spcPts val="0"/>
              </a:spcAft>
              <a:buNone/>
            </a:pP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191579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0" y="176029"/>
            <a:ext cx="7893446" cy="4072869"/>
          </a:xfrm>
          <a:prstGeom prst="rect">
            <a:avLst/>
          </a:prstGeom>
          <a:noFill/>
          <a:ln>
            <a:noFill/>
          </a:ln>
        </p:spPr>
        <p:txBody>
          <a:bodyPr spcFirstLastPara="1" wrap="square" lIns="91425" tIns="45700" rIns="91425" bIns="45700" anchor="t" anchorCtr="0">
            <a:spAutoFit/>
          </a:bodyPr>
          <a:lstStyle/>
          <a:p>
            <a:pPr marL="342900" lvl="0" indent="-342900" algn="just">
              <a:lnSpc>
                <a:spcPct val="150000"/>
              </a:lnSpc>
              <a:spcAft>
                <a:spcPts val="800"/>
              </a:spcAft>
              <a:buFont typeface="Symbol" panose="05050102010706020507" pitchFamily="18" charset="2"/>
              <a:buChar char=""/>
            </a:pPr>
            <a:endParaRPr lang="tr-TR" sz="2400" dirty="0">
              <a:effectLst/>
              <a:latin typeface="Times New Roman" panose="02020603050405020304" pitchFamily="18" charset="0"/>
              <a:ea typeface="Times New Roman" panose="02020603050405020304" pitchFamily="18" charset="0"/>
              <a:cs typeface="Arial" panose="020B0604020202020204" pitchFamily="34" charset="0"/>
            </a:endParaRPr>
          </a:p>
          <a:p>
            <a:pPr lvl="0" algn="just">
              <a:lnSpc>
                <a:spcPct val="150000"/>
              </a:lnSpc>
            </a:pPr>
            <a:r>
              <a:rPr lang="tr-TR" sz="2400" dirty="0">
                <a:effectLst/>
                <a:latin typeface="+mn-lt"/>
                <a:ea typeface="Times New Roman" panose="02020603050405020304" pitchFamily="18" charset="0"/>
                <a:cs typeface="Arial" panose="020B0604020202020204" pitchFamily="34" charset="0"/>
              </a:rPr>
              <a:t>Bir siber savaş durumunda düşmanı zor durumda bırakacak bir saldırı yapmak isterseniz</a:t>
            </a:r>
          </a:p>
          <a:p>
            <a:pPr marL="342900" lvl="0" indent="-342900" algn="just">
              <a:lnSpc>
                <a:spcPct val="150000"/>
              </a:lnSpc>
              <a:buFont typeface="Arial" panose="020B0604020202020204" pitchFamily="34" charset="0"/>
              <a:buChar char="•"/>
            </a:pPr>
            <a:r>
              <a:rPr lang="tr-TR" sz="2400" dirty="0">
                <a:effectLst/>
                <a:latin typeface="+mn-lt"/>
                <a:ea typeface="Times New Roman" panose="02020603050405020304" pitchFamily="18" charset="0"/>
                <a:cs typeface="Arial" panose="020B0604020202020204" pitchFamily="34" charset="0"/>
              </a:rPr>
              <a:t>Saldırıda neyi hedef alacaksınız?</a:t>
            </a:r>
            <a:endParaRPr lang="tr-TR" sz="2400" dirty="0">
              <a:effectLst/>
              <a:latin typeface="+mn-lt"/>
              <a:ea typeface="Arial" panose="020B060402020202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tr-TR" sz="2400" dirty="0">
                <a:effectLst/>
                <a:latin typeface="+mn-lt"/>
                <a:ea typeface="Times New Roman" panose="02020603050405020304" pitchFamily="18" charset="0"/>
                <a:cs typeface="Arial" panose="020B0604020202020204" pitchFamily="34" charset="0"/>
              </a:rPr>
              <a:t>Saldırıdan elde etmek istediğiniz sonuçlar nelerdir?</a:t>
            </a:r>
            <a:endParaRPr lang="tr-TR" sz="2400" dirty="0">
              <a:effectLst/>
              <a:latin typeface="+mn-lt"/>
              <a:ea typeface="Arial" panose="020B060402020202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tr-TR" sz="2400" dirty="0">
                <a:effectLst/>
                <a:latin typeface="+mn-lt"/>
                <a:ea typeface="Times New Roman" panose="02020603050405020304" pitchFamily="18" charset="0"/>
                <a:cs typeface="Arial" panose="020B0604020202020204" pitchFamily="34" charset="0"/>
              </a:rPr>
              <a:t>Bu saldırı için kaç kişilik bir ekibe ve ne kadar zamana ihtiyaç duyacağınızı tahmin ediyorsunuz?</a:t>
            </a:r>
            <a:endParaRPr sz="1100" b="1" dirty="0">
              <a:latin typeface="+mn-lt"/>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87861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1" name="Google Shape;89;p1" descr="A picture containing drawing, shirt&#10;&#10;Description automatically generated">
            <a:extLst>
              <a:ext uri="{FF2B5EF4-FFF2-40B4-BE49-F238E27FC236}">
                <a16:creationId xmlns:a16="http://schemas.microsoft.com/office/drawing/2014/main" xmlns="" id="{5BCCE40E-7B65-FD4D-9A97-BF4858A8F63A}"/>
              </a:ext>
            </a:extLst>
          </p:cNvPr>
          <p:cNvPicPr preferRelativeResize="0"/>
          <p:nvPr/>
        </p:nvPicPr>
        <p:blipFill rotWithShape="1">
          <a:blip r:embed="rId3">
            <a:alphaModFix/>
          </a:blip>
          <a:srcRect/>
          <a:stretch/>
        </p:blipFill>
        <p:spPr>
          <a:xfrm>
            <a:off x="8421552" y="6043210"/>
            <a:ext cx="3596315" cy="832934"/>
          </a:xfrm>
          <a:prstGeom prst="rect">
            <a:avLst/>
          </a:prstGeom>
          <a:noFill/>
          <a:ln>
            <a:noFill/>
          </a:ln>
        </p:spPr>
      </p:pic>
      <p:pic>
        <p:nvPicPr>
          <p:cNvPr id="12" name="Google Shape;88;p1" descr="A close up of a sign&#10;&#10;Description automatically generated">
            <a:extLst>
              <a:ext uri="{FF2B5EF4-FFF2-40B4-BE49-F238E27FC236}">
                <a16:creationId xmlns:a16="http://schemas.microsoft.com/office/drawing/2014/main" xmlns="" id="{590489E3-5F81-424C-A54F-4D3E3640F47F}"/>
              </a:ext>
            </a:extLst>
          </p:cNvPr>
          <p:cNvPicPr preferRelativeResize="0"/>
          <p:nvPr/>
        </p:nvPicPr>
        <p:blipFill rotWithShape="1">
          <a:blip r:embed="rId4">
            <a:alphaModFix/>
          </a:blip>
          <a:srcRect/>
          <a:stretch/>
        </p:blipFill>
        <p:spPr>
          <a:xfrm>
            <a:off x="3962400" y="2366127"/>
            <a:ext cx="4267200" cy="1061928"/>
          </a:xfrm>
          <a:prstGeom prst="rect">
            <a:avLst/>
          </a:prstGeom>
          <a:noFill/>
          <a:ln>
            <a:noFill/>
          </a:ln>
        </p:spPr>
      </p:pic>
      <p:pic>
        <p:nvPicPr>
          <p:cNvPr id="13" name="Google Shape;90;p1" descr="A picture containing drawing&#10;&#10;Description automatically generated">
            <a:extLst>
              <a:ext uri="{FF2B5EF4-FFF2-40B4-BE49-F238E27FC236}">
                <a16:creationId xmlns:a16="http://schemas.microsoft.com/office/drawing/2014/main" xmlns="" id="{0809EA5F-1E15-4E4A-A680-3CAFD4091682}"/>
              </a:ext>
            </a:extLst>
          </p:cNvPr>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14" name="Google Shape;91;p1">
            <a:extLst>
              <a:ext uri="{FF2B5EF4-FFF2-40B4-BE49-F238E27FC236}">
                <a16:creationId xmlns:a16="http://schemas.microsoft.com/office/drawing/2014/main" xmlns="" id="{6BCC6801-3919-7E4F-AAD2-6425D67C9554}"/>
              </a:ext>
            </a:extLst>
          </p:cNvPr>
          <p:cNvSpPr txBox="1"/>
          <p:nvPr/>
        </p:nvSpPr>
        <p:spPr>
          <a:xfrm>
            <a:off x="2625970" y="3786481"/>
            <a:ext cx="694006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2400" b="1" i="0" u="none" strike="noStrike" cap="none" dirty="0">
                <a:solidFill>
                  <a:schemeClr val="dk1"/>
                </a:solidFill>
                <a:latin typeface="Trebuchet MS"/>
                <a:ea typeface="Trebuchet MS"/>
                <a:cs typeface="Trebuchet MS"/>
                <a:sym typeface="Trebuchet MS"/>
              </a:rPr>
              <a:t>TEŞEKKÜRLER</a:t>
            </a:r>
            <a:endParaRPr dirty="0"/>
          </a:p>
        </p:txBody>
      </p:sp>
      <p:sp>
        <p:nvSpPr>
          <p:cNvPr id="6" name="Google Shape;91;p1">
            <a:extLst>
              <a:ext uri="{FF2B5EF4-FFF2-40B4-BE49-F238E27FC236}">
                <a16:creationId xmlns:a16="http://schemas.microsoft.com/office/drawing/2014/main" xmlns="" id="{6BCC6801-3919-7E4F-AAD2-6425D67C9554}"/>
              </a:ext>
            </a:extLst>
          </p:cNvPr>
          <p:cNvSpPr txBox="1"/>
          <p:nvPr/>
        </p:nvSpPr>
        <p:spPr>
          <a:xfrm>
            <a:off x="2625970" y="4684012"/>
            <a:ext cx="694006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2400" b="1" i="0" u="none" strike="noStrike" cap="none" dirty="0">
                <a:solidFill>
                  <a:schemeClr val="dk1"/>
                </a:solidFill>
                <a:latin typeface="Trebuchet MS"/>
                <a:ea typeface="Trebuchet MS"/>
                <a:cs typeface="Trebuchet MS"/>
                <a:sym typeface="Trebuchet MS"/>
              </a:rPr>
              <a:t>MUSTAFA GÜVEN – GÖKÇEN PEKER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533401" y="1195326"/>
            <a:ext cx="7315200" cy="4401164"/>
          </a:xfrm>
          <a:prstGeom prst="rect">
            <a:avLst/>
          </a:prstGeom>
          <a:noFill/>
          <a:ln>
            <a:noFill/>
          </a:ln>
        </p:spPr>
        <p:txBody>
          <a:bodyPr spcFirstLastPara="1" wrap="square" lIns="91425" tIns="45700" rIns="91425" bIns="45700" anchor="t" anchorCtr="0">
            <a:spAutoFit/>
          </a:bodyPr>
          <a:lstStyle/>
          <a:p>
            <a:pPr lvl="0"/>
            <a:r>
              <a:rPr lang="tr-TR" sz="2800" dirty="0">
                <a:solidFill>
                  <a:srgbClr val="3F3F3F"/>
                </a:solidFill>
                <a:latin typeface="Calibri" panose="020F0502020204030204" pitchFamily="34" charset="0"/>
                <a:cs typeface="Calibri" panose="020F0502020204030204" pitchFamily="34" charset="0"/>
              </a:rPr>
              <a:t> Bilişim teknolojileri başkalarına zarar vermek için kullanılmaz.</a:t>
            </a:r>
          </a:p>
          <a:p>
            <a:pPr lvl="0"/>
            <a:r>
              <a:rPr lang="tr-TR" sz="2800" dirty="0">
                <a:solidFill>
                  <a:srgbClr val="3F3F3F"/>
                </a:solidFill>
                <a:latin typeface="Calibri" panose="020F0502020204030204" pitchFamily="34" charset="0"/>
                <a:cs typeface="Calibri" panose="020F0502020204030204" pitchFamily="34" charset="0"/>
              </a:rPr>
              <a:t> Başka bir kişiye ait veriler izinsiz incelenmez.</a:t>
            </a:r>
          </a:p>
          <a:p>
            <a:pPr lvl="0"/>
            <a:r>
              <a:rPr lang="tr-TR" sz="2800" dirty="0">
                <a:solidFill>
                  <a:srgbClr val="3F3F3F"/>
                </a:solidFill>
                <a:latin typeface="Calibri" panose="020F0502020204030204" pitchFamily="34" charset="0"/>
                <a:cs typeface="Calibri" panose="020F0502020204030204" pitchFamily="34" charset="0"/>
              </a:rPr>
              <a:t> Başkalarının oluşturduğu çalışmalar izinsiz karıştırılmaz.</a:t>
            </a:r>
          </a:p>
          <a:p>
            <a:pPr lvl="0"/>
            <a:r>
              <a:rPr lang="tr-TR" sz="2800" dirty="0">
                <a:solidFill>
                  <a:srgbClr val="3F3F3F"/>
                </a:solidFill>
                <a:latin typeface="Calibri" panose="020F0502020204030204" pitchFamily="34" charset="0"/>
                <a:cs typeface="Calibri" panose="020F0502020204030204" pitchFamily="34" charset="0"/>
              </a:rPr>
              <a:t> Bilişim teknolojileri hırsızlık için kullanılmaz.</a:t>
            </a:r>
          </a:p>
          <a:p>
            <a:pPr lvl="0"/>
            <a:r>
              <a:rPr lang="tr-TR" sz="2800" dirty="0">
                <a:solidFill>
                  <a:srgbClr val="3F3F3F"/>
                </a:solidFill>
                <a:latin typeface="Calibri" panose="020F0502020204030204" pitchFamily="34" charset="0"/>
                <a:cs typeface="Calibri" panose="020F0502020204030204" pitchFamily="34" charset="0"/>
              </a:rPr>
              <a:t> Bilişim teknolojileri yalancı şahitlik için kullanılmaz.</a:t>
            </a:r>
          </a:p>
          <a:p>
            <a:pPr lvl="0"/>
            <a:r>
              <a:rPr lang="tr-TR" sz="2800" dirty="0">
                <a:solidFill>
                  <a:srgbClr val="3F3F3F"/>
                </a:solidFill>
                <a:latin typeface="Calibri" panose="020F0502020204030204" pitchFamily="34" charset="0"/>
                <a:cs typeface="Calibri" panose="020F0502020204030204" pitchFamily="34" charset="0"/>
              </a:rPr>
              <a:t> Lisanssız, kopya ya da kırılmış yazılımlar kullanılmaz</a:t>
            </a:r>
            <a:r>
              <a:rPr lang="tr-TR" sz="2800" dirty="0" smtClean="0">
                <a:solidFill>
                  <a:srgbClr val="3F3F3F"/>
                </a:solidFill>
                <a:latin typeface="Calibri" panose="020F0502020204030204" pitchFamily="34" charset="0"/>
                <a:cs typeface="Calibri" panose="020F0502020204030204" pitchFamily="34" charset="0"/>
              </a:rPr>
              <a:t>.</a:t>
            </a:r>
            <a:endParaRPr lang="tr-TR" sz="2800" dirty="0">
              <a:solidFill>
                <a:srgbClr val="3F3F3F"/>
              </a:solidFill>
              <a:latin typeface="Calibri" panose="020F0502020204030204" pitchFamily="34" charset="0"/>
              <a:cs typeface="Calibri" panose="020F0502020204030204" pitchFamily="34" charset="0"/>
            </a:endParaRP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lvl="0" algn="ctr"/>
            <a:r>
              <a:rPr lang="tr-TR" sz="3200" b="1" dirty="0">
                <a:solidFill>
                  <a:srgbClr val="3F3F3F"/>
                </a:solidFill>
                <a:latin typeface="Calibri" panose="020F0502020204030204" pitchFamily="34" charset="0"/>
                <a:cs typeface="Calibri" panose="020F0502020204030204" pitchFamily="34" charset="0"/>
              </a:rPr>
              <a:t>Siber Güvenlik Dersi için Etik Kılavuzu</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216208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849087" y="1157733"/>
            <a:ext cx="7315200" cy="3539390"/>
          </a:xfrm>
          <a:prstGeom prst="rect">
            <a:avLst/>
          </a:prstGeom>
          <a:noFill/>
          <a:ln>
            <a:noFill/>
          </a:ln>
        </p:spPr>
        <p:txBody>
          <a:bodyPr spcFirstLastPara="1" wrap="square" lIns="91425" tIns="45700" rIns="91425" bIns="45700" anchor="t" anchorCtr="0">
            <a:spAutoFit/>
          </a:bodyPr>
          <a:lstStyle/>
          <a:p>
            <a:pPr lvl="0"/>
            <a:r>
              <a:rPr lang="tr-TR" sz="2800" dirty="0" smtClean="0">
                <a:solidFill>
                  <a:srgbClr val="3F3F3F"/>
                </a:solidFill>
                <a:latin typeface="Calibri" panose="020F0502020204030204" pitchFamily="34" charset="0"/>
                <a:cs typeface="Calibri" panose="020F0502020204030204" pitchFamily="34" charset="0"/>
              </a:rPr>
              <a:t> </a:t>
            </a:r>
            <a:r>
              <a:rPr lang="tr-TR" sz="2800" dirty="0">
                <a:solidFill>
                  <a:srgbClr val="3F3F3F"/>
                </a:solidFill>
                <a:latin typeface="Calibri" panose="020F0502020204030204" pitchFamily="34" charset="0"/>
                <a:cs typeface="Calibri" panose="020F0502020204030204" pitchFamily="34" charset="0"/>
              </a:rPr>
              <a:t>Başka birisi tarafından bilişim teknolojileri ile oluşturulmuş çalışmaları kendinize mal</a:t>
            </a:r>
          </a:p>
          <a:p>
            <a:pPr lvl="0"/>
            <a:r>
              <a:rPr lang="tr-TR" sz="2800" dirty="0">
                <a:solidFill>
                  <a:srgbClr val="3F3F3F"/>
                </a:solidFill>
                <a:latin typeface="Calibri" panose="020F0502020204030204" pitchFamily="34" charset="0"/>
                <a:cs typeface="Calibri" panose="020F0502020204030204" pitchFamily="34" charset="0"/>
              </a:rPr>
              <a:t>edemezsiniz.</a:t>
            </a:r>
          </a:p>
          <a:p>
            <a:pPr lvl="0"/>
            <a:r>
              <a:rPr lang="tr-TR" sz="2800" dirty="0">
                <a:solidFill>
                  <a:srgbClr val="3F3F3F"/>
                </a:solidFill>
                <a:latin typeface="Calibri" panose="020F0502020204030204" pitchFamily="34" charset="0"/>
                <a:cs typeface="Calibri" panose="020F0502020204030204" pitchFamily="34" charset="0"/>
              </a:rPr>
              <a:t> Yazdığınız kod, program ya da yazılımların/sistemlerin sonuçlarını göz önüne </a:t>
            </a:r>
            <a:r>
              <a:rPr lang="tr-TR" sz="2800" dirty="0" smtClean="0">
                <a:solidFill>
                  <a:srgbClr val="3F3F3F"/>
                </a:solidFill>
                <a:latin typeface="Calibri" panose="020F0502020204030204" pitchFamily="34" charset="0"/>
                <a:cs typeface="Calibri" panose="020F0502020204030204" pitchFamily="34" charset="0"/>
              </a:rPr>
              <a:t>almak</a:t>
            </a:r>
            <a:r>
              <a:rPr lang="en-US" sz="2800" dirty="0" smtClean="0">
                <a:solidFill>
                  <a:srgbClr val="3F3F3F"/>
                </a:solidFill>
                <a:latin typeface="Calibri" panose="020F0502020204030204" pitchFamily="34" charset="0"/>
                <a:cs typeface="Calibri" panose="020F0502020204030204" pitchFamily="34" charset="0"/>
              </a:rPr>
              <a:t> </a:t>
            </a:r>
            <a:r>
              <a:rPr lang="tr-TR" sz="2800" dirty="0" smtClean="0">
                <a:solidFill>
                  <a:srgbClr val="3F3F3F"/>
                </a:solidFill>
                <a:latin typeface="Calibri" panose="020F0502020204030204" pitchFamily="34" charset="0"/>
                <a:cs typeface="Calibri" panose="020F0502020204030204" pitchFamily="34" charset="0"/>
              </a:rPr>
              <a:t>zorundasınız</a:t>
            </a:r>
            <a:r>
              <a:rPr lang="tr-TR" sz="2800" dirty="0">
                <a:solidFill>
                  <a:srgbClr val="3F3F3F"/>
                </a:solidFill>
                <a:latin typeface="Calibri" panose="020F0502020204030204" pitchFamily="34" charset="0"/>
                <a:cs typeface="Calibri" panose="020F0502020204030204" pitchFamily="34" charset="0"/>
              </a:rPr>
              <a:t>.</a:t>
            </a:r>
          </a:p>
          <a:p>
            <a:pPr lvl="0"/>
            <a:r>
              <a:rPr lang="tr-TR" sz="2800" dirty="0">
                <a:solidFill>
                  <a:srgbClr val="3F3F3F"/>
                </a:solidFill>
                <a:latin typeface="Calibri" panose="020F0502020204030204" pitchFamily="34" charset="0"/>
                <a:cs typeface="Calibri" panose="020F0502020204030204" pitchFamily="34" charset="0"/>
              </a:rPr>
              <a:t> Bilişim teknolojilerini diğer insanlara saygı duyarak kullanmalısınız.</a:t>
            </a:r>
            <a:endParaRPr lang="tr-TR" sz="1600" dirty="0">
              <a:latin typeface="Calibri" panose="020F0502020204030204" pitchFamily="34" charset="0"/>
              <a:cs typeface="Calibri" panose="020F0502020204030204" pitchFamily="34" charset="0"/>
            </a:endParaRP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lvl="0" algn="ctr"/>
            <a:r>
              <a:rPr lang="tr-TR" sz="3200" b="1" dirty="0">
                <a:solidFill>
                  <a:srgbClr val="3F3F3F"/>
                </a:solidFill>
                <a:latin typeface="Calibri" panose="020F0502020204030204" pitchFamily="34" charset="0"/>
                <a:cs typeface="Calibri" panose="020F0502020204030204" pitchFamily="34" charset="0"/>
              </a:rPr>
              <a:t>Siber Güvenlik Dersi için Etik Kılavuzu</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383033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754459" y="1714057"/>
            <a:ext cx="7315200" cy="3416279"/>
          </a:xfrm>
          <a:prstGeom prst="rect">
            <a:avLst/>
          </a:prstGeom>
          <a:noFill/>
          <a:ln>
            <a:noFill/>
          </a:ln>
        </p:spPr>
        <p:txBody>
          <a:bodyPr spcFirstLastPara="1" wrap="square" lIns="91425" tIns="45700" rIns="91425" bIns="45700" anchor="t" anchorCtr="0">
            <a:spAutoFit/>
          </a:bodyPr>
          <a:lstStyle/>
          <a:p>
            <a:pPr lvl="0" algn="ctr"/>
            <a:r>
              <a:rPr lang="tr-TR" sz="5400" b="1" u="sng" dirty="0">
                <a:solidFill>
                  <a:srgbClr val="3F3F3F"/>
                </a:solidFill>
                <a:latin typeface="Calibri" panose="020F0502020204030204" pitchFamily="34" charset="0"/>
                <a:cs typeface="Calibri" panose="020F0502020204030204" pitchFamily="34" charset="0"/>
              </a:rPr>
              <a:t>SİBER GÜVENLİK </a:t>
            </a:r>
            <a:r>
              <a:rPr lang="tr-TR" sz="5400" dirty="0">
                <a:solidFill>
                  <a:srgbClr val="3F3F3F"/>
                </a:solidFill>
                <a:latin typeface="Calibri" panose="020F0502020204030204" pitchFamily="34" charset="0"/>
                <a:cs typeface="Calibri" panose="020F0502020204030204" pitchFamily="34" charset="0"/>
              </a:rPr>
              <a:t>KAVRAMINI DUYDUĞUNUZDA AKLINIZA NE GELİYOR?</a:t>
            </a:r>
            <a:endParaRPr lang="tr-TR" sz="3600"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2" name="Resim 1"/>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3233786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512651" y="1714057"/>
            <a:ext cx="7220572" cy="3416279"/>
          </a:xfrm>
          <a:prstGeom prst="rect">
            <a:avLst/>
          </a:prstGeom>
          <a:noFill/>
          <a:ln>
            <a:noFill/>
          </a:ln>
        </p:spPr>
        <p:txBody>
          <a:bodyPr spcFirstLastPara="1" wrap="square" lIns="91425" tIns="45700" rIns="91425" bIns="45700" anchor="t" anchorCtr="0">
            <a:spAutoFit/>
          </a:bodyPr>
          <a:lstStyle/>
          <a:p>
            <a:pPr marL="342900" lvl="0" indent="-342900" algn="just">
              <a:buFont typeface="Wingdings" panose="05000000000000000000" pitchFamily="2" charset="2"/>
              <a:buChar char="Ø"/>
            </a:pPr>
            <a:r>
              <a:rPr lang="tr-TR" sz="2400" b="1" dirty="0"/>
              <a:t>Siber güvenlik</a:t>
            </a:r>
            <a:r>
              <a:rPr lang="tr-TR" sz="2400" dirty="0"/>
              <a:t>, bilgisayar sistemlerinin ve bilgisayarlarda saklanan bilginin güvenliğidir.</a:t>
            </a:r>
          </a:p>
          <a:p>
            <a:pPr marL="342900" lvl="0" indent="-342900" algn="just">
              <a:buFont typeface="Wingdings" panose="05000000000000000000" pitchFamily="2" charset="2"/>
              <a:buChar char="Ø"/>
            </a:pPr>
            <a:endParaRPr lang="tr-TR" sz="2400" dirty="0">
              <a:latin typeface="Calibri" panose="020F0502020204030204" pitchFamily="34" charset="0"/>
              <a:cs typeface="Calibri" panose="020F0502020204030204" pitchFamily="34" charset="0"/>
            </a:endParaRPr>
          </a:p>
          <a:p>
            <a:pPr marL="342900" lvl="0" indent="-342900" algn="just">
              <a:buFont typeface="Wingdings" panose="05000000000000000000" pitchFamily="2" charset="2"/>
              <a:buChar char="Ø"/>
            </a:pPr>
            <a:r>
              <a:rPr lang="tr-TR" sz="2400" dirty="0"/>
              <a:t>Günümüzde bilginin büyük çoğunluğu bilgisayar ortamında üretilmekte ve saklanmaktadır. Bu nedenle kişisel bilgisayarların, mobil telefon ve tabletlerin, sunucuların, diğer elektronik cihazların ve bunlardan oluşan ağların korunması çok önemlidir.</a:t>
            </a:r>
            <a:endParaRPr lang="tr-TR" sz="2400" dirty="0">
              <a:latin typeface="Calibri" panose="020F0502020204030204" pitchFamily="34" charset="0"/>
              <a:cs typeface="Calibri" panose="020F0502020204030204" pitchFamily="34" charset="0"/>
            </a:endParaRP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3200" b="1" i="0" u="none" strike="noStrike" cap="none" dirty="0">
                <a:solidFill>
                  <a:srgbClr val="3F3F3F"/>
                </a:solidFill>
                <a:latin typeface="Calibri" panose="020F0502020204030204" pitchFamily="34" charset="0"/>
                <a:cs typeface="Calibri" panose="020F0502020204030204" pitchFamily="34" charset="0"/>
                <a:sym typeface="Arial"/>
              </a:rPr>
              <a:t>SİBER GÜVENLİK</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2085210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754459" y="1305364"/>
            <a:ext cx="7315200" cy="4247276"/>
          </a:xfrm>
          <a:prstGeom prst="rect">
            <a:avLst/>
          </a:prstGeom>
          <a:noFill/>
          <a:ln>
            <a:noFill/>
          </a:ln>
        </p:spPr>
        <p:txBody>
          <a:bodyPr spcFirstLastPara="1" wrap="square" lIns="91425" tIns="45700" rIns="91425" bIns="45700" anchor="t" anchorCtr="0">
            <a:spAutoFit/>
          </a:bodyPr>
          <a:lstStyle/>
          <a:p>
            <a:pPr lvl="0" algn="ctr"/>
            <a:r>
              <a:rPr lang="tr-TR" sz="5400" b="1" dirty="0">
                <a:solidFill>
                  <a:srgbClr val="3F3F3F"/>
                </a:solidFill>
                <a:latin typeface="Calibri" panose="020F0502020204030204" pitchFamily="34" charset="0"/>
                <a:cs typeface="Calibri" panose="020F0502020204030204" pitchFamily="34" charset="0"/>
              </a:rPr>
              <a:t>NASIL</a:t>
            </a:r>
          </a:p>
          <a:p>
            <a:pPr lvl="0" algn="ctr"/>
            <a:r>
              <a:rPr lang="tr-TR" sz="5400" b="1" dirty="0">
                <a:solidFill>
                  <a:srgbClr val="3F3F3F"/>
                </a:solidFill>
                <a:latin typeface="Calibri" panose="020F0502020204030204" pitchFamily="34" charset="0"/>
                <a:cs typeface="Calibri" panose="020F0502020204030204" pitchFamily="34" charset="0"/>
              </a:rPr>
              <a:t>DAVRANMALIYIZ?</a:t>
            </a:r>
          </a:p>
          <a:p>
            <a:pPr lvl="0" algn="ctr"/>
            <a:endParaRPr lang="tr-TR" sz="5400" b="1" dirty="0">
              <a:solidFill>
                <a:srgbClr val="3F3F3F"/>
              </a:solidFill>
              <a:latin typeface="Calibri" panose="020F0502020204030204" pitchFamily="34" charset="0"/>
              <a:cs typeface="Calibri" panose="020F0502020204030204" pitchFamily="34" charset="0"/>
            </a:endParaRPr>
          </a:p>
          <a:p>
            <a:pPr lvl="0" algn="ctr"/>
            <a:r>
              <a:rPr lang="tr-TR" sz="5400" b="1" dirty="0">
                <a:solidFill>
                  <a:srgbClr val="3F3F3F"/>
                </a:solidFill>
                <a:latin typeface="Calibri" panose="020F0502020204030204" pitchFamily="34" charset="0"/>
                <a:cs typeface="Calibri" panose="020F0502020204030204" pitchFamily="34" charset="0"/>
              </a:rPr>
              <a:t>NE GİBİ ÖNLEMLER ALMALIYIZ?</a:t>
            </a:r>
            <a:endParaRPr lang="tr-TR" sz="3600"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2" name="Resim 1"/>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32829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465337" y="2967357"/>
            <a:ext cx="7315200" cy="923289"/>
          </a:xfrm>
          <a:prstGeom prst="rect">
            <a:avLst/>
          </a:prstGeom>
          <a:noFill/>
          <a:ln>
            <a:noFill/>
          </a:ln>
        </p:spPr>
        <p:txBody>
          <a:bodyPr spcFirstLastPara="1" wrap="square" lIns="91425" tIns="45700" rIns="91425" bIns="45700" anchor="t" anchorCtr="0">
            <a:spAutoFit/>
          </a:bodyPr>
          <a:lstStyle/>
          <a:p>
            <a:pPr lvl="0" algn="ctr"/>
            <a:r>
              <a:rPr lang="tr-TR" sz="5400" b="1" dirty="0">
                <a:solidFill>
                  <a:srgbClr val="3F3F3F"/>
                </a:solidFill>
                <a:latin typeface="Calibri" panose="020F0502020204030204" pitchFamily="34" charset="0"/>
                <a:cs typeface="Calibri" panose="020F0502020204030204" pitchFamily="34" charset="0"/>
              </a:rPr>
              <a:t>BİLGİ NEDİR?</a:t>
            </a:r>
            <a:endParaRPr lang="tr-TR" sz="3600"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2" name="Resim 1"/>
          <p:cNvPicPr>
            <a:picLocks noChangeAspect="1"/>
          </p:cNvPicPr>
          <p:nvPr/>
        </p:nvPicPr>
        <p:blipFill rotWithShape="1">
          <a:blip r:embed="rId4">
            <a:extLst>
              <a:ext uri="{28A0092B-C50C-407E-A947-70E740481C1C}">
                <a14:useLocalDpi xmlns:a14="http://schemas.microsoft.com/office/drawing/2010/main" val="0"/>
              </a:ext>
            </a:extLst>
          </a:blip>
          <a:srcRect l="5563" r="54509"/>
          <a:stretch/>
        </p:blipFill>
        <p:spPr>
          <a:xfrm>
            <a:off x="8069659" y="2"/>
            <a:ext cx="4104144" cy="6858000"/>
          </a:xfrm>
          <a:prstGeom prst="rect">
            <a:avLst/>
          </a:prstGeom>
        </p:spPr>
      </p:pic>
    </p:spTree>
    <p:extLst>
      <p:ext uri="{BB962C8B-B14F-4D97-AF65-F5344CB8AC3E}">
        <p14:creationId xmlns:p14="http://schemas.microsoft.com/office/powerpoint/2010/main" val="94734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1483</TotalTime>
  <Words>2481</Words>
  <Application>Microsoft Office PowerPoint</Application>
  <PresentationFormat>Geniş ekran</PresentationFormat>
  <Paragraphs>254</Paragraphs>
  <Slides>36</Slides>
  <Notes>34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36</vt:i4>
      </vt:variant>
    </vt:vector>
  </HeadingPairs>
  <TitlesOfParts>
    <vt:vector size="44" baseType="lpstr">
      <vt:lpstr>Arial</vt:lpstr>
      <vt:lpstr>Calibri</vt:lpstr>
      <vt:lpstr>Roboto Condensed</vt:lpstr>
      <vt:lpstr>Symbol</vt:lpstr>
      <vt:lpstr>Times New Roman</vt:lpstr>
      <vt:lpstr>Trebuchet MS</vt:lpstr>
      <vt:lpstr>Wingdings</vt:lpstr>
      <vt:lpstr>Office Theme</vt:lpstr>
      <vt:lpstr>PowerPoint Sunusu</vt:lpstr>
      <vt:lpstr>PowerPoint Sunusu</vt:lpstr>
      <vt:lpstr>Neden Siber Güvenlik?</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Engin KAPKIN</dc:creator>
  <cp:lastModifiedBy>Murat Both Sides Now</cp:lastModifiedBy>
  <cp:revision>32</cp:revision>
  <dcterms:created xsi:type="dcterms:W3CDTF">2020-02-01T14:56:41Z</dcterms:created>
  <dcterms:modified xsi:type="dcterms:W3CDTF">2024-02-05T15:59:33Z</dcterms:modified>
</cp:coreProperties>
</file>