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564" r:id="rId3"/>
    <p:sldId id="563" r:id="rId4"/>
    <p:sldId id="556" r:id="rId5"/>
    <p:sldId id="565" r:id="rId6"/>
    <p:sldId id="566" r:id="rId7"/>
    <p:sldId id="568" r:id="rId8"/>
    <p:sldId id="570" r:id="rId9"/>
    <p:sldId id="569" r:id="rId10"/>
    <p:sldId id="571" r:id="rId11"/>
    <p:sldId id="572" r:id="rId12"/>
    <p:sldId id="573" r:id="rId13"/>
    <p:sldId id="265"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9" roundtripDataSignature="AMtx7mirSvI042rLD/1MEU6DOAZADPDF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2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71A07C-C811-4A47-9D0F-A9A5F82E3BAD}">
  <a:tblStyle styleId="{DF71A07C-C811-4A47-9D0F-A9A5F82E3BA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0"/>
    <p:restoredTop sz="85643" autoAdjust="0"/>
  </p:normalViewPr>
  <p:slideViewPr>
    <p:cSldViewPr snapToGrid="0" snapToObjects="1">
      <p:cViewPr varScale="1">
        <p:scale>
          <a:sx n="75" d="100"/>
          <a:sy n="75" d="100"/>
        </p:scale>
        <p:origin x="72"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9" Type="http://customschemas.google.com/relationships/presentationmetadata" Target="metadata"/><Relationship Id="rId3" Type="http://schemas.openxmlformats.org/officeDocument/2006/relationships/slide" Target="slides/slide2.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28065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942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dirty="0" err="1" smtClean="0"/>
              <a:t>Siz</a:t>
            </a:r>
            <a:r>
              <a:rPr lang="en-US" sz="1200" dirty="0" smtClean="0"/>
              <a:t> </a:t>
            </a:r>
            <a:r>
              <a:rPr lang="en-US" sz="1200" dirty="0" err="1" smtClean="0"/>
              <a:t>nasıl</a:t>
            </a:r>
            <a:r>
              <a:rPr lang="en-US" sz="1200" baseline="0" dirty="0" smtClean="0"/>
              <a:t> </a:t>
            </a:r>
            <a:r>
              <a:rPr lang="en-US" sz="1200" baseline="0" dirty="0" err="1" smtClean="0"/>
              <a:t>bir</a:t>
            </a:r>
            <a:r>
              <a:rPr lang="en-US" sz="1200" baseline="0" dirty="0" smtClean="0"/>
              <a:t> </a:t>
            </a:r>
            <a:r>
              <a:rPr lang="en-US" sz="1200" baseline="0" dirty="0" err="1" smtClean="0"/>
              <a:t>yöntemle</a:t>
            </a:r>
            <a:r>
              <a:rPr lang="en-US" sz="1200" baseline="0" dirty="0" smtClean="0"/>
              <a:t> </a:t>
            </a:r>
            <a:r>
              <a:rPr lang="en-US" sz="1200" baseline="0" dirty="0" err="1" smtClean="0"/>
              <a:t>parola</a:t>
            </a:r>
            <a:r>
              <a:rPr lang="en-US" sz="1200" baseline="0" dirty="0" smtClean="0"/>
              <a:t> </a:t>
            </a:r>
            <a:r>
              <a:rPr lang="en-US" sz="1200" baseline="0" dirty="0" err="1" smtClean="0"/>
              <a:t>üretirdiniz</a:t>
            </a:r>
            <a:r>
              <a:rPr lang="en-US" sz="1200" baseline="0" dirty="0" smtClean="0"/>
              <a:t>?</a:t>
            </a: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extLst>
      <p:ext uri="{BB962C8B-B14F-4D97-AF65-F5344CB8AC3E}">
        <p14:creationId xmlns:p14="http://schemas.microsoft.com/office/powerpoint/2010/main" val="1955921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Ø"/>
              <a:tabLst/>
              <a:defRPr/>
            </a:pPr>
            <a:r>
              <a:rPr lang="en-US" dirty="0" smtClean="0"/>
              <a:t>A. 10 * 10 * 10 * 10 = 10,000</a:t>
            </a:r>
          </a:p>
          <a:p>
            <a:pPr marL="342900" indent="-342900">
              <a:buFont typeface="Wingdings" panose="05000000000000000000" pitchFamily="2" charset="2"/>
              <a:buChar char="Ø"/>
            </a:pPr>
            <a:r>
              <a:rPr lang="en-US" sz="1200" dirty="0" smtClean="0"/>
              <a:t>B. </a:t>
            </a:r>
            <a:r>
              <a:rPr lang="en-US" sz="1200" dirty="0" err="1" smtClean="0"/>
              <a:t>Harf</a:t>
            </a:r>
            <a:r>
              <a:rPr lang="en-US" sz="1200" baseline="0" dirty="0" smtClean="0"/>
              <a:t> </a:t>
            </a:r>
            <a:r>
              <a:rPr lang="en-US" sz="1200" baseline="0" dirty="0" err="1" smtClean="0"/>
              <a:t>sayısı</a:t>
            </a:r>
            <a:r>
              <a:rPr lang="en-US" sz="1200" baseline="0" dirty="0" smtClean="0"/>
              <a:t> : </a:t>
            </a:r>
            <a:r>
              <a:rPr lang="en-US" dirty="0" smtClean="0"/>
              <a:t>26 * 26 * 26 * 26 * 26 * 26 = 26^6 =</a:t>
            </a:r>
            <a:r>
              <a:rPr lang="en-US" baseline="0" dirty="0" smtClean="0"/>
              <a:t> </a:t>
            </a:r>
            <a:r>
              <a:rPr lang="en-US" dirty="0" smtClean="0"/>
              <a:t> 308,915,776</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Ø"/>
              <a:tabLst/>
              <a:defRPr/>
            </a:pPr>
            <a:r>
              <a:rPr lang="en-US" dirty="0" smtClean="0"/>
              <a:t>C. 52 * 52 * 52 * 52 * 52 * 52 * 52 * 52 = 52^8 = 53,459,728,531,456</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Ø"/>
              <a:tabLst/>
              <a:defRPr/>
            </a:pPr>
            <a:r>
              <a:rPr lang="en-US" dirty="0" smtClean="0"/>
              <a:t>D. 10^10 = 10,000,000,000</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Ø"/>
              <a:tabLst/>
              <a:defRPr/>
            </a:pPr>
            <a:r>
              <a:rPr lang="en-US" dirty="0" smtClean="0"/>
              <a:t>E. 36^10 = 3,656,158,440,062,976</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Ø"/>
              <a:tabLst/>
              <a:defRPr/>
            </a:pPr>
            <a:r>
              <a:rPr lang="en-US" dirty="0" smtClean="0"/>
              <a:t>F = </a:t>
            </a:r>
            <a:r>
              <a:rPr lang="en-US" smtClean="0"/>
              <a:t>26^12 = </a:t>
            </a:r>
            <a:r>
              <a:rPr lang="en-US" dirty="0" smtClean="0"/>
              <a:t>95,428,956,661,682,176</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Ø"/>
              <a:tabLst/>
              <a:defRPr/>
            </a:pPr>
            <a:endParaRPr lang="en-US" dirty="0" smtClean="0"/>
          </a:p>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extLst>
      <p:ext uri="{BB962C8B-B14F-4D97-AF65-F5344CB8AC3E}">
        <p14:creationId xmlns:p14="http://schemas.microsoft.com/office/powerpoint/2010/main" val="2788058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184" name="Google Shape;18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13</a:t>
            </a:fld>
            <a:endParaRPr/>
          </a:p>
        </p:txBody>
      </p:sp>
    </p:spTree>
    <p:extLst>
      <p:ext uri="{BB962C8B-B14F-4D97-AF65-F5344CB8AC3E}">
        <p14:creationId xmlns:p14="http://schemas.microsoft.com/office/powerpoint/2010/main" val="158703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extLst>
      <p:ext uri="{BB962C8B-B14F-4D97-AF65-F5344CB8AC3E}">
        <p14:creationId xmlns:p14="http://schemas.microsoft.com/office/powerpoint/2010/main" val="1060711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extLst>
      <p:ext uri="{BB962C8B-B14F-4D97-AF65-F5344CB8AC3E}">
        <p14:creationId xmlns:p14="http://schemas.microsoft.com/office/powerpoint/2010/main" val="2374208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extLst>
      <p:ext uri="{BB962C8B-B14F-4D97-AF65-F5344CB8AC3E}">
        <p14:creationId xmlns:p14="http://schemas.microsoft.com/office/powerpoint/2010/main" val="1157128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extLst>
      <p:ext uri="{BB962C8B-B14F-4D97-AF65-F5344CB8AC3E}">
        <p14:creationId xmlns:p14="http://schemas.microsoft.com/office/powerpoint/2010/main" val="2730473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extLst>
      <p:ext uri="{BB962C8B-B14F-4D97-AF65-F5344CB8AC3E}">
        <p14:creationId xmlns:p14="http://schemas.microsoft.com/office/powerpoint/2010/main" val="1096798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3874327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extLst>
      <p:ext uri="{BB962C8B-B14F-4D97-AF65-F5344CB8AC3E}">
        <p14:creationId xmlns:p14="http://schemas.microsoft.com/office/powerpoint/2010/main" val="2245661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tr-TR" sz="1200" dirty="0" smtClean="0"/>
              <a:t>Hem güçlü hem de kolay hatırlanır bir parola oluşturmak karmaşık ve özen gerektiren bir iştir. Güvenli parola oluşturmakta kullanılabilecek bir yöntem, sizin aklınızda kalacak ama kolay kolay tahmin edilemeyecek uzunca bir cümle seçip o cümleyi oluşturan kelimelerden bazı harfleri (örneğin her kelimenin ilk iki harfi veya ilk ve son harfleri) birleştirerek parola</a:t>
            </a:r>
          </a:p>
          <a:p>
            <a:r>
              <a:rPr lang="tr-TR" sz="1200" dirty="0" smtClean="0"/>
              <a:t>oluşturmaktır. Bunu yaparken bazı harfleri büyük harf yapmak, bazılarını da bir şekilde rakama veya özel karaktere çevirmek  parolayı güçlendirir. </a:t>
            </a:r>
          </a:p>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extLst>
      <p:ext uri="{BB962C8B-B14F-4D97-AF65-F5344CB8AC3E}">
        <p14:creationId xmlns:p14="http://schemas.microsoft.com/office/powerpoint/2010/main" val="256131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Trebuchet MS"/>
                <a:ea typeface="Trebuchet MS"/>
                <a:cs typeface="Trebuchet MS"/>
                <a:sym typeface="Trebuchet M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rebuchet MS"/>
              <a:buNone/>
              <a:defRPr sz="44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rebuchet MS"/>
                <a:ea typeface="Trebuchet MS"/>
                <a:cs typeface="Trebuchet MS"/>
                <a:sym typeface="Trebuchet MS"/>
              </a:defRPr>
            </a:lvl1pPr>
            <a:lvl2pPr marL="0" marR="0" lvl="1" indent="0" algn="r" rtl="0">
              <a:spcBef>
                <a:spcPts val="0"/>
              </a:spcBef>
              <a:buNone/>
              <a:defRPr sz="1200" b="0" i="0" u="none" strike="noStrike" cap="none">
                <a:solidFill>
                  <a:srgbClr val="888888"/>
                </a:solidFill>
                <a:latin typeface="Trebuchet MS"/>
                <a:ea typeface="Trebuchet MS"/>
                <a:cs typeface="Trebuchet MS"/>
                <a:sym typeface="Trebuchet MS"/>
              </a:defRPr>
            </a:lvl2pPr>
            <a:lvl3pPr marL="0" marR="0" lvl="2" indent="0" algn="r" rtl="0">
              <a:spcBef>
                <a:spcPts val="0"/>
              </a:spcBef>
              <a:buNone/>
              <a:defRPr sz="1200" b="0" i="0" u="none" strike="noStrike" cap="none">
                <a:solidFill>
                  <a:srgbClr val="888888"/>
                </a:solidFill>
                <a:latin typeface="Trebuchet MS"/>
                <a:ea typeface="Trebuchet MS"/>
                <a:cs typeface="Trebuchet MS"/>
                <a:sym typeface="Trebuchet MS"/>
              </a:defRPr>
            </a:lvl3pPr>
            <a:lvl4pPr marL="0" marR="0" lvl="3" indent="0" algn="r" rtl="0">
              <a:spcBef>
                <a:spcPts val="0"/>
              </a:spcBef>
              <a:buNone/>
              <a:defRPr sz="1200" b="0" i="0" u="none" strike="noStrike" cap="none">
                <a:solidFill>
                  <a:srgbClr val="888888"/>
                </a:solidFill>
                <a:latin typeface="Trebuchet MS"/>
                <a:ea typeface="Trebuchet MS"/>
                <a:cs typeface="Trebuchet MS"/>
                <a:sym typeface="Trebuchet MS"/>
              </a:defRPr>
            </a:lvl4pPr>
            <a:lvl5pPr marL="0" marR="0" lvl="4" indent="0" algn="r" rtl="0">
              <a:spcBef>
                <a:spcPts val="0"/>
              </a:spcBef>
              <a:buNone/>
              <a:defRPr sz="1200" b="0" i="0" u="none" strike="noStrike" cap="none">
                <a:solidFill>
                  <a:srgbClr val="888888"/>
                </a:solidFill>
                <a:latin typeface="Trebuchet MS"/>
                <a:ea typeface="Trebuchet MS"/>
                <a:cs typeface="Trebuchet MS"/>
                <a:sym typeface="Trebuchet MS"/>
              </a:defRPr>
            </a:lvl5pPr>
            <a:lvl6pPr marL="0" marR="0" lvl="5" indent="0" algn="r" rtl="0">
              <a:spcBef>
                <a:spcPts val="0"/>
              </a:spcBef>
              <a:buNone/>
              <a:defRPr sz="1200" b="0" i="0" u="none" strike="noStrike" cap="none">
                <a:solidFill>
                  <a:srgbClr val="888888"/>
                </a:solidFill>
                <a:latin typeface="Trebuchet MS"/>
                <a:ea typeface="Trebuchet MS"/>
                <a:cs typeface="Trebuchet MS"/>
                <a:sym typeface="Trebuchet MS"/>
              </a:defRPr>
            </a:lvl6pPr>
            <a:lvl7pPr marL="0" marR="0" lvl="6" indent="0" algn="r" rtl="0">
              <a:spcBef>
                <a:spcPts val="0"/>
              </a:spcBef>
              <a:buNone/>
              <a:defRPr sz="1200" b="0" i="0" u="none" strike="noStrike" cap="none">
                <a:solidFill>
                  <a:srgbClr val="888888"/>
                </a:solidFill>
                <a:latin typeface="Trebuchet MS"/>
                <a:ea typeface="Trebuchet MS"/>
                <a:cs typeface="Trebuchet MS"/>
                <a:sym typeface="Trebuchet MS"/>
              </a:defRPr>
            </a:lvl7pPr>
            <a:lvl8pPr marL="0" marR="0" lvl="7" indent="0" algn="r" rtl="0">
              <a:spcBef>
                <a:spcPts val="0"/>
              </a:spcBef>
              <a:buNone/>
              <a:defRPr sz="1200" b="0" i="0" u="none" strike="noStrike" cap="none">
                <a:solidFill>
                  <a:srgbClr val="888888"/>
                </a:solidFill>
                <a:latin typeface="Trebuchet MS"/>
                <a:ea typeface="Trebuchet MS"/>
                <a:cs typeface="Trebuchet MS"/>
                <a:sym typeface="Trebuchet MS"/>
              </a:defRPr>
            </a:lvl8pPr>
            <a:lvl9pPr marL="0" marR="0" lvl="8" indent="0" algn="r" rtl="0">
              <a:spcBef>
                <a:spcPts val="0"/>
              </a:spcBef>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A close up of a sign&#10;&#10;Description automatically generated"/>
          <p:cNvPicPr preferRelativeResize="0"/>
          <p:nvPr/>
        </p:nvPicPr>
        <p:blipFill rotWithShape="1">
          <a:blip r:embed="rId3">
            <a:alphaModFix/>
          </a:blip>
          <a:srcRect/>
          <a:stretch/>
        </p:blipFill>
        <p:spPr>
          <a:xfrm>
            <a:off x="3962400" y="2366127"/>
            <a:ext cx="4267200" cy="1061928"/>
          </a:xfrm>
          <a:prstGeom prst="rect">
            <a:avLst/>
          </a:prstGeom>
          <a:noFill/>
          <a:ln>
            <a:noFill/>
          </a:ln>
        </p:spPr>
      </p:pic>
      <p:pic>
        <p:nvPicPr>
          <p:cNvPr id="89" name="Google Shape;89;p1" descr="A picture containing drawing, shirt&#10;&#10;Description automatically generated"/>
          <p:cNvPicPr preferRelativeResize="0"/>
          <p:nvPr/>
        </p:nvPicPr>
        <p:blipFill rotWithShape="1">
          <a:blip r:embed="rId4">
            <a:alphaModFix/>
          </a:blip>
          <a:srcRect/>
          <a:stretch/>
        </p:blipFill>
        <p:spPr>
          <a:xfrm>
            <a:off x="8421552" y="6043210"/>
            <a:ext cx="3596315" cy="832934"/>
          </a:xfrm>
          <a:prstGeom prst="rect">
            <a:avLst/>
          </a:prstGeom>
          <a:noFill/>
          <a:ln>
            <a:noFill/>
          </a:ln>
        </p:spPr>
      </p:pic>
      <p:pic>
        <p:nvPicPr>
          <p:cNvPr id="90" name="Google Shape;90;p1" descr="A picture containing drawing&#10;&#10;Description automatically generated"/>
          <p:cNvPicPr preferRelativeResize="0"/>
          <p:nvPr/>
        </p:nvPicPr>
        <p:blipFill rotWithShape="1">
          <a:blip r:embed="rId5">
            <a:alphaModFix amt="25000"/>
          </a:blip>
          <a:srcRect/>
          <a:stretch/>
        </p:blipFill>
        <p:spPr>
          <a:xfrm>
            <a:off x="32391" y="-4568"/>
            <a:ext cx="2946336" cy="6865246"/>
          </a:xfrm>
          <a:prstGeom prst="rect">
            <a:avLst/>
          </a:prstGeom>
          <a:noFill/>
          <a:ln>
            <a:noFill/>
          </a:ln>
        </p:spPr>
      </p:pic>
      <p:sp>
        <p:nvSpPr>
          <p:cNvPr id="91" name="Google Shape;91;p1"/>
          <p:cNvSpPr txBox="1"/>
          <p:nvPr/>
        </p:nvSpPr>
        <p:spPr>
          <a:xfrm>
            <a:off x="2625970" y="3786481"/>
            <a:ext cx="694006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2400" b="1" i="0" u="none" strike="noStrike" cap="none" dirty="0">
                <a:solidFill>
                  <a:schemeClr val="dk1"/>
                </a:solidFill>
                <a:latin typeface="Trebuchet MS"/>
                <a:ea typeface="Trebuchet MS"/>
                <a:cs typeface="Trebuchet MS"/>
                <a:sym typeface="Trebuchet MS"/>
              </a:rPr>
              <a:t>SİBER GÜVENLİK: </a:t>
            </a:r>
            <a:r>
              <a:rPr lang="en-US" sz="2400" b="1" dirty="0" smtClean="0">
                <a:solidFill>
                  <a:schemeClr val="dk1"/>
                </a:solidFill>
                <a:latin typeface="Trebuchet MS"/>
                <a:ea typeface="Trebuchet MS"/>
                <a:cs typeface="Trebuchet MS"/>
                <a:sym typeface="Trebuchet MS"/>
              </a:rPr>
              <a:t>PAROLALAR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126" y="2336799"/>
            <a:ext cx="4563874" cy="2281937"/>
          </a:xfrm>
          <a:prstGeom prst="rect">
            <a:avLst/>
          </a:prstGeom>
        </p:spPr>
      </p:pic>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484827" y="887223"/>
            <a:ext cx="7061199" cy="5847714"/>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tr-TR" sz="2200" dirty="0" smtClean="0"/>
              <a:t>Parola olarak anlamlı bir kelime, isim, cümle, tarih vb. seçilmemelidir.</a:t>
            </a:r>
          </a:p>
          <a:p>
            <a:pPr marL="342900" indent="-342900" algn="just">
              <a:buFont typeface="Arial" panose="020B0604020202020204" pitchFamily="34" charset="0"/>
              <a:buChar char="•"/>
            </a:pPr>
            <a:r>
              <a:rPr lang="tr-TR" sz="2200" dirty="0" smtClean="0"/>
              <a:t>Bir kelimenin veya ismin başına/sonuna bir veya birkaç rakam eklenerek parola  </a:t>
            </a:r>
            <a:r>
              <a:rPr lang="tr-TR" sz="2200" b="1" dirty="0" smtClean="0"/>
              <a:t>oluşturulmamalıdır</a:t>
            </a:r>
            <a:r>
              <a:rPr lang="tr-TR" sz="2200" dirty="0" smtClean="0"/>
              <a:t>.</a:t>
            </a:r>
          </a:p>
          <a:p>
            <a:pPr marL="342900" indent="-342900" algn="just">
              <a:buFont typeface="Arial" panose="020B0604020202020204" pitchFamily="34" charset="0"/>
              <a:buChar char="•"/>
            </a:pPr>
            <a:r>
              <a:rPr lang="tr-TR" sz="2200" dirty="0" smtClean="0"/>
              <a:t>Parola yeterince uzun olmalıdır. Birçok sistemde parola uzunluğu için bir alt sınır vardır (en az 8, en az 10 gibi).  Genellikle parola uzadıkça kırılması zorlaşır.</a:t>
            </a:r>
          </a:p>
          <a:p>
            <a:pPr marL="342900" indent="-342900" algn="just">
              <a:buFont typeface="Arial" panose="020B0604020202020204" pitchFamily="34" charset="0"/>
              <a:buChar char="•"/>
            </a:pPr>
            <a:r>
              <a:rPr lang="tr-TR" sz="2200" dirty="0" smtClean="0"/>
              <a:t>Parolada sembol çeşitliliği olmalıdır. Bir başka deyişle küçük harfler, büyük harfler, </a:t>
            </a:r>
          </a:p>
          <a:p>
            <a:pPr marL="342900" indent="-342900" algn="just">
              <a:buFont typeface="Arial" panose="020B0604020202020204" pitchFamily="34" charset="0"/>
              <a:buChar char="•"/>
            </a:pPr>
            <a:r>
              <a:rPr lang="tr-TR" sz="2200" dirty="0" smtClean="0"/>
              <a:t>rakamlar, noktalama işaretleri ve diğer özel semboller birlikte bulunmalıdır.</a:t>
            </a:r>
          </a:p>
          <a:p>
            <a:pPr marL="342900" indent="-342900" algn="just">
              <a:buFont typeface="Arial" panose="020B0604020202020204" pitchFamily="34" charset="0"/>
              <a:buChar char="•"/>
            </a:pPr>
            <a:r>
              <a:rPr lang="tr-TR" sz="2200" dirty="0" smtClean="0"/>
              <a:t>Parola tercihen kolay hatırlanır olmalıdır. Eğer parola akılda kalmıyorsa kişi parolayı bir yere yazmak isteyebilir, bu da güvenli değildir çünkü parolanın çalınma ihtimalini doğurur. Parola herhangi bir yere yazılmamalıdır. </a:t>
            </a:r>
            <a:endParaRPr lang="tr-TR" sz="2200" dirty="0"/>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4">
            <a:alphaModFix/>
          </a:blip>
          <a:srcRect/>
          <a:stretch/>
        </p:blipFill>
        <p:spPr>
          <a:xfrm>
            <a:off x="10898416" y="6463025"/>
            <a:ext cx="1113079" cy="276999"/>
          </a:xfrm>
          <a:prstGeom prst="rect">
            <a:avLst/>
          </a:prstGeom>
          <a:noFill/>
          <a:ln>
            <a:noFill/>
          </a:ln>
        </p:spPr>
      </p:pic>
      <p:sp>
        <p:nvSpPr>
          <p:cNvPr id="9"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lvl="0" algn="ctr"/>
            <a:r>
              <a:rPr lang="tr-TR" sz="3200" b="1" dirty="0" smtClean="0"/>
              <a:t>PAROLA SEÇ</a:t>
            </a:r>
            <a:r>
              <a:rPr lang="en-US" sz="3200" b="1" dirty="0" smtClean="0"/>
              <a:t>İ</a:t>
            </a:r>
            <a:r>
              <a:rPr lang="tr-TR" sz="3200" b="1" dirty="0" smtClean="0"/>
              <a:t>M</a:t>
            </a:r>
            <a:r>
              <a:rPr lang="en-US" sz="3200" b="1" dirty="0" smtClean="0"/>
              <a:t>İ</a:t>
            </a:r>
            <a:endParaRPr sz="1100" b="1" dirty="0">
              <a:latin typeface="+mj-lt"/>
              <a:cs typeface="Calibri" panose="020F0502020204030204" pitchFamily="34" charset="0"/>
            </a:endParaRPr>
          </a:p>
        </p:txBody>
      </p:sp>
    </p:spTree>
    <p:extLst>
      <p:ext uri="{BB962C8B-B14F-4D97-AF65-F5344CB8AC3E}">
        <p14:creationId xmlns:p14="http://schemas.microsoft.com/office/powerpoint/2010/main" val="231852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583722" y="898681"/>
            <a:ext cx="11427773" cy="2800726"/>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tr-TR" sz="2200" dirty="0"/>
              <a:t>Örnek: Kafamızdan bir cümle uyduralım, sonra her kelimenin ilk ve son harflerini alalım.  </a:t>
            </a:r>
          </a:p>
          <a:p>
            <a:pPr algn="just"/>
            <a:r>
              <a:rPr lang="tr-TR" sz="2200" b="1" dirty="0"/>
              <a:t>Bayılırım biber dolmasına Perşembeleri kahvaltıda -&gt; </a:t>
            </a:r>
            <a:r>
              <a:rPr lang="tr-TR" sz="2200" b="1" dirty="0" err="1"/>
              <a:t>BmbrdaPika</a:t>
            </a:r>
            <a:r>
              <a:rPr lang="tr-TR" sz="2200" b="1" dirty="0"/>
              <a:t> </a:t>
            </a:r>
          </a:p>
          <a:p>
            <a:pPr marL="342900" indent="-342900" algn="just">
              <a:buFont typeface="Arial" panose="020B0604020202020204" pitchFamily="34" charset="0"/>
              <a:buChar char="•"/>
            </a:pPr>
            <a:r>
              <a:rPr lang="tr-TR" sz="2200" dirty="0"/>
              <a:t>Bu cümlenin garipliği akılda kalıcılığını artıracaktır. Şimdi bazı harfleri kendilerine benzeyen rakam ve özel karakterlerle değiştirelim. </a:t>
            </a:r>
          </a:p>
          <a:p>
            <a:pPr algn="just"/>
            <a:r>
              <a:rPr lang="tr-TR" sz="2200" b="1" dirty="0" err="1"/>
              <a:t>BmbrdaPika</a:t>
            </a:r>
            <a:r>
              <a:rPr lang="tr-TR" sz="2200" b="1" dirty="0"/>
              <a:t> -&gt; 8m6rdaP!ka </a:t>
            </a:r>
          </a:p>
          <a:p>
            <a:pPr marL="342900" indent="-342900" algn="just">
              <a:buFont typeface="Arial" panose="020B0604020202020204" pitchFamily="34" charset="0"/>
              <a:buChar char="•"/>
            </a:pPr>
            <a:r>
              <a:rPr lang="tr-TR" sz="2200" dirty="0"/>
              <a:t>Yukarıdaki parola hem akılda kalıcıdır (parolayı hemen hatırlayamasak da kolayca türetebiliriz) hem de tamamen rastgele üretilen 10 karakterli bir parolaya yakın düzeyde güvenlik sağlar, yani kırılması oldukça zordur. </a:t>
            </a:r>
            <a:endParaRPr lang="tr-TR" sz="2200" dirty="0"/>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9"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lvl="0" algn="ctr"/>
            <a:r>
              <a:rPr lang="tr-TR" sz="3200" b="1" dirty="0" smtClean="0"/>
              <a:t>PAROLA SEÇ</a:t>
            </a:r>
            <a:r>
              <a:rPr lang="en-US" sz="3200" b="1" dirty="0" smtClean="0"/>
              <a:t>İ</a:t>
            </a:r>
            <a:r>
              <a:rPr lang="tr-TR" sz="3200" b="1" dirty="0" smtClean="0"/>
              <a:t>M</a:t>
            </a:r>
            <a:r>
              <a:rPr lang="en-US" sz="3200" b="1" dirty="0" smtClean="0"/>
              <a:t>İ</a:t>
            </a:r>
            <a:endParaRPr sz="1100" b="1" dirty="0">
              <a:latin typeface="+mj-lt"/>
              <a:cs typeface="Calibri" panose="020F0502020204030204" pitchFamily="34" charset="0"/>
            </a:endParaRPr>
          </a:p>
        </p:txBody>
      </p:sp>
      <p:pic>
        <p:nvPicPr>
          <p:cNvPr id="2" name="Resi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0682" y="3946977"/>
            <a:ext cx="3989073" cy="2654547"/>
          </a:xfrm>
          <a:prstGeom prst="rect">
            <a:avLst/>
          </a:prstGeom>
        </p:spPr>
      </p:pic>
    </p:spTree>
    <p:extLst>
      <p:ext uri="{BB962C8B-B14F-4D97-AF65-F5344CB8AC3E}">
        <p14:creationId xmlns:p14="http://schemas.microsoft.com/office/powerpoint/2010/main" val="275203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3" y="685800"/>
            <a:ext cx="3667127" cy="4889502"/>
          </a:xfrm>
          <a:prstGeom prst="rect">
            <a:avLst/>
          </a:prstGeom>
        </p:spPr>
      </p:pic>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484827" y="887223"/>
            <a:ext cx="7897175" cy="4493497"/>
          </a:xfrm>
          <a:prstGeom prst="rect">
            <a:avLst/>
          </a:prstGeom>
          <a:noFill/>
          <a:ln>
            <a:noFill/>
          </a:ln>
        </p:spPr>
        <p:txBody>
          <a:bodyPr spcFirstLastPara="1" wrap="square" lIns="91425" tIns="45700" rIns="91425" bIns="45700" anchor="t" anchorCtr="0">
            <a:spAutoFit/>
          </a:bodyPr>
          <a:lstStyle/>
          <a:p>
            <a:pPr marL="457200" indent="-457200" algn="just">
              <a:buFont typeface="+mj-lt"/>
              <a:buAutoNum type="alphaUcPeriod"/>
            </a:pPr>
            <a:r>
              <a:rPr lang="tr-TR" sz="2200" dirty="0" smtClean="0"/>
              <a:t>4 </a:t>
            </a:r>
            <a:r>
              <a:rPr lang="tr-TR" sz="2200" dirty="0"/>
              <a:t>karakterden oluşan ve sadece rakamlar içeren kaç tane farklı parola olabilir?</a:t>
            </a:r>
          </a:p>
          <a:p>
            <a:pPr marL="457200" indent="-457200" algn="just">
              <a:buFont typeface="+mj-lt"/>
              <a:buAutoNum type="alphaUcPeriod"/>
            </a:pPr>
            <a:r>
              <a:rPr lang="tr-TR" sz="2200" dirty="0" smtClean="0"/>
              <a:t>6 </a:t>
            </a:r>
            <a:r>
              <a:rPr lang="tr-TR" sz="2200" dirty="0"/>
              <a:t>karakterden oluşan ve sadece İngiliz alfabesinden küçük harfler içeren kaç tane farklı </a:t>
            </a:r>
            <a:r>
              <a:rPr lang="tr-TR" sz="2200" dirty="0" smtClean="0"/>
              <a:t>parola </a:t>
            </a:r>
            <a:r>
              <a:rPr lang="tr-TR" sz="2200" dirty="0"/>
              <a:t>olabilir?</a:t>
            </a:r>
          </a:p>
          <a:p>
            <a:pPr marL="457200" indent="-457200" algn="just">
              <a:buFont typeface="+mj-lt"/>
              <a:buAutoNum type="alphaUcPeriod"/>
            </a:pPr>
            <a:r>
              <a:rPr lang="tr-TR" sz="2200" dirty="0" smtClean="0"/>
              <a:t>8 </a:t>
            </a:r>
            <a:r>
              <a:rPr lang="tr-TR" sz="2200" dirty="0"/>
              <a:t>karakterden oluşan ve İngiliz alfabesinden küçük veya büyük harfler içeren kaç tane </a:t>
            </a:r>
            <a:r>
              <a:rPr lang="en-US" sz="2200" dirty="0" smtClean="0"/>
              <a:t> </a:t>
            </a:r>
            <a:r>
              <a:rPr lang="tr-TR" sz="2200" dirty="0" smtClean="0"/>
              <a:t>farklı </a:t>
            </a:r>
            <a:r>
              <a:rPr lang="tr-TR" sz="2200" dirty="0"/>
              <a:t>parola olabilir?</a:t>
            </a:r>
          </a:p>
          <a:p>
            <a:pPr marL="457200" indent="-457200" algn="just">
              <a:buFont typeface="+mj-lt"/>
              <a:buAutoNum type="alphaUcPeriod"/>
            </a:pPr>
            <a:r>
              <a:rPr lang="tr-TR" sz="2200" dirty="0" smtClean="0"/>
              <a:t>10 </a:t>
            </a:r>
            <a:r>
              <a:rPr lang="tr-TR" sz="2200" dirty="0"/>
              <a:t>karakterden oluşan ve sadece rakamlar içeren kaç tane farklı parola olabilir?</a:t>
            </a:r>
          </a:p>
          <a:p>
            <a:pPr marL="457200" indent="-457200" algn="just">
              <a:buFont typeface="+mj-lt"/>
              <a:buAutoNum type="alphaUcPeriod"/>
            </a:pPr>
            <a:r>
              <a:rPr lang="tr-TR" sz="2200" dirty="0" smtClean="0"/>
              <a:t>10 </a:t>
            </a:r>
            <a:r>
              <a:rPr lang="tr-TR" sz="2200" dirty="0"/>
              <a:t>karakterden oluşan ve rakamlar veya İngiliz alfabesinden küçük harfler içeren kaç </a:t>
            </a:r>
            <a:r>
              <a:rPr lang="en-US" sz="2200" dirty="0" smtClean="0"/>
              <a:t> </a:t>
            </a:r>
            <a:r>
              <a:rPr lang="tr-TR" sz="2200" dirty="0" smtClean="0"/>
              <a:t>tane </a:t>
            </a:r>
            <a:r>
              <a:rPr lang="tr-TR" sz="2200" dirty="0"/>
              <a:t>farklı parola olabilir?</a:t>
            </a:r>
          </a:p>
          <a:p>
            <a:pPr marL="457200" indent="-457200" algn="just">
              <a:buFont typeface="+mj-lt"/>
              <a:buAutoNum type="alphaUcPeriod"/>
            </a:pPr>
            <a:r>
              <a:rPr lang="tr-TR" sz="2200" dirty="0" smtClean="0"/>
              <a:t>12 </a:t>
            </a:r>
            <a:r>
              <a:rPr lang="tr-TR" sz="2200" dirty="0"/>
              <a:t>karakterden oluşan ve sadece İngiliz alfabesinden küçük harfler içeren kaç tane farklı </a:t>
            </a:r>
            <a:r>
              <a:rPr lang="tr-TR" sz="2200" dirty="0" smtClean="0"/>
              <a:t>parola </a:t>
            </a:r>
            <a:r>
              <a:rPr lang="tr-TR" sz="2200" dirty="0"/>
              <a:t>olabilir? </a:t>
            </a:r>
            <a:endParaRPr lang="tr-TR" sz="2200" dirty="0"/>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4">
            <a:alphaModFix/>
          </a:blip>
          <a:srcRect/>
          <a:stretch/>
        </p:blipFill>
        <p:spPr>
          <a:xfrm>
            <a:off x="10898416" y="6463025"/>
            <a:ext cx="1113079" cy="276999"/>
          </a:xfrm>
          <a:prstGeom prst="rect">
            <a:avLst/>
          </a:prstGeom>
          <a:noFill/>
          <a:ln>
            <a:noFill/>
          </a:ln>
        </p:spPr>
      </p:pic>
      <p:sp>
        <p:nvSpPr>
          <p:cNvPr id="9"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lvl="0" algn="ctr"/>
            <a:r>
              <a:rPr lang="en-US" sz="3200" b="1" dirty="0" smtClean="0"/>
              <a:t>UYGULAMA</a:t>
            </a:r>
            <a:endParaRPr sz="1100" b="1" dirty="0">
              <a:latin typeface="+mj-lt"/>
              <a:cs typeface="Calibri" panose="020F0502020204030204" pitchFamily="34" charset="0"/>
            </a:endParaRPr>
          </a:p>
        </p:txBody>
      </p:sp>
    </p:spTree>
    <p:extLst>
      <p:ext uri="{BB962C8B-B14F-4D97-AF65-F5344CB8AC3E}">
        <p14:creationId xmlns:p14="http://schemas.microsoft.com/office/powerpoint/2010/main" val="19052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1" name="Google Shape;89;p1" descr="A picture containing drawing, shirt&#10;&#10;Description automatically generated">
            <a:extLst>
              <a:ext uri="{FF2B5EF4-FFF2-40B4-BE49-F238E27FC236}">
                <a16:creationId xmlns="" xmlns:a16="http://schemas.microsoft.com/office/drawing/2014/main" id="{5BCCE40E-7B65-FD4D-9A97-BF4858A8F63A}"/>
              </a:ext>
            </a:extLst>
          </p:cNvPr>
          <p:cNvPicPr preferRelativeResize="0"/>
          <p:nvPr/>
        </p:nvPicPr>
        <p:blipFill rotWithShape="1">
          <a:blip r:embed="rId3">
            <a:alphaModFix/>
          </a:blip>
          <a:srcRect/>
          <a:stretch/>
        </p:blipFill>
        <p:spPr>
          <a:xfrm>
            <a:off x="8421552" y="6043210"/>
            <a:ext cx="3596315" cy="832934"/>
          </a:xfrm>
          <a:prstGeom prst="rect">
            <a:avLst/>
          </a:prstGeom>
          <a:noFill/>
          <a:ln>
            <a:noFill/>
          </a:ln>
        </p:spPr>
      </p:pic>
      <p:pic>
        <p:nvPicPr>
          <p:cNvPr id="12" name="Google Shape;88;p1" descr="A close up of a sign&#10;&#10;Description automatically generated">
            <a:extLst>
              <a:ext uri="{FF2B5EF4-FFF2-40B4-BE49-F238E27FC236}">
                <a16:creationId xmlns="" xmlns:a16="http://schemas.microsoft.com/office/drawing/2014/main" id="{590489E3-5F81-424C-A54F-4D3E3640F47F}"/>
              </a:ext>
            </a:extLst>
          </p:cNvPr>
          <p:cNvPicPr preferRelativeResize="0"/>
          <p:nvPr/>
        </p:nvPicPr>
        <p:blipFill rotWithShape="1">
          <a:blip r:embed="rId4">
            <a:alphaModFix/>
          </a:blip>
          <a:srcRect/>
          <a:stretch/>
        </p:blipFill>
        <p:spPr>
          <a:xfrm>
            <a:off x="3962400" y="2366127"/>
            <a:ext cx="4267200" cy="1061928"/>
          </a:xfrm>
          <a:prstGeom prst="rect">
            <a:avLst/>
          </a:prstGeom>
          <a:noFill/>
          <a:ln>
            <a:noFill/>
          </a:ln>
        </p:spPr>
      </p:pic>
      <p:pic>
        <p:nvPicPr>
          <p:cNvPr id="13" name="Google Shape;90;p1" descr="A picture containing drawing&#10;&#10;Description automatically generated">
            <a:extLst>
              <a:ext uri="{FF2B5EF4-FFF2-40B4-BE49-F238E27FC236}">
                <a16:creationId xmlns="" xmlns:a16="http://schemas.microsoft.com/office/drawing/2014/main" id="{0809EA5F-1E15-4E4A-A680-3CAFD4091682}"/>
              </a:ext>
            </a:extLst>
          </p:cNvPr>
          <p:cNvPicPr preferRelativeResize="0"/>
          <p:nvPr/>
        </p:nvPicPr>
        <p:blipFill rotWithShape="1">
          <a:blip r:embed="rId5">
            <a:alphaModFix amt="25000"/>
          </a:blip>
          <a:srcRect/>
          <a:stretch/>
        </p:blipFill>
        <p:spPr>
          <a:xfrm>
            <a:off x="32391" y="-4568"/>
            <a:ext cx="2946336" cy="6865246"/>
          </a:xfrm>
          <a:prstGeom prst="rect">
            <a:avLst/>
          </a:prstGeom>
          <a:noFill/>
          <a:ln>
            <a:noFill/>
          </a:ln>
        </p:spPr>
      </p:pic>
      <p:sp>
        <p:nvSpPr>
          <p:cNvPr id="14" name="Google Shape;91;p1">
            <a:extLst>
              <a:ext uri="{FF2B5EF4-FFF2-40B4-BE49-F238E27FC236}">
                <a16:creationId xmlns="" xmlns:a16="http://schemas.microsoft.com/office/drawing/2014/main" id="{6BCC6801-3919-7E4F-AAD2-6425D67C9554}"/>
              </a:ext>
            </a:extLst>
          </p:cNvPr>
          <p:cNvSpPr txBox="1"/>
          <p:nvPr/>
        </p:nvSpPr>
        <p:spPr>
          <a:xfrm>
            <a:off x="2625970" y="3786481"/>
            <a:ext cx="694006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2400" b="1" i="0" u="none" strike="noStrike" cap="none" dirty="0">
                <a:solidFill>
                  <a:schemeClr val="dk1"/>
                </a:solidFill>
                <a:latin typeface="Trebuchet MS"/>
                <a:ea typeface="Trebuchet MS"/>
                <a:cs typeface="Trebuchet MS"/>
                <a:sym typeface="Trebuchet MS"/>
              </a:rPr>
              <a:t>TEŞEKKÜRLER</a:t>
            </a:r>
            <a:endParaRPr dirty="0"/>
          </a:p>
        </p:txBody>
      </p:sp>
      <p:sp>
        <p:nvSpPr>
          <p:cNvPr id="6" name="Google Shape;91;p1">
            <a:extLst>
              <a:ext uri="{FF2B5EF4-FFF2-40B4-BE49-F238E27FC236}">
                <a16:creationId xmlns="" xmlns:a16="http://schemas.microsoft.com/office/drawing/2014/main" id="{6BCC6801-3919-7E4F-AAD2-6425D67C9554}"/>
              </a:ext>
            </a:extLst>
          </p:cNvPr>
          <p:cNvSpPr txBox="1"/>
          <p:nvPr/>
        </p:nvSpPr>
        <p:spPr>
          <a:xfrm>
            <a:off x="2625970" y="4684012"/>
            <a:ext cx="694006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2400" b="1" i="0" u="none" strike="noStrike" cap="none" dirty="0">
                <a:solidFill>
                  <a:schemeClr val="dk1"/>
                </a:solidFill>
                <a:latin typeface="Trebuchet MS"/>
                <a:ea typeface="Trebuchet MS"/>
                <a:cs typeface="Trebuchet MS"/>
                <a:sym typeface="Trebuchet MS"/>
              </a:rPr>
              <a:t>MUSTAFA GÜVEN – GÖKÇEN PEKER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9042400" cy="1325563"/>
          </a:xfrm>
        </p:spPr>
        <p:txBody>
          <a:bodyPr>
            <a:normAutofit/>
          </a:bodyPr>
          <a:lstStyle/>
          <a:p>
            <a:r>
              <a:rPr lang="en-US" sz="3200" dirty="0" err="1" smtClean="0">
                <a:latin typeface="+mj-lt"/>
              </a:rPr>
              <a:t>Parola</a:t>
            </a:r>
            <a:r>
              <a:rPr lang="en-US" sz="3200" dirty="0" smtClean="0">
                <a:latin typeface="+mj-lt"/>
              </a:rPr>
              <a:t> </a:t>
            </a:r>
            <a:r>
              <a:rPr lang="en-US" sz="3200" dirty="0" err="1" smtClean="0">
                <a:latin typeface="+mj-lt"/>
              </a:rPr>
              <a:t>ile</a:t>
            </a:r>
            <a:r>
              <a:rPr lang="en-US" sz="3200" dirty="0" smtClean="0">
                <a:latin typeface="+mj-lt"/>
              </a:rPr>
              <a:t> </a:t>
            </a:r>
            <a:r>
              <a:rPr lang="en-US" sz="3200" dirty="0" err="1" smtClean="0">
                <a:latin typeface="+mj-lt"/>
              </a:rPr>
              <a:t>Şifre</a:t>
            </a:r>
            <a:r>
              <a:rPr lang="en-US" sz="3200" dirty="0" smtClean="0">
                <a:latin typeface="+mj-lt"/>
              </a:rPr>
              <a:t> </a:t>
            </a:r>
            <a:r>
              <a:rPr lang="en-US" sz="3200" dirty="0" err="1" smtClean="0">
                <a:latin typeface="+mj-lt"/>
              </a:rPr>
              <a:t>aynı</a:t>
            </a:r>
            <a:r>
              <a:rPr lang="en-US" sz="3200" dirty="0" smtClean="0">
                <a:latin typeface="+mj-lt"/>
              </a:rPr>
              <a:t> </a:t>
            </a:r>
            <a:r>
              <a:rPr lang="en-US" sz="3200" dirty="0" err="1" smtClean="0">
                <a:latin typeface="+mj-lt"/>
              </a:rPr>
              <a:t>mıdır</a:t>
            </a:r>
            <a:r>
              <a:rPr lang="en-US" sz="3200" dirty="0" smtClean="0">
                <a:latin typeface="+mj-lt"/>
              </a:rPr>
              <a:t>? </a:t>
            </a:r>
            <a:endParaRPr lang="tr-TR" sz="3200" dirty="0">
              <a:latin typeface="+mj-lt"/>
            </a:endParaRPr>
          </a:p>
        </p:txBody>
      </p:sp>
      <p:sp>
        <p:nvSpPr>
          <p:cNvPr id="3" name="Metin Yer Tutucusu 2"/>
          <p:cNvSpPr>
            <a:spLocks noGrp="1"/>
          </p:cNvSpPr>
          <p:nvPr>
            <p:ph type="body" idx="1"/>
          </p:nvPr>
        </p:nvSpPr>
        <p:spPr>
          <a:xfrm>
            <a:off x="838200" y="1825625"/>
            <a:ext cx="6271260" cy="4003675"/>
          </a:xfrm>
        </p:spPr>
        <p:txBody>
          <a:bodyPr>
            <a:normAutofit fontScale="92500" lnSpcReduction="10000"/>
          </a:bodyPr>
          <a:lstStyle/>
          <a:p>
            <a:pPr algn="just"/>
            <a:r>
              <a:rPr lang="tr-TR" dirty="0"/>
              <a:t>Parola (</a:t>
            </a:r>
            <a:r>
              <a:rPr lang="tr-TR" dirty="0" err="1"/>
              <a:t>password</a:t>
            </a:r>
            <a:r>
              <a:rPr lang="tr-TR" dirty="0"/>
              <a:t>) kelimesi yerine şifre kelimesinin kullanıldığını sıkça </a:t>
            </a:r>
            <a:r>
              <a:rPr lang="tr-TR" dirty="0" smtClean="0"/>
              <a:t>duyabiliriz</a:t>
            </a:r>
            <a:r>
              <a:rPr lang="en-US" dirty="0" smtClean="0"/>
              <a:t> </a:t>
            </a:r>
            <a:r>
              <a:rPr lang="tr-TR" dirty="0" smtClean="0"/>
              <a:t>(</a:t>
            </a:r>
            <a:r>
              <a:rPr lang="tr-TR" dirty="0" err="1" smtClean="0"/>
              <a:t>örn</a:t>
            </a:r>
            <a:r>
              <a:rPr lang="tr-TR" dirty="0"/>
              <a:t>. e-posta şifresi, e-devlet şifresi, tek kullanımlık şifre vb.). Günlük hayatta </a:t>
            </a:r>
            <a:r>
              <a:rPr lang="tr-TR" dirty="0" smtClean="0"/>
              <a:t>bu</a:t>
            </a:r>
            <a:r>
              <a:rPr lang="en-US" dirty="0" smtClean="0"/>
              <a:t> </a:t>
            </a:r>
            <a:r>
              <a:rPr lang="tr-TR" dirty="0" smtClean="0"/>
              <a:t>kullanım </a:t>
            </a:r>
            <a:r>
              <a:rPr lang="tr-TR" dirty="0"/>
              <a:t>ciddi bir sorun oluşturmasa da, parola demek daha doğrudur çünkü </a:t>
            </a:r>
            <a:r>
              <a:rPr lang="tr-TR" dirty="0" smtClean="0"/>
              <a:t>siber</a:t>
            </a:r>
            <a:r>
              <a:rPr lang="en-US" dirty="0" smtClean="0"/>
              <a:t> </a:t>
            </a:r>
            <a:r>
              <a:rPr lang="tr-TR" dirty="0" smtClean="0"/>
              <a:t>güvenlikte </a:t>
            </a:r>
            <a:r>
              <a:rPr lang="tr-TR" dirty="0"/>
              <a:t>şifre (</a:t>
            </a:r>
            <a:r>
              <a:rPr lang="tr-TR" dirty="0" err="1"/>
              <a:t>cipher</a:t>
            </a:r>
            <a:r>
              <a:rPr lang="tr-TR" dirty="0"/>
              <a:t>) terimi şifreleme algoritmalarını ifade eder ve </a:t>
            </a:r>
            <a:r>
              <a:rPr lang="tr-TR" dirty="0" smtClean="0"/>
              <a:t>parola</a:t>
            </a:r>
            <a:r>
              <a:rPr lang="en-US" dirty="0" smtClean="0"/>
              <a:t> </a:t>
            </a:r>
            <a:r>
              <a:rPr lang="tr-TR" dirty="0" smtClean="0"/>
              <a:t>kavramının </a:t>
            </a:r>
            <a:r>
              <a:rPr lang="tr-TR" dirty="0"/>
              <a:t>şifreleme ile doğrudan bir ilgisi yoktur.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8363" y="365125"/>
            <a:ext cx="4168776" cy="2459056"/>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763" y="3263900"/>
            <a:ext cx="4168776" cy="2565400"/>
          </a:xfrm>
          <a:prstGeom prst="rect">
            <a:avLst/>
          </a:prstGeom>
        </p:spPr>
      </p:pic>
    </p:spTree>
    <p:extLst>
      <p:ext uri="{BB962C8B-B14F-4D97-AF65-F5344CB8AC3E}">
        <p14:creationId xmlns:p14="http://schemas.microsoft.com/office/powerpoint/2010/main" val="407773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533401" y="1195326"/>
            <a:ext cx="7315200" cy="4832052"/>
          </a:xfrm>
          <a:prstGeom prst="rect">
            <a:avLst/>
          </a:prstGeom>
          <a:noFill/>
          <a:ln>
            <a:noFill/>
          </a:ln>
        </p:spPr>
        <p:txBody>
          <a:bodyPr spcFirstLastPara="1" wrap="square" lIns="91425" tIns="45700" rIns="91425" bIns="45700" anchor="t" anchorCtr="0">
            <a:spAutoFit/>
          </a:bodyPr>
          <a:lstStyle/>
          <a:p>
            <a:r>
              <a:rPr lang="tr-TR" sz="2800" dirty="0"/>
              <a:t> </a:t>
            </a:r>
            <a:r>
              <a:rPr lang="tr-TR" sz="2800" dirty="0" smtClean="0"/>
              <a:t>Parolan</a:t>
            </a:r>
            <a:r>
              <a:rPr lang="en-US" sz="2800" dirty="0" err="1" smtClean="0"/>
              <a:t>ı</a:t>
            </a:r>
            <a:r>
              <a:rPr lang="tr-TR" sz="2800" dirty="0" smtClean="0"/>
              <a:t>z </a:t>
            </a:r>
            <a:r>
              <a:rPr lang="tr-TR" sz="2800" dirty="0"/>
              <a:t>var mi?</a:t>
            </a:r>
          </a:p>
          <a:p>
            <a:r>
              <a:rPr lang="tr-TR" sz="2800" dirty="0"/>
              <a:t> Parola ile nerelere </a:t>
            </a:r>
            <a:r>
              <a:rPr lang="en-US" sz="2800" dirty="0" err="1" smtClean="0"/>
              <a:t>giriş</a:t>
            </a:r>
            <a:r>
              <a:rPr lang="tr-TR" sz="2800" dirty="0" smtClean="0"/>
              <a:t> </a:t>
            </a:r>
            <a:r>
              <a:rPr lang="tr-TR" sz="2800" dirty="0" err="1"/>
              <a:t>yapiyorsunuz</a:t>
            </a:r>
            <a:r>
              <a:rPr lang="tr-TR" sz="2800" dirty="0"/>
              <a:t>?</a:t>
            </a:r>
          </a:p>
          <a:p>
            <a:r>
              <a:rPr lang="tr-TR" sz="2800" dirty="0"/>
              <a:t> </a:t>
            </a:r>
            <a:r>
              <a:rPr lang="tr-TR" sz="2800" dirty="0" smtClean="0"/>
              <a:t>Parolalar</a:t>
            </a:r>
            <a:r>
              <a:rPr lang="en-US" sz="2800" dirty="0" err="1" smtClean="0"/>
              <a:t>ı</a:t>
            </a:r>
            <a:r>
              <a:rPr lang="tr-TR" sz="2800" dirty="0" smtClean="0"/>
              <a:t>n</a:t>
            </a:r>
            <a:r>
              <a:rPr lang="en-US" sz="2800" dirty="0" err="1" smtClean="0"/>
              <a:t>ı</a:t>
            </a:r>
            <a:r>
              <a:rPr lang="tr-TR" sz="2800" dirty="0" smtClean="0"/>
              <a:t>z</a:t>
            </a:r>
            <a:r>
              <a:rPr lang="en-US" sz="2800" dirty="0" err="1" smtClean="0"/>
              <a:t>ı</a:t>
            </a:r>
            <a:r>
              <a:rPr lang="tr-TR" sz="2800" dirty="0" smtClean="0"/>
              <a:t> </a:t>
            </a:r>
            <a:r>
              <a:rPr lang="tr-TR" sz="2800" dirty="0" err="1"/>
              <a:t>nasil</a:t>
            </a:r>
            <a:r>
              <a:rPr lang="tr-TR" sz="2800" dirty="0"/>
              <a:t> belirliyorsunuz?</a:t>
            </a:r>
          </a:p>
          <a:p>
            <a:r>
              <a:rPr lang="it-IT" sz="2800" dirty="0"/>
              <a:t> Belli zamanlarda </a:t>
            </a:r>
            <a:r>
              <a:rPr lang="it-IT" sz="2800" dirty="0" smtClean="0"/>
              <a:t>parolanızı değiştiriyor musunuz</a:t>
            </a:r>
            <a:r>
              <a:rPr lang="it-IT" sz="2800" dirty="0"/>
              <a:t>?</a:t>
            </a:r>
          </a:p>
          <a:p>
            <a:r>
              <a:rPr lang="tr-TR" sz="2800" dirty="0"/>
              <a:t> </a:t>
            </a:r>
            <a:r>
              <a:rPr lang="tr-TR" sz="2800" dirty="0" smtClean="0"/>
              <a:t>Parolalar</a:t>
            </a:r>
            <a:r>
              <a:rPr lang="en-US" sz="2800" dirty="0" err="1" smtClean="0"/>
              <a:t>ınızı</a:t>
            </a:r>
            <a:r>
              <a:rPr lang="tr-TR" sz="2800" dirty="0" smtClean="0"/>
              <a:t> </a:t>
            </a:r>
            <a:r>
              <a:rPr lang="tr-TR" sz="2800" dirty="0"/>
              <a:t>kaç karakterden </a:t>
            </a:r>
            <a:r>
              <a:rPr lang="en-US" sz="2800" dirty="0" err="1" smtClean="0"/>
              <a:t>oluşturuyorsunuz</a:t>
            </a:r>
            <a:r>
              <a:rPr lang="en-US" sz="2800" dirty="0" smtClean="0"/>
              <a:t>?</a:t>
            </a:r>
          </a:p>
          <a:p>
            <a:r>
              <a:rPr lang="tr-TR" sz="2800" dirty="0"/>
              <a:t> Parolalara </a:t>
            </a:r>
            <a:r>
              <a:rPr lang="tr-TR" sz="2800" dirty="0" smtClean="0"/>
              <a:t>do</a:t>
            </a:r>
            <a:r>
              <a:rPr lang="en-US" sz="2800" dirty="0" smtClean="0"/>
              <a:t>ğ</a:t>
            </a:r>
            <a:r>
              <a:rPr lang="tr-TR" sz="2800" dirty="0" smtClean="0"/>
              <a:t>um </a:t>
            </a:r>
            <a:r>
              <a:rPr lang="tr-TR" sz="2800" dirty="0"/>
              <a:t>yeri ya da </a:t>
            </a:r>
            <a:r>
              <a:rPr lang="tr-TR" sz="2800" dirty="0" smtClean="0"/>
              <a:t>do</a:t>
            </a:r>
            <a:r>
              <a:rPr lang="en-US" sz="2800" dirty="0"/>
              <a:t>ğ</a:t>
            </a:r>
            <a:r>
              <a:rPr lang="tr-TR" sz="2800" dirty="0" smtClean="0"/>
              <a:t>um </a:t>
            </a:r>
            <a:r>
              <a:rPr lang="tr-TR" sz="2800" dirty="0"/>
              <a:t>tarihini vermek sizce </a:t>
            </a:r>
            <a:r>
              <a:rPr lang="tr-TR" sz="2800" dirty="0" err="1"/>
              <a:t>dogru</a:t>
            </a:r>
            <a:r>
              <a:rPr lang="tr-TR" sz="2800" dirty="0"/>
              <a:t> mudur?</a:t>
            </a:r>
          </a:p>
          <a:p>
            <a:r>
              <a:rPr lang="tr-TR" sz="2800" dirty="0"/>
              <a:t> Parola </a:t>
            </a:r>
            <a:r>
              <a:rPr lang="en-US" sz="2800" dirty="0" err="1" smtClean="0"/>
              <a:t>oluştururken</a:t>
            </a:r>
            <a:r>
              <a:rPr lang="en-US" sz="2800" dirty="0" smtClean="0"/>
              <a:t> </a:t>
            </a:r>
            <a:r>
              <a:rPr lang="tr-TR" sz="2800" dirty="0" smtClean="0"/>
              <a:t>belli </a:t>
            </a:r>
            <a:r>
              <a:rPr lang="tr-TR" sz="2800" dirty="0"/>
              <a:t>bir </a:t>
            </a:r>
            <a:r>
              <a:rPr lang="tr-TR" sz="2800" dirty="0" err="1" smtClean="0"/>
              <a:t>mant</a:t>
            </a:r>
            <a:r>
              <a:rPr lang="en-US" sz="2800" dirty="0" err="1" smtClean="0"/>
              <a:t>ı</a:t>
            </a:r>
            <a:r>
              <a:rPr lang="tr-TR" sz="2800" dirty="0" smtClean="0"/>
              <a:t>k</a:t>
            </a:r>
            <a:r>
              <a:rPr lang="tr-TR" sz="2800" dirty="0"/>
              <a:t>, </a:t>
            </a:r>
            <a:r>
              <a:rPr lang="tr-TR" sz="2800" dirty="0" smtClean="0"/>
              <a:t>yap</a:t>
            </a:r>
            <a:r>
              <a:rPr lang="en-US" sz="2800" dirty="0" err="1" smtClean="0"/>
              <a:t>ı</a:t>
            </a:r>
            <a:r>
              <a:rPr lang="en-US" sz="2800" dirty="0" smtClean="0"/>
              <a:t> </a:t>
            </a:r>
            <a:r>
              <a:rPr lang="tr-TR" sz="2800" dirty="0" smtClean="0"/>
              <a:t>ya </a:t>
            </a:r>
            <a:r>
              <a:rPr lang="tr-TR" sz="2800" dirty="0"/>
              <a:t>da yol takip ediyor musunuz? </a:t>
            </a:r>
            <a:endParaRPr lang="tr-TR" sz="2800" dirty="0">
              <a:solidFill>
                <a:srgbClr val="3F3F3F"/>
              </a:solidFill>
              <a:latin typeface="Calibri" panose="020F0502020204030204" pitchFamily="34" charset="0"/>
              <a:cs typeface="Calibri" panose="020F0502020204030204" pitchFamily="34" charset="0"/>
            </a:endParaRPr>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lvl="0" algn="ctr"/>
            <a:r>
              <a:rPr lang="en-US" sz="3200" b="1" dirty="0" smtClean="0">
                <a:solidFill>
                  <a:srgbClr val="3F3F3F"/>
                </a:solidFill>
                <a:latin typeface="+mj-lt"/>
                <a:cs typeface="Calibri" panose="020F0502020204030204" pitchFamily="34" charset="0"/>
              </a:rPr>
              <a:t>GİRİŞ</a:t>
            </a:r>
            <a:endParaRPr sz="1100" b="1" dirty="0">
              <a:latin typeface="+mj-lt"/>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216208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0" y="1507428"/>
            <a:ext cx="8069659" cy="4678163"/>
          </a:xfrm>
          <a:prstGeom prst="rect">
            <a:avLst/>
          </a:prstGeom>
          <a:noFill/>
          <a:ln>
            <a:noFill/>
          </a:ln>
        </p:spPr>
        <p:txBody>
          <a:bodyPr spcFirstLastPara="1" wrap="square" lIns="91425" tIns="45700" rIns="91425" bIns="45700" anchor="t" anchorCtr="0">
            <a:spAutoFit/>
          </a:bodyPr>
          <a:lstStyle/>
          <a:p>
            <a:pPr marL="342900" lvl="0" indent="-342900" algn="just">
              <a:spcAft>
                <a:spcPts val="600"/>
              </a:spcAft>
              <a:buFont typeface="Symbol" panose="05050102010706020507" pitchFamily="18" charset="2"/>
              <a:buChar char=""/>
            </a:pPr>
            <a:r>
              <a:rPr lang="tr-TR" sz="2400" dirty="0">
                <a:latin typeface="Arial" panose="020B0604020202020204" pitchFamily="34" charset="0"/>
                <a:ea typeface="Times New Roman" panose="02020603050405020304" pitchFamily="18" charset="0"/>
                <a:cs typeface="Arial" panose="020B0604020202020204" pitchFamily="34" charset="0"/>
              </a:rPr>
              <a:t>Parola, bir kişinin erişim yetkisini doğrulamak için kullanılır. Örneğin, bir askeri alana veya kışlaya girmek isteyen birine kapıdaki nöbetçi asker parola sorabilir. Geleneksel parolalar bir kelime veya cümle olabilirken, günümüzde yaygın olarak bilgisayar sistemlerine giriş için kullanılan parolalar genellikle farklı bir yapıya sahiptir.   </a:t>
            </a:r>
          </a:p>
          <a:p>
            <a:pPr marL="342900" lvl="0" indent="-342900" algn="just">
              <a:spcAft>
                <a:spcPts val="600"/>
              </a:spcAft>
              <a:buFont typeface="Symbol" panose="05050102010706020507" pitchFamily="18" charset="2"/>
              <a:buChar char=""/>
            </a:pPr>
            <a:r>
              <a:rPr lang="tr-TR" sz="2400" dirty="0" smtClean="0">
                <a:latin typeface="Arial" panose="020B0604020202020204" pitchFamily="34" charset="0"/>
                <a:ea typeface="Times New Roman" panose="02020603050405020304" pitchFamily="18" charset="0"/>
                <a:cs typeface="Arial" panose="020B0604020202020204" pitchFamily="34" charset="0"/>
              </a:rPr>
              <a:t>Tarihte </a:t>
            </a:r>
            <a:r>
              <a:rPr lang="tr-TR" sz="2400" dirty="0">
                <a:latin typeface="Arial" panose="020B0604020202020204" pitchFamily="34" charset="0"/>
                <a:ea typeface="Times New Roman" panose="02020603050405020304" pitchFamily="18" charset="0"/>
                <a:cs typeface="Arial" panose="020B0604020202020204" pitchFamily="34" charset="0"/>
              </a:rPr>
              <a:t>parola kullanımı, genellikle gizli veya kısıtlı bir bölgeye erişim için sadece belli kişilerce bilinen bir kelime veya cümle (</a:t>
            </a:r>
            <a:r>
              <a:rPr lang="tr-TR" sz="2400" dirty="0" err="1">
                <a:latin typeface="Arial" panose="020B0604020202020204" pitchFamily="34" charset="0"/>
                <a:ea typeface="Times New Roman" panose="02020603050405020304" pitchFamily="18" charset="0"/>
                <a:cs typeface="Arial" panose="020B0604020202020204" pitchFamily="34" charset="0"/>
              </a:rPr>
              <a:t>örn</a:t>
            </a:r>
            <a:r>
              <a:rPr lang="tr-TR" sz="2400" dirty="0">
                <a:latin typeface="Arial" panose="020B0604020202020204" pitchFamily="34" charset="0"/>
                <a:ea typeface="Times New Roman" panose="02020603050405020304" pitchFamily="18" charset="0"/>
                <a:cs typeface="Arial" panose="020B0604020202020204" pitchFamily="34" charset="0"/>
              </a:rPr>
              <a:t>. “açıl susam açıl”) söyleme şeklindeyken, günümüz sistemlerinde her kullanıcının kendine özel kullanıcı adı ve parolası bulunmaktadır.  </a:t>
            </a: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2" name="Resi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4852" y="131389"/>
            <a:ext cx="3907148" cy="6043380"/>
          </a:xfrm>
          <a:prstGeom prst="rect">
            <a:avLst/>
          </a:prstGeom>
        </p:spPr>
      </p:pic>
      <p:sp>
        <p:nvSpPr>
          <p:cNvPr id="9"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lvl="0" algn="ctr"/>
            <a:r>
              <a:rPr lang="tr-TR" sz="3200" b="1" dirty="0">
                <a:latin typeface="+mj-lt"/>
              </a:rPr>
              <a:t> PAROLA KAVRAMI</a:t>
            </a:r>
            <a:endParaRPr sz="1100" b="1" dirty="0">
              <a:latin typeface="+mj-lt"/>
              <a:cs typeface="Calibri" panose="020F0502020204030204" pitchFamily="34" charset="0"/>
            </a:endParaRPr>
          </a:p>
        </p:txBody>
      </p:sp>
    </p:spTree>
    <p:extLst>
      <p:ext uri="{BB962C8B-B14F-4D97-AF65-F5344CB8AC3E}">
        <p14:creationId xmlns:p14="http://schemas.microsoft.com/office/powerpoint/2010/main" val="39247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 y="1215328"/>
            <a:ext cx="8069659" cy="3200836"/>
          </a:xfrm>
          <a:prstGeom prst="rect">
            <a:avLst/>
          </a:prstGeom>
          <a:noFill/>
          <a:ln>
            <a:noFill/>
          </a:ln>
        </p:spPr>
        <p:txBody>
          <a:bodyPr spcFirstLastPara="1" wrap="square" lIns="91425" tIns="45700" rIns="91425" bIns="45700" anchor="t" anchorCtr="0">
            <a:spAutoFit/>
          </a:bodyPr>
          <a:lstStyle/>
          <a:p>
            <a:pPr marL="342900" indent="-342900" algn="just">
              <a:spcAft>
                <a:spcPts val="600"/>
              </a:spcAft>
              <a:buFont typeface="Symbol" panose="05050102010706020507" pitchFamily="18" charset="2"/>
              <a:buChar char=""/>
            </a:pPr>
            <a:r>
              <a:rPr lang="tr-TR" sz="2400" dirty="0">
                <a:latin typeface="Arial" panose="020B0604020202020204" pitchFamily="34" charset="0"/>
                <a:ea typeface="Times New Roman" panose="02020603050405020304" pitchFamily="18" charset="0"/>
                <a:cs typeface="Arial" panose="020B0604020202020204" pitchFamily="34" charset="0"/>
              </a:rPr>
              <a:t>Bilgisayar sistemlerinde kullanılan parola bir dizi sembolden oluşur. </a:t>
            </a:r>
          </a:p>
          <a:p>
            <a:pPr marL="342900" lvl="0" indent="-342900" algn="just">
              <a:spcAft>
                <a:spcPts val="600"/>
              </a:spcAft>
              <a:buFont typeface="Symbol" panose="05050102010706020507" pitchFamily="18" charset="2"/>
              <a:buChar char=""/>
            </a:pPr>
            <a:r>
              <a:rPr lang="tr-TR" sz="2400" dirty="0" smtClean="0">
                <a:latin typeface="Arial" panose="020B0604020202020204" pitchFamily="34" charset="0"/>
                <a:ea typeface="Times New Roman" panose="02020603050405020304" pitchFamily="18" charset="0"/>
                <a:cs typeface="Arial" panose="020B0604020202020204" pitchFamily="34" charset="0"/>
              </a:rPr>
              <a:t>Bu </a:t>
            </a:r>
            <a:r>
              <a:rPr lang="tr-TR" sz="2400" dirty="0">
                <a:latin typeface="Arial" panose="020B0604020202020204" pitchFamily="34" charset="0"/>
                <a:ea typeface="Times New Roman" panose="02020603050405020304" pitchFamily="18" charset="0"/>
                <a:cs typeface="Arial" panose="020B0604020202020204" pitchFamily="34" charset="0"/>
              </a:rPr>
              <a:t>semboller küçük harf, büyük harf, rakam, noktalama işareti ve diğer özel semboller (tire, alt çizgi, yıldız vb.) olabilir. Bir paroladaki sembollerin sayısı ve çeşitliliği parolanın gücü açısından önemlidir. Bir saldırgan tarafından tahmin edilmesi zor olan parolalar daha güçlü kabul edilir.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2" name="Resi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4852" y="131389"/>
            <a:ext cx="3907148" cy="6043380"/>
          </a:xfrm>
          <a:prstGeom prst="rect">
            <a:avLst/>
          </a:prstGeom>
        </p:spPr>
      </p:pic>
      <p:sp>
        <p:nvSpPr>
          <p:cNvPr id="9"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lvl="0" algn="ctr"/>
            <a:r>
              <a:rPr lang="tr-TR" sz="3200" b="1" dirty="0">
                <a:latin typeface="+mj-lt"/>
              </a:rPr>
              <a:t> PAROLA KAVRAMI</a:t>
            </a:r>
            <a:endParaRPr sz="1100" b="1" dirty="0">
              <a:latin typeface="+mj-lt"/>
              <a:cs typeface="Calibri" panose="020F0502020204030204" pitchFamily="34" charset="0"/>
            </a:endParaRPr>
          </a:p>
        </p:txBody>
      </p:sp>
      <p:pic>
        <p:nvPicPr>
          <p:cNvPr id="3" name="Resi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0726" y="4276137"/>
            <a:ext cx="4087174" cy="2463887"/>
          </a:xfrm>
          <a:prstGeom prst="rect">
            <a:avLst/>
          </a:prstGeom>
        </p:spPr>
      </p:pic>
    </p:spTree>
    <p:extLst>
      <p:ext uri="{BB962C8B-B14F-4D97-AF65-F5344CB8AC3E}">
        <p14:creationId xmlns:p14="http://schemas.microsoft.com/office/powerpoint/2010/main" val="209469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9"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lvl="0" algn="ctr"/>
            <a:r>
              <a:rPr lang="tr-TR" sz="3200" b="1" dirty="0">
                <a:latin typeface="+mj-lt"/>
              </a:rPr>
              <a:t>PAROLALARIN SAKLANMASI</a:t>
            </a:r>
            <a:endParaRPr sz="1100" b="1" dirty="0">
              <a:latin typeface="+mj-lt"/>
              <a:cs typeface="Calibri" panose="020F0502020204030204" pitchFamily="34" charset="0"/>
            </a:endParaRPr>
          </a:p>
        </p:txBody>
      </p:sp>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8712" y="1155700"/>
            <a:ext cx="6398843" cy="4483100"/>
          </a:xfrm>
          <a:prstGeom prst="rect">
            <a:avLst/>
          </a:prstGeom>
        </p:spPr>
      </p:pic>
    </p:spTree>
    <p:extLst>
      <p:ext uri="{BB962C8B-B14F-4D97-AF65-F5344CB8AC3E}">
        <p14:creationId xmlns:p14="http://schemas.microsoft.com/office/powerpoint/2010/main" val="40159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611827" y="1342328"/>
            <a:ext cx="7061199" cy="4154943"/>
          </a:xfrm>
          <a:prstGeom prst="rect">
            <a:avLst/>
          </a:prstGeom>
          <a:noFill/>
          <a:ln>
            <a:noFill/>
          </a:ln>
        </p:spPr>
        <p:txBody>
          <a:bodyPr spcFirstLastPara="1" wrap="square" lIns="91425" tIns="45700" rIns="91425" bIns="45700" anchor="t" anchorCtr="0">
            <a:spAutoFit/>
          </a:bodyPr>
          <a:lstStyle/>
          <a:p>
            <a:r>
              <a:rPr lang="tr-TR" sz="2400" dirty="0"/>
              <a:t>Bir parolanın kırılma zorluğunu belirleyen birçok etken vardır. </a:t>
            </a:r>
            <a:endParaRPr lang="en-US" sz="2400" dirty="0" smtClean="0"/>
          </a:p>
          <a:p>
            <a:pPr marL="342900" indent="-342900">
              <a:buFont typeface="Arial" panose="020B0604020202020204" pitchFamily="34" charset="0"/>
              <a:buChar char="•"/>
            </a:pPr>
            <a:r>
              <a:rPr lang="tr-TR" sz="2400" b="1" dirty="0" smtClean="0"/>
              <a:t>Uzunluk</a:t>
            </a:r>
            <a:r>
              <a:rPr lang="tr-TR" sz="2400" b="1" dirty="0"/>
              <a:t>: </a:t>
            </a:r>
            <a:r>
              <a:rPr lang="tr-TR" sz="2400" dirty="0"/>
              <a:t>Kısa parolalar uzun parolalara göre genellikle daha kolay kırılır. </a:t>
            </a:r>
          </a:p>
          <a:p>
            <a:pPr marL="342900" indent="-342900">
              <a:buFont typeface="Arial" panose="020B0604020202020204" pitchFamily="34" charset="0"/>
              <a:buChar char="•"/>
            </a:pPr>
            <a:r>
              <a:rPr lang="tr-TR" sz="2400" b="1" dirty="0"/>
              <a:t>İçerdiği semboller: </a:t>
            </a:r>
            <a:r>
              <a:rPr lang="tr-TR" sz="2400" dirty="0"/>
              <a:t>Sadece harf veya sadece rakam içeren, özel sembol içermeyen </a:t>
            </a:r>
            <a:r>
              <a:rPr lang="tr-TR" sz="2400" dirty="0" smtClean="0"/>
              <a:t>parolalar</a:t>
            </a:r>
            <a:r>
              <a:rPr lang="en-US" sz="2400" dirty="0" smtClean="0"/>
              <a:t> n</a:t>
            </a:r>
            <a:r>
              <a:rPr lang="tr-TR" sz="2400" dirty="0" smtClean="0"/>
              <a:t>daha </a:t>
            </a:r>
            <a:r>
              <a:rPr lang="tr-TR" sz="2400" dirty="0"/>
              <a:t>kolay kırılır.  </a:t>
            </a:r>
          </a:p>
          <a:p>
            <a:pPr marL="342900" indent="-342900">
              <a:buFont typeface="Arial" panose="020B0604020202020204" pitchFamily="34" charset="0"/>
              <a:buChar char="•"/>
            </a:pPr>
            <a:r>
              <a:rPr lang="tr-TR" sz="2400" b="1" dirty="0"/>
              <a:t>Anlamlı olup olmaması: </a:t>
            </a:r>
            <a:r>
              <a:rPr lang="tr-TR" sz="2400" dirty="0"/>
              <a:t>Belli bir anlama sahip olan parolalar (</a:t>
            </a:r>
            <a:r>
              <a:rPr lang="tr-TR" sz="2400" dirty="0" err="1"/>
              <a:t>örn</a:t>
            </a:r>
            <a:r>
              <a:rPr lang="tr-TR" sz="2400" dirty="0"/>
              <a:t>. kelime, cümle, tarih) </a:t>
            </a:r>
            <a:r>
              <a:rPr lang="tr-TR" sz="2400" dirty="0" smtClean="0"/>
              <a:t>daha</a:t>
            </a:r>
            <a:r>
              <a:rPr lang="en-US" sz="2400" dirty="0" smtClean="0"/>
              <a:t> </a:t>
            </a:r>
            <a:r>
              <a:rPr lang="tr-TR" sz="2400" dirty="0" smtClean="0"/>
              <a:t>kolay </a:t>
            </a:r>
            <a:r>
              <a:rPr lang="tr-TR" sz="2400" dirty="0"/>
              <a:t>kırılır. </a:t>
            </a:r>
          </a:p>
          <a:p>
            <a:r>
              <a:rPr lang="tr-TR" sz="2400" dirty="0"/>
              <a:t>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2" name="Resi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4852" y="131389"/>
            <a:ext cx="3907148" cy="6043380"/>
          </a:xfrm>
          <a:prstGeom prst="rect">
            <a:avLst/>
          </a:prstGeom>
        </p:spPr>
      </p:pic>
      <p:sp>
        <p:nvSpPr>
          <p:cNvPr id="9"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lvl="0" algn="ctr"/>
            <a:r>
              <a:rPr lang="tr-TR" sz="3200" b="1" dirty="0"/>
              <a:t>PAROLA KIRMA SALDIRILARI </a:t>
            </a:r>
            <a:endParaRPr sz="1100" b="1" dirty="0">
              <a:latin typeface="+mj-lt"/>
              <a:cs typeface="Calibri" panose="020F0502020204030204" pitchFamily="34" charset="0"/>
            </a:endParaRPr>
          </a:p>
        </p:txBody>
      </p:sp>
    </p:spTree>
    <p:extLst>
      <p:ext uri="{BB962C8B-B14F-4D97-AF65-F5344CB8AC3E}">
        <p14:creationId xmlns:p14="http://schemas.microsoft.com/office/powerpoint/2010/main" val="173125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611827" y="1342328"/>
            <a:ext cx="7061199" cy="4524275"/>
          </a:xfrm>
          <a:prstGeom prst="rect">
            <a:avLst/>
          </a:prstGeom>
          <a:noFill/>
          <a:ln>
            <a:noFill/>
          </a:ln>
        </p:spPr>
        <p:txBody>
          <a:bodyPr spcFirstLastPara="1" wrap="square" lIns="91425" tIns="45700" rIns="91425" bIns="45700" anchor="t" anchorCtr="0">
            <a:spAutoFit/>
          </a:bodyPr>
          <a:lstStyle/>
          <a:p>
            <a:pPr algn="just"/>
            <a:r>
              <a:rPr lang="tr-TR" sz="2400" b="1" dirty="0"/>
              <a:t>Kaba kuvvet tahmin: </a:t>
            </a:r>
            <a:r>
              <a:rPr lang="tr-TR" sz="2400" dirty="0"/>
              <a:t>Belli bir sırayla bütün olası parolaların denenmesine dayalı saldırı türüdür. Bu saldırıda yapılacak tahmin sayısı, olası parola sayısıyla orantılıdır. En basit ama en yavaş parola saldırısı türüdür. </a:t>
            </a:r>
          </a:p>
          <a:p>
            <a:pPr algn="just"/>
            <a:endParaRPr lang="tr-TR" sz="2400" dirty="0"/>
          </a:p>
          <a:p>
            <a:pPr algn="just"/>
            <a:r>
              <a:rPr lang="tr-TR" sz="2400" b="1" dirty="0"/>
              <a:t>Sözlük saldırısı: </a:t>
            </a:r>
            <a:r>
              <a:rPr lang="tr-TR" sz="2400" dirty="0"/>
              <a:t>Önceden oluşturulmuş bir sözlükteki kelimeleri ve bunların kombinasyonlarını parola olarak denemeye dayalı saldırı türü. Birçok insanın parolalarının anlamlı kelimelere dayandığı gözleminden faydalanılır. </a:t>
            </a:r>
          </a:p>
          <a:p>
            <a:endParaRPr lang="tr-TR" sz="2400" dirty="0"/>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9"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lvl="0" algn="ctr"/>
            <a:r>
              <a:rPr lang="tr-TR" sz="3200" b="1" dirty="0"/>
              <a:t>PAROLA KIRMA SALDIRILARI </a:t>
            </a:r>
            <a:endParaRPr sz="1100" b="1" dirty="0">
              <a:latin typeface="+mj-lt"/>
              <a:cs typeface="Calibri" panose="020F0502020204030204" pitchFamily="34" charset="0"/>
            </a:endParaRPr>
          </a:p>
        </p:txBody>
      </p:sp>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175" y="1879598"/>
            <a:ext cx="4432825" cy="2489202"/>
          </a:xfrm>
          <a:prstGeom prst="rect">
            <a:avLst/>
          </a:prstGeom>
        </p:spPr>
      </p:pic>
    </p:spTree>
    <p:extLst>
      <p:ext uri="{BB962C8B-B14F-4D97-AF65-F5344CB8AC3E}">
        <p14:creationId xmlns:p14="http://schemas.microsoft.com/office/powerpoint/2010/main" val="127192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484827" y="887223"/>
            <a:ext cx="7061199" cy="5170606"/>
          </a:xfrm>
          <a:prstGeom prst="rect">
            <a:avLst/>
          </a:prstGeom>
          <a:noFill/>
          <a:ln>
            <a:noFill/>
          </a:ln>
        </p:spPr>
        <p:txBody>
          <a:bodyPr spcFirstLastPara="1" wrap="square" lIns="91425" tIns="45700" rIns="91425" bIns="45700" anchor="t" anchorCtr="0">
            <a:spAutoFit/>
          </a:bodyPr>
          <a:lstStyle/>
          <a:p>
            <a:pPr algn="just"/>
            <a:r>
              <a:rPr lang="tr-TR" sz="2200" b="1" dirty="0" smtClean="0"/>
              <a:t>Popüler </a:t>
            </a:r>
            <a:r>
              <a:rPr lang="tr-TR" sz="2200" b="1" dirty="0"/>
              <a:t>parola deneme: </a:t>
            </a:r>
            <a:r>
              <a:rPr lang="tr-TR" sz="2200" dirty="0"/>
              <a:t>İnsanların yaygın olarak kullandığı bilinen parolaları denemeye dayalı saldırı türüdür. Sözlük saldırısıyla veya kaba kuvvet tahminle birleştirilebilir, yani popüler parolalar başta denenerek başarısız olunması </a:t>
            </a:r>
            <a:r>
              <a:rPr lang="tr-TR" sz="2200" dirty="0" smtClean="0"/>
              <a:t>durumunda</a:t>
            </a:r>
            <a:r>
              <a:rPr lang="en-US" sz="2200" dirty="0" smtClean="0"/>
              <a:t> </a:t>
            </a:r>
            <a:r>
              <a:rPr lang="tr-TR" sz="2200" dirty="0" smtClean="0"/>
              <a:t>diğer </a:t>
            </a:r>
            <a:r>
              <a:rPr lang="tr-TR" sz="2200" dirty="0"/>
              <a:t>saldırıya geçilebilir. </a:t>
            </a:r>
          </a:p>
          <a:p>
            <a:pPr algn="just"/>
            <a:endParaRPr lang="tr-TR" sz="2200" dirty="0"/>
          </a:p>
          <a:p>
            <a:pPr algn="just"/>
            <a:r>
              <a:rPr lang="tr-TR" sz="2200" b="1" dirty="0"/>
              <a:t>Kişiye özel saldırı: </a:t>
            </a:r>
            <a:r>
              <a:rPr lang="tr-TR" sz="2200" dirty="0"/>
              <a:t>Bir kişiyle ilgili bilgiler (doğum tarihi, memleketi, çocuklarının adları vb.) dikkate alınarak yapılan parola tahminlerine dayalı saldırı türüdür. </a:t>
            </a:r>
            <a:endParaRPr lang="en-US" sz="2200" dirty="0" smtClean="0"/>
          </a:p>
          <a:p>
            <a:pPr algn="just"/>
            <a:endParaRPr lang="en-US" sz="2200" b="1" dirty="0">
              <a:latin typeface="Calibri" panose="020F0502020204030204" pitchFamily="34" charset="0"/>
              <a:cs typeface="Calibri" panose="020F0502020204030204" pitchFamily="34" charset="0"/>
            </a:endParaRPr>
          </a:p>
          <a:p>
            <a:pPr algn="just"/>
            <a:r>
              <a:rPr lang="en-US" sz="2200" b="1" dirty="0" err="1"/>
              <a:t>Sosyal</a:t>
            </a:r>
            <a:r>
              <a:rPr lang="en-US" sz="2200" b="1" dirty="0"/>
              <a:t> </a:t>
            </a:r>
            <a:r>
              <a:rPr lang="en-US" sz="2200" b="1" dirty="0" err="1"/>
              <a:t>mühendislik</a:t>
            </a:r>
            <a:r>
              <a:rPr lang="en-US" sz="2200" b="1" dirty="0"/>
              <a:t>: </a:t>
            </a:r>
            <a:r>
              <a:rPr lang="en-US" sz="2200" dirty="0" err="1"/>
              <a:t>Kişileri</a:t>
            </a:r>
            <a:r>
              <a:rPr lang="en-US" sz="2200" dirty="0"/>
              <a:t> </a:t>
            </a:r>
            <a:r>
              <a:rPr lang="en-US" sz="2200" dirty="0" err="1"/>
              <a:t>kandırarak</a:t>
            </a:r>
            <a:r>
              <a:rPr lang="en-US" sz="2200" dirty="0"/>
              <a:t> </a:t>
            </a:r>
            <a:r>
              <a:rPr lang="en-US" sz="2200" dirty="0" err="1"/>
              <a:t>parolalarını</a:t>
            </a:r>
            <a:r>
              <a:rPr lang="en-US" sz="2200" dirty="0"/>
              <a:t> </a:t>
            </a:r>
            <a:r>
              <a:rPr lang="en-US" sz="2200" dirty="0" err="1"/>
              <a:t>söylemelerini</a:t>
            </a:r>
            <a:r>
              <a:rPr lang="en-US" sz="2200" dirty="0"/>
              <a:t> </a:t>
            </a:r>
            <a:r>
              <a:rPr lang="en-US" sz="2200" dirty="0" err="1"/>
              <a:t>veya</a:t>
            </a:r>
            <a:r>
              <a:rPr lang="en-US" sz="2200" dirty="0"/>
              <a:t> </a:t>
            </a:r>
            <a:r>
              <a:rPr lang="en-US" sz="2200" dirty="0" err="1"/>
              <a:t>saldırganın</a:t>
            </a:r>
            <a:r>
              <a:rPr lang="en-US" sz="2200" dirty="0"/>
              <a:t> </a:t>
            </a:r>
            <a:r>
              <a:rPr lang="en-US" sz="2200" dirty="0" err="1"/>
              <a:t>göreceği</a:t>
            </a:r>
            <a:r>
              <a:rPr lang="en-US" sz="2200" dirty="0"/>
              <a:t> </a:t>
            </a:r>
            <a:r>
              <a:rPr lang="en-US" sz="2200" dirty="0" err="1"/>
              <a:t>bir</a:t>
            </a:r>
            <a:r>
              <a:rPr lang="en-US" sz="2200" dirty="0"/>
              <a:t> </a:t>
            </a:r>
            <a:r>
              <a:rPr lang="en-US" sz="2200" dirty="0" err="1"/>
              <a:t>yere</a:t>
            </a:r>
            <a:r>
              <a:rPr lang="en-US" sz="2200" dirty="0"/>
              <a:t> </a:t>
            </a:r>
            <a:r>
              <a:rPr lang="en-US" sz="2200" dirty="0" err="1"/>
              <a:t>yazmalarını</a:t>
            </a:r>
            <a:r>
              <a:rPr lang="en-US" sz="2200" dirty="0"/>
              <a:t> </a:t>
            </a:r>
            <a:r>
              <a:rPr lang="en-US" sz="2200" dirty="0" err="1"/>
              <a:t>sağlamaya</a:t>
            </a:r>
            <a:r>
              <a:rPr lang="en-US" sz="2200" dirty="0"/>
              <a:t> </a:t>
            </a:r>
            <a:r>
              <a:rPr lang="en-US" sz="2200" dirty="0" err="1"/>
              <a:t>çalışan</a:t>
            </a:r>
            <a:r>
              <a:rPr lang="en-US" sz="2200" dirty="0"/>
              <a:t> </a:t>
            </a:r>
            <a:r>
              <a:rPr lang="en-US" sz="2200" dirty="0" err="1"/>
              <a:t>saldırı</a:t>
            </a:r>
            <a:r>
              <a:rPr lang="en-US" sz="2200" dirty="0"/>
              <a:t> </a:t>
            </a:r>
            <a:r>
              <a:rPr lang="en-US" sz="2200" dirty="0" err="1"/>
              <a:t>türüdür</a:t>
            </a:r>
            <a:r>
              <a:rPr lang="en-US" sz="2200" dirty="0"/>
              <a:t>. </a:t>
            </a:r>
            <a:endParaRPr sz="2200" dirty="0"/>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9"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lvl="0" algn="ctr"/>
            <a:r>
              <a:rPr lang="tr-TR" sz="3200" b="1" dirty="0"/>
              <a:t>PAROLA KIRMA SALDIRILARI </a:t>
            </a:r>
            <a:endParaRPr sz="1100" b="1" dirty="0">
              <a:latin typeface="+mj-lt"/>
              <a:cs typeface="Calibri" panose="020F0502020204030204" pitchFamily="34" charset="0"/>
            </a:endParaRPr>
          </a:p>
        </p:txBody>
      </p:sp>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1849" y="1816100"/>
            <a:ext cx="4229646" cy="2814637"/>
          </a:xfrm>
          <a:prstGeom prst="rect">
            <a:avLst/>
          </a:prstGeom>
        </p:spPr>
      </p:pic>
    </p:spTree>
    <p:extLst>
      <p:ext uri="{BB962C8B-B14F-4D97-AF65-F5344CB8AC3E}">
        <p14:creationId xmlns:p14="http://schemas.microsoft.com/office/powerpoint/2010/main" val="156448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1517</TotalTime>
  <Words>984</Words>
  <Application>Microsoft Office PowerPoint</Application>
  <PresentationFormat>Geniş ekran</PresentationFormat>
  <Paragraphs>76</Paragraphs>
  <Slides>13</Slides>
  <Notes>12</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13</vt:i4>
      </vt:variant>
    </vt:vector>
  </HeadingPairs>
  <TitlesOfParts>
    <vt:vector size="20" baseType="lpstr">
      <vt:lpstr>Arial</vt:lpstr>
      <vt:lpstr>Calibri</vt:lpstr>
      <vt:lpstr>Symbol</vt:lpstr>
      <vt:lpstr>Times New Roman</vt:lpstr>
      <vt:lpstr>Trebuchet MS</vt:lpstr>
      <vt:lpstr>Wingdings</vt:lpstr>
      <vt:lpstr>Office Theme</vt:lpstr>
      <vt:lpstr>PowerPoint Sunusu</vt:lpstr>
      <vt:lpstr>Parola ile Şifre aynı mıdır?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Engin KAPKIN</dc:creator>
  <cp:lastModifiedBy>Murat Both Sides Now</cp:lastModifiedBy>
  <cp:revision>40</cp:revision>
  <dcterms:created xsi:type="dcterms:W3CDTF">2020-02-01T14:56:41Z</dcterms:created>
  <dcterms:modified xsi:type="dcterms:W3CDTF">2024-02-19T15:37:00Z</dcterms:modified>
</cp:coreProperties>
</file>