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573962" y="4185918"/>
            <a:ext cx="10529467" cy="11703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573962" y="5448301"/>
            <a:ext cx="10529467" cy="63151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/>
            </a:lvl1pPr>
            <a:lvl2pPr marL="0" indent="457200">
              <a:buSzTx/>
              <a:buFontTx/>
              <a:buNone/>
              <a:defRPr sz="3600"/>
            </a:lvl2pPr>
            <a:lvl3pPr marL="0" indent="914400">
              <a:buSzTx/>
              <a:buFontTx/>
              <a:buNone/>
              <a:defRPr sz="3600"/>
            </a:lvl3pPr>
            <a:lvl4pPr marL="0" indent="1371600">
              <a:buSzTx/>
              <a:buFontTx/>
              <a:buNone/>
              <a:defRPr sz="3600"/>
            </a:lvl4pPr>
            <a:lvl5pPr marL="0" indent="1828800">
              <a:buSzTx/>
              <a:buFont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-6626" y="6811616"/>
            <a:ext cx="12205252" cy="92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23046" y="1278281"/>
            <a:ext cx="11377409" cy="520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464302" y="6605629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5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Baskerville Old Face"/>
          <a:ea typeface="Baskerville Old Face"/>
          <a:cs typeface="Baskerville Old Face"/>
          <a:sym typeface="Baskerville Old Fac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Baskerville Old Fac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>
            <p:ph type="title"/>
          </p:nvPr>
        </p:nvSpPr>
        <p:spPr>
          <a:xfrm>
            <a:off x="600943" y="2642606"/>
            <a:ext cx="10515601" cy="2852738"/>
          </a:xfrm>
          <a:prstGeom prst="rect">
            <a:avLst/>
          </a:prstGeom>
        </p:spPr>
        <p:txBody>
          <a:bodyPr/>
          <a:lstStyle/>
          <a:p>
            <a:pPr/>
            <a:r>
              <a:t>Reading Text Files</a:t>
            </a:r>
          </a:p>
        </p:txBody>
      </p:sp>
      <p:sp>
        <p:nvSpPr>
          <p:cNvPr id="96" name="Text Placeholder 2"/>
          <p:cNvSpPr txBox="1"/>
          <p:nvPr>
            <p:ph type="body" sz="quarter" idx="1"/>
          </p:nvPr>
        </p:nvSpPr>
        <p:spPr>
          <a:xfrm>
            <a:off x="600943" y="5522331"/>
            <a:ext cx="10515601" cy="943120"/>
          </a:xfrm>
          <a:prstGeom prst="rect">
            <a:avLst/>
          </a:prstGeom>
        </p:spPr>
        <p:txBody>
          <a:bodyPr/>
          <a:lstStyle/>
          <a:p>
            <a:pPr/>
            <a:r>
              <a:t>Berk Gökberk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197" name="Rounded Rectangle 20"/>
          <p:cNvGrpSpPr/>
          <p:nvPr/>
        </p:nvGrpSpPr>
        <p:grpSpPr>
          <a:xfrm>
            <a:off x="323045" y="1213336"/>
            <a:ext cx="7147277" cy="5301764"/>
            <a:chOff x="0" y="0"/>
            <a:chExt cx="7147276" cy="5301762"/>
          </a:xfrm>
        </p:grpSpPr>
        <p:sp>
          <p:nvSpPr>
            <p:cNvPr id="195" name="Rounded Rectangle"/>
            <p:cNvSpPr/>
            <p:nvPr/>
          </p:nvSpPr>
          <p:spPr>
            <a:xfrm>
              <a:off x="0" y="0"/>
              <a:ext cx="7147277" cy="5301763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// read the explanation line first…"/>
            <p:cNvSpPr txBox="1"/>
            <p:nvPr/>
          </p:nvSpPr>
          <p:spPr>
            <a:xfrm>
              <a:off x="80410" y="34690"/>
              <a:ext cx="6986456" cy="452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</a:t>
              </a:r>
              <a:r>
                <a:rPr>
                  <a:solidFill>
                    <a:schemeClr val="accent5"/>
                  </a:solidFill>
                </a:rPr>
                <a:t>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</a:t>
              </a:r>
              <a:r>
                <a:rPr>
                  <a:solidFill>
                    <a:schemeClr val="accent5"/>
                  </a:solidFill>
                </a:rPr>
                <a:t>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204" name="Group 21"/>
          <p:cNvGrpSpPr/>
          <p:nvPr/>
        </p:nvGrpSpPr>
        <p:grpSpPr>
          <a:xfrm>
            <a:off x="8003872" y="3254400"/>
            <a:ext cx="4020207" cy="2823028"/>
            <a:chOff x="0" y="0"/>
            <a:chExt cx="4020206" cy="2823026"/>
          </a:xfrm>
        </p:grpSpPr>
        <p:grpSp>
          <p:nvGrpSpPr>
            <p:cNvPr id="202" name="Group 23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grpSp>
            <p:nvGrpSpPr>
              <p:cNvPr id="200" name="Document 35"/>
              <p:cNvGrpSpPr/>
              <p:nvPr/>
            </p:nvGrpSpPr>
            <p:grpSpPr>
              <a:xfrm>
                <a:off x="-1" y="-1"/>
                <a:ext cx="4020208" cy="2823028"/>
                <a:chOff x="0" y="0"/>
                <a:chExt cx="4020206" cy="2823026"/>
              </a:xfrm>
            </p:grpSpPr>
            <p:sp>
              <p:nvSpPr>
                <p:cNvPr id="198" name="Shape"/>
                <p:cNvSpPr/>
                <p:nvPr/>
              </p:nvSpPr>
              <p:spPr>
                <a:xfrm>
                  <a:off x="0" y="0"/>
                  <a:ext cx="4020207" cy="282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255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5641"/>
                      </a:lnTo>
                      <a:cubicBezTo>
                        <a:pt x="10800" y="15641"/>
                        <a:pt x="10800" y="21600"/>
                        <a:pt x="0" y="182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808080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Baskerville Old Face"/>
                      <a:ea typeface="Baskerville Old Face"/>
                      <a:cs typeface="Baskerville Old Face"/>
                      <a:sym typeface="Baskerville Old Face"/>
                    </a:defRPr>
                  </a:pPr>
                </a:p>
              </p:txBody>
            </p:sp>
            <p:sp>
              <p:nvSpPr>
                <p:cNvPr id="199" name="#City xCoor yCoor Population…"/>
                <p:cNvSpPr txBox="1"/>
                <p:nvPr/>
              </p:nvSpPr>
              <p:spPr>
                <a:xfrm>
                  <a:off x="52069" y="6349"/>
                  <a:ext cx="3916068" cy="153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#City xCoor yCoor Population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Istanbul 41.00 28.97 </a:t>
                  </a:r>
                  <a:r>
                    <a:rPr>
                      <a:solidFill>
                        <a:schemeClr val="accent5"/>
                      </a:solidFill>
                    </a:rPr>
                    <a:t>32000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Izmir 38.41 27.12 18000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Athens 37.98 23.72 9000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Rome 41.90 12.49 3200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01" name="TextBox 36"/>
              <p:cNvSpPr txBox="1"/>
              <p:nvPr/>
            </p:nvSpPr>
            <p:spPr>
              <a:xfrm>
                <a:off x="2619439" y="2431884"/>
                <a:ext cx="13428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input.txt</a:t>
                </a:r>
              </a:p>
            </p:txBody>
          </p:sp>
        </p:grpSp>
        <p:sp>
          <p:nvSpPr>
            <p:cNvPr id="203" name="Rounded Rectangle 24"/>
            <p:cNvSpPr/>
            <p:nvPr/>
          </p:nvSpPr>
          <p:spPr>
            <a:xfrm>
              <a:off x="2577038" y="272369"/>
              <a:ext cx="759280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5" name="Straight Arrow Connector 12"/>
          <p:cNvSpPr/>
          <p:nvPr/>
        </p:nvSpPr>
        <p:spPr>
          <a:xfrm>
            <a:off x="5208813" y="3673928"/>
            <a:ext cx="2795060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TextBox 4"/>
          <p:cNvSpPr txBox="1"/>
          <p:nvPr/>
        </p:nvSpPr>
        <p:spPr>
          <a:xfrm>
            <a:off x="5342936" y="3369909"/>
            <a:ext cx="21521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5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/>
            <a:r>
              <a:t>nextInt() reads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211" name="Rounded Rectangle 20"/>
          <p:cNvGrpSpPr/>
          <p:nvPr/>
        </p:nvGrpSpPr>
        <p:grpSpPr>
          <a:xfrm>
            <a:off x="323045" y="1213337"/>
            <a:ext cx="6241042" cy="3759498"/>
            <a:chOff x="0" y="0"/>
            <a:chExt cx="6241041" cy="3759496"/>
          </a:xfrm>
        </p:grpSpPr>
        <p:sp>
          <p:nvSpPr>
            <p:cNvPr id="209" name="Rounded Rectangle"/>
            <p:cNvSpPr/>
            <p:nvPr/>
          </p:nvSpPr>
          <p:spPr>
            <a:xfrm>
              <a:off x="0" y="0"/>
              <a:ext cx="6241042" cy="3759497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// read the explanation line first…"/>
            <p:cNvSpPr txBox="1"/>
            <p:nvPr/>
          </p:nvSpPr>
          <p:spPr>
            <a:xfrm>
              <a:off x="70319" y="24599"/>
              <a:ext cx="6100403" cy="343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808080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217" name="Group 10"/>
          <p:cNvGrpSpPr/>
          <p:nvPr/>
        </p:nvGrpSpPr>
        <p:grpSpPr>
          <a:xfrm>
            <a:off x="323044" y="5132004"/>
            <a:ext cx="6241043" cy="1239048"/>
            <a:chOff x="0" y="0"/>
            <a:chExt cx="6241041" cy="1239047"/>
          </a:xfrm>
        </p:grpSpPr>
        <p:sp>
          <p:nvSpPr>
            <p:cNvPr id="212" name="Rounded Rectangle 11"/>
            <p:cNvSpPr/>
            <p:nvPr/>
          </p:nvSpPr>
          <p:spPr>
            <a:xfrm>
              <a:off x="-1" y="11853"/>
              <a:ext cx="6241039" cy="826200"/>
            </a:xfrm>
            <a:prstGeom prst="roundRect">
              <a:avLst>
                <a:gd name="adj" fmla="val 5691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D9D9D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grpSp>
          <p:nvGrpSpPr>
            <p:cNvPr id="215" name="Rounded Rectangle 13"/>
            <p:cNvGrpSpPr/>
            <p:nvPr/>
          </p:nvGrpSpPr>
          <p:grpSpPr>
            <a:xfrm>
              <a:off x="2" y="261406"/>
              <a:ext cx="6241040" cy="977642"/>
              <a:chOff x="0" y="0"/>
              <a:chExt cx="6241038" cy="977640"/>
            </a:xfrm>
          </p:grpSpPr>
          <p:sp>
            <p:nvSpPr>
              <p:cNvPr id="213" name="Rounded Rectangle"/>
              <p:cNvSpPr/>
              <p:nvPr/>
            </p:nvSpPr>
            <p:spPr>
              <a:xfrm>
                <a:off x="0" y="0"/>
                <a:ext cx="6241039" cy="977641"/>
              </a:xfrm>
              <a:prstGeom prst="roundRect">
                <a:avLst>
                  <a:gd name="adj" fmla="val 5691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" name="City name:   Istanbul, x: 41.01, y: 28.98, Population:   32…"/>
              <p:cNvSpPr txBox="1"/>
              <p:nvPr/>
            </p:nvSpPr>
            <p:spPr>
              <a:xfrm>
                <a:off x="62015" y="16295"/>
                <a:ext cx="6117008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City name:   Istanbul, x: 41.01, y: 28.98, Population:   32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City name:      Izmir, x: 38.42, y: 27.13, Population:   18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City name:     Athens, x: 37.98, y: 23.73, Population:    9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City name:       Rome, x: 41.90, y: 12.50, Population:   55</a:t>
                </a:r>
              </a:p>
            </p:txBody>
          </p:sp>
        </p:grpSp>
        <p:sp>
          <p:nvSpPr>
            <p:cNvPr id="216" name="TextBox 14"/>
            <p:cNvSpPr txBox="1"/>
            <p:nvPr/>
          </p:nvSpPr>
          <p:spPr>
            <a:xfrm>
              <a:off x="3446335" y="-1"/>
              <a:ext cx="272823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Program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Methods of the Scanner Class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You can read string, double, integer, float etc. using the scanner class</a:t>
            </a:r>
          </a:p>
          <a:p>
            <a:pPr lvl="1" marL="685800" indent="-228600">
              <a:spcBef>
                <a:spcPts val="500"/>
              </a:spcBef>
              <a:def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nextDouble() </a:t>
            </a:r>
            <a:r>
              <a:rPr sz="20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for reading a double number</a:t>
            </a:r>
            <a:endParaRPr sz="2000"/>
          </a:p>
          <a:p>
            <a:pPr lvl="1" marL="685800" indent="-228600">
              <a:spcBef>
                <a:spcPts val="500"/>
              </a:spcBef>
              <a:def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nextInt() </a:t>
            </a:r>
            <a:r>
              <a:rPr sz="20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for reading an integer</a:t>
            </a:r>
            <a:endParaRPr sz="2000"/>
          </a:p>
          <a:p>
            <a:pPr lvl="1" marL="685800" indent="-228600">
              <a:spcBef>
                <a:spcPts val="500"/>
              </a:spcBef>
              <a:def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next()</a:t>
            </a:r>
            <a:r>
              <a:rPr sz="20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 for reading a single string</a:t>
            </a:r>
            <a:endParaRPr sz="2000"/>
          </a:p>
          <a:p>
            <a:pPr lvl="1" marL="685800" indent="-228600">
              <a:spcBef>
                <a:spcPts val="500"/>
              </a:spcBef>
              <a:def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nextLine()</a:t>
            </a:r>
            <a:r>
              <a:rPr sz="20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 for reading the complete line as a string</a:t>
            </a:r>
            <a:endParaRPr sz="2000"/>
          </a:p>
          <a:p>
            <a:pPr>
              <a:defRPr sz="20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hasNext() </a:t>
            </a:r>
            <a:r>
              <a:rPr sz="24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method returns true if there is more data to be read</a:t>
            </a:r>
            <a:endParaRPr sz="2400">
              <a:solidFill>
                <a:srgbClr val="808080"/>
              </a:solidFill>
              <a:latin typeface="Baskerville Old Face"/>
              <a:ea typeface="Baskerville Old Face"/>
              <a:cs typeface="Baskerville Old Face"/>
              <a:sym typeface="Baskerville Old Face"/>
            </a:endParaRPr>
          </a:p>
          <a:p>
            <a:pPr lvl="1" marL="685800" indent="-228600">
              <a:spcBef>
                <a:spcPts val="500"/>
              </a:spcBef>
              <a:defRPr sz="2000"/>
            </a:pPr>
            <a:r>
              <a:t>Usually used as a loop condition</a:t>
            </a:r>
          </a:p>
          <a:p>
            <a:pPr>
              <a:defRPr sz="20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close() </a:t>
            </a:r>
            <a:r>
              <a:rPr sz="2400">
                <a:solidFill>
                  <a:srgbClr val="8080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rPr>
              <a:t>closes the scanner object. </a:t>
            </a:r>
            <a:endParaRPr sz="2400">
              <a:solidFill>
                <a:srgbClr val="808080"/>
              </a:solidFill>
              <a:latin typeface="Baskerville Old Face"/>
              <a:ea typeface="Baskerville Old Face"/>
              <a:cs typeface="Baskerville Old Face"/>
              <a:sym typeface="Baskerville Old Face"/>
            </a:endParaRPr>
          </a:p>
          <a:p>
            <a:pPr lvl="1" marL="685800" indent="-228600">
              <a:spcBef>
                <a:spcPts val="500"/>
              </a:spcBef>
              <a:defRPr sz="2000"/>
            </a:pPr>
            <a:r>
              <a:t>It is recommended to use the </a:t>
            </a:r>
            <a:r>
              <a:rPr sz="16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close() </a:t>
            </a:r>
            <a:r>
              <a:t>method when reading is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hasNext() vs hasNextLine()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You can also read data using </a:t>
            </a:r>
            <a:r>
              <a:rPr>
                <a:solidFill>
                  <a:schemeClr val="accent5"/>
                </a:solidFill>
              </a:rPr>
              <a:t>hasNext() </a:t>
            </a:r>
            <a:r>
              <a:t>as a loop condition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hasNext() </a:t>
            </a:r>
            <a:r>
              <a:rPr>
                <a:solidFill>
                  <a:srgbClr val="808080"/>
                </a:solidFill>
              </a:rPr>
              <a:t>returns true if there is still data to be read in the input text file</a:t>
            </a:r>
          </a:p>
        </p:txBody>
      </p:sp>
      <p:grpSp>
        <p:nvGrpSpPr>
          <p:cNvPr id="226" name="Rounded Rectangle 3"/>
          <p:cNvGrpSpPr/>
          <p:nvPr/>
        </p:nvGrpSpPr>
        <p:grpSpPr>
          <a:xfrm>
            <a:off x="491544" y="2488702"/>
            <a:ext cx="6322014" cy="2064508"/>
            <a:chOff x="0" y="0"/>
            <a:chExt cx="6322012" cy="2064506"/>
          </a:xfrm>
        </p:grpSpPr>
        <p:sp>
          <p:nvSpPr>
            <p:cNvPr id="224" name="Rounded Rectangle"/>
            <p:cNvSpPr/>
            <p:nvPr/>
          </p:nvSpPr>
          <p:spPr>
            <a:xfrm>
              <a:off x="0" y="0"/>
              <a:ext cx="6322013" cy="2064507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sp>
          <p:nvSpPr>
            <p:cNvPr id="225" name="while (inputFile.hasNext()) {…"/>
            <p:cNvSpPr txBox="1"/>
            <p:nvPr/>
          </p:nvSpPr>
          <p:spPr>
            <a:xfrm>
              <a:off x="59228" y="13508"/>
              <a:ext cx="6203556" cy="198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String studentName = inputFile.next();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int age = inputFile.nextInt();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Scanner Class</a:t>
            </a:r>
          </a:p>
        </p:txBody>
      </p:sp>
      <p:pic>
        <p:nvPicPr>
          <p:cNvPr id="2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697" y="1460602"/>
            <a:ext cx="11448606" cy="5122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File Class</a:t>
            </a:r>
          </a:p>
        </p:txBody>
      </p:sp>
      <p:sp>
        <p:nvSpPr>
          <p:cNvPr id="232" name="Content Placeholder 2"/>
          <p:cNvSpPr txBox="1"/>
          <p:nvPr>
            <p:ph type="body" sz="half" idx="1"/>
          </p:nvPr>
        </p:nvSpPr>
        <p:spPr>
          <a:xfrm>
            <a:off x="323046" y="1278282"/>
            <a:ext cx="3851792" cy="520507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5"/>
                </a:solidFill>
              </a:rPr>
              <a:t>File</a:t>
            </a:r>
            <a:r>
              <a:t> class can be used to obtain file and directory properties, to delete and rename files and directories, and to create directories</a:t>
            </a:r>
          </a:p>
        </p:txBody>
      </p:sp>
      <p:pic>
        <p:nvPicPr>
          <p:cNvPr id="2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030" y="295526"/>
            <a:ext cx="7636407" cy="6308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36" name="Text Placeholder 2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  <a:r>
              <a:t>Reading text from a file using delimiters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Example: Using Delimiters to Parse Data</a:t>
            </a:r>
          </a:p>
        </p:txBody>
      </p:sp>
      <p:sp>
        <p:nvSpPr>
          <p:cNvPr id="239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When the line to be read contains data separated by a special delimiter symbol, you can use </a:t>
            </a: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split() </a:t>
            </a:r>
            <a:r>
              <a:t>(in the String class) method to automatically split string into parts</a:t>
            </a:r>
          </a:p>
          <a:p>
            <a:pPr/>
            <a:r>
              <a:t>Example: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File contains student info name, surname and grades separated by the </a:t>
            </a:r>
            <a:r>
              <a:rPr>
                <a:solidFill>
                  <a:schemeClr val="accent5"/>
                </a:solidFill>
              </a:rPr>
              <a:t>;</a:t>
            </a:r>
            <a:r>
              <a:t> symbol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Each student has different number of grades</a:t>
            </a:r>
          </a:p>
        </p:txBody>
      </p:sp>
      <p:grpSp>
        <p:nvGrpSpPr>
          <p:cNvPr id="244" name="Group 18"/>
          <p:cNvGrpSpPr/>
          <p:nvPr/>
        </p:nvGrpSpPr>
        <p:grpSpPr>
          <a:xfrm>
            <a:off x="2648334" y="3707031"/>
            <a:ext cx="6577961" cy="2823027"/>
            <a:chOff x="0" y="0"/>
            <a:chExt cx="6577960" cy="2823026"/>
          </a:xfrm>
        </p:grpSpPr>
        <p:grpSp>
          <p:nvGrpSpPr>
            <p:cNvPr id="242" name="Document 19"/>
            <p:cNvGrpSpPr/>
            <p:nvPr/>
          </p:nvGrpSpPr>
          <p:grpSpPr>
            <a:xfrm>
              <a:off x="-1" y="-1"/>
              <a:ext cx="6577962" cy="2823028"/>
              <a:chOff x="0" y="0"/>
              <a:chExt cx="6577960" cy="2823026"/>
            </a:xfrm>
          </p:grpSpPr>
          <p:sp>
            <p:nvSpPr>
              <p:cNvPr id="240" name="Shape"/>
              <p:cNvSpPr/>
              <p:nvPr/>
            </p:nvSpPr>
            <p:spPr>
              <a:xfrm>
                <a:off x="0" y="0"/>
                <a:ext cx="6577961" cy="2823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255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5641"/>
                    </a:lnTo>
                    <a:cubicBezTo>
                      <a:pt x="10800" y="15641"/>
                      <a:pt x="10800" y="21600"/>
                      <a:pt x="0" y="18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808080"/>
                    </a:solidFill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pPr>
              </a:p>
            </p:txBody>
          </p:sp>
          <p:sp>
            <p:nvSpPr>
              <p:cNvPr id="241" name="%Explanation of rows: Name;Surname;Grades…"/>
              <p:cNvSpPr txBox="1"/>
              <p:nvPr/>
            </p:nvSpPr>
            <p:spPr>
              <a:xfrm>
                <a:off x="52069" y="6349"/>
                <a:ext cx="6473822" cy="1056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600">
                    <a:solidFill>
                      <a:schemeClr val="accent5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%Explanation of rows: Name;Surname;Grades</a:t>
                </a: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Robert;Fripp;30;40;60;10;20;30;55;33;12;40;12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John;Wetton;20;90;70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Bill;Bruford;80;10;40;40;40</a:t>
                </a:r>
              </a:p>
            </p:txBody>
          </p:sp>
        </p:grpSp>
        <p:sp>
          <p:nvSpPr>
            <p:cNvPr id="243" name="TextBox 20"/>
            <p:cNvSpPr txBox="1"/>
            <p:nvPr/>
          </p:nvSpPr>
          <p:spPr>
            <a:xfrm>
              <a:off x="4868863" y="2400107"/>
              <a:ext cx="13428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input.txt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Example: Using Delimiters to Parse Data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When the line to be read contains data separated by a special delimiter symbol, you can use </a:t>
            </a: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split() </a:t>
            </a:r>
            <a:r>
              <a:t>(in the String class) method to automatically split string into parts</a:t>
            </a:r>
          </a:p>
          <a:p>
            <a:pPr/>
            <a:r>
              <a:t>Split() method returns a string array:</a:t>
            </a:r>
            <a:br/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String personInfo = “Bill;Bruford;80;10;40”;</a:t>
            </a:r>
            <a:b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</a:b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String[] parts = personInfo.split(“;”) // ; is the delimiter</a:t>
            </a:r>
          </a:p>
        </p:txBody>
      </p:sp>
      <p:grpSp>
        <p:nvGrpSpPr>
          <p:cNvPr id="265" name="Group 28"/>
          <p:cNvGrpSpPr/>
          <p:nvPr/>
        </p:nvGrpSpPr>
        <p:grpSpPr>
          <a:xfrm>
            <a:off x="2819399" y="5499222"/>
            <a:ext cx="6928099" cy="1111326"/>
            <a:chOff x="0" y="0"/>
            <a:chExt cx="6928098" cy="1111324"/>
          </a:xfrm>
        </p:grpSpPr>
        <p:sp>
          <p:nvSpPr>
            <p:cNvPr id="248" name="Rounded Rectangle 22"/>
            <p:cNvSpPr/>
            <p:nvPr/>
          </p:nvSpPr>
          <p:spPr>
            <a:xfrm>
              <a:off x="0" y="0"/>
              <a:ext cx="6928099" cy="111132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1" name="Rectangle 6"/>
            <p:cNvGrpSpPr/>
            <p:nvPr/>
          </p:nvGrpSpPr>
          <p:grpSpPr>
            <a:xfrm>
              <a:off x="307848" y="261498"/>
              <a:ext cx="1261873" cy="420624"/>
              <a:chOff x="0" y="0"/>
              <a:chExt cx="1261872" cy="420623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-1" y="0"/>
                <a:ext cx="1261874" cy="4206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“Bill”"/>
              <p:cNvSpPr txBox="1"/>
              <p:nvPr/>
            </p:nvSpPr>
            <p:spPr>
              <a:xfrm>
                <a:off x="52069" y="18542"/>
                <a:ext cx="1157734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lvl1pPr>
              </a:lstStyle>
              <a:p>
                <a:pPr/>
                <a:r>
                  <a:t>“Bill”</a:t>
                </a:r>
              </a:p>
            </p:txBody>
          </p:sp>
        </p:grpSp>
        <p:grpSp>
          <p:nvGrpSpPr>
            <p:cNvPr id="254" name="Rectangle 8"/>
            <p:cNvGrpSpPr/>
            <p:nvPr/>
          </p:nvGrpSpPr>
          <p:grpSpPr>
            <a:xfrm>
              <a:off x="1569720" y="261498"/>
              <a:ext cx="1261873" cy="420624"/>
              <a:chOff x="0" y="0"/>
              <a:chExt cx="1261872" cy="420623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-1" y="0"/>
                <a:ext cx="1261874" cy="4206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" name="“Bruford”"/>
              <p:cNvSpPr txBox="1"/>
              <p:nvPr/>
            </p:nvSpPr>
            <p:spPr>
              <a:xfrm>
                <a:off x="52069" y="18542"/>
                <a:ext cx="1157734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lvl1pPr>
              </a:lstStyle>
              <a:p>
                <a:pPr/>
                <a:r>
                  <a:t>“Bruford”</a:t>
                </a:r>
              </a:p>
            </p:txBody>
          </p:sp>
        </p:grpSp>
        <p:grpSp>
          <p:nvGrpSpPr>
            <p:cNvPr id="257" name="Rectangle 9"/>
            <p:cNvGrpSpPr/>
            <p:nvPr/>
          </p:nvGrpSpPr>
          <p:grpSpPr>
            <a:xfrm>
              <a:off x="2831592" y="261498"/>
              <a:ext cx="1261873" cy="420624"/>
              <a:chOff x="0" y="0"/>
              <a:chExt cx="1261872" cy="420623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-1" y="0"/>
                <a:ext cx="1261874" cy="4206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" name="“80”"/>
              <p:cNvSpPr txBox="1"/>
              <p:nvPr/>
            </p:nvSpPr>
            <p:spPr>
              <a:xfrm>
                <a:off x="52069" y="18542"/>
                <a:ext cx="1157734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lvl1pPr>
              </a:lstStyle>
              <a:p>
                <a:pPr/>
                <a:r>
                  <a:t>“80”</a:t>
                </a:r>
              </a:p>
            </p:txBody>
          </p:sp>
        </p:grpSp>
        <p:grpSp>
          <p:nvGrpSpPr>
            <p:cNvPr id="260" name="Rectangle 10"/>
            <p:cNvGrpSpPr/>
            <p:nvPr/>
          </p:nvGrpSpPr>
          <p:grpSpPr>
            <a:xfrm>
              <a:off x="4093464" y="261498"/>
              <a:ext cx="1261873" cy="420624"/>
              <a:chOff x="0" y="0"/>
              <a:chExt cx="1261872" cy="420623"/>
            </a:xfrm>
          </p:grpSpPr>
          <p:sp>
            <p:nvSpPr>
              <p:cNvPr id="258" name="Rectangle"/>
              <p:cNvSpPr/>
              <p:nvPr/>
            </p:nvSpPr>
            <p:spPr>
              <a:xfrm>
                <a:off x="-1" y="0"/>
                <a:ext cx="1261874" cy="4206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9" name="“10”"/>
              <p:cNvSpPr txBox="1"/>
              <p:nvPr/>
            </p:nvSpPr>
            <p:spPr>
              <a:xfrm>
                <a:off x="52069" y="18542"/>
                <a:ext cx="1157734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lvl1pPr>
              </a:lstStyle>
              <a:p>
                <a:pPr/>
                <a:r>
                  <a:t>“10”</a:t>
                </a:r>
              </a:p>
            </p:txBody>
          </p:sp>
        </p:grpSp>
        <p:grpSp>
          <p:nvGrpSpPr>
            <p:cNvPr id="263" name="Rectangle 11"/>
            <p:cNvGrpSpPr/>
            <p:nvPr/>
          </p:nvGrpSpPr>
          <p:grpSpPr>
            <a:xfrm>
              <a:off x="5355336" y="261498"/>
              <a:ext cx="1261873" cy="420624"/>
              <a:chOff x="0" y="0"/>
              <a:chExt cx="1261872" cy="420623"/>
            </a:xfrm>
          </p:grpSpPr>
          <p:sp>
            <p:nvSpPr>
              <p:cNvPr id="261" name="Rectangle"/>
              <p:cNvSpPr/>
              <p:nvPr/>
            </p:nvSpPr>
            <p:spPr>
              <a:xfrm>
                <a:off x="-1" y="0"/>
                <a:ext cx="1261874" cy="4206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" name="“40”"/>
              <p:cNvSpPr txBox="1"/>
              <p:nvPr/>
            </p:nvSpPr>
            <p:spPr>
              <a:xfrm>
                <a:off x="52069" y="18542"/>
                <a:ext cx="1157734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lvl1pPr>
              </a:lstStyle>
              <a:p>
                <a:pPr/>
                <a:r>
                  <a:t>“40”</a:t>
                </a:r>
              </a:p>
            </p:txBody>
          </p:sp>
        </p:grpSp>
        <p:sp>
          <p:nvSpPr>
            <p:cNvPr id="264" name="TextBox 13"/>
            <p:cNvSpPr txBox="1"/>
            <p:nvPr/>
          </p:nvSpPr>
          <p:spPr>
            <a:xfrm>
              <a:off x="2525162" y="649660"/>
              <a:ext cx="160179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Baskerville Old Face"/>
                  <a:ea typeface="Baskerville Old Face"/>
                  <a:cs typeface="Baskerville Old Face"/>
                  <a:sym typeface="Baskerville Old Face"/>
                </a:defRPr>
              </a:lvl1pPr>
            </a:lstStyle>
            <a:p>
              <a:pPr/>
              <a:r>
                <a:t>parts[] array</a:t>
              </a:r>
            </a:p>
          </p:txBody>
        </p:sp>
      </p:grpSp>
      <p:sp>
        <p:nvSpPr>
          <p:cNvPr id="274" name="Straight Arrow Connector 15"/>
          <p:cNvSpPr/>
          <p:nvPr/>
        </p:nvSpPr>
        <p:spPr>
          <a:xfrm>
            <a:off x="6284375" y="4748688"/>
            <a:ext cx="1253" cy="750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69" name="Group 24"/>
          <p:cNvGrpSpPr/>
          <p:nvPr/>
        </p:nvGrpSpPr>
        <p:grpSpPr>
          <a:xfrm>
            <a:off x="4352544" y="3703320"/>
            <a:ext cx="3867912" cy="1045284"/>
            <a:chOff x="0" y="0"/>
            <a:chExt cx="3867911" cy="1045282"/>
          </a:xfrm>
        </p:grpSpPr>
        <p:sp>
          <p:nvSpPr>
            <p:cNvPr id="267" name="Rounded Rectangle 17"/>
            <p:cNvSpPr/>
            <p:nvPr/>
          </p:nvSpPr>
          <p:spPr>
            <a:xfrm>
              <a:off x="0" y="0"/>
              <a:ext cx="3867912" cy="104528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TextBox 5"/>
            <p:cNvSpPr txBox="1"/>
            <p:nvPr/>
          </p:nvSpPr>
          <p:spPr>
            <a:xfrm>
              <a:off x="489547" y="11753"/>
              <a:ext cx="310812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latin typeface="Baskerville Old Face"/>
                  <a:ea typeface="Baskerville Old Face"/>
                  <a:cs typeface="Baskerville Old Face"/>
                  <a:sym typeface="Baskerville Old Face"/>
                </a:defRPr>
              </a:pPr>
              <a:r>
                <a:t>Input string </a:t>
              </a:r>
              <a:r>
                <a:rPr sz="18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personInfo </a:t>
              </a:r>
            </a:p>
          </p:txBody>
        </p:sp>
      </p:grpSp>
      <p:sp>
        <p:nvSpPr>
          <p:cNvPr id="270" name="TextBox 29"/>
          <p:cNvSpPr txBox="1"/>
          <p:nvPr/>
        </p:nvSpPr>
        <p:spPr>
          <a:xfrm>
            <a:off x="6360553" y="4890780"/>
            <a:ext cx="361295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Baskerville Old Face"/>
                <a:ea typeface="Baskerville Old Face"/>
                <a:cs typeface="Baskerville Old Face"/>
                <a:sym typeface="Baskerville Old Face"/>
              </a:defRPr>
            </a:pPr>
            <a:r>
              <a:t>Output of </a:t>
            </a:r>
            <a:r>
              <a:rPr sz="16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personInfo.split(“;”)</a:t>
            </a:r>
          </a:p>
        </p:txBody>
      </p:sp>
      <p:grpSp>
        <p:nvGrpSpPr>
          <p:cNvPr id="273" name="Rounded Rectangle 30"/>
          <p:cNvGrpSpPr/>
          <p:nvPr/>
        </p:nvGrpSpPr>
        <p:grpSpPr>
          <a:xfrm>
            <a:off x="4837119" y="4222351"/>
            <a:ext cx="2852977" cy="418346"/>
            <a:chOff x="0" y="0"/>
            <a:chExt cx="2852976" cy="418345"/>
          </a:xfrm>
        </p:grpSpPr>
        <p:sp>
          <p:nvSpPr>
            <p:cNvPr id="271" name="Rounded Rectangle"/>
            <p:cNvSpPr/>
            <p:nvPr/>
          </p:nvSpPr>
          <p:spPr>
            <a:xfrm>
              <a:off x="0" y="0"/>
              <a:ext cx="2852977" cy="4183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Baskerville Old Face"/>
                  <a:ea typeface="Baskerville Old Face"/>
                  <a:cs typeface="Baskerville Old Face"/>
                  <a:sym typeface="Baskerville Old Face"/>
                </a:defRPr>
              </a:pPr>
            </a:p>
          </p:txBody>
        </p:sp>
        <p:sp>
          <p:nvSpPr>
            <p:cNvPr id="272" name="“Bill;Bruford;80;10;40”"/>
            <p:cNvSpPr txBox="1"/>
            <p:nvPr/>
          </p:nvSpPr>
          <p:spPr>
            <a:xfrm>
              <a:off x="66141" y="11052"/>
              <a:ext cx="2720694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Baskerville Old Face"/>
                  <a:ea typeface="Baskerville Old Face"/>
                  <a:cs typeface="Baskerville Old Face"/>
                  <a:sym typeface="Baskerville Old Face"/>
                </a:defRPr>
              </a:lvl1pPr>
            </a:lstStyle>
            <a:p>
              <a:pPr/>
              <a:r>
                <a:t>“Bill;Bruford;80;10;40”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Converting String to Integer/Double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You can convert a string to an integer using </a:t>
            </a: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Integer.parseInt() </a:t>
            </a:r>
            <a:r>
              <a:t>method</a:t>
            </a:r>
            <a:br/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int grade = Integer.parseInt(“69”) // converts the string “69” to an integer </a:t>
            </a:r>
            <a:endParaRPr sz="1800">
              <a:solidFill>
                <a:schemeClr val="accent5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r>
              <a:t>Similarly, you can convert a string to a double using </a:t>
            </a: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Double.parseInt()</a:t>
            </a:r>
            <a:b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</a:b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double height = Double.parseInt(“1.92”) // converts the string ”1.92” to double</a:t>
            </a:r>
          </a:p>
        </p:txBody>
      </p:sp>
      <p:grpSp>
        <p:nvGrpSpPr>
          <p:cNvPr id="280" name="Rounded Rectangle 3"/>
          <p:cNvGrpSpPr/>
          <p:nvPr/>
        </p:nvGrpSpPr>
        <p:grpSpPr>
          <a:xfrm>
            <a:off x="491544" y="2989427"/>
            <a:ext cx="7966656" cy="3639313"/>
            <a:chOff x="0" y="0"/>
            <a:chExt cx="7966654" cy="3639311"/>
          </a:xfrm>
        </p:grpSpPr>
        <p:sp>
          <p:nvSpPr>
            <p:cNvPr id="278" name="Rounded Rectangle"/>
            <p:cNvSpPr/>
            <p:nvPr/>
          </p:nvSpPr>
          <p:spPr>
            <a:xfrm>
              <a:off x="0" y="0"/>
              <a:ext cx="7966655" cy="3639312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public class AppStringConversion {…"/>
            <p:cNvSpPr txBox="1"/>
            <p:nvPr/>
          </p:nvSpPr>
          <p:spPr>
            <a:xfrm>
              <a:off x="69532" y="23812"/>
              <a:ext cx="7827591" cy="340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public class AppStringConversion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public static void main(String[] args)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String str1 = "12"; </a:t>
              </a:r>
              <a:r>
                <a:rPr>
                  <a:solidFill>
                    <a:schemeClr val="accent5"/>
                  </a:solidFill>
                </a:rPr>
                <a:t>// string containing an integer value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String str2 = "2.4"; </a:t>
              </a:r>
              <a:r>
                <a:rPr>
                  <a:solidFill>
                    <a:schemeClr val="accent5"/>
                  </a:solidFill>
                </a:rPr>
                <a:t>// string containing a double value </a:t>
              </a: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int val1 = </a:t>
              </a:r>
              <a:r>
                <a:rPr>
                  <a:solidFill>
                    <a:schemeClr val="accent5"/>
                  </a:solidFill>
                </a:rPr>
                <a:t>Integer.parseInt(str1);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double val2 = </a:t>
              </a:r>
              <a:r>
                <a:rPr>
                  <a:solidFill>
                    <a:schemeClr val="accent5"/>
                  </a:solidFill>
                </a:rPr>
                <a:t>Double.parseDouble(str2);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System.out.println(2 * val1);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System.out.println(2 * val2);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You can read data from text files using </a:t>
            </a:r>
            <a:r>
              <a:rPr>
                <a:solidFill>
                  <a:schemeClr val="accent5"/>
                </a:solidFill>
              </a:rPr>
              <a:t>File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Scanner</a:t>
            </a:r>
            <a:r>
              <a:t> classes</a:t>
            </a:r>
          </a:p>
          <a:p>
            <a:pPr/>
          </a:p>
          <a:p>
            <a:pPr/>
            <a:r>
              <a:t>Place the input file at location: </a:t>
            </a:r>
            <a:br/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YourEclipseWorkspace\YourApp\input.txt</a:t>
            </a:r>
            <a:endParaRPr sz="1800">
              <a:solidFill>
                <a:schemeClr val="accent5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endParaRPr sz="1800">
              <a:solidFill>
                <a:schemeClr val="accent5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r>
              <a:t>Import the following libraries:</a:t>
            </a:r>
            <a:br/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 java.io.File;</a:t>
            </a:r>
            <a:b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</a:b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 java.io.FileNotFoundException;</a:t>
            </a:r>
            <a:b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</a:b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 java.util.Scanner;</a:t>
            </a:r>
          </a:p>
        </p:txBody>
      </p:sp>
      <p:grpSp>
        <p:nvGrpSpPr>
          <p:cNvPr id="102" name="Document 4"/>
          <p:cNvGrpSpPr/>
          <p:nvPr/>
        </p:nvGrpSpPr>
        <p:grpSpPr>
          <a:xfrm>
            <a:off x="7848747" y="2810785"/>
            <a:ext cx="4020208" cy="3108813"/>
            <a:chOff x="0" y="0"/>
            <a:chExt cx="4020206" cy="3108811"/>
          </a:xfrm>
        </p:grpSpPr>
        <p:sp>
          <p:nvSpPr>
            <p:cNvPr id="100" name="Shape"/>
            <p:cNvSpPr/>
            <p:nvPr/>
          </p:nvSpPr>
          <p:spPr>
            <a:xfrm>
              <a:off x="0" y="0"/>
              <a:ext cx="4020207" cy="310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808080"/>
                  </a:solidFill>
                  <a:latin typeface="Baskerville Old Face"/>
                  <a:ea typeface="Baskerville Old Face"/>
                  <a:cs typeface="Baskerville Old Face"/>
                  <a:sym typeface="Baskerville Old Face"/>
                </a:defRPr>
              </a:pPr>
            </a:p>
          </p:txBody>
        </p:sp>
        <p:sp>
          <p:nvSpPr>
            <p:cNvPr id="101" name="#City xCoordinate yCoordinate Population…"/>
            <p:cNvSpPr txBox="1"/>
            <p:nvPr/>
          </p:nvSpPr>
          <p:spPr>
            <a:xfrm>
              <a:off x="52069" y="6349"/>
              <a:ext cx="3916068" cy="1221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#City xCoordinate yCoordinate Population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2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Istanbul 41.00 28.97 32000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2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Izmir 38.41 27.12 18000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2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Athens 37.98 23.72 9000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2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Rome 41.90 12.49 3200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3" name="TextBox 5"/>
          <p:cNvSpPr txBox="1"/>
          <p:nvPr/>
        </p:nvSpPr>
        <p:spPr>
          <a:xfrm>
            <a:off x="7839286" y="2496635"/>
            <a:ext cx="106754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input.txt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Example: Using Delimiters to Parse Data</a:t>
            </a:r>
          </a:p>
        </p:txBody>
      </p:sp>
      <p:grpSp>
        <p:nvGrpSpPr>
          <p:cNvPr id="285" name="Rounded Rectangle 3"/>
          <p:cNvGrpSpPr/>
          <p:nvPr/>
        </p:nvGrpSpPr>
        <p:grpSpPr>
          <a:xfrm>
            <a:off x="323046" y="1261872"/>
            <a:ext cx="8775236" cy="4443985"/>
            <a:chOff x="0" y="0"/>
            <a:chExt cx="8775234" cy="4443984"/>
          </a:xfrm>
        </p:grpSpPr>
        <p:sp>
          <p:nvSpPr>
            <p:cNvPr id="283" name="Rounded Rectangle"/>
            <p:cNvSpPr/>
            <p:nvPr/>
          </p:nvSpPr>
          <p:spPr>
            <a:xfrm>
              <a:off x="0" y="0"/>
              <a:ext cx="8775235" cy="4443985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String firstLine = inputFile.nextLine(); // read the first explanation line…"/>
            <p:cNvSpPr txBox="1"/>
            <p:nvPr/>
          </p:nvSpPr>
          <p:spPr>
            <a:xfrm>
              <a:off x="74798" y="29077"/>
              <a:ext cx="8625638" cy="415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r>
                <a:rPr>
                  <a:solidFill>
                    <a:schemeClr val="accent5"/>
                  </a:solidFill>
                </a:rPr>
                <a:t>// read the first explanation line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line = inputFile.nextLine(); </a:t>
              </a:r>
              <a:r>
                <a:rPr>
                  <a:solidFill>
                    <a:schemeClr val="accent5"/>
                  </a:solidFill>
                </a:rPr>
                <a:t>// get the current line as a string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String[] strParts = line.split(";"); </a:t>
              </a:r>
              <a:r>
                <a:rPr>
                  <a:solidFill>
                    <a:schemeClr val="accent5"/>
                  </a:solidFill>
                </a:rPr>
                <a:t>// split the line into strings</a:t>
              </a: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name = strParts[0]; </a:t>
              </a:r>
              <a:r>
                <a:rPr>
                  <a:solidFill>
                    <a:schemeClr val="accent5"/>
                  </a:solidFill>
                </a:rPr>
                <a:t>// first and second items are name and surname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surname = strParts[1];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r>
                <a:rPr>
                  <a:solidFill>
                    <a:schemeClr val="accent5"/>
                  </a:solidFill>
                </a:rPr>
                <a:t>// rest of the array elements are grades. Place them into an integer array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int[] grades = new int[strParts.length-2]; </a:t>
              </a:r>
              <a:r>
                <a:rPr>
                  <a:solidFill>
                    <a:schemeClr val="accent5"/>
                  </a:solidFill>
                </a:rPr>
                <a:t>// create the array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for (int i = 2; i &lt; strParts.length; i++)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grades[i-2] = Integer.parseInt(strParts[i]); </a:t>
              </a:r>
              <a:r>
                <a:rPr>
                  <a:solidFill>
                    <a:schemeClr val="accent5"/>
                  </a:solidFill>
                </a:rPr>
                <a:t>// convert string to an integer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System.out.printf("Name %7s, Surname: %7s, " , name, surname);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System.out.println("Grades: " + Arrays.toString(grades));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</a:p>
          </p:txBody>
        </p:sp>
      </p:grpSp>
      <p:grpSp>
        <p:nvGrpSpPr>
          <p:cNvPr id="291" name="Group 6"/>
          <p:cNvGrpSpPr/>
          <p:nvPr/>
        </p:nvGrpSpPr>
        <p:grpSpPr>
          <a:xfrm>
            <a:off x="323046" y="5805909"/>
            <a:ext cx="8775235" cy="923575"/>
            <a:chOff x="0" y="0"/>
            <a:chExt cx="8775234" cy="923573"/>
          </a:xfrm>
        </p:grpSpPr>
        <p:sp>
          <p:nvSpPr>
            <p:cNvPr id="286" name="Rounded Rectangle 7"/>
            <p:cNvSpPr/>
            <p:nvPr/>
          </p:nvSpPr>
          <p:spPr>
            <a:xfrm>
              <a:off x="0" y="11853"/>
              <a:ext cx="8775229" cy="826201"/>
            </a:xfrm>
            <a:prstGeom prst="roundRect">
              <a:avLst>
                <a:gd name="adj" fmla="val 5691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D9D9D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grpSp>
          <p:nvGrpSpPr>
            <p:cNvPr id="289" name="Rounded Rectangle 8"/>
            <p:cNvGrpSpPr/>
            <p:nvPr/>
          </p:nvGrpSpPr>
          <p:grpSpPr>
            <a:xfrm>
              <a:off x="3" y="261405"/>
              <a:ext cx="8775232" cy="662169"/>
              <a:chOff x="0" y="0"/>
              <a:chExt cx="8775230" cy="662168"/>
            </a:xfrm>
          </p:grpSpPr>
          <p:sp>
            <p:nvSpPr>
              <p:cNvPr id="287" name="Rounded Rectangle"/>
              <p:cNvSpPr/>
              <p:nvPr/>
            </p:nvSpPr>
            <p:spPr>
              <a:xfrm>
                <a:off x="0" y="0"/>
                <a:ext cx="8775231" cy="662169"/>
              </a:xfrm>
              <a:prstGeom prst="roundRect">
                <a:avLst>
                  <a:gd name="adj" fmla="val 5691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" name="Name  Robert, Surname:   Fripp, Grades: [30, 40, 60, 10, 20, 30, 55, 33, 12, 40, 12]…"/>
              <p:cNvSpPr txBox="1"/>
              <p:nvPr/>
            </p:nvSpPr>
            <p:spPr>
              <a:xfrm>
                <a:off x="56756" y="11036"/>
                <a:ext cx="8661718" cy="624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Name  Robert, Surname:   Fripp, Grades: [30, 40, 60, 10, 20, 30, 55, 33, 12, 40, 12]</a:t>
                </a:r>
              </a:p>
              <a:p>
                <a:pPr>
                  <a:defRPr sz="12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Name    John, Surname:  Wetton, Grades: [20, 90, 70]</a:t>
                </a:r>
              </a:p>
              <a:p>
                <a:pPr>
                  <a:defRPr sz="12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Name    Bill, Surname: Bruford, Grades: [80, 10, 40, 40, 40]</a:t>
                </a:r>
              </a:p>
            </p:txBody>
          </p:sp>
        </p:grpSp>
        <p:sp>
          <p:nvSpPr>
            <p:cNvPr id="290" name="TextBox 9"/>
            <p:cNvSpPr txBox="1"/>
            <p:nvPr/>
          </p:nvSpPr>
          <p:spPr>
            <a:xfrm>
              <a:off x="4827165" y="-1"/>
              <a:ext cx="3873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Program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Example: Reading Text File Part 1/2</a:t>
            </a:r>
          </a:p>
        </p:txBody>
      </p:sp>
      <p:grpSp>
        <p:nvGrpSpPr>
          <p:cNvPr id="108" name="Rounded Rectangle 3"/>
          <p:cNvGrpSpPr/>
          <p:nvPr/>
        </p:nvGrpSpPr>
        <p:grpSpPr>
          <a:xfrm>
            <a:off x="323045" y="1213336"/>
            <a:ext cx="9294484" cy="5369685"/>
            <a:chOff x="0" y="0"/>
            <a:chExt cx="9294483" cy="5369683"/>
          </a:xfrm>
        </p:grpSpPr>
        <p:sp>
          <p:nvSpPr>
            <p:cNvPr id="106" name="Rounded Rectangle"/>
            <p:cNvSpPr/>
            <p:nvPr/>
          </p:nvSpPr>
          <p:spPr>
            <a:xfrm>
              <a:off x="0" y="0"/>
              <a:ext cx="9294484" cy="5369684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import java.io.File;…"/>
            <p:cNvSpPr txBox="1"/>
            <p:nvPr/>
          </p:nvSpPr>
          <p:spPr>
            <a:xfrm>
              <a:off x="80854" y="35135"/>
              <a:ext cx="9132776" cy="487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import java.io.File;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import java.io.FileNotFoundException;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import java.util.Scanner;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public class AppFile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public static void main(String[] args) </a:t>
              </a:r>
              <a:r>
                <a:rPr>
                  <a:solidFill>
                    <a:schemeClr val="accent5"/>
                  </a:solidFill>
                </a:rPr>
                <a:t>throws FileNotFoundException </a:t>
              </a:r>
              <a:r>
                <a:t>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Filename of the input file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String fileName = "input.txt";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file object is required to open the file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File file = new File(fileName);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if the file is not found, issue an error message and quit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if (!file.exists())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	System.out.printf("%s can not be found.", fileName);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	System.exit(1); </a:t>
              </a:r>
              <a:r>
                <a:rPr>
                  <a:solidFill>
                    <a:schemeClr val="accent5"/>
                  </a:solidFill>
                </a:rPr>
                <a:t>// exit the program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code continues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Example: Reading Text File Part 2/2</a:t>
            </a:r>
          </a:p>
        </p:txBody>
      </p:sp>
      <p:grpSp>
        <p:nvGrpSpPr>
          <p:cNvPr id="113" name="Rounded Rectangle 3"/>
          <p:cNvGrpSpPr/>
          <p:nvPr/>
        </p:nvGrpSpPr>
        <p:grpSpPr>
          <a:xfrm>
            <a:off x="323046" y="1213337"/>
            <a:ext cx="8282111" cy="4019972"/>
            <a:chOff x="0" y="0"/>
            <a:chExt cx="8282110" cy="4019970"/>
          </a:xfrm>
        </p:grpSpPr>
        <p:sp>
          <p:nvSpPr>
            <p:cNvPr id="111" name="Rounded Rectangle"/>
            <p:cNvSpPr/>
            <p:nvPr/>
          </p:nvSpPr>
          <p:spPr>
            <a:xfrm>
              <a:off x="0" y="0"/>
              <a:ext cx="8282111" cy="4019971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sp>
          <p:nvSpPr>
            <p:cNvPr id="112" name="public class AppFile {…"/>
            <p:cNvSpPr txBox="1"/>
            <p:nvPr/>
          </p:nvSpPr>
          <p:spPr>
            <a:xfrm>
              <a:off x="72023" y="26302"/>
              <a:ext cx="8138064" cy="3914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public class AppFile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public static void main(String[] args) throws FileNotFoundException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// code continues from here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scanner object is required to read the contents of the file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Scanner inputFile = new Scanner(file);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</a:t>
              </a:r>
              <a:r>
                <a:rPr>
                  <a:solidFill>
                    <a:schemeClr val="accent5"/>
                  </a:solidFill>
                </a:rPr>
                <a:t>// continue reading file contents if there is a line to be read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	String line = inputFile.nextLine(); </a:t>
              </a:r>
              <a:r>
                <a:rPr>
                  <a:solidFill>
                    <a:schemeClr val="accent5"/>
                  </a:solidFill>
                </a:rPr>
                <a:t>// get the current line as a string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	System.out.println(line); </a:t>
              </a:r>
              <a:r>
                <a:rPr>
                  <a:solidFill>
                    <a:schemeClr val="accent5"/>
                  </a:solidFill>
                </a:rPr>
                <a:t>// print the line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	inputFile.close(); </a:t>
              </a:r>
              <a:r>
                <a:rPr>
                  <a:solidFill>
                    <a:schemeClr val="accent5"/>
                  </a:solidFill>
                </a:rPr>
                <a:t>// close the scanner object	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4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9" name="Group 4"/>
          <p:cNvGrpSpPr/>
          <p:nvPr/>
        </p:nvGrpSpPr>
        <p:grpSpPr>
          <a:xfrm>
            <a:off x="323045" y="5474284"/>
            <a:ext cx="8282112" cy="1239048"/>
            <a:chOff x="0" y="0"/>
            <a:chExt cx="8282110" cy="1239047"/>
          </a:xfrm>
        </p:grpSpPr>
        <p:sp>
          <p:nvSpPr>
            <p:cNvPr id="114" name="Rounded Rectangle 5"/>
            <p:cNvSpPr/>
            <p:nvPr/>
          </p:nvSpPr>
          <p:spPr>
            <a:xfrm>
              <a:off x="-1" y="11853"/>
              <a:ext cx="8282107" cy="826200"/>
            </a:xfrm>
            <a:prstGeom prst="roundRect">
              <a:avLst>
                <a:gd name="adj" fmla="val 5691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D9D9D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grpSp>
          <p:nvGrpSpPr>
            <p:cNvPr id="117" name="Rounded Rectangle 6"/>
            <p:cNvGrpSpPr/>
            <p:nvPr/>
          </p:nvGrpSpPr>
          <p:grpSpPr>
            <a:xfrm>
              <a:off x="3" y="261406"/>
              <a:ext cx="8282108" cy="977642"/>
              <a:chOff x="0" y="0"/>
              <a:chExt cx="8282106" cy="977640"/>
            </a:xfrm>
          </p:grpSpPr>
          <p:sp>
            <p:nvSpPr>
              <p:cNvPr id="115" name="Rounded Rectangle"/>
              <p:cNvSpPr/>
              <p:nvPr/>
            </p:nvSpPr>
            <p:spPr>
              <a:xfrm>
                <a:off x="0" y="0"/>
                <a:ext cx="8282107" cy="977641"/>
              </a:xfrm>
              <a:prstGeom prst="roundRect">
                <a:avLst>
                  <a:gd name="adj" fmla="val 5691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#City xCoordinate yCoordinate Population…"/>
              <p:cNvSpPr txBox="1"/>
              <p:nvPr/>
            </p:nvSpPr>
            <p:spPr>
              <a:xfrm>
                <a:off x="62015" y="16295"/>
                <a:ext cx="8158077" cy="78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#City xCoordinate yCoordinate Population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Istanbul 41.008240 28.978359 32000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Izmir 38.418720 27.129601 18000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Athens 37.983810 23.727539 9000</a:t>
                </a:r>
              </a:p>
              <a:p>
                <a:pPr>
                  <a:defRPr sz="1000">
                    <a:solidFill>
                      <a:srgbClr val="FFFFFF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Rome 41.902782 12.496365 3200</a:t>
                </a:r>
              </a:p>
            </p:txBody>
          </p:sp>
        </p:grpSp>
        <p:sp>
          <p:nvSpPr>
            <p:cNvPr id="118" name="TextBox 7"/>
            <p:cNvSpPr txBox="1"/>
            <p:nvPr/>
          </p:nvSpPr>
          <p:spPr>
            <a:xfrm>
              <a:off x="4558472" y="-1"/>
              <a:ext cx="365037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12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Program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323046" y="1278282"/>
            <a:ext cx="11377409" cy="5205072"/>
          </a:xfrm>
          <a:prstGeom prst="rect">
            <a:avLst/>
          </a:prstGeom>
        </p:spPr>
        <p:txBody>
          <a:bodyPr/>
          <a:lstStyle/>
          <a:p>
            <a:pPr/>
            <a:r>
              <a:t>In the previous example, we use </a:t>
            </a:r>
            <a:r>
              <a:rPr sz="18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inputFile.nextLine() </a:t>
            </a:r>
            <a:r>
              <a:t>to read the complete line and store it in a string variable</a:t>
            </a:r>
          </a:p>
          <a:p>
            <a:pPr/>
            <a:r>
              <a:t>Now, let’s try to get each city information in a corresponding variable: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City name to a String variable: </a:t>
            </a:r>
            <a:r>
              <a:rPr sz="16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cityName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x and y coordinates to double variables: </a:t>
            </a:r>
            <a:r>
              <a:rPr sz="16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xCoor, yCoor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Population to an integer variable: </a:t>
            </a:r>
            <a:r>
              <a:rPr sz="16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population</a:t>
            </a:r>
          </a:p>
        </p:txBody>
      </p:sp>
      <p:grpSp>
        <p:nvGrpSpPr>
          <p:cNvPr id="139" name="Group 25"/>
          <p:cNvGrpSpPr/>
          <p:nvPr/>
        </p:nvGrpSpPr>
        <p:grpSpPr>
          <a:xfrm>
            <a:off x="3831923" y="3848161"/>
            <a:ext cx="6993294" cy="2823028"/>
            <a:chOff x="0" y="0"/>
            <a:chExt cx="6993293" cy="2823026"/>
          </a:xfrm>
        </p:grpSpPr>
        <p:grpSp>
          <p:nvGrpSpPr>
            <p:cNvPr id="127" name="Group 5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grpSp>
            <p:nvGrpSpPr>
              <p:cNvPr id="125" name="Document 3"/>
              <p:cNvGrpSpPr/>
              <p:nvPr/>
            </p:nvGrpSpPr>
            <p:grpSpPr>
              <a:xfrm>
                <a:off x="-1" y="-1"/>
                <a:ext cx="4020208" cy="2823028"/>
                <a:chOff x="0" y="0"/>
                <a:chExt cx="4020206" cy="2823026"/>
              </a:xfrm>
            </p:grpSpPr>
            <p:sp>
              <p:nvSpPr>
                <p:cNvPr id="123" name="Shape"/>
                <p:cNvSpPr/>
                <p:nvPr/>
              </p:nvSpPr>
              <p:spPr>
                <a:xfrm>
                  <a:off x="0" y="0"/>
                  <a:ext cx="4020207" cy="282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255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5641"/>
                      </a:lnTo>
                      <a:cubicBezTo>
                        <a:pt x="10800" y="15641"/>
                        <a:pt x="10800" y="21600"/>
                        <a:pt x="0" y="182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808080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Baskerville Old Face"/>
                      <a:ea typeface="Baskerville Old Face"/>
                      <a:cs typeface="Baskerville Old Face"/>
                      <a:sym typeface="Baskerville Old Face"/>
                    </a:defRPr>
                  </a:pPr>
                </a:p>
              </p:txBody>
            </p:sp>
            <p:sp>
              <p:nvSpPr>
                <p:cNvPr id="124" name="#City xCoor yCoor Population…"/>
                <p:cNvSpPr txBox="1"/>
                <p:nvPr/>
              </p:nvSpPr>
              <p:spPr>
                <a:xfrm>
                  <a:off x="52069" y="6349"/>
                  <a:ext cx="3916068" cy="153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defRPr sz="1600">
                      <a:solidFill>
                        <a:schemeClr val="accent5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#City xCoor yCoor Population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Istanbul 41.00 28.97 32000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Izmir 38.41 27.12 18000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Athens 37.98 23.72 9000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Rome 41.90 12.49 3200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6" name="TextBox 4"/>
              <p:cNvSpPr txBox="1"/>
              <p:nvPr/>
            </p:nvSpPr>
            <p:spPr>
              <a:xfrm>
                <a:off x="2619439" y="2431884"/>
                <a:ext cx="13428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input.txt</a:t>
                </a:r>
              </a:p>
            </p:txBody>
          </p:sp>
        </p:grpSp>
        <p:sp>
          <p:nvSpPr>
            <p:cNvPr id="128" name="Rounded Rectangle 7"/>
            <p:cNvSpPr/>
            <p:nvPr/>
          </p:nvSpPr>
          <p:spPr>
            <a:xfrm>
              <a:off x="78771" y="1007153"/>
              <a:ext cx="514350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Rounded Rectangle 8"/>
            <p:cNvSpPr/>
            <p:nvPr/>
          </p:nvSpPr>
          <p:spPr>
            <a:xfrm>
              <a:off x="655563" y="1007153"/>
              <a:ext cx="680508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Rounded Rectangle 9"/>
            <p:cNvSpPr/>
            <p:nvPr/>
          </p:nvSpPr>
          <p:spPr>
            <a:xfrm>
              <a:off x="1403806" y="1010158"/>
              <a:ext cx="680508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Rounded Rectangle 10"/>
            <p:cNvSpPr/>
            <p:nvPr/>
          </p:nvSpPr>
          <p:spPr>
            <a:xfrm>
              <a:off x="2130429" y="1007153"/>
              <a:ext cx="593121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TextBox 11"/>
            <p:cNvSpPr txBox="1"/>
            <p:nvPr/>
          </p:nvSpPr>
          <p:spPr>
            <a:xfrm>
              <a:off x="4442419" y="1195196"/>
              <a:ext cx="206152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String cityName;</a:t>
              </a:r>
            </a:p>
          </p:txBody>
        </p:sp>
        <p:sp>
          <p:nvSpPr>
            <p:cNvPr id="133" name="TextBox 12"/>
            <p:cNvSpPr txBox="1"/>
            <p:nvPr/>
          </p:nvSpPr>
          <p:spPr>
            <a:xfrm>
              <a:off x="4442419" y="1514984"/>
              <a:ext cx="255087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double xCoor, yCoor;</a:t>
              </a:r>
            </a:p>
          </p:txBody>
        </p:sp>
        <p:sp>
          <p:nvSpPr>
            <p:cNvPr id="134" name="TextBox 13"/>
            <p:cNvSpPr txBox="1"/>
            <p:nvPr/>
          </p:nvSpPr>
          <p:spPr>
            <a:xfrm>
              <a:off x="4442419" y="1859509"/>
              <a:ext cx="193919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int population;</a:t>
              </a:r>
            </a:p>
          </p:txBody>
        </p:sp>
        <p:sp>
          <p:nvSpPr>
            <p:cNvPr id="135" name="Elbow Connector 15"/>
            <p:cNvSpPr/>
            <p:nvPr/>
          </p:nvSpPr>
          <p:spPr>
            <a:xfrm flipH="1" rot="16200000">
              <a:off x="2322373" y="-709854"/>
              <a:ext cx="87899" cy="406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6" name="Elbow Connector 16"/>
            <p:cNvSpPr/>
            <p:nvPr/>
          </p:nvSpPr>
          <p:spPr>
            <a:xfrm flipH="1" rot="16200000">
              <a:off x="2492415" y="-220024"/>
              <a:ext cx="407687" cy="340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Elbow Connector 19"/>
            <p:cNvSpPr/>
            <p:nvPr/>
          </p:nvSpPr>
          <p:spPr>
            <a:xfrm flipH="1" rot="16200000">
              <a:off x="2868039" y="155599"/>
              <a:ext cx="404682" cy="265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Elbow Connector 22"/>
            <p:cNvSpPr/>
            <p:nvPr/>
          </p:nvSpPr>
          <p:spPr>
            <a:xfrm flipH="1" rot="16200000">
              <a:off x="3035739" y="667825"/>
              <a:ext cx="752212" cy="196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144" name="Rounded Rectangle 20"/>
          <p:cNvGrpSpPr/>
          <p:nvPr/>
        </p:nvGrpSpPr>
        <p:grpSpPr>
          <a:xfrm>
            <a:off x="323045" y="1213336"/>
            <a:ext cx="7212591" cy="5301764"/>
            <a:chOff x="0" y="0"/>
            <a:chExt cx="7212590" cy="5301762"/>
          </a:xfrm>
        </p:grpSpPr>
        <p:sp>
          <p:nvSpPr>
            <p:cNvPr id="142" name="Rounded Rectangle"/>
            <p:cNvSpPr/>
            <p:nvPr/>
          </p:nvSpPr>
          <p:spPr>
            <a:xfrm>
              <a:off x="0" y="0"/>
              <a:ext cx="7212591" cy="5301763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// read the explanation line first…"/>
            <p:cNvSpPr txBox="1"/>
            <p:nvPr/>
          </p:nvSpPr>
          <p:spPr>
            <a:xfrm>
              <a:off x="80410" y="34690"/>
              <a:ext cx="7051771" cy="452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</a:t>
              </a:r>
              <a:r>
                <a:rPr>
                  <a:solidFill>
                    <a:schemeClr val="accent5"/>
                  </a:solidFill>
                </a:rPr>
                <a:t>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</a:t>
              </a:r>
              <a:r>
                <a:rPr>
                  <a:solidFill>
                    <a:schemeClr val="accent5"/>
                  </a:solidFill>
                </a:rPr>
                <a:t>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149" name="Group 23"/>
          <p:cNvGrpSpPr/>
          <p:nvPr/>
        </p:nvGrpSpPr>
        <p:grpSpPr>
          <a:xfrm>
            <a:off x="8003872" y="1539903"/>
            <a:ext cx="4020207" cy="2823028"/>
            <a:chOff x="0" y="0"/>
            <a:chExt cx="4020206" cy="2823026"/>
          </a:xfrm>
        </p:grpSpPr>
        <p:grpSp>
          <p:nvGrpSpPr>
            <p:cNvPr id="147" name="Document 35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sp>
            <p:nvSpPr>
              <p:cNvPr id="145" name="Shape"/>
              <p:cNvSpPr/>
              <p:nvPr/>
            </p:nvSpPr>
            <p:spPr>
              <a:xfrm>
                <a:off x="0" y="0"/>
                <a:ext cx="4020207" cy="2823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255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5641"/>
                    </a:lnTo>
                    <a:cubicBezTo>
                      <a:pt x="10800" y="15641"/>
                      <a:pt x="10800" y="21600"/>
                      <a:pt x="0" y="18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808080"/>
                    </a:solidFill>
                    <a:latin typeface="Baskerville Old Face"/>
                    <a:ea typeface="Baskerville Old Face"/>
                    <a:cs typeface="Baskerville Old Face"/>
                    <a:sym typeface="Baskerville Old Face"/>
                  </a:defRPr>
                </a:pPr>
              </a:p>
            </p:txBody>
          </p:sp>
          <p:sp>
            <p:nvSpPr>
              <p:cNvPr id="146" name="#City xCoor yCoor Population…"/>
              <p:cNvSpPr txBox="1"/>
              <p:nvPr/>
            </p:nvSpPr>
            <p:spPr>
              <a:xfrm>
                <a:off x="52069" y="6349"/>
                <a:ext cx="3916068" cy="153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600">
                    <a:solidFill>
                      <a:schemeClr val="accent5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#City xCoor yCoor Population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Istanbul 41.00 28.97 32000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Izmir 38.41 27.12 18000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Athens 37.98 23.72 9000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1600"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Rome 41.90 12.49 3200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8" name="TextBox 36"/>
            <p:cNvSpPr txBox="1"/>
            <p:nvPr/>
          </p:nvSpPr>
          <p:spPr>
            <a:xfrm>
              <a:off x="2619439" y="2431884"/>
              <a:ext cx="13428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input.txt</a:t>
              </a:r>
            </a:p>
          </p:txBody>
        </p:sp>
      </p:grpSp>
      <p:sp>
        <p:nvSpPr>
          <p:cNvPr id="150" name="Straight Arrow Connector 37"/>
          <p:cNvSpPr/>
          <p:nvPr/>
        </p:nvSpPr>
        <p:spPr>
          <a:xfrm>
            <a:off x="5372100" y="1706335"/>
            <a:ext cx="2571751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155" name="Rounded Rectangle 20"/>
          <p:cNvGrpSpPr/>
          <p:nvPr/>
        </p:nvGrpSpPr>
        <p:grpSpPr>
          <a:xfrm>
            <a:off x="323045" y="1213336"/>
            <a:ext cx="7147277" cy="5301764"/>
            <a:chOff x="0" y="0"/>
            <a:chExt cx="7147276" cy="5301762"/>
          </a:xfrm>
        </p:grpSpPr>
        <p:sp>
          <p:nvSpPr>
            <p:cNvPr id="153" name="Rounded Rectangle"/>
            <p:cNvSpPr/>
            <p:nvPr/>
          </p:nvSpPr>
          <p:spPr>
            <a:xfrm>
              <a:off x="0" y="0"/>
              <a:ext cx="7147277" cy="5301763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// read the explanation line first…"/>
            <p:cNvSpPr txBox="1"/>
            <p:nvPr/>
          </p:nvSpPr>
          <p:spPr>
            <a:xfrm>
              <a:off x="80410" y="34690"/>
              <a:ext cx="6986456" cy="452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</a:t>
              </a:r>
              <a:r>
                <a:rPr>
                  <a:solidFill>
                    <a:schemeClr val="accent5"/>
                  </a:solidFill>
                </a:rPr>
                <a:t>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</a:t>
              </a:r>
              <a:r>
                <a:rPr>
                  <a:solidFill>
                    <a:schemeClr val="accent5"/>
                  </a:solidFill>
                </a:rPr>
                <a:t>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162" name="Group 21"/>
          <p:cNvGrpSpPr/>
          <p:nvPr/>
        </p:nvGrpSpPr>
        <p:grpSpPr>
          <a:xfrm>
            <a:off x="8003872" y="2405319"/>
            <a:ext cx="4020207" cy="2823027"/>
            <a:chOff x="0" y="0"/>
            <a:chExt cx="4020206" cy="2823026"/>
          </a:xfrm>
        </p:grpSpPr>
        <p:grpSp>
          <p:nvGrpSpPr>
            <p:cNvPr id="160" name="Group 23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grpSp>
            <p:nvGrpSpPr>
              <p:cNvPr id="158" name="Document 35"/>
              <p:cNvGrpSpPr/>
              <p:nvPr/>
            </p:nvGrpSpPr>
            <p:grpSpPr>
              <a:xfrm>
                <a:off x="-1" y="-1"/>
                <a:ext cx="4020208" cy="2823028"/>
                <a:chOff x="0" y="0"/>
                <a:chExt cx="4020206" cy="2823026"/>
              </a:xfrm>
            </p:grpSpPr>
            <p:sp>
              <p:nvSpPr>
                <p:cNvPr id="156" name="Shape"/>
                <p:cNvSpPr/>
                <p:nvPr/>
              </p:nvSpPr>
              <p:spPr>
                <a:xfrm>
                  <a:off x="0" y="0"/>
                  <a:ext cx="4020207" cy="282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255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5641"/>
                      </a:lnTo>
                      <a:cubicBezTo>
                        <a:pt x="10800" y="15641"/>
                        <a:pt x="10800" y="21600"/>
                        <a:pt x="0" y="182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808080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Baskerville Old Face"/>
                      <a:ea typeface="Baskerville Old Face"/>
                      <a:cs typeface="Baskerville Old Face"/>
                      <a:sym typeface="Baskerville Old Face"/>
                    </a:defRPr>
                  </a:pPr>
                </a:p>
              </p:txBody>
            </p:sp>
            <p:sp>
              <p:nvSpPr>
                <p:cNvPr id="157" name="#City xCoor yCoor Population…"/>
                <p:cNvSpPr txBox="1"/>
                <p:nvPr/>
              </p:nvSpPr>
              <p:spPr>
                <a:xfrm>
                  <a:off x="52069" y="6349"/>
                  <a:ext cx="3916068" cy="153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#City xCoor yCoor Population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chemeClr val="accent5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Istanbul</a:t>
                  </a:r>
                  <a:r>
                    <a:rPr>
                      <a:solidFill>
                        <a:srgbClr val="808080"/>
                      </a:solidFill>
                    </a:rPr>
                    <a:t> 41.00 28.97 32000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Izmir 38.41 27.12 18000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Athens 37.98 23.72 9000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Rome 41.90 12.49 3200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59" name="TextBox 36"/>
              <p:cNvSpPr txBox="1"/>
              <p:nvPr/>
            </p:nvSpPr>
            <p:spPr>
              <a:xfrm>
                <a:off x="2619439" y="2431884"/>
                <a:ext cx="13428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input.txt</a:t>
                </a:r>
              </a:p>
            </p:txBody>
          </p:sp>
        </p:grpSp>
        <p:sp>
          <p:nvSpPr>
            <p:cNvPr id="161" name="Rounded Rectangle 24"/>
            <p:cNvSpPr/>
            <p:nvPr/>
          </p:nvSpPr>
          <p:spPr>
            <a:xfrm>
              <a:off x="78771" y="272369"/>
              <a:ext cx="1004207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3" name="Straight Arrow Connector 12"/>
          <p:cNvSpPr/>
          <p:nvPr/>
        </p:nvSpPr>
        <p:spPr>
          <a:xfrm>
            <a:off x="4890406" y="2824844"/>
            <a:ext cx="3113467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Box 4"/>
          <p:cNvSpPr txBox="1"/>
          <p:nvPr/>
        </p:nvSpPr>
        <p:spPr>
          <a:xfrm>
            <a:off x="5645015" y="2504495"/>
            <a:ext cx="192590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/>
            <a:r>
              <a:t>next() reads a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169" name="Rounded Rectangle 20"/>
          <p:cNvGrpSpPr/>
          <p:nvPr/>
        </p:nvGrpSpPr>
        <p:grpSpPr>
          <a:xfrm>
            <a:off x="323045" y="1213336"/>
            <a:ext cx="7147277" cy="5301764"/>
            <a:chOff x="0" y="0"/>
            <a:chExt cx="7147276" cy="5301762"/>
          </a:xfrm>
        </p:grpSpPr>
        <p:sp>
          <p:nvSpPr>
            <p:cNvPr id="167" name="Rounded Rectangle"/>
            <p:cNvSpPr/>
            <p:nvPr/>
          </p:nvSpPr>
          <p:spPr>
            <a:xfrm>
              <a:off x="0" y="0"/>
              <a:ext cx="7147277" cy="5301763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// read the explanation line first…"/>
            <p:cNvSpPr txBox="1"/>
            <p:nvPr/>
          </p:nvSpPr>
          <p:spPr>
            <a:xfrm>
              <a:off x="80410" y="34690"/>
              <a:ext cx="6986456" cy="452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</a:t>
              </a:r>
              <a:r>
                <a:rPr>
                  <a:solidFill>
                    <a:schemeClr val="accent5"/>
                  </a:solidFill>
                </a:rPr>
                <a:t>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</a:t>
              </a:r>
              <a:r>
                <a:rPr>
                  <a:solidFill>
                    <a:schemeClr val="accent5"/>
                  </a:solidFill>
                </a:rPr>
                <a:t>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176" name="Group 21"/>
          <p:cNvGrpSpPr/>
          <p:nvPr/>
        </p:nvGrpSpPr>
        <p:grpSpPr>
          <a:xfrm>
            <a:off x="8003872" y="2699231"/>
            <a:ext cx="4020207" cy="2823028"/>
            <a:chOff x="0" y="0"/>
            <a:chExt cx="4020206" cy="2823026"/>
          </a:xfrm>
        </p:grpSpPr>
        <p:grpSp>
          <p:nvGrpSpPr>
            <p:cNvPr id="174" name="Group 23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grpSp>
            <p:nvGrpSpPr>
              <p:cNvPr id="172" name="Document 35"/>
              <p:cNvGrpSpPr/>
              <p:nvPr/>
            </p:nvGrpSpPr>
            <p:grpSpPr>
              <a:xfrm>
                <a:off x="-1" y="-1"/>
                <a:ext cx="4020208" cy="2823028"/>
                <a:chOff x="0" y="0"/>
                <a:chExt cx="4020206" cy="2823026"/>
              </a:xfrm>
            </p:grpSpPr>
            <p:sp>
              <p:nvSpPr>
                <p:cNvPr id="170" name="Shape"/>
                <p:cNvSpPr/>
                <p:nvPr/>
              </p:nvSpPr>
              <p:spPr>
                <a:xfrm>
                  <a:off x="0" y="0"/>
                  <a:ext cx="4020207" cy="282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255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5641"/>
                      </a:lnTo>
                      <a:cubicBezTo>
                        <a:pt x="10800" y="15641"/>
                        <a:pt x="10800" y="21600"/>
                        <a:pt x="0" y="182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808080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Baskerville Old Face"/>
                      <a:ea typeface="Baskerville Old Face"/>
                      <a:cs typeface="Baskerville Old Face"/>
                      <a:sym typeface="Baskerville Old Face"/>
                    </a:defRPr>
                  </a:pPr>
                </a:p>
              </p:txBody>
            </p:sp>
            <p:sp>
              <p:nvSpPr>
                <p:cNvPr id="171" name="#City xCoor yCoor Population…"/>
                <p:cNvSpPr txBox="1"/>
                <p:nvPr/>
              </p:nvSpPr>
              <p:spPr>
                <a:xfrm>
                  <a:off x="52069" y="6349"/>
                  <a:ext cx="3916068" cy="153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#City xCoor yCoor Population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Istanbul </a:t>
                  </a:r>
                  <a:r>
                    <a:rPr>
                      <a:solidFill>
                        <a:schemeClr val="accent5"/>
                      </a:solidFill>
                    </a:rPr>
                    <a:t>41.00</a:t>
                  </a:r>
                  <a:r>
                    <a:t> 28.97 32000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Izmir 38.41 27.12 18000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Athens 37.98 23.72 9000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Rome 41.90 12.49 3200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3" name="TextBox 36"/>
              <p:cNvSpPr txBox="1"/>
              <p:nvPr/>
            </p:nvSpPr>
            <p:spPr>
              <a:xfrm>
                <a:off x="2619439" y="2431884"/>
                <a:ext cx="13428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input.txt</a:t>
                </a:r>
              </a:p>
            </p:txBody>
          </p:sp>
        </p:grpSp>
        <p:sp>
          <p:nvSpPr>
            <p:cNvPr id="175" name="Rounded Rectangle 24"/>
            <p:cNvSpPr/>
            <p:nvPr/>
          </p:nvSpPr>
          <p:spPr>
            <a:xfrm>
              <a:off x="1115633" y="272369"/>
              <a:ext cx="759280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7" name="Straight Arrow Connector 12"/>
          <p:cNvSpPr/>
          <p:nvPr/>
        </p:nvSpPr>
        <p:spPr>
          <a:xfrm>
            <a:off x="5208813" y="3110594"/>
            <a:ext cx="2795060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TextBox 4"/>
          <p:cNvSpPr txBox="1"/>
          <p:nvPr/>
        </p:nvSpPr>
        <p:spPr>
          <a:xfrm>
            <a:off x="5342937" y="2806574"/>
            <a:ext cx="24118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5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/>
            <a:r>
              <a:t>nextDouble() reads a 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323046" y="274979"/>
            <a:ext cx="11377409" cy="697383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Reading Data from Text Files</a:t>
            </a:r>
          </a:p>
        </p:txBody>
      </p:sp>
      <p:grpSp>
        <p:nvGrpSpPr>
          <p:cNvPr id="183" name="Rounded Rectangle 20"/>
          <p:cNvGrpSpPr/>
          <p:nvPr/>
        </p:nvGrpSpPr>
        <p:grpSpPr>
          <a:xfrm>
            <a:off x="323045" y="1213336"/>
            <a:ext cx="7147277" cy="5301764"/>
            <a:chOff x="0" y="0"/>
            <a:chExt cx="7147276" cy="5301762"/>
          </a:xfrm>
        </p:grpSpPr>
        <p:sp>
          <p:nvSpPr>
            <p:cNvPr id="181" name="Rounded Rectangle"/>
            <p:cNvSpPr/>
            <p:nvPr/>
          </p:nvSpPr>
          <p:spPr>
            <a:xfrm>
              <a:off x="0" y="0"/>
              <a:ext cx="7147277" cy="5301763"/>
            </a:xfrm>
            <a:prstGeom prst="roundRect">
              <a:avLst>
                <a:gd name="adj" fmla="val 2234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9599">
                <a:spcBef>
                  <a:spcPts val="3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// read the explanation line first…"/>
            <p:cNvSpPr txBox="1"/>
            <p:nvPr/>
          </p:nvSpPr>
          <p:spPr>
            <a:xfrm>
              <a:off x="80410" y="34690"/>
              <a:ext cx="6986456" cy="452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9599">
                <a:spcBef>
                  <a:spcPts val="300"/>
                </a:spcBef>
                <a:defRPr sz="1600">
                  <a:solidFill>
                    <a:schemeClr val="accent5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// read the explanation line first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String firstLine = inputFile.nextLine(); 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while (inputFile.hasNextLine()) {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String cityName = inputFile</a:t>
              </a:r>
              <a:r>
                <a:rPr>
                  <a:solidFill>
                    <a:schemeClr val="accent5"/>
                  </a:solidFill>
                </a:rPr>
                <a:t>.next();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xCoor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double yCoor = inputFile</a:t>
              </a:r>
              <a:r>
                <a:rPr>
                  <a:solidFill>
                    <a:schemeClr val="accent5"/>
                  </a:solidFill>
                </a:rPr>
                <a:t>.nextDouble();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int population = inputFile</a:t>
              </a:r>
              <a:r>
                <a:rPr>
                  <a:solidFill>
                    <a:schemeClr val="accent5"/>
                  </a:solidFill>
                </a:rPr>
                <a:t>.nextInt();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System.out.printf("City name: %10s, ", cityName);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System.out.printf("x: %.2f, y: %.2f, ", xCoor, yCoor);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System.out.printf("Population: %4d\n", population);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	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  <a:p>
              <a:pPr defTabSz="129599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inputFile.close(); // close the scanner object		</a:t>
              </a:r>
            </a:p>
          </p:txBody>
        </p:sp>
      </p:grpSp>
      <p:grpSp>
        <p:nvGrpSpPr>
          <p:cNvPr id="190" name="Group 21"/>
          <p:cNvGrpSpPr/>
          <p:nvPr/>
        </p:nvGrpSpPr>
        <p:grpSpPr>
          <a:xfrm>
            <a:off x="8003872" y="2960488"/>
            <a:ext cx="4020207" cy="2823027"/>
            <a:chOff x="0" y="0"/>
            <a:chExt cx="4020206" cy="2823026"/>
          </a:xfrm>
        </p:grpSpPr>
        <p:grpSp>
          <p:nvGrpSpPr>
            <p:cNvPr id="188" name="Group 23"/>
            <p:cNvGrpSpPr/>
            <p:nvPr/>
          </p:nvGrpSpPr>
          <p:grpSpPr>
            <a:xfrm>
              <a:off x="-1" y="-1"/>
              <a:ext cx="4020208" cy="2823028"/>
              <a:chOff x="0" y="0"/>
              <a:chExt cx="4020206" cy="2823026"/>
            </a:xfrm>
          </p:grpSpPr>
          <p:grpSp>
            <p:nvGrpSpPr>
              <p:cNvPr id="186" name="Document 35"/>
              <p:cNvGrpSpPr/>
              <p:nvPr/>
            </p:nvGrpSpPr>
            <p:grpSpPr>
              <a:xfrm>
                <a:off x="-1" y="-1"/>
                <a:ext cx="4020208" cy="2823028"/>
                <a:chOff x="0" y="0"/>
                <a:chExt cx="4020206" cy="2823026"/>
              </a:xfrm>
            </p:grpSpPr>
            <p:sp>
              <p:nvSpPr>
                <p:cNvPr id="184" name="Shape"/>
                <p:cNvSpPr/>
                <p:nvPr/>
              </p:nvSpPr>
              <p:spPr>
                <a:xfrm>
                  <a:off x="0" y="0"/>
                  <a:ext cx="4020207" cy="282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255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5641"/>
                      </a:lnTo>
                      <a:cubicBezTo>
                        <a:pt x="10800" y="15641"/>
                        <a:pt x="10800" y="21600"/>
                        <a:pt x="0" y="182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808080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Baskerville Old Face"/>
                      <a:ea typeface="Baskerville Old Face"/>
                      <a:cs typeface="Baskerville Old Face"/>
                      <a:sym typeface="Baskerville Old Face"/>
                    </a:defRPr>
                  </a:pPr>
                </a:p>
              </p:txBody>
            </p:sp>
            <p:sp>
              <p:nvSpPr>
                <p:cNvPr id="185" name="#City xCoor yCoor Population…"/>
                <p:cNvSpPr txBox="1"/>
                <p:nvPr/>
              </p:nvSpPr>
              <p:spPr>
                <a:xfrm>
                  <a:off x="52069" y="6349"/>
                  <a:ext cx="3916068" cy="153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#City xCoor yCoor Population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Istanbul 41.00 </a:t>
                  </a:r>
                  <a:r>
                    <a:rPr>
                      <a:solidFill>
                        <a:schemeClr val="accent5"/>
                      </a:solidFill>
                    </a:rPr>
                    <a:t>28.97</a:t>
                  </a:r>
                  <a:r>
                    <a:t> 32000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Izmir 38.41 27.12 18000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Athens 37.98 23.72 9000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>
                    <a:defRPr sz="1600">
                      <a:solidFill>
                        <a:srgbClr val="808080"/>
                      </a:solidFill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pPr>
                  <a:r>
                    <a:t>Rome 41.90 12.49 3200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87" name="TextBox 36"/>
              <p:cNvSpPr txBox="1"/>
              <p:nvPr/>
            </p:nvSpPr>
            <p:spPr>
              <a:xfrm>
                <a:off x="2619439" y="2431884"/>
                <a:ext cx="134280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80808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input.txt</a:t>
                </a:r>
              </a:p>
            </p:txBody>
          </p:sp>
        </p:grpSp>
        <p:sp>
          <p:nvSpPr>
            <p:cNvPr id="189" name="Rounded Rectangle 24"/>
            <p:cNvSpPr/>
            <p:nvPr/>
          </p:nvSpPr>
          <p:spPr>
            <a:xfrm>
              <a:off x="1842253" y="272369"/>
              <a:ext cx="759280" cy="2694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1" name="Straight Arrow Connector 12"/>
          <p:cNvSpPr/>
          <p:nvPr/>
        </p:nvSpPr>
        <p:spPr>
          <a:xfrm>
            <a:off x="5208813" y="3388178"/>
            <a:ext cx="2795060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TextBox 4"/>
          <p:cNvSpPr txBox="1"/>
          <p:nvPr/>
        </p:nvSpPr>
        <p:spPr>
          <a:xfrm>
            <a:off x="5342937" y="3084159"/>
            <a:ext cx="24118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5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/>
            <a:r>
              <a:t>nextDouble() reads a 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