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753600" cy="7315200"/>
  <p:notesSz cx="6858000" cy="9144000"/>
  <p:embeddedFontLst>
    <p:embeddedFont>
      <p:font typeface="Tahoma Bold" charset="1" panose="020B0804030504040204"/>
      <p:regular r:id="rId22"/>
    </p:embeddedFont>
    <p:embeddedFont>
      <p:font typeface="Arial" charset="1" panose="020B0502020202020204"/>
      <p:regular r:id="rId23"/>
    </p:embeddedFont>
    <p:embeddedFont>
      <p:font typeface="Arial Bold" charset="1" panose="020B0802020202020204"/>
      <p:regular r:id="rId24"/>
    </p:embeddedFont>
    <p:embeddedFont>
      <p:font typeface="Arial Italics" charset="1" panose="020B050202020209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notesSlides/notesSlide3.xml" Type="http://schemas.openxmlformats.org/officeDocument/2006/relationships/notesSlide"/><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notesSlides/notesSlide11.xml" Type="http://schemas.openxmlformats.org/officeDocument/2006/relationships/notesSlide"/><Relationship Id="rId35" Target="notesSlides/notesSlide12.xml" Type="http://schemas.openxmlformats.org/officeDocument/2006/relationships/notesSlide"/><Relationship Id="rId36" Target="notesSlides/notesSlide13.xml" Type="http://schemas.openxmlformats.org/officeDocument/2006/relationships/notesSlide"/><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&lt;number&gt;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&lt;number&gt;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https://docs.docker.com/" TargetMode="External" Type="http://schemas.openxmlformats.org/officeDocument/2006/relationships/hyperlink"/><Relationship Id="rId11" Target="https://docs.docker.com/" TargetMode="External" Type="http://schemas.openxmlformats.org/officeDocument/2006/relationships/hyperlink"/><Relationship Id="rId2" Target="../notesSlides/notesSlide1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https://fastapi.tiangolo.com/" TargetMode="External" Type="http://schemas.openxmlformats.org/officeDocument/2006/relationships/hyperlink"/><Relationship Id="rId9" Target="https://fastapi.tiangolo.co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1.pn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534400" y="46848"/>
            <a:ext cx="1183488" cy="741120"/>
            <a:chOff x="0" y="0"/>
            <a:chExt cx="1577984" cy="988160"/>
          </a:xfrm>
        </p:grpSpPr>
        <p:sp>
          <p:nvSpPr>
            <p:cNvPr name="Freeform 3" id="3"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3"/>
              <a:stretch>
                <a:fillRect l="0" t="-88" r="0" b="-86"/>
              </a:stretch>
            </a:blipFill>
          </p:spPr>
        </p:sp>
      </p:grpSp>
      <p:sp>
        <p:nvSpPr>
          <p:cNvPr name="TextBox 4" id="4"/>
          <p:cNvSpPr txBox="true"/>
          <p:nvPr/>
        </p:nvSpPr>
        <p:spPr>
          <a:xfrm rot="0">
            <a:off x="6429840" y="229929"/>
            <a:ext cx="2745696" cy="197391"/>
          </a:xfrm>
          <a:prstGeom prst="rect">
            <a:avLst/>
          </a:prstGeom>
        </p:spPr>
        <p:txBody>
          <a:bodyPr anchor="t" rtlCol="false" tIns="0" lIns="0" bIns="0" rIns="0">
            <a:spAutoFit/>
          </a:bodyPr>
          <a:lstStyle/>
          <a:p>
            <a:pPr algn="ctr">
              <a:lnSpc>
                <a:spcPts val="1535"/>
              </a:lnSpc>
            </a:pPr>
            <a:r>
              <a:rPr lang="en-US" b="true" sz="1066">
                <a:solidFill>
                  <a:srgbClr val="FFFFCC"/>
                </a:solidFill>
                <a:latin typeface="Tahoma Bold"/>
                <a:ea typeface="Tahoma Bold"/>
                <a:cs typeface="Tahoma Bold"/>
                <a:sym typeface="Tahoma Bold"/>
              </a:rPr>
              <a:t>Bilgisayar Mühendisliği Bölümü</a:t>
            </a:r>
          </a:p>
        </p:txBody>
      </p:sp>
      <p:sp>
        <p:nvSpPr>
          <p:cNvPr name="Freeform 5" id="5"/>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53872" y="2331336"/>
            <a:ext cx="9164100" cy="1471950"/>
          </a:xfrm>
          <a:prstGeom prst="rect">
            <a:avLst/>
          </a:prstGeom>
        </p:spPr>
        <p:txBody>
          <a:bodyPr anchor="t" rtlCol="false" tIns="0" lIns="0" bIns="0" rIns="0">
            <a:spAutoFit/>
          </a:bodyPr>
          <a:lstStyle/>
          <a:p>
            <a:pPr algn="ctr">
              <a:lnSpc>
                <a:spcPts val="5529"/>
              </a:lnSpc>
            </a:pPr>
            <a:r>
              <a:rPr lang="en-US" sz="3840">
                <a:solidFill>
                  <a:srgbClr val="000000"/>
                </a:solidFill>
                <a:latin typeface="Arial"/>
                <a:ea typeface="Arial"/>
                <a:cs typeface="Arial"/>
                <a:sym typeface="Arial"/>
              </a:rPr>
              <a:t>GTU GRADUATION PROJECT </a:t>
            </a:r>
          </a:p>
          <a:p>
            <a:pPr algn="ctr">
              <a:lnSpc>
                <a:spcPts val="5529"/>
              </a:lnSpc>
            </a:pPr>
            <a:r>
              <a:rPr lang="en-US" sz="3840">
                <a:solidFill>
                  <a:srgbClr val="000000"/>
                </a:solidFill>
                <a:latin typeface="Arial"/>
                <a:ea typeface="Arial"/>
                <a:cs typeface="Arial"/>
                <a:sym typeface="Arial"/>
              </a:rPr>
              <a:t>SECOND PRESENTATION</a:t>
            </a:r>
          </a:p>
        </p:txBody>
      </p:sp>
      <p:sp>
        <p:nvSpPr>
          <p:cNvPr name="TextBox 8" id="8"/>
          <p:cNvSpPr txBox="true"/>
          <p:nvPr/>
        </p:nvSpPr>
        <p:spPr>
          <a:xfrm rot="0">
            <a:off x="1170489" y="3895301"/>
            <a:ext cx="7863300" cy="2458650"/>
          </a:xfrm>
          <a:prstGeom prst="rect">
            <a:avLst/>
          </a:prstGeom>
        </p:spPr>
        <p:txBody>
          <a:bodyPr anchor="t" rtlCol="false" tIns="0" lIns="0" bIns="0" rIns="0">
            <a:spAutoFit/>
          </a:bodyPr>
          <a:lstStyle/>
          <a:p>
            <a:pPr algn="ctr">
              <a:lnSpc>
                <a:spcPts val="2349"/>
              </a:lnSpc>
            </a:pPr>
          </a:p>
          <a:p>
            <a:pPr algn="ctr">
              <a:lnSpc>
                <a:spcPts val="3020"/>
              </a:lnSpc>
            </a:pPr>
            <a:r>
              <a:rPr lang="en-US" b="true" sz="2133">
                <a:solidFill>
                  <a:srgbClr val="000000"/>
                </a:solidFill>
                <a:latin typeface="Arial Bold"/>
                <a:ea typeface="Arial Bold"/>
                <a:cs typeface="Arial Bold"/>
                <a:sym typeface="Arial Bold"/>
              </a:rPr>
              <a:t>Training Environment for Machine Learning Algorithms</a:t>
            </a:r>
          </a:p>
          <a:p>
            <a:pPr algn="ctr">
              <a:lnSpc>
                <a:spcPts val="1612"/>
              </a:lnSpc>
            </a:pPr>
          </a:p>
          <a:p>
            <a:pPr algn="ctr">
              <a:lnSpc>
                <a:spcPts val="2456"/>
              </a:lnSpc>
            </a:pPr>
            <a:r>
              <a:rPr lang="en-US" b="true" sz="2133">
                <a:solidFill>
                  <a:srgbClr val="000000"/>
                </a:solidFill>
                <a:latin typeface="Arial Bold"/>
                <a:ea typeface="Arial Bold"/>
                <a:cs typeface="Arial Bold"/>
                <a:sym typeface="Arial Bold"/>
              </a:rPr>
              <a:t>Ahmet Özdemir</a:t>
            </a:r>
          </a:p>
          <a:p>
            <a:pPr algn="ctr">
              <a:lnSpc>
                <a:spcPts val="1612"/>
              </a:lnSpc>
            </a:pPr>
          </a:p>
          <a:p>
            <a:pPr algn="ctr">
              <a:lnSpc>
                <a:spcPts val="2456"/>
              </a:lnSpc>
            </a:pPr>
            <a:r>
              <a:rPr lang="en-US" b="true" sz="2133">
                <a:solidFill>
                  <a:srgbClr val="000000"/>
                </a:solidFill>
                <a:latin typeface="Arial Bold"/>
                <a:ea typeface="Arial Bold"/>
                <a:cs typeface="Arial Bold"/>
                <a:sym typeface="Arial Bold"/>
              </a:rPr>
              <a:t>Project Consultants:</a:t>
            </a:r>
          </a:p>
          <a:p>
            <a:pPr algn="ctr">
              <a:lnSpc>
                <a:spcPts val="2993"/>
              </a:lnSpc>
            </a:pPr>
            <a:r>
              <a:rPr lang="en-US" b="true" sz="2133">
                <a:solidFill>
                  <a:srgbClr val="000000"/>
                </a:solidFill>
                <a:latin typeface="Arial Bold"/>
                <a:ea typeface="Arial Bold"/>
                <a:cs typeface="Arial Bold"/>
                <a:sym typeface="Arial Bold"/>
              </a:rPr>
              <a:t>Dr. Alp Arslan Bayrakçı</a:t>
            </a:r>
          </a:p>
        </p:txBody>
      </p:sp>
      <p:grpSp>
        <p:nvGrpSpPr>
          <p:cNvPr name="Group 9" id="9"/>
          <p:cNvGrpSpPr/>
          <p:nvPr/>
        </p:nvGrpSpPr>
        <p:grpSpPr>
          <a:xfrm rot="0">
            <a:off x="3449380" y="258504"/>
            <a:ext cx="3305482" cy="2115509"/>
            <a:chOff x="0" y="0"/>
            <a:chExt cx="4407309" cy="2820679"/>
          </a:xfrm>
        </p:grpSpPr>
        <p:sp>
          <p:nvSpPr>
            <p:cNvPr name="Freeform 10" id="10"/>
            <p:cNvSpPr/>
            <p:nvPr/>
          </p:nvSpPr>
          <p:spPr>
            <a:xfrm flipH="false" flipV="false" rot="0">
              <a:off x="0" y="0"/>
              <a:ext cx="4407281" cy="2820670"/>
            </a:xfrm>
            <a:custGeom>
              <a:avLst/>
              <a:gdLst/>
              <a:ahLst/>
              <a:cxnLst/>
              <a:rect r="r" b="b" t="t" l="l"/>
              <a:pathLst>
                <a:path h="2820670" w="4407281">
                  <a:moveTo>
                    <a:pt x="0" y="0"/>
                  </a:moveTo>
                  <a:lnTo>
                    <a:pt x="4407281" y="0"/>
                  </a:lnTo>
                  <a:lnTo>
                    <a:pt x="4407281" y="2820670"/>
                  </a:lnTo>
                  <a:lnTo>
                    <a:pt x="0" y="2820670"/>
                  </a:lnTo>
                  <a:lnTo>
                    <a:pt x="0" y="0"/>
                  </a:lnTo>
                  <a:close/>
                </a:path>
              </a:pathLst>
            </a:custGeom>
            <a:blipFill>
              <a:blip r:embed="rId8"/>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776" y="-100360"/>
            <a:ext cx="8188800" cy="83188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Proj</a:t>
            </a:r>
            <a:r>
              <a:rPr lang="en-US" sz="4266">
                <a:solidFill>
                  <a:srgbClr val="FFFFFF"/>
                </a:solidFill>
                <a:latin typeface="Arial"/>
                <a:ea typeface="Arial"/>
                <a:cs typeface="Arial"/>
                <a:sym typeface="Arial"/>
              </a:rPr>
              <a:t>ect Outputs and Evaluation</a:t>
            </a:r>
          </a:p>
        </p:txBody>
      </p:sp>
      <p:sp>
        <p:nvSpPr>
          <p:cNvPr name="Freeform 9" id="9"/>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1" id="11"/>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12" id="12"/>
          <p:cNvSpPr txBox="true"/>
          <p:nvPr/>
        </p:nvSpPr>
        <p:spPr>
          <a:xfrm rot="0">
            <a:off x="91425" y="1134523"/>
            <a:ext cx="9570750" cy="5008054"/>
          </a:xfrm>
          <a:prstGeom prst="rect">
            <a:avLst/>
          </a:prstGeom>
        </p:spPr>
        <p:txBody>
          <a:bodyPr anchor="t" rtlCol="false" tIns="0" lIns="0" bIns="0" rIns="0">
            <a:spAutoFit/>
          </a:bodyPr>
          <a:lstStyle/>
          <a:p>
            <a:pPr algn="just">
              <a:lnSpc>
                <a:spcPts val="2220"/>
              </a:lnSpc>
            </a:pPr>
            <a:r>
              <a:rPr lang="en-US" b="true" sz="1850">
                <a:solidFill>
                  <a:srgbClr val="000000"/>
                </a:solidFill>
                <a:latin typeface="Arial Bold"/>
                <a:ea typeface="Arial Bold"/>
                <a:cs typeface="Arial Bold"/>
                <a:sym typeface="Arial Bold"/>
              </a:rPr>
              <a:t>Cri</a:t>
            </a:r>
            <a:r>
              <a:rPr lang="en-US" b="true" sz="1850">
                <a:solidFill>
                  <a:srgbClr val="000000"/>
                </a:solidFill>
                <a:latin typeface="Arial Bold"/>
                <a:ea typeface="Arial Bold"/>
                <a:cs typeface="Arial Bold"/>
                <a:sym typeface="Arial Bold"/>
              </a:rPr>
              <a:t>terion 1</a:t>
            </a:r>
            <a:r>
              <a:rPr lang="en-US" sz="1850">
                <a:solidFill>
                  <a:srgbClr val="000000"/>
                </a:solidFill>
                <a:latin typeface="Arial"/>
                <a:ea typeface="Arial"/>
                <a:cs typeface="Arial"/>
                <a:sym typeface="Arial"/>
              </a:rPr>
              <a:t>: Creating an Interactive and Easy-to-Use Educational Platform</a:t>
            </a:r>
          </a:p>
          <a:p>
            <a:pPr algn="just">
              <a:lnSpc>
                <a:spcPts val="2220"/>
              </a:lnSpc>
            </a:pPr>
          </a:p>
          <a:p>
            <a:pPr algn="just">
              <a:lnSpc>
                <a:spcPts val="2220"/>
              </a:lnSpc>
            </a:pPr>
            <a:r>
              <a:rPr lang="en-US" sz="1850">
                <a:solidFill>
                  <a:srgbClr val="000000"/>
                </a:solidFill>
                <a:latin typeface="Arial"/>
                <a:ea typeface="Arial"/>
                <a:cs typeface="Arial"/>
                <a:sym typeface="Arial"/>
              </a:rPr>
              <a:t>G</a:t>
            </a:r>
            <a:r>
              <a:rPr lang="en-US" sz="1850">
                <a:solidFill>
                  <a:srgbClr val="000000"/>
                </a:solidFill>
                <a:latin typeface="Arial"/>
                <a:ea typeface="Arial"/>
                <a:cs typeface="Arial"/>
                <a:sym typeface="Arial"/>
              </a:rPr>
              <a:t>o</a:t>
            </a:r>
            <a:r>
              <a:rPr lang="en-US" sz="1850">
                <a:solidFill>
                  <a:srgbClr val="000000"/>
                </a:solidFill>
                <a:latin typeface="Arial"/>
                <a:ea typeface="Arial"/>
                <a:cs typeface="Arial"/>
                <a:sym typeface="Arial"/>
              </a:rPr>
              <a:t>al:</a:t>
            </a:r>
            <a:r>
              <a:rPr lang="en-US" sz="1850">
                <a:solidFill>
                  <a:srgbClr val="000000"/>
                </a:solidFill>
                <a:latin typeface="Arial"/>
                <a:ea typeface="Arial"/>
                <a:cs typeface="Arial"/>
                <a:sym typeface="Arial"/>
              </a:rPr>
              <a:t> </a:t>
            </a:r>
            <a:r>
              <a:rPr lang="en-US" sz="1850">
                <a:solidFill>
                  <a:srgbClr val="000000"/>
                </a:solidFill>
                <a:latin typeface="Arial"/>
                <a:ea typeface="Arial"/>
                <a:cs typeface="Arial"/>
                <a:sym typeface="Arial"/>
              </a:rPr>
              <a:t>T</a:t>
            </a:r>
            <a:r>
              <a:rPr lang="en-US" sz="1850">
                <a:solidFill>
                  <a:srgbClr val="000000"/>
                </a:solidFill>
                <a:latin typeface="Arial"/>
                <a:ea typeface="Arial"/>
                <a:cs typeface="Arial"/>
                <a:sym typeface="Arial"/>
              </a:rPr>
              <a:t>o ena</a:t>
            </a:r>
            <a:r>
              <a:rPr lang="en-US" sz="1850">
                <a:solidFill>
                  <a:srgbClr val="000000"/>
                </a:solidFill>
                <a:latin typeface="Arial"/>
                <a:ea typeface="Arial"/>
                <a:cs typeface="Arial"/>
                <a:sym typeface="Arial"/>
              </a:rPr>
              <a:t>bl</a:t>
            </a:r>
            <a:r>
              <a:rPr lang="en-US" sz="1850">
                <a:solidFill>
                  <a:srgbClr val="000000"/>
                </a:solidFill>
                <a:latin typeface="Arial"/>
                <a:ea typeface="Arial"/>
                <a:cs typeface="Arial"/>
                <a:sym typeface="Arial"/>
              </a:rPr>
              <a:t>e</a:t>
            </a:r>
            <a:r>
              <a:rPr lang="en-US" sz="1850">
                <a:solidFill>
                  <a:srgbClr val="000000"/>
                </a:solidFill>
                <a:latin typeface="Arial"/>
                <a:ea typeface="Arial"/>
                <a:cs typeface="Arial"/>
                <a:sym typeface="Arial"/>
              </a:rPr>
              <a:t> stu</a:t>
            </a:r>
            <a:r>
              <a:rPr lang="en-US" sz="1850">
                <a:solidFill>
                  <a:srgbClr val="000000"/>
                </a:solidFill>
                <a:latin typeface="Arial"/>
                <a:ea typeface="Arial"/>
                <a:cs typeface="Arial"/>
                <a:sym typeface="Arial"/>
              </a:rPr>
              <a:t>d</a:t>
            </a:r>
            <a:r>
              <a:rPr lang="en-US" sz="1850">
                <a:solidFill>
                  <a:srgbClr val="000000"/>
                </a:solidFill>
                <a:latin typeface="Arial"/>
                <a:ea typeface="Arial"/>
                <a:cs typeface="Arial"/>
                <a:sym typeface="Arial"/>
              </a:rPr>
              <a:t>ents and beginners to experiment with machine learning without complex setups or programming knowledge.</a:t>
            </a:r>
          </a:p>
          <a:p>
            <a:pPr algn="l" marL="334328" indent="-167164" lvl="1">
              <a:lnSpc>
                <a:spcPts val="2552"/>
              </a:lnSpc>
              <a:buFont typeface="Arial"/>
              <a:buChar char="•"/>
            </a:pPr>
            <a:r>
              <a:rPr lang="en-US" sz="1850">
                <a:solidFill>
                  <a:srgbClr val="000000"/>
                </a:solidFill>
                <a:latin typeface="Arial"/>
                <a:ea typeface="Arial"/>
                <a:cs typeface="Arial"/>
                <a:sym typeface="Arial"/>
              </a:rPr>
              <a:t>Re</a:t>
            </a:r>
            <a:r>
              <a:rPr lang="en-US" sz="1850">
                <a:solidFill>
                  <a:srgbClr val="000000"/>
                </a:solidFill>
                <a:latin typeface="Arial"/>
                <a:ea typeface="Arial"/>
                <a:cs typeface="Arial"/>
                <a:sym typeface="Arial"/>
              </a:rPr>
              <a:t>sult</a:t>
            </a:r>
            <a:r>
              <a:rPr lang="en-US" sz="1850">
                <a:solidFill>
                  <a:srgbClr val="000000"/>
                </a:solidFill>
                <a:latin typeface="Arial"/>
                <a:ea typeface="Arial"/>
                <a:cs typeface="Arial"/>
                <a:sym typeface="Arial"/>
              </a:rPr>
              <a:t>:</a:t>
            </a:r>
            <a:r>
              <a:rPr lang="en-US" sz="1850">
                <a:solidFill>
                  <a:srgbClr val="000000"/>
                </a:solidFill>
                <a:latin typeface="Arial"/>
                <a:ea typeface="Arial"/>
                <a:cs typeface="Arial"/>
                <a:sym typeface="Arial"/>
              </a:rPr>
              <a:t> </a:t>
            </a:r>
            <a:r>
              <a:rPr lang="en-US" sz="1850">
                <a:solidFill>
                  <a:srgbClr val="000000"/>
                </a:solidFill>
                <a:latin typeface="Arial"/>
                <a:ea typeface="Arial"/>
                <a:cs typeface="Arial"/>
                <a:sym typeface="Arial"/>
              </a:rPr>
              <a:t>Succ</a:t>
            </a:r>
            <a:r>
              <a:rPr lang="en-US" sz="1850">
                <a:solidFill>
                  <a:srgbClr val="000000"/>
                </a:solidFill>
                <a:latin typeface="Arial"/>
                <a:ea typeface="Arial"/>
                <a:cs typeface="Arial"/>
                <a:sym typeface="Arial"/>
              </a:rPr>
              <a:t>es</a:t>
            </a:r>
            <a:r>
              <a:rPr lang="en-US" sz="1850">
                <a:solidFill>
                  <a:srgbClr val="000000"/>
                </a:solidFill>
                <a:latin typeface="Arial"/>
                <a:ea typeface="Arial"/>
                <a:cs typeface="Arial"/>
                <a:sym typeface="Arial"/>
              </a:rPr>
              <a:t>sf</a:t>
            </a:r>
            <a:r>
              <a:rPr lang="en-US" sz="1850">
                <a:solidFill>
                  <a:srgbClr val="000000"/>
                </a:solidFill>
                <a:latin typeface="Arial"/>
                <a:ea typeface="Arial"/>
                <a:cs typeface="Arial"/>
                <a:sym typeface="Arial"/>
              </a:rPr>
              <a:t>ul</a:t>
            </a:r>
            <a:r>
              <a:rPr lang="en-US" sz="1850">
                <a:solidFill>
                  <a:srgbClr val="000000"/>
                </a:solidFill>
                <a:latin typeface="Arial"/>
                <a:ea typeface="Arial"/>
                <a:cs typeface="Arial"/>
                <a:sym typeface="Arial"/>
              </a:rPr>
              <a:t>ly</a:t>
            </a:r>
            <a:r>
              <a:rPr lang="en-US" sz="1850">
                <a:solidFill>
                  <a:srgbClr val="000000"/>
                </a:solidFill>
                <a:latin typeface="Arial"/>
                <a:ea typeface="Arial"/>
                <a:cs typeface="Arial"/>
                <a:sym typeface="Arial"/>
              </a:rPr>
              <a:t> </a:t>
            </a:r>
            <a:r>
              <a:rPr lang="en-US" sz="1850">
                <a:solidFill>
                  <a:srgbClr val="000000"/>
                </a:solidFill>
                <a:latin typeface="Arial"/>
                <a:ea typeface="Arial"/>
                <a:cs typeface="Arial"/>
                <a:sym typeface="Arial"/>
              </a:rPr>
              <a:t>ac</a:t>
            </a:r>
            <a:r>
              <a:rPr lang="en-US" sz="1850">
                <a:solidFill>
                  <a:srgbClr val="000000"/>
                </a:solidFill>
                <a:latin typeface="Arial"/>
                <a:ea typeface="Arial"/>
                <a:cs typeface="Arial"/>
                <a:sym typeface="Arial"/>
              </a:rPr>
              <a:t>h</a:t>
            </a:r>
            <a:r>
              <a:rPr lang="en-US" sz="1850">
                <a:solidFill>
                  <a:srgbClr val="000000"/>
                </a:solidFill>
                <a:latin typeface="Arial"/>
                <a:ea typeface="Arial"/>
                <a:cs typeface="Arial"/>
                <a:sym typeface="Arial"/>
              </a:rPr>
              <a:t>i</a:t>
            </a:r>
            <a:r>
              <a:rPr lang="en-US" sz="1850">
                <a:solidFill>
                  <a:srgbClr val="000000"/>
                </a:solidFill>
                <a:latin typeface="Arial"/>
                <a:ea typeface="Arial"/>
                <a:cs typeface="Arial"/>
                <a:sym typeface="Arial"/>
              </a:rPr>
              <a:t>e</a:t>
            </a:r>
            <a:r>
              <a:rPr lang="en-US" sz="1850">
                <a:solidFill>
                  <a:srgbClr val="000000"/>
                </a:solidFill>
                <a:latin typeface="Arial"/>
                <a:ea typeface="Arial"/>
                <a:cs typeface="Arial"/>
                <a:sym typeface="Arial"/>
              </a:rPr>
              <a:t>ved.</a:t>
            </a:r>
            <a:r>
              <a:rPr lang="en-US" sz="1850">
                <a:solidFill>
                  <a:srgbClr val="000000"/>
                </a:solidFill>
                <a:latin typeface="Arial"/>
                <a:ea typeface="Arial"/>
                <a:cs typeface="Arial"/>
                <a:sym typeface="Arial"/>
              </a:rPr>
              <a:t> It </a:t>
            </a:r>
            <a:r>
              <a:rPr lang="en-US" sz="1850">
                <a:solidFill>
                  <a:srgbClr val="000000"/>
                </a:solidFill>
                <a:latin typeface="Arial"/>
                <a:ea typeface="Arial"/>
                <a:cs typeface="Arial"/>
                <a:sym typeface="Arial"/>
              </a:rPr>
              <a:t>c</a:t>
            </a:r>
            <a:r>
              <a:rPr lang="en-US" sz="1850">
                <a:solidFill>
                  <a:srgbClr val="000000"/>
                </a:solidFill>
                <a:latin typeface="Arial"/>
                <a:ea typeface="Arial"/>
                <a:cs typeface="Arial"/>
                <a:sym typeface="Arial"/>
              </a:rPr>
              <a:t>on</a:t>
            </a:r>
            <a:r>
              <a:rPr lang="en-US" sz="1850">
                <a:solidFill>
                  <a:srgbClr val="000000"/>
                </a:solidFill>
                <a:latin typeface="Arial"/>
                <a:ea typeface="Arial"/>
                <a:cs typeface="Arial"/>
                <a:sym typeface="Arial"/>
              </a:rPr>
              <a:t>sis</a:t>
            </a:r>
            <a:r>
              <a:rPr lang="en-US" sz="1850">
                <a:solidFill>
                  <a:srgbClr val="000000"/>
                </a:solidFill>
                <a:latin typeface="Arial"/>
                <a:ea typeface="Arial"/>
                <a:cs typeface="Arial"/>
                <a:sym typeface="Arial"/>
              </a:rPr>
              <a:t>t</a:t>
            </a:r>
            <a:r>
              <a:rPr lang="en-US" sz="1850">
                <a:solidFill>
                  <a:srgbClr val="000000"/>
                </a:solidFill>
                <a:latin typeface="Arial"/>
                <a:ea typeface="Arial"/>
                <a:cs typeface="Arial"/>
                <a:sym typeface="Arial"/>
              </a:rPr>
              <a:t>s of a modern and user-friendly distribution that can be separated with Re</a:t>
            </a:r>
            <a:r>
              <a:rPr lang="en-US" sz="1850">
                <a:solidFill>
                  <a:srgbClr val="000000"/>
                </a:solidFill>
                <a:latin typeface="Arial"/>
                <a:ea typeface="Arial"/>
                <a:cs typeface="Arial"/>
                <a:sym typeface="Arial"/>
              </a:rPr>
              <a:t>a</a:t>
            </a:r>
            <a:r>
              <a:rPr lang="en-US" sz="1850">
                <a:solidFill>
                  <a:srgbClr val="000000"/>
                </a:solidFill>
                <a:latin typeface="Arial"/>
                <a:ea typeface="Arial"/>
                <a:cs typeface="Arial"/>
                <a:sym typeface="Arial"/>
              </a:rPr>
              <a:t>c</a:t>
            </a:r>
            <a:r>
              <a:rPr lang="en-US" sz="1850">
                <a:solidFill>
                  <a:srgbClr val="000000"/>
                </a:solidFill>
                <a:latin typeface="Arial"/>
                <a:ea typeface="Arial"/>
                <a:cs typeface="Arial"/>
                <a:sym typeface="Arial"/>
              </a:rPr>
              <a:t>t and a </a:t>
            </a:r>
            <a:r>
              <a:rPr lang="en-US" sz="1850">
                <a:solidFill>
                  <a:srgbClr val="000000"/>
                </a:solidFill>
                <a:latin typeface="Arial"/>
                <a:ea typeface="Arial"/>
                <a:cs typeface="Arial"/>
                <a:sym typeface="Arial"/>
              </a:rPr>
              <a:t>p</a:t>
            </a:r>
            <a:r>
              <a:rPr lang="en-US" sz="1850">
                <a:solidFill>
                  <a:srgbClr val="000000"/>
                </a:solidFill>
                <a:latin typeface="Arial"/>
                <a:ea typeface="Arial"/>
                <a:cs typeface="Arial"/>
                <a:sym typeface="Arial"/>
              </a:rPr>
              <a:t>o</a:t>
            </a:r>
            <a:r>
              <a:rPr lang="en-US" sz="1850">
                <a:solidFill>
                  <a:srgbClr val="000000"/>
                </a:solidFill>
                <a:latin typeface="Arial"/>
                <a:ea typeface="Arial"/>
                <a:cs typeface="Arial"/>
                <a:sym typeface="Arial"/>
              </a:rPr>
              <a:t>w</a:t>
            </a:r>
            <a:r>
              <a:rPr lang="en-US" sz="1850">
                <a:solidFill>
                  <a:srgbClr val="000000"/>
                </a:solidFill>
                <a:latin typeface="Arial"/>
                <a:ea typeface="Arial"/>
                <a:cs typeface="Arial"/>
                <a:sym typeface="Arial"/>
              </a:rPr>
              <a:t>e</a:t>
            </a:r>
            <a:r>
              <a:rPr lang="en-US" sz="1850">
                <a:solidFill>
                  <a:srgbClr val="000000"/>
                </a:solidFill>
                <a:latin typeface="Arial"/>
                <a:ea typeface="Arial"/>
                <a:cs typeface="Arial"/>
                <a:sym typeface="Arial"/>
              </a:rPr>
              <a:t>rf</a:t>
            </a:r>
            <a:r>
              <a:rPr lang="en-US" sz="1850">
                <a:solidFill>
                  <a:srgbClr val="000000"/>
                </a:solidFill>
                <a:latin typeface="Arial"/>
                <a:ea typeface="Arial"/>
                <a:cs typeface="Arial"/>
                <a:sym typeface="Arial"/>
              </a:rPr>
              <a:t>ul </a:t>
            </a:r>
            <a:r>
              <a:rPr lang="en-US" sz="1850">
                <a:solidFill>
                  <a:srgbClr val="000000"/>
                </a:solidFill>
                <a:latin typeface="Arial"/>
                <a:ea typeface="Arial"/>
                <a:cs typeface="Arial"/>
                <a:sym typeface="Arial"/>
              </a:rPr>
              <a:t>b</a:t>
            </a:r>
            <a:r>
              <a:rPr lang="en-US" sz="1850">
                <a:solidFill>
                  <a:srgbClr val="000000"/>
                </a:solidFill>
                <a:latin typeface="Arial"/>
                <a:ea typeface="Arial"/>
                <a:cs typeface="Arial"/>
                <a:sym typeface="Arial"/>
              </a:rPr>
              <a:t>ackend base</a:t>
            </a:r>
            <a:r>
              <a:rPr lang="en-US" sz="1850">
                <a:solidFill>
                  <a:srgbClr val="000000"/>
                </a:solidFill>
                <a:latin typeface="Arial"/>
                <a:ea typeface="Arial"/>
                <a:cs typeface="Arial"/>
                <a:sym typeface="Arial"/>
              </a:rPr>
              <a:t>d on Python/FastAPI, it has the feel of a web-based platform. Users can manage the entire process by simply making selections from the sections.</a:t>
            </a:r>
          </a:p>
          <a:p>
            <a:pPr algn="l">
              <a:lnSpc>
                <a:spcPts val="2553"/>
              </a:lnSpc>
            </a:pPr>
          </a:p>
          <a:p>
            <a:pPr algn="l">
              <a:lnSpc>
                <a:spcPts val="2553"/>
              </a:lnSpc>
            </a:pPr>
            <a:r>
              <a:rPr lang="en-US" b="true" sz="1850">
                <a:solidFill>
                  <a:srgbClr val="000000"/>
                </a:solidFill>
                <a:latin typeface="Arial Bold"/>
                <a:ea typeface="Arial Bold"/>
                <a:cs typeface="Arial Bold"/>
                <a:sym typeface="Arial Bold"/>
              </a:rPr>
              <a:t>Criterion 2</a:t>
            </a:r>
            <a:r>
              <a:rPr lang="en-US" sz="1850">
                <a:solidFill>
                  <a:srgbClr val="000000"/>
                </a:solidFill>
                <a:latin typeface="Arial"/>
                <a:ea typeface="Arial"/>
                <a:cs typeface="Arial"/>
                <a:sym typeface="Arial"/>
              </a:rPr>
              <a:t>: Present Model Results in a Clear and Visual Form</a:t>
            </a:r>
          </a:p>
          <a:p>
            <a:pPr algn="l">
              <a:lnSpc>
                <a:spcPts val="2553"/>
              </a:lnSpc>
            </a:pPr>
          </a:p>
          <a:p>
            <a:pPr algn="l">
              <a:lnSpc>
                <a:spcPts val="2553"/>
              </a:lnSpc>
            </a:pPr>
            <a:r>
              <a:rPr lang="en-US" sz="1850">
                <a:solidFill>
                  <a:srgbClr val="000000"/>
                </a:solidFill>
                <a:latin typeface="Arial"/>
                <a:ea typeface="Arial"/>
                <a:cs typeface="Arial"/>
                <a:sym typeface="Arial"/>
              </a:rPr>
              <a:t>Goal: To transform abstract metrics (accuracy, precision, etc.) and results (complexity matrix) into visual formats that everyone can understand.</a:t>
            </a:r>
          </a:p>
          <a:p>
            <a:pPr algn="l">
              <a:lnSpc>
                <a:spcPts val="2553"/>
              </a:lnSpc>
            </a:pPr>
            <a:r>
              <a:rPr lang="en-US" sz="1850">
                <a:solidFill>
                  <a:srgbClr val="000000"/>
                </a:solidFill>
                <a:latin typeface="Arial"/>
                <a:ea typeface="Arial"/>
                <a:cs typeface="Arial"/>
                <a:sym typeface="Arial"/>
              </a:rPr>
              <a:t>Results Achieved: Successfully achieved. The system produces dynamic graphs comparing the performance metrics of all trained models and detailed result tables for each model (e.g. complexity matrix), allowing easy interpretation of results.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776" y="-100360"/>
            <a:ext cx="8188800" cy="83188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Addi</a:t>
            </a:r>
            <a:r>
              <a:rPr lang="en-US" sz="4266">
                <a:solidFill>
                  <a:srgbClr val="FFFFFF"/>
                </a:solidFill>
                <a:latin typeface="Arial"/>
                <a:ea typeface="Arial"/>
                <a:cs typeface="Arial"/>
                <a:sym typeface="Arial"/>
              </a:rPr>
              <a:t>tional things done</a:t>
            </a:r>
          </a:p>
        </p:txBody>
      </p:sp>
      <p:sp>
        <p:nvSpPr>
          <p:cNvPr name="Freeform 9" id="9"/>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1" id="11"/>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12" id="12"/>
          <p:cNvSpPr txBox="true"/>
          <p:nvPr/>
        </p:nvSpPr>
        <p:spPr>
          <a:xfrm rot="0">
            <a:off x="91425" y="1134523"/>
            <a:ext cx="9570750" cy="5179504"/>
          </a:xfrm>
          <a:prstGeom prst="rect">
            <a:avLst/>
          </a:prstGeom>
        </p:spPr>
        <p:txBody>
          <a:bodyPr anchor="t" rtlCol="false" tIns="0" lIns="0" bIns="0" rIns="0">
            <a:spAutoFit/>
          </a:bodyPr>
          <a:lstStyle/>
          <a:p>
            <a:pPr algn="just">
              <a:lnSpc>
                <a:spcPts val="2220"/>
              </a:lnSpc>
            </a:pPr>
            <a:r>
              <a:rPr lang="en-US" b="true" sz="1850">
                <a:solidFill>
                  <a:srgbClr val="000000"/>
                </a:solidFill>
                <a:latin typeface="Arial Bold"/>
                <a:ea typeface="Arial Bold"/>
                <a:cs typeface="Arial Bold"/>
                <a:sym typeface="Arial Bold"/>
              </a:rPr>
              <a:t>Bridging the Interface Selections with Real Code</a:t>
            </a:r>
          </a:p>
          <a:p>
            <a:pPr algn="just">
              <a:lnSpc>
                <a:spcPts val="2220"/>
              </a:lnSpc>
            </a:pPr>
          </a:p>
          <a:p>
            <a:pPr algn="just">
              <a:lnSpc>
                <a:spcPts val="2220"/>
              </a:lnSpc>
            </a:pPr>
            <a:r>
              <a:rPr lang="en-US" b="true" sz="1850">
                <a:solidFill>
                  <a:srgbClr val="000000"/>
                </a:solidFill>
                <a:latin typeface="Arial Bold"/>
                <a:ea typeface="Arial Bold"/>
                <a:cs typeface="Arial Bold"/>
                <a:sym typeface="Arial Bold"/>
              </a:rPr>
              <a:t>G</a:t>
            </a:r>
            <a:r>
              <a:rPr lang="en-US" b="true" sz="1850">
                <a:solidFill>
                  <a:srgbClr val="000000"/>
                </a:solidFill>
                <a:latin typeface="Arial Bold"/>
                <a:ea typeface="Arial Bold"/>
                <a:cs typeface="Arial Bold"/>
                <a:sym typeface="Arial Bold"/>
              </a:rPr>
              <a:t>oal:</a:t>
            </a:r>
            <a:r>
              <a:rPr lang="en-US" sz="1850">
                <a:solidFill>
                  <a:srgbClr val="000000"/>
                </a:solidFill>
                <a:latin typeface="Arial"/>
                <a:ea typeface="Arial"/>
                <a:cs typeface="Arial"/>
                <a:sym typeface="Arial"/>
              </a:rPr>
              <a:t> To put theory into practice by showing the real Python code that runs behind each choice made by the user.</a:t>
            </a:r>
          </a:p>
          <a:p>
            <a:pPr algn="just">
              <a:lnSpc>
                <a:spcPts val="2220"/>
              </a:lnSpc>
            </a:pPr>
          </a:p>
          <a:p>
            <a:pPr algn="just">
              <a:lnSpc>
                <a:spcPts val="2220"/>
              </a:lnSpc>
            </a:pPr>
            <a:r>
              <a:rPr lang="en-US" b="true" sz="1850">
                <a:solidFill>
                  <a:srgbClr val="000000"/>
                </a:solidFill>
                <a:latin typeface="Arial Bold"/>
                <a:ea typeface="Arial Bold"/>
                <a:cs typeface="Arial Bold"/>
                <a:sym typeface="Arial Bold"/>
              </a:rPr>
              <a:t>Re</a:t>
            </a:r>
            <a:r>
              <a:rPr lang="en-US" b="true" sz="1850">
                <a:solidFill>
                  <a:srgbClr val="000000"/>
                </a:solidFill>
                <a:latin typeface="Arial Bold"/>
                <a:ea typeface="Arial Bold"/>
                <a:cs typeface="Arial Bold"/>
                <a:sym typeface="Arial Bold"/>
              </a:rPr>
              <a:t>sult:</a:t>
            </a:r>
            <a:r>
              <a:rPr lang="en-US" sz="1850">
                <a:solidFill>
                  <a:srgbClr val="000000"/>
                </a:solidFill>
                <a:latin typeface="Arial"/>
                <a:ea typeface="Arial"/>
                <a:cs typeface="Arial"/>
                <a:sym typeface="Arial"/>
              </a:rPr>
              <a:t> Successfully achieved. One of the most innovative features of the platform is that it instantly generates Python (Scikit-learn/Tensorflow) code based on the algorithm, dataset and parameters selected by the user. This feature embodies the learning process.</a:t>
            </a:r>
          </a:p>
          <a:p>
            <a:pPr algn="just">
              <a:lnSpc>
                <a:spcPts val="2220"/>
              </a:lnSpc>
            </a:pPr>
          </a:p>
          <a:p>
            <a:pPr algn="just">
              <a:lnSpc>
                <a:spcPts val="2220"/>
              </a:lnSpc>
            </a:pPr>
          </a:p>
          <a:p>
            <a:pPr algn="just">
              <a:lnSpc>
                <a:spcPts val="2220"/>
              </a:lnSpc>
            </a:pPr>
            <a:r>
              <a:rPr lang="en-US" b="true" sz="1850">
                <a:solidFill>
                  <a:srgbClr val="000000"/>
                </a:solidFill>
                <a:latin typeface="Arial Bold"/>
                <a:ea typeface="Arial Bold"/>
                <a:cs typeface="Arial Bold"/>
                <a:sym typeface="Arial Bold"/>
              </a:rPr>
              <a:t>Providing Automatic Explanations for Generated Code and Results</a:t>
            </a:r>
          </a:p>
          <a:p>
            <a:pPr algn="just">
              <a:lnSpc>
                <a:spcPts val="2220"/>
              </a:lnSpc>
            </a:pPr>
          </a:p>
          <a:p>
            <a:pPr algn="just">
              <a:lnSpc>
                <a:spcPts val="2220"/>
              </a:lnSpc>
            </a:pPr>
            <a:r>
              <a:rPr lang="en-US" b="true" sz="1850">
                <a:solidFill>
                  <a:srgbClr val="000000"/>
                </a:solidFill>
                <a:latin typeface="Arial Bold"/>
                <a:ea typeface="Arial Bold"/>
                <a:cs typeface="Arial Bold"/>
                <a:sym typeface="Arial Bold"/>
              </a:rPr>
              <a:t>Goal:</a:t>
            </a:r>
            <a:r>
              <a:rPr lang="en-US" sz="1850">
                <a:solidFill>
                  <a:srgbClr val="000000"/>
                </a:solidFill>
                <a:latin typeface="Arial"/>
                <a:ea typeface="Arial"/>
                <a:cs typeface="Arial"/>
                <a:sym typeface="Arial"/>
              </a:rPr>
              <a:t> To maximize educational value by not only displaying the code and results, but also explaining what they mean.</a:t>
            </a:r>
          </a:p>
          <a:p>
            <a:pPr algn="l">
              <a:lnSpc>
                <a:spcPts val="2553"/>
              </a:lnSpc>
            </a:pPr>
            <a:r>
              <a:rPr lang="en-US" b="true" sz="1850">
                <a:solidFill>
                  <a:srgbClr val="000000"/>
                </a:solidFill>
                <a:latin typeface="Arial Bold"/>
                <a:ea typeface="Arial Bold"/>
                <a:cs typeface="Arial Bold"/>
                <a:sym typeface="Arial Bold"/>
              </a:rPr>
              <a:t>Result:</a:t>
            </a:r>
            <a:r>
              <a:rPr lang="en-US" sz="1850">
                <a:solidFill>
                  <a:srgbClr val="000000"/>
                </a:solidFill>
                <a:latin typeface="Arial"/>
                <a:ea typeface="Arial"/>
                <a:cs typeface="Arial"/>
                <a:sym typeface="Arial"/>
              </a:rPr>
              <a:t> Successfully achieved. Thanks to the Google Gemini (LLM) integration, a system has been developed that explains the meaning of the generated code and the results obtained in a simple and understandable language. This has transformed the platform from a standard tool to an intelligent educational assistant.</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776" y="-100360"/>
            <a:ext cx="8188800" cy="83188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Addi</a:t>
            </a:r>
            <a:r>
              <a:rPr lang="en-US" sz="4266">
                <a:solidFill>
                  <a:srgbClr val="FFFFFF"/>
                </a:solidFill>
                <a:latin typeface="Arial"/>
                <a:ea typeface="Arial"/>
                <a:cs typeface="Arial"/>
                <a:sym typeface="Arial"/>
              </a:rPr>
              <a:t>tional things done</a:t>
            </a:r>
          </a:p>
        </p:txBody>
      </p:sp>
      <p:sp>
        <p:nvSpPr>
          <p:cNvPr name="Freeform 9" id="9"/>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1" id="11"/>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12" id="12"/>
          <p:cNvSpPr txBox="true"/>
          <p:nvPr/>
        </p:nvSpPr>
        <p:spPr>
          <a:xfrm rot="0">
            <a:off x="91425" y="1349192"/>
            <a:ext cx="9570750" cy="2645854"/>
          </a:xfrm>
          <a:prstGeom prst="rect">
            <a:avLst/>
          </a:prstGeom>
        </p:spPr>
        <p:txBody>
          <a:bodyPr anchor="t" rtlCol="false" tIns="0" lIns="0" bIns="0" rIns="0">
            <a:spAutoFit/>
          </a:bodyPr>
          <a:lstStyle/>
          <a:p>
            <a:pPr algn="just">
              <a:lnSpc>
                <a:spcPts val="2220"/>
              </a:lnSpc>
            </a:pPr>
            <a:r>
              <a:rPr lang="en-US" b="true" sz="1850">
                <a:solidFill>
                  <a:srgbClr val="000000"/>
                </a:solidFill>
                <a:latin typeface="Arial Bold"/>
                <a:ea typeface="Arial Bold"/>
                <a:cs typeface="Arial Bold"/>
                <a:sym typeface="Arial Bold"/>
              </a:rPr>
              <a:t>P</a:t>
            </a:r>
            <a:r>
              <a:rPr lang="en-US" b="true" sz="1850">
                <a:solidFill>
                  <a:srgbClr val="000000"/>
                </a:solidFill>
                <a:latin typeface="Arial Bold"/>
                <a:ea typeface="Arial Bold"/>
                <a:cs typeface="Arial Bold"/>
                <a:sym typeface="Arial Bold"/>
              </a:rPr>
              <a:t>roviding Easy Installation and Accessibility</a:t>
            </a:r>
          </a:p>
          <a:p>
            <a:pPr algn="just">
              <a:lnSpc>
                <a:spcPts val="2220"/>
              </a:lnSpc>
            </a:pPr>
          </a:p>
          <a:p>
            <a:pPr algn="just">
              <a:lnSpc>
                <a:spcPts val="2220"/>
              </a:lnSpc>
            </a:pPr>
            <a:r>
              <a:rPr lang="en-US" b="true" sz="1850">
                <a:solidFill>
                  <a:srgbClr val="000000"/>
                </a:solidFill>
                <a:latin typeface="Arial Bold"/>
                <a:ea typeface="Arial Bold"/>
                <a:cs typeface="Arial Bold"/>
                <a:sym typeface="Arial Bold"/>
              </a:rPr>
              <a:t>G</a:t>
            </a:r>
            <a:r>
              <a:rPr lang="en-US" b="true" sz="1850">
                <a:solidFill>
                  <a:srgbClr val="000000"/>
                </a:solidFill>
                <a:latin typeface="Arial Bold"/>
                <a:ea typeface="Arial Bold"/>
                <a:cs typeface="Arial Bold"/>
                <a:sym typeface="Arial Bold"/>
              </a:rPr>
              <a:t>oal:</a:t>
            </a:r>
            <a:r>
              <a:rPr lang="en-US" sz="1850">
                <a:solidFill>
                  <a:srgbClr val="000000"/>
                </a:solidFill>
                <a:latin typeface="Arial"/>
                <a:ea typeface="Arial"/>
                <a:cs typeface="Arial"/>
                <a:sym typeface="Arial"/>
              </a:rPr>
              <a:t> To eliminate complex dependency and installation processes of the project and ensure that it can be easily run by everyone. Even though we cannot run it on a server, we want to be able to run this project with all its dependencies with just a single command.</a:t>
            </a:r>
          </a:p>
          <a:p>
            <a:pPr algn="just">
              <a:lnSpc>
                <a:spcPts val="2220"/>
              </a:lnSpc>
            </a:pPr>
          </a:p>
          <a:p>
            <a:pPr algn="l">
              <a:lnSpc>
                <a:spcPts val="2553"/>
              </a:lnSpc>
            </a:pPr>
            <a:r>
              <a:rPr lang="en-US" b="true" sz="1850">
                <a:solidFill>
                  <a:srgbClr val="000000"/>
                </a:solidFill>
                <a:latin typeface="Arial Bold"/>
                <a:ea typeface="Arial Bold"/>
                <a:cs typeface="Arial Bold"/>
                <a:sym typeface="Arial Bold"/>
              </a:rPr>
              <a:t>Re</a:t>
            </a:r>
            <a:r>
              <a:rPr lang="en-US" b="true" sz="1850">
                <a:solidFill>
                  <a:srgbClr val="000000"/>
                </a:solidFill>
                <a:latin typeface="Arial Bold"/>
                <a:ea typeface="Arial Bold"/>
                <a:cs typeface="Arial Bold"/>
                <a:sym typeface="Arial Bold"/>
              </a:rPr>
              <a:t>sult: </a:t>
            </a:r>
            <a:r>
              <a:rPr lang="en-US" sz="1850">
                <a:solidFill>
                  <a:srgbClr val="000000"/>
                </a:solidFill>
                <a:latin typeface="Arial"/>
                <a:ea typeface="Arial"/>
                <a:cs typeface="Arial"/>
                <a:sym typeface="Arial"/>
              </a:rPr>
              <a:t>Successfully achieved. The entire project (frontend and backend) is containe</a:t>
            </a:r>
            <a:r>
              <a:rPr lang="en-US" sz="1850">
                <a:solidFill>
                  <a:srgbClr val="000000"/>
                </a:solidFill>
                <a:latin typeface="Arial"/>
                <a:ea typeface="Arial"/>
                <a:cs typeface="Arial"/>
                <a:sym typeface="Arial"/>
              </a:rPr>
              <a:t>rized with Docker. In this way, users can effortlessly launch the entire system on their own computers with a single docker-compose command.</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2100" cy="253950"/>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2100" cy="253950"/>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872" y="-187392"/>
            <a:ext cx="8188800" cy="84720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References</a:t>
            </a:r>
          </a:p>
        </p:txBody>
      </p:sp>
      <p:sp>
        <p:nvSpPr>
          <p:cNvPr name="TextBox 9" id="9"/>
          <p:cNvSpPr txBox="true"/>
          <p:nvPr/>
        </p:nvSpPr>
        <p:spPr>
          <a:xfrm rot="0">
            <a:off x="254010" y="1513355"/>
            <a:ext cx="9245100" cy="3943500"/>
          </a:xfrm>
          <a:prstGeom prst="rect">
            <a:avLst/>
          </a:prstGeom>
        </p:spPr>
        <p:txBody>
          <a:bodyPr anchor="t" rtlCol="false" tIns="0" lIns="0" bIns="0" rIns="0">
            <a:spAutoFit/>
          </a:bodyPr>
          <a:lstStyle/>
          <a:p>
            <a:pPr algn="l" marL="471467" indent="-157156" lvl="2">
              <a:lnSpc>
                <a:spcPts val="2686"/>
              </a:lnSpc>
              <a:buAutoNum type="arabicPeriod" startAt="1"/>
            </a:pPr>
            <a:r>
              <a:rPr lang="en-US" sz="1850">
                <a:solidFill>
                  <a:srgbClr val="000000"/>
                </a:solidFill>
                <a:latin typeface="Arial"/>
                <a:ea typeface="Arial"/>
                <a:cs typeface="Arial"/>
                <a:sym typeface="Arial"/>
              </a:rPr>
              <a:t>Alpaydın, E. (2010). </a:t>
            </a:r>
            <a:r>
              <a:rPr lang="en-US" sz="1850" i="true">
                <a:solidFill>
                  <a:srgbClr val="000000"/>
                </a:solidFill>
                <a:latin typeface="Arial Italics"/>
                <a:ea typeface="Arial Italics"/>
                <a:cs typeface="Arial Italics"/>
                <a:sym typeface="Arial Italics"/>
              </a:rPr>
              <a:t>Introduction to Machine Learning</a:t>
            </a:r>
            <a:r>
              <a:rPr lang="en-US" sz="1850">
                <a:solidFill>
                  <a:srgbClr val="000000"/>
                </a:solidFill>
                <a:latin typeface="Arial"/>
                <a:ea typeface="Arial"/>
                <a:cs typeface="Arial"/>
                <a:sym typeface="Arial"/>
              </a:rPr>
              <a:t> (2nd ed.). The MIT Press.</a:t>
            </a:r>
          </a:p>
          <a:p>
            <a:pPr algn="l" marL="334328" indent="-167164" lvl="1">
              <a:lnSpc>
                <a:spcPts val="2686"/>
              </a:lnSpc>
              <a:buFont typeface="Arial"/>
              <a:buChar char="•"/>
            </a:pPr>
            <a:r>
              <a:rPr lang="en-US" sz="1850" i="true">
                <a:solidFill>
                  <a:srgbClr val="000000"/>
                </a:solidFill>
                <a:latin typeface="Arial Italics"/>
                <a:ea typeface="Arial Italics"/>
                <a:cs typeface="Arial Italics"/>
                <a:sym typeface="Arial Italics"/>
              </a:rPr>
              <a:t>Note: This standard book citation is used for the machine learning model concepts.</a:t>
            </a:r>
          </a:p>
          <a:p>
            <a:pPr algn="l" marL="253005" indent="-126502" lvl="1">
              <a:lnSpc>
                <a:spcPts val="2032"/>
              </a:lnSpc>
            </a:pPr>
          </a:p>
          <a:p>
            <a:pPr algn="l" marL="253005" indent="-126502" lvl="1">
              <a:lnSpc>
                <a:spcPts val="2032"/>
              </a:lnSpc>
            </a:pPr>
          </a:p>
          <a:p>
            <a:pPr algn="l" marL="471467" indent="-157156" lvl="2">
              <a:lnSpc>
                <a:spcPts val="2686"/>
              </a:lnSpc>
              <a:buAutoNum type="arabicPeriod" startAt="1"/>
            </a:pPr>
            <a:r>
              <a:rPr lang="en-US" sz="1850">
                <a:solidFill>
                  <a:srgbClr val="000000"/>
                </a:solidFill>
                <a:latin typeface="Arial"/>
                <a:ea typeface="Arial"/>
                <a:cs typeface="Arial"/>
                <a:sym typeface="Arial"/>
              </a:rPr>
              <a:t>FastAPI Team. (n.d.). </a:t>
            </a:r>
            <a:r>
              <a:rPr lang="en-US" sz="1850" i="true">
                <a:solidFill>
                  <a:srgbClr val="000000"/>
                </a:solidFill>
                <a:latin typeface="Arial Italics"/>
                <a:ea typeface="Arial Italics"/>
                <a:cs typeface="Arial Italics"/>
                <a:sym typeface="Arial Italics"/>
              </a:rPr>
              <a:t>FastAPI documentation</a:t>
            </a:r>
            <a:r>
              <a:rPr lang="en-US" sz="1850">
                <a:solidFill>
                  <a:srgbClr val="000000"/>
                </a:solidFill>
                <a:latin typeface="Arial"/>
                <a:ea typeface="Arial"/>
                <a:cs typeface="Arial"/>
                <a:sym typeface="Arial"/>
              </a:rPr>
              <a:t>. Retrieved May 2025, from</a:t>
            </a:r>
            <a:r>
              <a:rPr lang="en-US" sz="1850" u="sng">
                <a:solidFill>
                  <a:srgbClr val="000000"/>
                </a:solidFill>
                <a:latin typeface="Arial"/>
                <a:ea typeface="Arial"/>
                <a:cs typeface="Arial"/>
                <a:sym typeface="Arial"/>
                <a:hlinkClick r:id="rId8" tooltip="https://fastapi.tiangolo.com/"/>
              </a:rPr>
              <a:t> </a:t>
            </a:r>
            <a:r>
              <a:rPr lang="en-US" sz="1850" u="sng">
                <a:solidFill>
                  <a:srgbClr val="0000FF"/>
                </a:solidFill>
                <a:latin typeface="Arial"/>
                <a:ea typeface="Arial"/>
                <a:cs typeface="Arial"/>
                <a:sym typeface="Arial"/>
                <a:hlinkClick r:id="rId9" tooltip="https://fastapi.tiangolo.com/"/>
              </a:rPr>
              <a:t>https://fastapi.tiangolo.com/</a:t>
            </a:r>
          </a:p>
          <a:p>
            <a:pPr algn="l" marL="334328" indent="-167164" lvl="1">
              <a:lnSpc>
                <a:spcPts val="2552"/>
              </a:lnSpc>
              <a:buFont typeface="Arial"/>
              <a:buChar char="•"/>
            </a:pPr>
            <a:r>
              <a:rPr lang="en-US" sz="1850" i="true">
                <a:solidFill>
                  <a:srgbClr val="000000"/>
                </a:solidFill>
                <a:latin typeface="Arial Italics"/>
                <a:ea typeface="Arial Italics"/>
                <a:cs typeface="Arial Italics"/>
                <a:sym typeface="Arial Italics"/>
              </a:rPr>
              <a:t>Note: Used for backend development framework guidance.</a:t>
            </a:r>
          </a:p>
          <a:p>
            <a:pPr algn="l" marL="253005" indent="-126502" lvl="1">
              <a:lnSpc>
                <a:spcPts val="2032"/>
              </a:lnSpc>
            </a:pPr>
          </a:p>
          <a:p>
            <a:pPr algn="l" marL="471467" indent="-157156" lvl="2">
              <a:lnSpc>
                <a:spcPts val="2686"/>
              </a:lnSpc>
              <a:buAutoNum type="arabicPeriod" startAt="1"/>
            </a:pPr>
            <a:r>
              <a:rPr lang="en-US" sz="1850">
                <a:solidFill>
                  <a:srgbClr val="000000"/>
                </a:solidFill>
                <a:latin typeface="Arial"/>
                <a:ea typeface="Arial"/>
                <a:cs typeface="Arial"/>
                <a:sym typeface="Arial"/>
              </a:rPr>
              <a:t>Docker Inc. (n.d.). </a:t>
            </a:r>
            <a:r>
              <a:rPr lang="en-US" sz="1850" i="true">
                <a:solidFill>
                  <a:srgbClr val="000000"/>
                </a:solidFill>
                <a:latin typeface="Arial Italics"/>
                <a:ea typeface="Arial Italics"/>
                <a:cs typeface="Arial Italics"/>
                <a:sym typeface="Arial Italics"/>
              </a:rPr>
              <a:t>Docker Documentation</a:t>
            </a:r>
            <a:r>
              <a:rPr lang="en-US" sz="1850">
                <a:solidFill>
                  <a:srgbClr val="000000"/>
                </a:solidFill>
                <a:latin typeface="Arial"/>
                <a:ea typeface="Arial"/>
                <a:cs typeface="Arial"/>
                <a:sym typeface="Arial"/>
              </a:rPr>
              <a:t>. Retrieved May 2025, from</a:t>
            </a:r>
            <a:r>
              <a:rPr lang="en-US" sz="1850" u="sng">
                <a:solidFill>
                  <a:srgbClr val="000000"/>
                </a:solidFill>
                <a:latin typeface="Arial"/>
                <a:ea typeface="Arial"/>
                <a:cs typeface="Arial"/>
                <a:sym typeface="Arial"/>
                <a:hlinkClick r:id="rId10" tooltip="https://docs.docker.com/"/>
              </a:rPr>
              <a:t> </a:t>
            </a:r>
            <a:r>
              <a:rPr lang="en-US" sz="1850" u="sng">
                <a:solidFill>
                  <a:srgbClr val="0000FF"/>
                </a:solidFill>
                <a:latin typeface="Arial"/>
                <a:ea typeface="Arial"/>
                <a:cs typeface="Arial"/>
                <a:sym typeface="Arial"/>
                <a:hlinkClick r:id="rId11" tooltip="https://docs.docker.com/"/>
              </a:rPr>
              <a:t>https://docs.docker.com/</a:t>
            </a:r>
          </a:p>
          <a:p>
            <a:pPr algn="l" marL="334328" indent="-167164" lvl="1">
              <a:lnSpc>
                <a:spcPts val="2552"/>
              </a:lnSpc>
              <a:buFont typeface="Arial"/>
              <a:buChar char="•"/>
            </a:pPr>
            <a:r>
              <a:rPr lang="en-US" sz="1850" i="true">
                <a:solidFill>
                  <a:srgbClr val="000000"/>
                </a:solidFill>
                <a:latin typeface="Arial Italics"/>
                <a:ea typeface="Arial Italics"/>
                <a:cs typeface="Arial Italics"/>
                <a:sym typeface="Arial Italics"/>
              </a:rPr>
              <a:t>Note: Used for containerization and deployment setup.</a:t>
            </a:r>
          </a:p>
        </p:txBody>
      </p:sp>
      <p:sp>
        <p:nvSpPr>
          <p:cNvPr name="Freeform 10" id="10"/>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634448" y="6938707"/>
            <a:ext cx="3242250" cy="254025"/>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2" id="12"/>
          <p:cNvSpPr txBox="true"/>
          <p:nvPr/>
        </p:nvSpPr>
        <p:spPr>
          <a:xfrm rot="0">
            <a:off x="5290608" y="6938707"/>
            <a:ext cx="3152025" cy="254025"/>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534400" y="46848"/>
            <a:ext cx="1183488" cy="741120"/>
            <a:chOff x="0" y="0"/>
            <a:chExt cx="1577984" cy="988160"/>
          </a:xfrm>
        </p:grpSpPr>
        <p:sp>
          <p:nvSpPr>
            <p:cNvPr name="Freeform 4" id="4"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5"/>
              <a:stretch>
                <a:fillRect l="0" t="-88" r="0" b="-86"/>
              </a:stretch>
            </a:blipFill>
          </p:spPr>
        </p:sp>
      </p:grpSp>
      <p:sp>
        <p:nvSpPr>
          <p:cNvPr name="Freeform 5" id="5"/>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7" id="7"/>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8" id="8"/>
          <p:cNvSpPr txBox="true"/>
          <p:nvPr/>
        </p:nvSpPr>
        <p:spPr>
          <a:xfrm rot="0">
            <a:off x="253872" y="1656302"/>
            <a:ext cx="7782000" cy="3090140"/>
          </a:xfrm>
          <a:prstGeom prst="rect">
            <a:avLst/>
          </a:prstGeom>
        </p:spPr>
        <p:txBody>
          <a:bodyPr anchor="t" rtlCol="false" tIns="0" lIns="0" bIns="0" rIns="0">
            <a:spAutoFit/>
          </a:bodyPr>
          <a:lstStyle/>
          <a:p>
            <a:pPr algn="l" marL="476086" indent="-158695" lvl="2">
              <a:lnSpc>
                <a:spcPts val="4913"/>
              </a:lnSpc>
              <a:buFont typeface="Arial"/>
              <a:buChar char="⚬"/>
            </a:pPr>
            <a:r>
              <a:rPr lang="en-US" sz="2558">
                <a:solidFill>
                  <a:srgbClr val="000000"/>
                </a:solidFill>
                <a:latin typeface="Arial"/>
                <a:ea typeface="Arial"/>
                <a:cs typeface="Arial"/>
                <a:sym typeface="Arial"/>
              </a:rPr>
              <a:t>  Project Overview</a:t>
            </a:r>
          </a:p>
          <a:p>
            <a:pPr algn="l" marL="476086" indent="-158695" lvl="2">
              <a:lnSpc>
                <a:spcPts val="4913"/>
              </a:lnSpc>
              <a:buFont typeface="Arial"/>
              <a:buChar char="⚬"/>
            </a:pPr>
            <a:r>
              <a:rPr lang="en-US" sz="2558">
                <a:solidFill>
                  <a:srgbClr val="000000"/>
                </a:solidFill>
                <a:latin typeface="Arial"/>
                <a:ea typeface="Arial"/>
                <a:cs typeface="Arial"/>
                <a:sym typeface="Arial"/>
              </a:rPr>
              <a:t>  Interface </a:t>
            </a:r>
          </a:p>
          <a:p>
            <a:pPr algn="l" marL="476086" indent="-158695" lvl="2">
              <a:lnSpc>
                <a:spcPts val="4913"/>
              </a:lnSpc>
              <a:buFont typeface="Arial"/>
              <a:buChar char="⚬"/>
            </a:pPr>
            <a:r>
              <a:rPr lang="en-US" sz="2558">
                <a:solidFill>
                  <a:srgbClr val="000000"/>
                </a:solidFill>
                <a:latin typeface="Arial"/>
                <a:ea typeface="Arial"/>
                <a:cs typeface="Arial"/>
                <a:sym typeface="Arial"/>
              </a:rPr>
              <a:t>  System Architecture</a:t>
            </a:r>
          </a:p>
          <a:p>
            <a:pPr algn="l" marL="475790" indent="-158597" lvl="2">
              <a:lnSpc>
                <a:spcPts val="4913"/>
              </a:lnSpc>
              <a:buFont typeface="Arial"/>
              <a:buChar char="⚬"/>
            </a:pPr>
            <a:r>
              <a:rPr lang="en-US" sz="2558">
                <a:solidFill>
                  <a:srgbClr val="000000"/>
                </a:solidFill>
                <a:latin typeface="Arial"/>
                <a:ea typeface="Arial"/>
                <a:cs typeface="Arial"/>
                <a:sym typeface="Arial"/>
              </a:rPr>
              <a:t>  Project Outputs and Evaluation</a:t>
            </a:r>
          </a:p>
          <a:p>
            <a:pPr algn="l" marL="476086" indent="-158695" lvl="2">
              <a:lnSpc>
                <a:spcPts val="4913"/>
              </a:lnSpc>
              <a:buFont typeface="Arial"/>
              <a:buChar char="⚬"/>
            </a:pPr>
            <a:r>
              <a:rPr lang="en-US" sz="2558">
                <a:solidFill>
                  <a:srgbClr val="000000"/>
                </a:solidFill>
                <a:latin typeface="Arial"/>
                <a:ea typeface="Arial"/>
                <a:cs typeface="Arial"/>
                <a:sym typeface="Arial"/>
              </a:rPr>
              <a:t>  References</a:t>
            </a:r>
          </a:p>
        </p:txBody>
      </p:sp>
      <p:sp>
        <p:nvSpPr>
          <p:cNvPr name="TextBox 9" id="9"/>
          <p:cNvSpPr txBox="true"/>
          <p:nvPr/>
        </p:nvSpPr>
        <p:spPr>
          <a:xfrm rot="0">
            <a:off x="253872" y="-126750"/>
            <a:ext cx="8188704" cy="812166"/>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Contents</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Freeform 8" id="8"/>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0" id="10"/>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11" id="11"/>
          <p:cNvSpPr txBox="true"/>
          <p:nvPr/>
        </p:nvSpPr>
        <p:spPr>
          <a:xfrm rot="0">
            <a:off x="253872" y="-126750"/>
            <a:ext cx="8188704" cy="812166"/>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Project Overview </a:t>
            </a:r>
          </a:p>
        </p:txBody>
      </p:sp>
      <p:sp>
        <p:nvSpPr>
          <p:cNvPr name="TextBox 12" id="12"/>
          <p:cNvSpPr txBox="true"/>
          <p:nvPr/>
        </p:nvSpPr>
        <p:spPr>
          <a:xfrm rot="0">
            <a:off x="92916" y="1082239"/>
            <a:ext cx="9387000" cy="5568600"/>
          </a:xfrm>
          <a:prstGeom prst="rect">
            <a:avLst/>
          </a:prstGeom>
        </p:spPr>
        <p:txBody>
          <a:bodyPr anchor="t" rtlCol="false" tIns="0" lIns="0" bIns="0" rIns="0">
            <a:spAutoFit/>
          </a:bodyPr>
          <a:lstStyle/>
          <a:p>
            <a:pPr algn="just" marL="428306" indent="-142769" lvl="2">
              <a:lnSpc>
                <a:spcPts val="2664"/>
              </a:lnSpc>
              <a:buFont typeface="Arial"/>
              <a:buChar char="⚬"/>
            </a:pPr>
            <a:r>
              <a:rPr lang="en-US" b="true" sz="1850">
                <a:solidFill>
                  <a:srgbClr val="000000"/>
                </a:solidFill>
                <a:latin typeface="Arial Bold"/>
                <a:ea typeface="Arial Bold"/>
                <a:cs typeface="Arial Bold"/>
                <a:sym typeface="Arial Bold"/>
              </a:rPr>
              <a:t>Purpose:</a:t>
            </a:r>
            <a:r>
              <a:rPr lang="en-US" sz="1850">
                <a:solidFill>
                  <a:srgbClr val="000000"/>
                </a:solidFill>
                <a:latin typeface="Arial"/>
                <a:ea typeface="Arial"/>
                <a:cs typeface="Arial"/>
                <a:sym typeface="Arial"/>
              </a:rPr>
              <a:t> This project provides an interactive, user-friendly educational platform for machine learning. It demystifies algorithm training and evaluation by enabling code-free experimentation with various models, datasets, and parameters, fostering a practical understanding of their interactions and impact on results.</a:t>
            </a:r>
          </a:p>
          <a:p>
            <a:pPr algn="just" marL="324124" indent="-108041" lvl="2">
              <a:lnSpc>
                <a:spcPts val="2016"/>
              </a:lnSpc>
            </a:pPr>
          </a:p>
          <a:p>
            <a:pPr algn="just" marL="434218" indent="-144739" lvl="2">
              <a:lnSpc>
                <a:spcPts val="2734"/>
              </a:lnSpc>
              <a:buFont typeface="Arial"/>
              <a:buChar char="⚬"/>
            </a:pPr>
            <a:r>
              <a:rPr lang="en-US" b="true" sz="1899">
                <a:solidFill>
                  <a:srgbClr val="000000"/>
                </a:solidFill>
                <a:latin typeface="Arial Bold"/>
                <a:ea typeface="Arial Bold"/>
                <a:cs typeface="Arial Bold"/>
                <a:sym typeface="Arial Bold"/>
              </a:rPr>
              <a:t>Problem:</a:t>
            </a:r>
            <a:r>
              <a:rPr lang="en-US" sz="1899">
                <a:solidFill>
                  <a:srgbClr val="000000"/>
                </a:solidFill>
                <a:latin typeface="Arial"/>
                <a:ea typeface="Arial"/>
                <a:cs typeface="Arial"/>
                <a:sym typeface="Arial"/>
              </a:rPr>
              <a:t> Experimenting with machine learning models is often complex, requiring environment setup and extensive boilerplate code for data handling and model operations. Understanding the nuanced impact of different datasets, model choices, hyperparameters, and evaluation strategies can be a significant barrier for learners and practitioners seeking rapid comparisons.</a:t>
            </a:r>
          </a:p>
          <a:p>
            <a:pPr algn="just" marL="320119" indent="-106706" lvl="2">
              <a:lnSpc>
                <a:spcPts val="2016"/>
              </a:lnSpc>
            </a:pPr>
          </a:p>
          <a:p>
            <a:pPr algn="just" marL="428306" indent="-142769" lvl="2">
              <a:lnSpc>
                <a:spcPts val="2664"/>
              </a:lnSpc>
              <a:buFont typeface="Arial"/>
              <a:buChar char="⚬"/>
            </a:pPr>
            <a:r>
              <a:rPr lang="en-US" b="true" sz="1850">
                <a:solidFill>
                  <a:srgbClr val="000000"/>
                </a:solidFill>
                <a:latin typeface="Arial Bold"/>
                <a:ea typeface="Arial Bold"/>
                <a:cs typeface="Arial Bold"/>
                <a:sym typeface="Arial Bold"/>
              </a:rPr>
              <a:t>Goal:</a:t>
            </a:r>
            <a:r>
              <a:rPr lang="en-US" sz="1850">
                <a:solidFill>
                  <a:srgbClr val="000000"/>
                </a:solidFill>
                <a:latin typeface="Arial"/>
                <a:ea typeface="Arial"/>
                <a:cs typeface="Arial"/>
                <a:sym typeface="Arial"/>
              </a:rPr>
              <a:t> The goal is to deliver an accessible web platform for visual selection and configuration of classification models, datasets (including varying sizes like full/subset MNIST), and global run settings. The backend will process these user-defined experiments, with the aim to (eventually) display comparative results and metrics directly in the UI, offering a practical "sandbox" for machine learning exploration.</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Freeform 8" id="8"/>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0" id="10"/>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
        <p:nvSpPr>
          <p:cNvPr name="TextBox 11" id="11"/>
          <p:cNvSpPr txBox="true"/>
          <p:nvPr/>
        </p:nvSpPr>
        <p:spPr>
          <a:xfrm rot="0">
            <a:off x="253872" y="-187392"/>
            <a:ext cx="9164100" cy="84720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Interface</a:t>
            </a:r>
          </a:p>
        </p:txBody>
      </p:sp>
      <p:grpSp>
        <p:nvGrpSpPr>
          <p:cNvPr name="Group 12" id="12"/>
          <p:cNvGrpSpPr>
            <a:grpSpLocks noChangeAspect="true"/>
          </p:cNvGrpSpPr>
          <p:nvPr/>
        </p:nvGrpSpPr>
        <p:grpSpPr>
          <a:xfrm rot="0">
            <a:off x="237125" y="1388354"/>
            <a:ext cx="9279343" cy="4538479"/>
            <a:chOff x="0" y="0"/>
            <a:chExt cx="12372457" cy="6051305"/>
          </a:xfrm>
        </p:grpSpPr>
        <p:sp>
          <p:nvSpPr>
            <p:cNvPr name="Freeform 13" id="13"/>
            <p:cNvSpPr/>
            <p:nvPr/>
          </p:nvSpPr>
          <p:spPr>
            <a:xfrm flipH="false" flipV="false" rot="0">
              <a:off x="0" y="0"/>
              <a:ext cx="12372467" cy="6051296"/>
            </a:xfrm>
            <a:custGeom>
              <a:avLst/>
              <a:gdLst/>
              <a:ahLst/>
              <a:cxnLst/>
              <a:rect r="r" b="b" t="t" l="l"/>
              <a:pathLst>
                <a:path h="6051296" w="12372467">
                  <a:moveTo>
                    <a:pt x="0" y="0"/>
                  </a:moveTo>
                  <a:lnTo>
                    <a:pt x="12372467" y="0"/>
                  </a:lnTo>
                  <a:lnTo>
                    <a:pt x="12372467" y="6051296"/>
                  </a:lnTo>
                  <a:lnTo>
                    <a:pt x="0" y="6051296"/>
                  </a:lnTo>
                  <a:lnTo>
                    <a:pt x="0" y="0"/>
                  </a:lnTo>
                  <a:close/>
                </a:path>
              </a:pathLst>
            </a:custGeom>
            <a:blipFill>
              <a:blip r:embed="rId8"/>
              <a:stretch>
                <a:fillRect l="0" t="0" r="0" b="0"/>
              </a:stretch>
            </a:blipFill>
          </p:spPr>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872" y="-187392"/>
            <a:ext cx="8188800" cy="84720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Interface - Selecting a Model</a:t>
            </a:r>
          </a:p>
        </p:txBody>
      </p:sp>
      <p:sp>
        <p:nvSpPr>
          <p:cNvPr name="Freeform 9" id="9"/>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1" id="11"/>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grpSp>
        <p:nvGrpSpPr>
          <p:cNvPr name="Group 12" id="12"/>
          <p:cNvGrpSpPr>
            <a:grpSpLocks noChangeAspect="true"/>
          </p:cNvGrpSpPr>
          <p:nvPr/>
        </p:nvGrpSpPr>
        <p:grpSpPr>
          <a:xfrm rot="0">
            <a:off x="412125" y="1597029"/>
            <a:ext cx="4253239" cy="4538479"/>
            <a:chOff x="0" y="0"/>
            <a:chExt cx="5670985" cy="6051305"/>
          </a:xfrm>
        </p:grpSpPr>
        <p:sp>
          <p:nvSpPr>
            <p:cNvPr name="Freeform 13" id="13"/>
            <p:cNvSpPr/>
            <p:nvPr/>
          </p:nvSpPr>
          <p:spPr>
            <a:xfrm flipH="false" flipV="false" rot="0">
              <a:off x="0" y="0"/>
              <a:ext cx="5670931" cy="6051296"/>
            </a:xfrm>
            <a:custGeom>
              <a:avLst/>
              <a:gdLst/>
              <a:ahLst/>
              <a:cxnLst/>
              <a:rect r="r" b="b" t="t" l="l"/>
              <a:pathLst>
                <a:path h="6051296" w="5670931">
                  <a:moveTo>
                    <a:pt x="0" y="0"/>
                  </a:moveTo>
                  <a:lnTo>
                    <a:pt x="5670931" y="0"/>
                  </a:lnTo>
                  <a:lnTo>
                    <a:pt x="5670931" y="6051296"/>
                  </a:lnTo>
                  <a:lnTo>
                    <a:pt x="0" y="6051296"/>
                  </a:lnTo>
                  <a:lnTo>
                    <a:pt x="0" y="0"/>
                  </a:lnTo>
                  <a:close/>
                </a:path>
              </a:pathLst>
            </a:custGeom>
            <a:blipFill>
              <a:blip r:embed="rId8"/>
              <a:stretch>
                <a:fillRect l="0" t="0" r="0" b="0"/>
              </a:stretch>
            </a:blipFill>
          </p:spPr>
        </p:sp>
      </p:grpSp>
      <p:grpSp>
        <p:nvGrpSpPr>
          <p:cNvPr name="Group 14" id="14"/>
          <p:cNvGrpSpPr>
            <a:grpSpLocks noChangeAspect="true"/>
          </p:cNvGrpSpPr>
          <p:nvPr/>
        </p:nvGrpSpPr>
        <p:grpSpPr>
          <a:xfrm rot="0">
            <a:off x="4966789" y="1576717"/>
            <a:ext cx="4253239" cy="4538479"/>
            <a:chOff x="0" y="0"/>
            <a:chExt cx="5670985" cy="6051305"/>
          </a:xfrm>
        </p:grpSpPr>
        <p:sp>
          <p:nvSpPr>
            <p:cNvPr name="Freeform 15" id="15"/>
            <p:cNvSpPr/>
            <p:nvPr/>
          </p:nvSpPr>
          <p:spPr>
            <a:xfrm flipH="false" flipV="false" rot="0">
              <a:off x="0" y="0"/>
              <a:ext cx="5670931" cy="6051296"/>
            </a:xfrm>
            <a:custGeom>
              <a:avLst/>
              <a:gdLst/>
              <a:ahLst/>
              <a:cxnLst/>
              <a:rect r="r" b="b" t="t" l="l"/>
              <a:pathLst>
                <a:path h="6051296" w="5670931">
                  <a:moveTo>
                    <a:pt x="0" y="0"/>
                  </a:moveTo>
                  <a:lnTo>
                    <a:pt x="5670931" y="0"/>
                  </a:lnTo>
                  <a:lnTo>
                    <a:pt x="5670931" y="6051296"/>
                  </a:lnTo>
                  <a:lnTo>
                    <a:pt x="0" y="6051296"/>
                  </a:lnTo>
                  <a:lnTo>
                    <a:pt x="0" y="0"/>
                  </a:lnTo>
                  <a:close/>
                </a:path>
              </a:pathLst>
            </a:custGeom>
            <a:blipFill>
              <a:blip r:embed="rId9"/>
              <a:stretch>
                <a:fillRect l="0" t="0" r="0" b="0"/>
              </a:stretch>
            </a:blipFill>
          </p:spPr>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872" y="-187392"/>
            <a:ext cx="8188800" cy="84720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Interface - Selecting a Model</a:t>
            </a:r>
          </a:p>
        </p:txBody>
      </p:sp>
      <p:sp>
        <p:nvSpPr>
          <p:cNvPr name="Freeform 9" id="9"/>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1" id="11"/>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grpSp>
        <p:nvGrpSpPr>
          <p:cNvPr name="Group 12" id="12"/>
          <p:cNvGrpSpPr>
            <a:grpSpLocks noChangeAspect="true"/>
          </p:cNvGrpSpPr>
          <p:nvPr/>
        </p:nvGrpSpPr>
        <p:grpSpPr>
          <a:xfrm rot="0">
            <a:off x="1633288" y="1081979"/>
            <a:ext cx="6486525" cy="1628775"/>
            <a:chOff x="0" y="0"/>
            <a:chExt cx="8648700" cy="2171700"/>
          </a:xfrm>
        </p:grpSpPr>
        <p:sp>
          <p:nvSpPr>
            <p:cNvPr name="Freeform 13" id="13"/>
            <p:cNvSpPr/>
            <p:nvPr/>
          </p:nvSpPr>
          <p:spPr>
            <a:xfrm flipH="false" flipV="false" rot="0">
              <a:off x="0" y="0"/>
              <a:ext cx="8648700" cy="2171700"/>
            </a:xfrm>
            <a:custGeom>
              <a:avLst/>
              <a:gdLst/>
              <a:ahLst/>
              <a:cxnLst/>
              <a:rect r="r" b="b" t="t" l="l"/>
              <a:pathLst>
                <a:path h="2171700" w="8648700">
                  <a:moveTo>
                    <a:pt x="0" y="0"/>
                  </a:moveTo>
                  <a:lnTo>
                    <a:pt x="8648700" y="0"/>
                  </a:lnTo>
                  <a:lnTo>
                    <a:pt x="8648700" y="2171700"/>
                  </a:lnTo>
                  <a:lnTo>
                    <a:pt x="0" y="2171700"/>
                  </a:lnTo>
                  <a:lnTo>
                    <a:pt x="0" y="0"/>
                  </a:lnTo>
                  <a:close/>
                </a:path>
              </a:pathLst>
            </a:custGeom>
            <a:blipFill>
              <a:blip r:embed="rId8"/>
              <a:stretch>
                <a:fillRect l="0" t="0" r="0" b="0"/>
              </a:stretch>
            </a:blipFill>
          </p:spPr>
        </p:sp>
      </p:grpSp>
      <p:grpSp>
        <p:nvGrpSpPr>
          <p:cNvPr name="Group 14" id="14"/>
          <p:cNvGrpSpPr>
            <a:grpSpLocks noChangeAspect="true"/>
          </p:cNvGrpSpPr>
          <p:nvPr/>
        </p:nvGrpSpPr>
        <p:grpSpPr>
          <a:xfrm rot="0">
            <a:off x="152400" y="3086888"/>
            <a:ext cx="4634026" cy="2795391"/>
            <a:chOff x="0" y="0"/>
            <a:chExt cx="6178701" cy="3727188"/>
          </a:xfrm>
        </p:grpSpPr>
        <p:sp>
          <p:nvSpPr>
            <p:cNvPr name="Freeform 15" id="15"/>
            <p:cNvSpPr/>
            <p:nvPr/>
          </p:nvSpPr>
          <p:spPr>
            <a:xfrm flipH="false" flipV="false" rot="0">
              <a:off x="0" y="0"/>
              <a:ext cx="6178677" cy="3727196"/>
            </a:xfrm>
            <a:custGeom>
              <a:avLst/>
              <a:gdLst/>
              <a:ahLst/>
              <a:cxnLst/>
              <a:rect r="r" b="b" t="t" l="l"/>
              <a:pathLst>
                <a:path h="3727196" w="6178677">
                  <a:moveTo>
                    <a:pt x="0" y="0"/>
                  </a:moveTo>
                  <a:lnTo>
                    <a:pt x="6178677" y="0"/>
                  </a:lnTo>
                  <a:lnTo>
                    <a:pt x="6178677" y="3727196"/>
                  </a:lnTo>
                  <a:lnTo>
                    <a:pt x="0" y="3727196"/>
                  </a:lnTo>
                  <a:lnTo>
                    <a:pt x="0" y="0"/>
                  </a:lnTo>
                  <a:close/>
                </a:path>
              </a:pathLst>
            </a:custGeom>
            <a:blipFill>
              <a:blip r:embed="rId9"/>
              <a:stretch>
                <a:fillRect l="0" t="0" r="0" b="0"/>
              </a:stretch>
            </a:blipFill>
          </p:spPr>
        </p:sp>
      </p:grpSp>
      <p:grpSp>
        <p:nvGrpSpPr>
          <p:cNvPr name="Group 16" id="16"/>
          <p:cNvGrpSpPr>
            <a:grpSpLocks noChangeAspect="true"/>
          </p:cNvGrpSpPr>
          <p:nvPr/>
        </p:nvGrpSpPr>
        <p:grpSpPr>
          <a:xfrm rot="0">
            <a:off x="5349726" y="3222529"/>
            <a:ext cx="3962400" cy="2524125"/>
            <a:chOff x="0" y="0"/>
            <a:chExt cx="5283200" cy="3365500"/>
          </a:xfrm>
        </p:grpSpPr>
        <p:sp>
          <p:nvSpPr>
            <p:cNvPr name="Freeform 17" id="17"/>
            <p:cNvSpPr/>
            <p:nvPr/>
          </p:nvSpPr>
          <p:spPr>
            <a:xfrm flipH="false" flipV="false" rot="0">
              <a:off x="0" y="0"/>
              <a:ext cx="5283200" cy="3365500"/>
            </a:xfrm>
            <a:custGeom>
              <a:avLst/>
              <a:gdLst/>
              <a:ahLst/>
              <a:cxnLst/>
              <a:rect r="r" b="b" t="t" l="l"/>
              <a:pathLst>
                <a:path h="3365500" w="5283200">
                  <a:moveTo>
                    <a:pt x="0" y="0"/>
                  </a:moveTo>
                  <a:lnTo>
                    <a:pt x="5283200" y="0"/>
                  </a:lnTo>
                  <a:lnTo>
                    <a:pt x="5283200" y="3365500"/>
                  </a:lnTo>
                  <a:lnTo>
                    <a:pt x="0" y="3365500"/>
                  </a:lnTo>
                  <a:lnTo>
                    <a:pt x="0" y="0"/>
                  </a:lnTo>
                  <a:close/>
                </a:path>
              </a:pathLst>
            </a:custGeom>
            <a:blipFill>
              <a:blip r:embed="rId10"/>
              <a:stretch>
                <a:fillRect l="0" t="0" r="0" b="0"/>
              </a:stretch>
            </a:blipFill>
          </p:spPr>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Freeform 8" id="8"/>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0" y="2613023"/>
            <a:ext cx="9753600" cy="4019029"/>
          </a:xfrm>
          <a:prstGeom prst="rect">
            <a:avLst/>
          </a:prstGeom>
        </p:spPr>
        <p:txBody>
          <a:bodyPr anchor="t" rtlCol="false" tIns="0" lIns="0" bIns="0" rIns="0">
            <a:spAutoFit/>
          </a:bodyPr>
          <a:lstStyle/>
          <a:p>
            <a:pPr algn="l" marL="340904" indent="-170452" lvl="1">
              <a:lnSpc>
                <a:spcPts val="2273"/>
              </a:lnSpc>
              <a:buFont typeface="Arial"/>
              <a:buChar char="•"/>
            </a:pPr>
            <a:r>
              <a:rPr lang="en-US" b="true" sz="1578">
                <a:solidFill>
                  <a:srgbClr val="000000"/>
                </a:solidFill>
                <a:latin typeface="Arial Bold"/>
                <a:ea typeface="Arial Bold"/>
                <a:cs typeface="Arial Bold"/>
                <a:sym typeface="Arial Bold"/>
              </a:rPr>
              <a:t>Overview: </a:t>
            </a:r>
            <a:r>
              <a:rPr lang="en-US" sz="1578">
                <a:solidFill>
                  <a:srgbClr val="000000"/>
                </a:solidFill>
                <a:latin typeface="Arial"/>
                <a:ea typeface="Arial"/>
                <a:cs typeface="Arial"/>
                <a:sym typeface="Arial"/>
              </a:rPr>
              <a:t>This is the introductory section that summarizes how many models are used, which datasets are used, etc.</a:t>
            </a:r>
          </a:p>
          <a:p>
            <a:pPr algn="l" marL="340904" indent="-170452" lvl="1">
              <a:lnSpc>
                <a:spcPts val="2273"/>
              </a:lnSpc>
              <a:buFont typeface="Arial"/>
              <a:buChar char="•"/>
            </a:pPr>
            <a:r>
              <a:rPr lang="en-US" sz="1578">
                <a:solidFill>
                  <a:srgbClr val="000000"/>
                </a:solidFill>
                <a:latin typeface="Arial"/>
                <a:ea typeface="Arial"/>
                <a:cs typeface="Arial"/>
                <a:sym typeface="Arial"/>
              </a:rPr>
              <a:t>D</a:t>
            </a:r>
            <a:r>
              <a:rPr lang="en-US" b="true" sz="1578">
                <a:solidFill>
                  <a:srgbClr val="000000"/>
                </a:solidFill>
                <a:latin typeface="Arial Bold"/>
                <a:ea typeface="Arial Bold"/>
                <a:cs typeface="Arial Bold"/>
                <a:sym typeface="Arial Bold"/>
              </a:rPr>
              <a:t>etails:</a:t>
            </a:r>
            <a:r>
              <a:rPr lang="en-US" sz="1578">
                <a:solidFill>
                  <a:srgbClr val="000000"/>
                </a:solidFill>
                <a:latin typeface="Arial"/>
                <a:ea typeface="Arial"/>
                <a:cs typeface="Arial"/>
                <a:sym typeface="Arial"/>
              </a:rPr>
              <a:t> In this section, we select the models we want to analyze in the following sections, and there is also a list with information such as whether or not each model is in the cache.</a:t>
            </a:r>
          </a:p>
          <a:p>
            <a:pPr algn="l" marL="340904" indent="-170452" lvl="1">
              <a:lnSpc>
                <a:spcPts val="2273"/>
              </a:lnSpc>
              <a:buFont typeface="Arial"/>
              <a:buChar char="•"/>
            </a:pPr>
            <a:r>
              <a:rPr lang="en-US" b="true" sz="1578">
                <a:solidFill>
                  <a:srgbClr val="000000"/>
                </a:solidFill>
                <a:latin typeface="Arial Bold"/>
                <a:ea typeface="Arial Bold"/>
                <a:cs typeface="Arial Bold"/>
                <a:sym typeface="Arial Bold"/>
              </a:rPr>
              <a:t>Charts:</a:t>
            </a:r>
            <a:r>
              <a:rPr lang="en-US" sz="1578">
                <a:solidFill>
                  <a:srgbClr val="000000"/>
                </a:solidFill>
                <a:latin typeface="Arial"/>
                <a:ea typeface="Arial"/>
                <a:cs typeface="Arial"/>
                <a:sym typeface="Arial"/>
              </a:rPr>
              <a:t> In this section, you can generally find the charts of the metrics selected in the configuration section, the display and some other charts. Also, in almost every section, there is a button called `Explain With Gemini`, which discusses what the charts mean and the evaluation of the results.</a:t>
            </a:r>
          </a:p>
          <a:p>
            <a:pPr algn="l" marL="340904" indent="-170452" lvl="1">
              <a:lnSpc>
                <a:spcPts val="2273"/>
              </a:lnSpc>
              <a:buFont typeface="Arial"/>
              <a:buChar char="•"/>
            </a:pPr>
            <a:r>
              <a:rPr lang="en-US" b="true" sz="1578">
                <a:solidFill>
                  <a:srgbClr val="000000"/>
                </a:solidFill>
                <a:latin typeface="Arial Bold"/>
                <a:ea typeface="Arial Bold"/>
                <a:cs typeface="Arial Bold"/>
                <a:sym typeface="Arial Bold"/>
              </a:rPr>
              <a:t>Simulation: </a:t>
            </a:r>
            <a:r>
              <a:rPr lang="en-US" sz="1578">
                <a:solidFill>
                  <a:srgbClr val="000000"/>
                </a:solidFill>
                <a:latin typeface="Arial"/>
                <a:ea typeface="Arial"/>
                <a:cs typeface="Arial"/>
                <a:sym typeface="Arial"/>
              </a:rPr>
              <a:t>This section includes some simulation images where the selected items are put in an accuracy race against each other and the accuracy-loss values ​​of each model are presented as live demos. There are also graphs for Decision Tree and Artificial Neural Network showing how these architectures grow.</a:t>
            </a:r>
          </a:p>
          <a:p>
            <a:pPr algn="l" marL="340904" indent="-170452" lvl="1">
              <a:lnSpc>
                <a:spcPts val="2273"/>
              </a:lnSpc>
              <a:buFont typeface="Arial"/>
              <a:buChar char="•"/>
            </a:pPr>
            <a:r>
              <a:rPr lang="en-US" b="true" sz="1578">
                <a:solidFill>
                  <a:srgbClr val="000000"/>
                </a:solidFill>
                <a:latin typeface="Arial Bold"/>
                <a:ea typeface="Arial Bold"/>
                <a:cs typeface="Arial Bold"/>
                <a:sym typeface="Arial Bold"/>
              </a:rPr>
              <a:t>Comparison:</a:t>
            </a:r>
            <a:r>
              <a:rPr lang="en-US" sz="1578">
                <a:solidFill>
                  <a:srgbClr val="000000"/>
                </a:solidFill>
                <a:latin typeface="Arial"/>
                <a:ea typeface="Arial"/>
                <a:cs typeface="Arial"/>
                <a:sym typeface="Arial"/>
              </a:rPr>
              <a:t> This section contains tables showing which model gives better results in which dataset.</a:t>
            </a:r>
          </a:p>
          <a:p>
            <a:pPr algn="l" marL="340904" indent="-170452" lvl="1">
              <a:lnSpc>
                <a:spcPts val="2274"/>
              </a:lnSpc>
              <a:buFont typeface="Arial"/>
              <a:buChar char="•"/>
            </a:pPr>
            <a:r>
              <a:rPr lang="en-US" b="true" sz="1578">
                <a:solidFill>
                  <a:srgbClr val="000000"/>
                </a:solidFill>
                <a:latin typeface="Arial Bold"/>
                <a:ea typeface="Arial Bold"/>
                <a:cs typeface="Arial Bold"/>
                <a:sym typeface="Arial Bold"/>
              </a:rPr>
              <a:t>Analysis:</a:t>
            </a:r>
            <a:r>
              <a:rPr lang="en-US" sz="1578">
                <a:solidFill>
                  <a:srgbClr val="000000"/>
                </a:solidFill>
                <a:latin typeface="Arial"/>
                <a:ea typeface="Arial"/>
                <a:cs typeface="Arial"/>
                <a:sym typeface="Arial"/>
              </a:rPr>
              <a:t> This section shows which models are generally good. In addition, the source codes of the selected models are presented to the users.</a:t>
            </a:r>
          </a:p>
        </p:txBody>
      </p:sp>
      <p:sp>
        <p:nvSpPr>
          <p:cNvPr name="Freeform 10" id="10"/>
          <p:cNvSpPr/>
          <p:nvPr/>
        </p:nvSpPr>
        <p:spPr>
          <a:xfrm flipH="false" flipV="false" rot="0">
            <a:off x="241955" y="1036570"/>
            <a:ext cx="9205547" cy="1196721"/>
          </a:xfrm>
          <a:custGeom>
            <a:avLst/>
            <a:gdLst/>
            <a:ahLst/>
            <a:cxnLst/>
            <a:rect r="r" b="b" t="t" l="l"/>
            <a:pathLst>
              <a:path h="1196721" w="9205547">
                <a:moveTo>
                  <a:pt x="0" y="0"/>
                </a:moveTo>
                <a:lnTo>
                  <a:pt x="9205547" y="0"/>
                </a:lnTo>
                <a:lnTo>
                  <a:pt x="9205547" y="1196722"/>
                </a:lnTo>
                <a:lnTo>
                  <a:pt x="0" y="1196722"/>
                </a:lnTo>
                <a:lnTo>
                  <a:pt x="0" y="0"/>
                </a:lnTo>
                <a:close/>
              </a:path>
            </a:pathLst>
          </a:custGeom>
          <a:blipFill>
            <a:blip r:embed="rId8"/>
            <a:stretch>
              <a:fillRect l="0" t="0" r="0" b="0"/>
            </a:stretch>
          </a:blipFill>
        </p:spPr>
      </p:sp>
      <p:sp>
        <p:nvSpPr>
          <p:cNvPr name="TextBox 11" id="11"/>
          <p:cNvSpPr txBox="true"/>
          <p:nvPr/>
        </p:nvSpPr>
        <p:spPr>
          <a:xfrm rot="0">
            <a:off x="345600" y="-52362"/>
            <a:ext cx="8188800" cy="783882"/>
          </a:xfrm>
          <a:prstGeom prst="rect">
            <a:avLst/>
          </a:prstGeom>
        </p:spPr>
        <p:txBody>
          <a:bodyPr anchor="t" rtlCol="false" tIns="0" lIns="0" bIns="0" rIns="0">
            <a:spAutoFit/>
          </a:bodyPr>
          <a:lstStyle/>
          <a:p>
            <a:pPr algn="l">
              <a:lnSpc>
                <a:spcPts val="5711"/>
              </a:lnSpc>
            </a:pPr>
            <a:r>
              <a:rPr lang="en-US" sz="3966">
                <a:solidFill>
                  <a:srgbClr val="FFFFFF"/>
                </a:solidFill>
                <a:latin typeface="Arial"/>
                <a:ea typeface="Arial"/>
                <a:cs typeface="Arial"/>
                <a:sym typeface="Arial"/>
              </a:rPr>
              <a:t>Interface - Main Menu of Simulation</a:t>
            </a:r>
          </a:p>
        </p:txBody>
      </p:sp>
      <p:sp>
        <p:nvSpPr>
          <p:cNvPr name="TextBox 12" id="12"/>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3" id="13"/>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Freeform 8" id="8"/>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992" y="1128534"/>
            <a:ext cx="9763125" cy="5455146"/>
          </a:xfrm>
          <a:custGeom>
            <a:avLst/>
            <a:gdLst/>
            <a:ahLst/>
            <a:cxnLst/>
            <a:rect r="r" b="b" t="t" l="l"/>
            <a:pathLst>
              <a:path h="5455146" w="9763125">
                <a:moveTo>
                  <a:pt x="0" y="0"/>
                </a:moveTo>
                <a:lnTo>
                  <a:pt x="9763125" y="0"/>
                </a:lnTo>
                <a:lnTo>
                  <a:pt x="9763125" y="5455146"/>
                </a:lnTo>
                <a:lnTo>
                  <a:pt x="0" y="5455146"/>
                </a:lnTo>
                <a:lnTo>
                  <a:pt x="0" y="0"/>
                </a:lnTo>
                <a:close/>
              </a:path>
            </a:pathLst>
          </a:custGeom>
          <a:blipFill>
            <a:blip r:embed="rId8"/>
            <a:stretch>
              <a:fillRect l="0" t="0" r="0" b="0"/>
            </a:stretch>
          </a:blipFill>
        </p:spPr>
      </p:sp>
      <p:sp>
        <p:nvSpPr>
          <p:cNvPr name="TextBox 10" id="10"/>
          <p:cNvSpPr txBox="true"/>
          <p:nvPr/>
        </p:nvSpPr>
        <p:spPr>
          <a:xfrm rot="0">
            <a:off x="253776" y="72126"/>
            <a:ext cx="8188800" cy="566739"/>
          </a:xfrm>
          <a:prstGeom prst="rect">
            <a:avLst/>
          </a:prstGeom>
        </p:spPr>
        <p:txBody>
          <a:bodyPr anchor="t" rtlCol="false" tIns="0" lIns="0" bIns="0" rIns="0">
            <a:spAutoFit/>
          </a:bodyPr>
          <a:lstStyle/>
          <a:p>
            <a:pPr algn="l">
              <a:lnSpc>
                <a:spcPts val="4271"/>
              </a:lnSpc>
            </a:pPr>
            <a:r>
              <a:rPr lang="en-US" sz="2966">
                <a:solidFill>
                  <a:srgbClr val="FFFFFF"/>
                </a:solidFill>
                <a:latin typeface="Arial"/>
                <a:ea typeface="Arial"/>
                <a:cs typeface="Arial"/>
                <a:sym typeface="Arial"/>
              </a:rPr>
              <a:t>Interface - Simulation of accuracy-loss  Changes</a:t>
            </a:r>
          </a:p>
        </p:txBody>
      </p:sp>
      <p:sp>
        <p:nvSpPr>
          <p:cNvPr name="TextBox 11" id="11"/>
          <p:cNvSpPr txBox="true"/>
          <p:nvPr/>
        </p:nvSpPr>
        <p:spPr>
          <a:xfrm rot="0">
            <a:off x="1634448" y="6938707"/>
            <a:ext cx="3242352"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GTU - Computer Engineering Department</a:t>
            </a:r>
          </a:p>
        </p:txBody>
      </p:sp>
      <p:sp>
        <p:nvSpPr>
          <p:cNvPr name="TextBox 12" id="12"/>
          <p:cNvSpPr txBox="true"/>
          <p:nvPr/>
        </p:nvSpPr>
        <p:spPr>
          <a:xfrm rot="0">
            <a:off x="5290608" y="6938707"/>
            <a:ext cx="3151968" cy="269082"/>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CSE 496 Graduation Project</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92" y="6903936"/>
            <a:ext cx="9763125" cy="415862"/>
          </a:xfrm>
          <a:custGeom>
            <a:avLst/>
            <a:gdLst/>
            <a:ahLst/>
            <a:cxnLst/>
            <a:rect r="r" b="b" t="t" l="l"/>
            <a:pathLst>
              <a:path h="415862" w="9763125">
                <a:moveTo>
                  <a:pt x="0" y="0"/>
                </a:moveTo>
                <a:lnTo>
                  <a:pt x="9763125" y="0"/>
                </a:lnTo>
                <a:lnTo>
                  <a:pt x="9763125" y="415862"/>
                </a:lnTo>
                <a:lnTo>
                  <a:pt x="0" y="4158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992" y="6144"/>
            <a:ext cx="9763125" cy="822484"/>
          </a:xfrm>
          <a:custGeom>
            <a:avLst/>
            <a:gdLst/>
            <a:ahLst/>
            <a:cxnLst/>
            <a:rect r="r" b="b" t="t" l="l"/>
            <a:pathLst>
              <a:path h="822484" w="9763125">
                <a:moveTo>
                  <a:pt x="0" y="0"/>
                </a:moveTo>
                <a:lnTo>
                  <a:pt x="9763125" y="0"/>
                </a:lnTo>
                <a:lnTo>
                  <a:pt x="9763125" y="822484"/>
                </a:lnTo>
                <a:lnTo>
                  <a:pt x="0" y="8224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634448" y="6931563"/>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GTÜ - Bilgisayar Mühendisliği Bölümü</a:t>
            </a:r>
          </a:p>
        </p:txBody>
      </p:sp>
      <p:grpSp>
        <p:nvGrpSpPr>
          <p:cNvPr name="Group 5" id="5"/>
          <p:cNvGrpSpPr/>
          <p:nvPr/>
        </p:nvGrpSpPr>
        <p:grpSpPr>
          <a:xfrm rot="0">
            <a:off x="8534400" y="46848"/>
            <a:ext cx="1183488" cy="741120"/>
            <a:chOff x="0" y="0"/>
            <a:chExt cx="1577984" cy="988160"/>
          </a:xfrm>
        </p:grpSpPr>
        <p:sp>
          <p:nvSpPr>
            <p:cNvPr name="Freeform 6" id="6" descr="C:\Users\rehin99\Desktop\gtu-logo.png"/>
            <p:cNvSpPr/>
            <p:nvPr/>
          </p:nvSpPr>
          <p:spPr>
            <a:xfrm flipH="false" flipV="false" rot="0">
              <a:off x="0" y="0"/>
              <a:ext cx="1577975" cy="988187"/>
            </a:xfrm>
            <a:custGeom>
              <a:avLst/>
              <a:gdLst/>
              <a:ahLst/>
              <a:cxnLst/>
              <a:rect r="r" b="b" t="t" l="l"/>
              <a:pathLst>
                <a:path h="988187" w="1577975">
                  <a:moveTo>
                    <a:pt x="0" y="0"/>
                  </a:moveTo>
                  <a:lnTo>
                    <a:pt x="1577975" y="0"/>
                  </a:lnTo>
                  <a:lnTo>
                    <a:pt x="1577975" y="988187"/>
                  </a:lnTo>
                  <a:lnTo>
                    <a:pt x="0" y="988187"/>
                  </a:lnTo>
                  <a:lnTo>
                    <a:pt x="0" y="0"/>
                  </a:lnTo>
                  <a:close/>
                </a:path>
              </a:pathLst>
            </a:custGeom>
            <a:blipFill>
              <a:blip r:embed="rId7"/>
              <a:stretch>
                <a:fillRect l="0" t="-88" r="0" b="-86"/>
              </a:stretch>
            </a:blipFill>
          </p:spPr>
        </p:sp>
      </p:grpSp>
      <p:sp>
        <p:nvSpPr>
          <p:cNvPr name="TextBox 7" id="7"/>
          <p:cNvSpPr txBox="true"/>
          <p:nvPr/>
        </p:nvSpPr>
        <p:spPr>
          <a:xfrm rot="0">
            <a:off x="4966800" y="6923499"/>
            <a:ext cx="3151968" cy="286797"/>
          </a:xfrm>
          <a:prstGeom prst="rect">
            <a:avLst/>
          </a:prstGeom>
        </p:spPr>
        <p:txBody>
          <a:bodyPr anchor="t" rtlCol="false" tIns="0" lIns="0" bIns="0" rIns="0">
            <a:spAutoFit/>
          </a:bodyPr>
          <a:lstStyle/>
          <a:p>
            <a:pPr algn="ctr">
              <a:lnSpc>
                <a:spcPts val="1841"/>
              </a:lnSpc>
            </a:pPr>
            <a:r>
              <a:rPr lang="en-US" b="true" sz="1279">
                <a:solidFill>
                  <a:srgbClr val="FFFFFF"/>
                </a:solidFill>
                <a:latin typeface="Arial Bold"/>
                <a:ea typeface="Arial Bold"/>
                <a:cs typeface="Arial Bold"/>
                <a:sym typeface="Arial Bold"/>
              </a:rPr>
              <a:t>BİL 495/496 Bitirme Projesi </a:t>
            </a:r>
          </a:p>
        </p:txBody>
      </p:sp>
      <p:sp>
        <p:nvSpPr>
          <p:cNvPr name="TextBox 8" id="8"/>
          <p:cNvSpPr txBox="true"/>
          <p:nvPr/>
        </p:nvSpPr>
        <p:spPr>
          <a:xfrm rot="0">
            <a:off x="253872" y="-187392"/>
            <a:ext cx="8188800" cy="847200"/>
          </a:xfrm>
          <a:prstGeom prst="rect">
            <a:avLst/>
          </a:prstGeom>
        </p:spPr>
        <p:txBody>
          <a:bodyPr anchor="t" rtlCol="false" tIns="0" lIns="0" bIns="0" rIns="0">
            <a:spAutoFit/>
          </a:bodyPr>
          <a:lstStyle/>
          <a:p>
            <a:pPr algn="l">
              <a:lnSpc>
                <a:spcPts val="6143"/>
              </a:lnSpc>
            </a:pPr>
            <a:r>
              <a:rPr lang="en-US" sz="4266">
                <a:solidFill>
                  <a:srgbClr val="FFFFFF"/>
                </a:solidFill>
                <a:latin typeface="Arial"/>
                <a:ea typeface="Arial"/>
                <a:cs typeface="Arial"/>
                <a:sym typeface="Arial"/>
              </a:rPr>
              <a:t>System Arhitecture</a:t>
            </a:r>
          </a:p>
        </p:txBody>
      </p:sp>
      <p:grpSp>
        <p:nvGrpSpPr>
          <p:cNvPr name="Group 9" id="9"/>
          <p:cNvGrpSpPr>
            <a:grpSpLocks noChangeAspect="true"/>
          </p:cNvGrpSpPr>
          <p:nvPr/>
        </p:nvGrpSpPr>
        <p:grpSpPr>
          <a:xfrm rot="0">
            <a:off x="-5000" y="1152150"/>
            <a:ext cx="9753600" cy="4700592"/>
            <a:chOff x="0" y="0"/>
            <a:chExt cx="13004800" cy="6267456"/>
          </a:xfrm>
        </p:grpSpPr>
        <p:sp>
          <p:nvSpPr>
            <p:cNvPr name="Freeform 10" id="10"/>
            <p:cNvSpPr/>
            <p:nvPr/>
          </p:nvSpPr>
          <p:spPr>
            <a:xfrm flipH="false" flipV="false" rot="0">
              <a:off x="0" y="0"/>
              <a:ext cx="13004800" cy="6267450"/>
            </a:xfrm>
            <a:custGeom>
              <a:avLst/>
              <a:gdLst/>
              <a:ahLst/>
              <a:cxnLst/>
              <a:rect r="r" b="b" t="t" l="l"/>
              <a:pathLst>
                <a:path h="6267450" w="13004800">
                  <a:moveTo>
                    <a:pt x="0" y="0"/>
                  </a:moveTo>
                  <a:lnTo>
                    <a:pt x="13004800" y="0"/>
                  </a:lnTo>
                  <a:lnTo>
                    <a:pt x="13004800" y="6267450"/>
                  </a:lnTo>
                  <a:lnTo>
                    <a:pt x="0" y="6267450"/>
                  </a:lnTo>
                  <a:lnTo>
                    <a:pt x="0" y="0"/>
                  </a:lnTo>
                  <a:close/>
                </a:path>
              </a:pathLst>
            </a:custGeom>
            <a:blipFill>
              <a:blip r:embed="rId8"/>
              <a:stretch>
                <a:fillRect l="0" t="0" r="0" b="0"/>
              </a:stretch>
            </a:blipFill>
          </p:spPr>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DAGrSW33KHQ</dc:identifier>
  <dcterms:modified xsi:type="dcterms:W3CDTF">2011-08-01T06:04:30Z</dcterms:modified>
  <cp:revision>1</cp:revision>
  <dc:title>ML_Education_Environment_Ahmet_Ozdemir.pptx</dc:title>
</cp:coreProperties>
</file>