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3" r:id="rId10"/>
  </p:sldIdLst>
  <p:sldSz cx="9753600" cy="7315200"/>
  <p:notesSz cx="6858000" cy="9144000"/>
  <p:embeddedFontLst>
    <p:embeddedFont>
      <p:font typeface="Arial Bold" panose="020B0604020202020204" charset="-94"/>
      <p:regular r:id="rId12"/>
    </p:embeddedFont>
    <p:embeddedFont>
      <p:font typeface="Tahoma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75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C:\Users\rehin99\Desktop\bilg-logo.png"/>
          <p:cNvSpPr/>
          <p:nvPr/>
        </p:nvSpPr>
        <p:spPr>
          <a:xfrm>
            <a:off x="87168" y="6258432"/>
            <a:ext cx="1050240" cy="1050240"/>
          </a:xfrm>
          <a:custGeom>
            <a:avLst/>
            <a:gdLst/>
            <a:ahLst/>
            <a:cxnLst/>
            <a:rect l="l" t="t" r="r" b="b"/>
            <a:pathLst>
              <a:path w="1050240" h="1050240">
                <a:moveTo>
                  <a:pt x="0" y="0"/>
                </a:moveTo>
                <a:lnTo>
                  <a:pt x="1050240" y="0"/>
                </a:lnTo>
                <a:lnTo>
                  <a:pt x="1050240" y="1050240"/>
                </a:lnTo>
                <a:lnTo>
                  <a:pt x="0" y="1050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 descr="C:\Users\rehin99\Desktop\gtu-logo.png"/>
          <p:cNvSpPr/>
          <p:nvPr/>
        </p:nvSpPr>
        <p:spPr>
          <a:xfrm>
            <a:off x="8534400" y="46848"/>
            <a:ext cx="1183488" cy="741120"/>
          </a:xfrm>
          <a:custGeom>
            <a:avLst/>
            <a:gdLst/>
            <a:ahLst/>
            <a:cxnLst/>
            <a:rect l="l" t="t" r="r" b="b"/>
            <a:pathLst>
              <a:path w="1183488" h="741120">
                <a:moveTo>
                  <a:pt x="0" y="0"/>
                </a:moveTo>
                <a:lnTo>
                  <a:pt x="1183488" y="0"/>
                </a:lnTo>
                <a:lnTo>
                  <a:pt x="1183488" y="741120"/>
                </a:lnTo>
                <a:lnTo>
                  <a:pt x="0" y="741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" r="-5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6429840" y="258504"/>
            <a:ext cx="2745696" cy="168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sz="1066" b="1" spc="-1">
                <a:solidFill>
                  <a:srgbClr val="FFFFCC"/>
                </a:solidFill>
                <a:latin typeface="Tahoma Bold"/>
                <a:ea typeface="Tahoma Bold"/>
                <a:cs typeface="Tahoma Bold"/>
                <a:sym typeface="Tahoma Bold"/>
              </a:rPr>
              <a:t>Bilgisayar Mühendisliği Bölümü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4992" y="6144"/>
            <a:ext cx="9763200" cy="822528"/>
            <a:chOff x="0" y="0"/>
            <a:chExt cx="13017600" cy="1096704"/>
          </a:xfrm>
        </p:grpSpPr>
        <p:sp>
          <p:nvSpPr>
            <p:cNvPr id="6" name="Freeform 6"/>
            <p:cNvSpPr/>
            <p:nvPr/>
          </p:nvSpPr>
          <p:spPr>
            <a:xfrm>
              <a:off x="6604" y="6604"/>
              <a:ext cx="13004292" cy="1083437"/>
            </a:xfrm>
            <a:custGeom>
              <a:avLst/>
              <a:gdLst/>
              <a:ahLst/>
              <a:cxnLst/>
              <a:rect l="l" t="t" r="r" b="b"/>
              <a:pathLst>
                <a:path w="13004292" h="1083437">
                  <a:moveTo>
                    <a:pt x="0" y="0"/>
                  </a:moveTo>
                  <a:lnTo>
                    <a:pt x="13004292" y="0"/>
                  </a:lnTo>
                  <a:lnTo>
                    <a:pt x="13004292" y="1083437"/>
                  </a:lnTo>
                  <a:lnTo>
                    <a:pt x="0" y="1083437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3017500" cy="1096645"/>
            </a:xfrm>
            <a:custGeom>
              <a:avLst/>
              <a:gdLst/>
              <a:ahLst/>
              <a:cxnLst/>
              <a:rect l="l" t="t" r="r" b="b"/>
              <a:pathLst>
                <a:path w="13017500" h="1096645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1090041"/>
                  </a:lnTo>
                  <a:cubicBezTo>
                    <a:pt x="13017500" y="1093724"/>
                    <a:pt x="13014579" y="1096645"/>
                    <a:pt x="13010896" y="1096645"/>
                  </a:cubicBezTo>
                  <a:lnTo>
                    <a:pt x="6604" y="1096645"/>
                  </a:lnTo>
                  <a:cubicBezTo>
                    <a:pt x="2921" y="1096645"/>
                    <a:pt x="0" y="1093724"/>
                    <a:pt x="0" y="1090041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1090041"/>
                  </a:lnTo>
                  <a:lnTo>
                    <a:pt x="6604" y="1090041"/>
                  </a:lnTo>
                  <a:lnTo>
                    <a:pt x="6604" y="1083437"/>
                  </a:lnTo>
                  <a:lnTo>
                    <a:pt x="13010896" y="1083437"/>
                  </a:lnTo>
                  <a:lnTo>
                    <a:pt x="13010896" y="1090041"/>
                  </a:lnTo>
                  <a:lnTo>
                    <a:pt x="13004292" y="1090041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4992" y="6903936"/>
            <a:ext cx="9763200" cy="415872"/>
            <a:chOff x="0" y="0"/>
            <a:chExt cx="13017600" cy="554496"/>
          </a:xfrm>
        </p:grpSpPr>
        <p:sp>
          <p:nvSpPr>
            <p:cNvPr id="9" name="Freeform 9"/>
            <p:cNvSpPr/>
            <p:nvPr/>
          </p:nvSpPr>
          <p:spPr>
            <a:xfrm>
              <a:off x="6604" y="6604"/>
              <a:ext cx="13004292" cy="541274"/>
            </a:xfrm>
            <a:custGeom>
              <a:avLst/>
              <a:gdLst/>
              <a:ahLst/>
              <a:cxnLst/>
              <a:rect l="l" t="t" r="r" b="b"/>
              <a:pathLst>
                <a:path w="13004292" h="541274">
                  <a:moveTo>
                    <a:pt x="0" y="0"/>
                  </a:moveTo>
                  <a:lnTo>
                    <a:pt x="13004292" y="0"/>
                  </a:lnTo>
                  <a:lnTo>
                    <a:pt x="13004292" y="541274"/>
                  </a:lnTo>
                  <a:lnTo>
                    <a:pt x="0" y="541274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7500" cy="554482"/>
            </a:xfrm>
            <a:custGeom>
              <a:avLst/>
              <a:gdLst/>
              <a:ahLst/>
              <a:cxnLst/>
              <a:rect l="l" t="t" r="r" b="b"/>
              <a:pathLst>
                <a:path w="13017500" h="554482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547878"/>
                  </a:lnTo>
                  <a:cubicBezTo>
                    <a:pt x="13017500" y="551561"/>
                    <a:pt x="13014579" y="554482"/>
                    <a:pt x="13010896" y="554482"/>
                  </a:cubicBezTo>
                  <a:lnTo>
                    <a:pt x="6604" y="554482"/>
                  </a:lnTo>
                  <a:cubicBezTo>
                    <a:pt x="2921" y="554482"/>
                    <a:pt x="0" y="551561"/>
                    <a:pt x="0" y="547878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547878"/>
                  </a:lnTo>
                  <a:lnTo>
                    <a:pt x="6604" y="547878"/>
                  </a:lnTo>
                  <a:lnTo>
                    <a:pt x="6604" y="541274"/>
                  </a:lnTo>
                  <a:lnTo>
                    <a:pt x="13010896" y="541274"/>
                  </a:lnTo>
                  <a:lnTo>
                    <a:pt x="13010896" y="547878"/>
                  </a:lnTo>
                  <a:lnTo>
                    <a:pt x="13004292" y="547878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162432" y="6096000"/>
            <a:ext cx="1218816" cy="1218816"/>
          </a:xfrm>
          <a:custGeom>
            <a:avLst/>
            <a:gdLst/>
            <a:ahLst/>
            <a:cxnLst/>
            <a:rect l="l" t="t" r="r" b="b"/>
            <a:pathLst>
              <a:path w="1218816" h="1218816">
                <a:moveTo>
                  <a:pt x="0" y="0"/>
                </a:moveTo>
                <a:lnTo>
                  <a:pt x="1218816" y="0"/>
                </a:lnTo>
                <a:lnTo>
                  <a:pt x="1218816" y="1218816"/>
                </a:lnTo>
                <a:lnTo>
                  <a:pt x="0" y="12188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2" name="TextBox 12"/>
          <p:cNvSpPr txBox="1"/>
          <p:nvPr/>
        </p:nvSpPr>
        <p:spPr>
          <a:xfrm>
            <a:off x="253872" y="2502786"/>
            <a:ext cx="9164064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3840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GTU CENG CSE 496 </a:t>
            </a:r>
          </a:p>
          <a:p>
            <a:pPr algn="ctr">
              <a:lnSpc>
                <a:spcPts val="4608"/>
              </a:lnSpc>
            </a:pPr>
            <a:r>
              <a:rPr lang="en-US" sz="3840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PRELIMINARY-PRESENTATION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0489" y="3990551"/>
            <a:ext cx="7863264" cy="294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7"/>
              </a:lnSpc>
            </a:pPr>
            <a:endParaRPr/>
          </a:p>
          <a:p>
            <a:pPr algn="ctr">
              <a:lnSpc>
                <a:spcPts val="2517"/>
              </a:lnSpc>
            </a:pPr>
            <a:r>
              <a:rPr lang="en-US" sz="2133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Predicting Chemical Exergy in the Yuvacık Dam Basin</a:t>
            </a:r>
          </a:p>
          <a:p>
            <a:pPr algn="ctr">
              <a:lnSpc>
                <a:spcPts val="2517"/>
              </a:lnSpc>
            </a:pPr>
            <a:r>
              <a:rPr lang="en-US" sz="2133" b="1" spc="-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under Climate Scenarios using Machine Learning</a:t>
            </a:r>
          </a:p>
          <a:p>
            <a:pPr algn="ctr">
              <a:lnSpc>
                <a:spcPts val="2047"/>
              </a:lnSpc>
            </a:pPr>
            <a:endParaRPr lang="en-US" sz="2133" b="1" spc="-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047"/>
              </a:lnSpc>
            </a:pPr>
            <a:r>
              <a:rPr lang="en-US" sz="2133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Muhammed Yasir Güneş</a:t>
            </a:r>
          </a:p>
          <a:p>
            <a:pPr algn="ctr">
              <a:lnSpc>
                <a:spcPts val="2047"/>
              </a:lnSpc>
            </a:pPr>
            <a:endParaRPr lang="en-US" sz="2133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047"/>
              </a:lnSpc>
            </a:pPr>
            <a:r>
              <a:rPr lang="en-US" sz="2133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Project Consultants:</a:t>
            </a:r>
          </a:p>
          <a:p>
            <a:pPr algn="ctr">
              <a:lnSpc>
                <a:spcPts val="2495"/>
              </a:lnSpc>
            </a:pPr>
            <a:r>
              <a:rPr lang="en-US" sz="2133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Prof. Dr. Yusuf Sinan AKGÜL</a:t>
            </a:r>
          </a:p>
          <a:p>
            <a:pPr algn="ctr">
              <a:lnSpc>
                <a:spcPts val="2495"/>
              </a:lnSpc>
            </a:pPr>
            <a:r>
              <a:rPr lang="en-US" sz="2133" b="1" spc="-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Prof. Dr. Mahir İNCE</a:t>
            </a:r>
          </a:p>
          <a:p>
            <a:pPr algn="ctr">
              <a:lnSpc>
                <a:spcPts val="2047"/>
              </a:lnSpc>
            </a:pPr>
            <a:endParaRPr lang="en-US" sz="2133" b="1" spc="-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3449380" y="258504"/>
            <a:ext cx="3305482" cy="2115509"/>
          </a:xfrm>
          <a:custGeom>
            <a:avLst/>
            <a:gdLst/>
            <a:ahLst/>
            <a:cxnLst/>
            <a:rect l="l" t="t" r="r" b="b"/>
            <a:pathLst>
              <a:path w="3305482" h="2115509">
                <a:moveTo>
                  <a:pt x="0" y="0"/>
                </a:moveTo>
                <a:lnTo>
                  <a:pt x="3305483" y="0"/>
                </a:lnTo>
                <a:lnTo>
                  <a:pt x="3305483" y="2115509"/>
                </a:lnTo>
                <a:lnTo>
                  <a:pt x="0" y="21155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92" y="6144"/>
            <a:ext cx="9763200" cy="822528"/>
            <a:chOff x="0" y="0"/>
            <a:chExt cx="13017600" cy="1096704"/>
          </a:xfrm>
        </p:grpSpPr>
        <p:sp>
          <p:nvSpPr>
            <p:cNvPr id="3" name="Freeform 3"/>
            <p:cNvSpPr/>
            <p:nvPr/>
          </p:nvSpPr>
          <p:spPr>
            <a:xfrm>
              <a:off x="6604" y="6604"/>
              <a:ext cx="13004292" cy="1083437"/>
            </a:xfrm>
            <a:custGeom>
              <a:avLst/>
              <a:gdLst/>
              <a:ahLst/>
              <a:cxnLst/>
              <a:rect l="l" t="t" r="r" b="b"/>
              <a:pathLst>
                <a:path w="13004292" h="1083437">
                  <a:moveTo>
                    <a:pt x="0" y="0"/>
                  </a:moveTo>
                  <a:lnTo>
                    <a:pt x="13004292" y="0"/>
                  </a:lnTo>
                  <a:lnTo>
                    <a:pt x="13004292" y="1083437"/>
                  </a:lnTo>
                  <a:lnTo>
                    <a:pt x="0" y="1083437"/>
                  </a:lnTo>
                  <a:close/>
                </a:path>
              </a:pathLst>
            </a:custGeom>
            <a:gradFill rotWithShape="1">
              <a:gsLst>
                <a:gs pos="0">
                  <a:srgbClr val="4597A0">
                    <a:alpha val="100000"/>
                  </a:srgbClr>
                </a:gs>
                <a:gs pos="100000">
                  <a:srgbClr val="72BFC5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7500" cy="1096645"/>
            </a:xfrm>
            <a:custGeom>
              <a:avLst/>
              <a:gdLst/>
              <a:ahLst/>
              <a:cxnLst/>
              <a:rect l="l" t="t" r="r" b="b"/>
              <a:pathLst>
                <a:path w="13017500" h="1096645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1090041"/>
                  </a:lnTo>
                  <a:cubicBezTo>
                    <a:pt x="13017500" y="1093724"/>
                    <a:pt x="13014579" y="1096645"/>
                    <a:pt x="13010896" y="1096645"/>
                  </a:cubicBezTo>
                  <a:lnTo>
                    <a:pt x="6604" y="1096645"/>
                  </a:lnTo>
                  <a:cubicBezTo>
                    <a:pt x="2921" y="1096645"/>
                    <a:pt x="0" y="1093724"/>
                    <a:pt x="0" y="1090041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1090041"/>
                  </a:lnTo>
                  <a:lnTo>
                    <a:pt x="6604" y="1090041"/>
                  </a:lnTo>
                  <a:lnTo>
                    <a:pt x="6604" y="1083437"/>
                  </a:lnTo>
                  <a:lnTo>
                    <a:pt x="13010896" y="1083437"/>
                  </a:lnTo>
                  <a:lnTo>
                    <a:pt x="13010896" y="1090041"/>
                  </a:lnTo>
                  <a:lnTo>
                    <a:pt x="13004292" y="1090041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" name="Freeform 5" descr="C:\Users\rehin99\Desktop\gtu-logo.png"/>
          <p:cNvSpPr/>
          <p:nvPr/>
        </p:nvSpPr>
        <p:spPr>
          <a:xfrm>
            <a:off x="8534400" y="46848"/>
            <a:ext cx="1183488" cy="741120"/>
          </a:xfrm>
          <a:custGeom>
            <a:avLst/>
            <a:gdLst/>
            <a:ahLst/>
            <a:cxnLst/>
            <a:rect l="l" t="t" r="r" b="b"/>
            <a:pathLst>
              <a:path w="1183488" h="741120">
                <a:moveTo>
                  <a:pt x="0" y="0"/>
                </a:moveTo>
                <a:lnTo>
                  <a:pt x="1183488" y="0"/>
                </a:lnTo>
                <a:lnTo>
                  <a:pt x="1183488" y="741120"/>
                </a:lnTo>
                <a:lnTo>
                  <a:pt x="0" y="741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" r="-59"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-4992" y="6258432"/>
            <a:ext cx="9763200" cy="1061376"/>
            <a:chOff x="0" y="0"/>
            <a:chExt cx="13017600" cy="1415168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860672"/>
              <a:ext cx="13017600" cy="554496"/>
              <a:chOff x="0" y="0"/>
              <a:chExt cx="13017600" cy="55449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6604" y="6604"/>
                <a:ext cx="13004292" cy="541274"/>
              </a:xfrm>
              <a:custGeom>
                <a:avLst/>
                <a:gdLst/>
                <a:ahLst/>
                <a:cxnLst/>
                <a:rect l="l" t="t" r="r" b="b"/>
                <a:pathLst>
                  <a:path w="13004292" h="541274">
                    <a:moveTo>
                      <a:pt x="0" y="0"/>
                    </a:moveTo>
                    <a:lnTo>
                      <a:pt x="13004292" y="0"/>
                    </a:lnTo>
                    <a:lnTo>
                      <a:pt x="13004292" y="541274"/>
                    </a:lnTo>
                    <a:lnTo>
                      <a:pt x="0" y="541274"/>
                    </a:lnTo>
                    <a:close/>
                  </a:path>
                </a:pathLst>
              </a:custGeom>
              <a:solidFill>
                <a:srgbClr val="3C8C93"/>
              </a:solidFill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13017500" cy="554482"/>
              </a:xfrm>
              <a:custGeom>
                <a:avLst/>
                <a:gdLst/>
                <a:ahLst/>
                <a:cxnLst/>
                <a:rect l="l" t="t" r="r" b="b"/>
                <a:pathLst>
                  <a:path w="13017500" h="554482">
                    <a:moveTo>
                      <a:pt x="6604" y="0"/>
                    </a:moveTo>
                    <a:lnTo>
                      <a:pt x="13010896" y="0"/>
                    </a:lnTo>
                    <a:cubicBezTo>
                      <a:pt x="13014579" y="0"/>
                      <a:pt x="13017500" y="2921"/>
                      <a:pt x="13017500" y="6604"/>
                    </a:cubicBezTo>
                    <a:lnTo>
                      <a:pt x="13017500" y="547878"/>
                    </a:lnTo>
                    <a:cubicBezTo>
                      <a:pt x="13017500" y="551561"/>
                      <a:pt x="13014579" y="554482"/>
                      <a:pt x="13010896" y="554482"/>
                    </a:cubicBezTo>
                    <a:lnTo>
                      <a:pt x="6604" y="554482"/>
                    </a:lnTo>
                    <a:cubicBezTo>
                      <a:pt x="2921" y="554482"/>
                      <a:pt x="0" y="551561"/>
                      <a:pt x="0" y="547878"/>
                    </a:cubicBezTo>
                    <a:lnTo>
                      <a:pt x="0" y="6604"/>
                    </a:lnTo>
                    <a:cubicBezTo>
                      <a:pt x="0" y="2921"/>
                      <a:pt x="2921" y="0"/>
                      <a:pt x="6604" y="0"/>
                    </a:cubicBezTo>
                    <a:moveTo>
                      <a:pt x="6604" y="13335"/>
                    </a:moveTo>
                    <a:lnTo>
                      <a:pt x="6604" y="6604"/>
                    </a:lnTo>
                    <a:lnTo>
                      <a:pt x="13208" y="6604"/>
                    </a:lnTo>
                    <a:lnTo>
                      <a:pt x="13208" y="547878"/>
                    </a:lnTo>
                    <a:lnTo>
                      <a:pt x="6604" y="547878"/>
                    </a:lnTo>
                    <a:lnTo>
                      <a:pt x="6604" y="541274"/>
                    </a:lnTo>
                    <a:lnTo>
                      <a:pt x="13010896" y="541274"/>
                    </a:lnTo>
                    <a:lnTo>
                      <a:pt x="13010896" y="547878"/>
                    </a:lnTo>
                    <a:lnTo>
                      <a:pt x="13004292" y="547878"/>
                    </a:lnTo>
                    <a:lnTo>
                      <a:pt x="13004292" y="6604"/>
                    </a:lnTo>
                    <a:lnTo>
                      <a:pt x="13010896" y="6604"/>
                    </a:lnTo>
                    <a:lnTo>
                      <a:pt x="13010896" y="13208"/>
                    </a:lnTo>
                    <a:lnTo>
                      <a:pt x="6604" y="132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2185920" y="983233"/>
              <a:ext cx="4323136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GTU - Computer Engineering Department</a:t>
              </a:r>
            </a:p>
          </p:txBody>
        </p:sp>
        <p:sp>
          <p:nvSpPr>
            <p:cNvPr id="11" name="Freeform 11" descr="C:\Users\rehin99\Desktop\bilg-logo.png"/>
            <p:cNvSpPr/>
            <p:nvPr/>
          </p:nvSpPr>
          <p:spPr>
            <a:xfrm>
              <a:off x="122880" y="0"/>
              <a:ext cx="1400320" cy="1400320"/>
            </a:xfrm>
            <a:custGeom>
              <a:avLst/>
              <a:gdLst/>
              <a:ahLst/>
              <a:cxnLst/>
              <a:rect l="l" t="t" r="r" b="b"/>
              <a:pathLst>
                <a:path w="1400320" h="1400320">
                  <a:moveTo>
                    <a:pt x="0" y="0"/>
                  </a:moveTo>
                  <a:lnTo>
                    <a:pt x="1400320" y="0"/>
                  </a:lnTo>
                  <a:lnTo>
                    <a:pt x="1400320" y="1400320"/>
                  </a:lnTo>
                  <a:lnTo>
                    <a:pt x="0" y="1400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060800" y="983233"/>
              <a:ext cx="4202624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CSE 496 Graduation Project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3872" y="1284477"/>
            <a:ext cx="7782048" cy="362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839" lvl="1" indent="-164919" algn="l">
              <a:lnSpc>
                <a:spcPts val="4095"/>
              </a:lnSpc>
              <a:buFont typeface="Arial"/>
              <a:buChar char="•"/>
            </a:pPr>
            <a:r>
              <a:rPr lang="en-US" sz="255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lang="tr-TR" sz="2559" spc="-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9839" lvl="1" indent="-164919" algn="l">
              <a:lnSpc>
                <a:spcPts val="4095"/>
              </a:lnSpc>
              <a:buFont typeface="Arial"/>
              <a:buChar char="•"/>
            </a:pPr>
            <a:r>
              <a:rPr lang="tr-TR" sz="255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Exergy</a:t>
            </a:r>
            <a:endParaRPr lang="en-US" sz="2559" spc="-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9672" lvl="1" indent="-164836" algn="l">
              <a:lnSpc>
                <a:spcPts val="4095"/>
              </a:lnSpc>
              <a:buFont typeface="Arial"/>
              <a:buChar char="•"/>
            </a:pPr>
            <a:r>
              <a:rPr lang="en-US" sz="255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Diagram</a:t>
            </a:r>
          </a:p>
          <a:p>
            <a:pPr marL="329839" lvl="1" indent="-164919" algn="l">
              <a:lnSpc>
                <a:spcPts val="4095"/>
              </a:lnSpc>
              <a:buFont typeface="Arial"/>
              <a:buChar char="•"/>
            </a:pPr>
            <a:r>
              <a:rPr lang="en-US" sz="255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Requirements</a:t>
            </a:r>
          </a:p>
          <a:p>
            <a:pPr marL="329839" lvl="1" indent="-164919" algn="l">
              <a:lnSpc>
                <a:spcPts val="4095"/>
              </a:lnSpc>
              <a:buFont typeface="Arial"/>
              <a:buChar char="•"/>
            </a:pPr>
            <a:r>
              <a:rPr lang="en-US" sz="255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Criteria</a:t>
            </a:r>
          </a:p>
          <a:p>
            <a:pPr marL="329839" lvl="1" indent="-164919" algn="l">
              <a:lnSpc>
                <a:spcPts val="4095"/>
              </a:lnSpc>
              <a:buFont typeface="Arial"/>
              <a:buChar char="•"/>
            </a:pPr>
            <a:r>
              <a:rPr lang="en-US" sz="255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of the Project</a:t>
            </a:r>
          </a:p>
          <a:p>
            <a:pPr marL="329839" lvl="1" indent="-164919" algn="l">
              <a:lnSpc>
                <a:spcPts val="4095"/>
              </a:lnSpc>
              <a:buFont typeface="Arial"/>
              <a:buChar char="•"/>
            </a:pPr>
            <a:r>
              <a:rPr lang="en-US" sz="255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3872" y="63750"/>
            <a:ext cx="8188704" cy="621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92" y="6903936"/>
            <a:ext cx="9763200" cy="415872"/>
            <a:chOff x="0" y="0"/>
            <a:chExt cx="13017600" cy="554496"/>
          </a:xfrm>
        </p:grpSpPr>
        <p:sp>
          <p:nvSpPr>
            <p:cNvPr id="3" name="Freeform 3"/>
            <p:cNvSpPr/>
            <p:nvPr/>
          </p:nvSpPr>
          <p:spPr>
            <a:xfrm>
              <a:off x="6604" y="6604"/>
              <a:ext cx="13004292" cy="541274"/>
            </a:xfrm>
            <a:custGeom>
              <a:avLst/>
              <a:gdLst/>
              <a:ahLst/>
              <a:cxnLst/>
              <a:rect l="l" t="t" r="r" b="b"/>
              <a:pathLst>
                <a:path w="13004292" h="541274">
                  <a:moveTo>
                    <a:pt x="0" y="0"/>
                  </a:moveTo>
                  <a:lnTo>
                    <a:pt x="13004292" y="0"/>
                  </a:lnTo>
                  <a:lnTo>
                    <a:pt x="13004292" y="541274"/>
                  </a:lnTo>
                  <a:lnTo>
                    <a:pt x="0" y="541274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7500" cy="554482"/>
            </a:xfrm>
            <a:custGeom>
              <a:avLst/>
              <a:gdLst/>
              <a:ahLst/>
              <a:cxnLst/>
              <a:rect l="l" t="t" r="r" b="b"/>
              <a:pathLst>
                <a:path w="13017500" h="554482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547878"/>
                  </a:lnTo>
                  <a:cubicBezTo>
                    <a:pt x="13017500" y="551561"/>
                    <a:pt x="13014579" y="554482"/>
                    <a:pt x="13010896" y="554482"/>
                  </a:cubicBezTo>
                  <a:lnTo>
                    <a:pt x="6604" y="554482"/>
                  </a:lnTo>
                  <a:cubicBezTo>
                    <a:pt x="2921" y="554482"/>
                    <a:pt x="0" y="551561"/>
                    <a:pt x="0" y="547878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547878"/>
                  </a:lnTo>
                  <a:lnTo>
                    <a:pt x="6604" y="547878"/>
                  </a:lnTo>
                  <a:lnTo>
                    <a:pt x="6604" y="541274"/>
                  </a:lnTo>
                  <a:lnTo>
                    <a:pt x="13010896" y="541274"/>
                  </a:lnTo>
                  <a:lnTo>
                    <a:pt x="13010896" y="547878"/>
                  </a:lnTo>
                  <a:lnTo>
                    <a:pt x="13004292" y="547878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992" y="6144"/>
            <a:ext cx="9763200" cy="822528"/>
            <a:chOff x="0" y="0"/>
            <a:chExt cx="13017600" cy="1096704"/>
          </a:xfrm>
        </p:grpSpPr>
        <p:sp>
          <p:nvSpPr>
            <p:cNvPr id="6" name="Freeform 6"/>
            <p:cNvSpPr/>
            <p:nvPr/>
          </p:nvSpPr>
          <p:spPr>
            <a:xfrm>
              <a:off x="6604" y="6604"/>
              <a:ext cx="13004292" cy="1083437"/>
            </a:xfrm>
            <a:custGeom>
              <a:avLst/>
              <a:gdLst/>
              <a:ahLst/>
              <a:cxnLst/>
              <a:rect l="l" t="t" r="r" b="b"/>
              <a:pathLst>
                <a:path w="13004292" h="1083437">
                  <a:moveTo>
                    <a:pt x="0" y="0"/>
                  </a:moveTo>
                  <a:lnTo>
                    <a:pt x="13004292" y="0"/>
                  </a:lnTo>
                  <a:lnTo>
                    <a:pt x="13004292" y="1083437"/>
                  </a:lnTo>
                  <a:lnTo>
                    <a:pt x="0" y="1083437"/>
                  </a:lnTo>
                  <a:close/>
                </a:path>
              </a:pathLst>
            </a:custGeom>
            <a:gradFill rotWithShape="1">
              <a:gsLst>
                <a:gs pos="0">
                  <a:srgbClr val="4597A0">
                    <a:alpha val="100000"/>
                  </a:srgbClr>
                </a:gs>
                <a:gs pos="100000">
                  <a:srgbClr val="72BFC5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3017500" cy="1096645"/>
            </a:xfrm>
            <a:custGeom>
              <a:avLst/>
              <a:gdLst/>
              <a:ahLst/>
              <a:cxnLst/>
              <a:rect l="l" t="t" r="r" b="b"/>
              <a:pathLst>
                <a:path w="13017500" h="1096645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1090041"/>
                  </a:lnTo>
                  <a:cubicBezTo>
                    <a:pt x="13017500" y="1093724"/>
                    <a:pt x="13014579" y="1096645"/>
                    <a:pt x="13010896" y="1096645"/>
                  </a:cubicBezTo>
                  <a:lnTo>
                    <a:pt x="6604" y="1096645"/>
                  </a:lnTo>
                  <a:cubicBezTo>
                    <a:pt x="2921" y="1096645"/>
                    <a:pt x="0" y="1093724"/>
                    <a:pt x="0" y="1090041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1090041"/>
                  </a:lnTo>
                  <a:lnTo>
                    <a:pt x="6604" y="1090041"/>
                  </a:lnTo>
                  <a:lnTo>
                    <a:pt x="6604" y="1083437"/>
                  </a:lnTo>
                  <a:lnTo>
                    <a:pt x="13010896" y="1083437"/>
                  </a:lnTo>
                  <a:lnTo>
                    <a:pt x="13010896" y="1090041"/>
                  </a:lnTo>
                  <a:lnTo>
                    <a:pt x="13004292" y="1090041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34448" y="6988713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GTÜ - Bilgisayar Mühendisliği Bölümü</a:t>
            </a:r>
          </a:p>
        </p:txBody>
      </p:sp>
      <p:sp>
        <p:nvSpPr>
          <p:cNvPr id="9" name="Freeform 9" descr="C:\Users\rehin99\Desktop\bilg-logo.png"/>
          <p:cNvSpPr/>
          <p:nvPr/>
        </p:nvSpPr>
        <p:spPr>
          <a:xfrm>
            <a:off x="87168" y="6258432"/>
            <a:ext cx="1050240" cy="1050240"/>
          </a:xfrm>
          <a:custGeom>
            <a:avLst/>
            <a:gdLst/>
            <a:ahLst/>
            <a:cxnLst/>
            <a:rect l="l" t="t" r="r" b="b"/>
            <a:pathLst>
              <a:path w="1050240" h="1050240">
                <a:moveTo>
                  <a:pt x="0" y="0"/>
                </a:moveTo>
                <a:lnTo>
                  <a:pt x="1050240" y="0"/>
                </a:lnTo>
                <a:lnTo>
                  <a:pt x="1050240" y="1050240"/>
                </a:lnTo>
                <a:lnTo>
                  <a:pt x="0" y="1050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 descr="C:\Users\rehin99\Desktop\gtu-logo.png"/>
          <p:cNvSpPr/>
          <p:nvPr/>
        </p:nvSpPr>
        <p:spPr>
          <a:xfrm>
            <a:off x="8534400" y="46848"/>
            <a:ext cx="1183488" cy="741120"/>
          </a:xfrm>
          <a:custGeom>
            <a:avLst/>
            <a:gdLst/>
            <a:ahLst/>
            <a:cxnLst/>
            <a:rect l="l" t="t" r="r" b="b"/>
            <a:pathLst>
              <a:path w="1183488" h="741120">
                <a:moveTo>
                  <a:pt x="0" y="0"/>
                </a:moveTo>
                <a:lnTo>
                  <a:pt x="1183488" y="0"/>
                </a:lnTo>
                <a:lnTo>
                  <a:pt x="1183488" y="741120"/>
                </a:lnTo>
                <a:lnTo>
                  <a:pt x="0" y="741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" r="-5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TextBox 11"/>
          <p:cNvSpPr txBox="1"/>
          <p:nvPr/>
        </p:nvSpPr>
        <p:spPr>
          <a:xfrm>
            <a:off x="4966800" y="6980649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BİL 495/496 Bitirme Projesi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4992" y="6258432"/>
            <a:ext cx="9763200" cy="1061376"/>
            <a:chOff x="0" y="0"/>
            <a:chExt cx="13017600" cy="141516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860672"/>
              <a:ext cx="13017600" cy="554496"/>
              <a:chOff x="0" y="0"/>
              <a:chExt cx="13017600" cy="55449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6604" y="6604"/>
                <a:ext cx="13004292" cy="541274"/>
              </a:xfrm>
              <a:custGeom>
                <a:avLst/>
                <a:gdLst/>
                <a:ahLst/>
                <a:cxnLst/>
                <a:rect l="l" t="t" r="r" b="b"/>
                <a:pathLst>
                  <a:path w="13004292" h="541274">
                    <a:moveTo>
                      <a:pt x="0" y="0"/>
                    </a:moveTo>
                    <a:lnTo>
                      <a:pt x="13004292" y="0"/>
                    </a:lnTo>
                    <a:lnTo>
                      <a:pt x="13004292" y="541274"/>
                    </a:lnTo>
                    <a:lnTo>
                      <a:pt x="0" y="541274"/>
                    </a:lnTo>
                    <a:close/>
                  </a:path>
                </a:pathLst>
              </a:custGeom>
              <a:solidFill>
                <a:srgbClr val="3C8C93"/>
              </a:solidFill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3017500" cy="554482"/>
              </a:xfrm>
              <a:custGeom>
                <a:avLst/>
                <a:gdLst/>
                <a:ahLst/>
                <a:cxnLst/>
                <a:rect l="l" t="t" r="r" b="b"/>
                <a:pathLst>
                  <a:path w="13017500" h="554482">
                    <a:moveTo>
                      <a:pt x="6604" y="0"/>
                    </a:moveTo>
                    <a:lnTo>
                      <a:pt x="13010896" y="0"/>
                    </a:lnTo>
                    <a:cubicBezTo>
                      <a:pt x="13014579" y="0"/>
                      <a:pt x="13017500" y="2921"/>
                      <a:pt x="13017500" y="6604"/>
                    </a:cubicBezTo>
                    <a:lnTo>
                      <a:pt x="13017500" y="547878"/>
                    </a:lnTo>
                    <a:cubicBezTo>
                      <a:pt x="13017500" y="551561"/>
                      <a:pt x="13014579" y="554482"/>
                      <a:pt x="13010896" y="554482"/>
                    </a:cubicBezTo>
                    <a:lnTo>
                      <a:pt x="6604" y="554482"/>
                    </a:lnTo>
                    <a:cubicBezTo>
                      <a:pt x="2921" y="554482"/>
                      <a:pt x="0" y="551561"/>
                      <a:pt x="0" y="547878"/>
                    </a:cubicBezTo>
                    <a:lnTo>
                      <a:pt x="0" y="6604"/>
                    </a:lnTo>
                    <a:cubicBezTo>
                      <a:pt x="0" y="2921"/>
                      <a:pt x="2921" y="0"/>
                      <a:pt x="6604" y="0"/>
                    </a:cubicBezTo>
                    <a:moveTo>
                      <a:pt x="6604" y="13335"/>
                    </a:moveTo>
                    <a:lnTo>
                      <a:pt x="6604" y="6604"/>
                    </a:lnTo>
                    <a:lnTo>
                      <a:pt x="13208" y="6604"/>
                    </a:lnTo>
                    <a:lnTo>
                      <a:pt x="13208" y="547878"/>
                    </a:lnTo>
                    <a:lnTo>
                      <a:pt x="6604" y="547878"/>
                    </a:lnTo>
                    <a:lnTo>
                      <a:pt x="6604" y="541274"/>
                    </a:lnTo>
                    <a:lnTo>
                      <a:pt x="13010896" y="541274"/>
                    </a:lnTo>
                    <a:lnTo>
                      <a:pt x="13010896" y="547878"/>
                    </a:lnTo>
                    <a:lnTo>
                      <a:pt x="13004292" y="547878"/>
                    </a:lnTo>
                    <a:lnTo>
                      <a:pt x="13004292" y="6604"/>
                    </a:lnTo>
                    <a:lnTo>
                      <a:pt x="13010896" y="6604"/>
                    </a:lnTo>
                    <a:lnTo>
                      <a:pt x="13010896" y="13208"/>
                    </a:lnTo>
                    <a:lnTo>
                      <a:pt x="6604" y="132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2185920" y="983233"/>
              <a:ext cx="4323136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GTU - Computer Engineering Department</a:t>
              </a:r>
            </a:p>
          </p:txBody>
        </p:sp>
        <p:sp>
          <p:nvSpPr>
            <p:cNvPr id="17" name="Freeform 17" descr="C:\Users\rehin99\Desktop\bilg-logo.png"/>
            <p:cNvSpPr/>
            <p:nvPr/>
          </p:nvSpPr>
          <p:spPr>
            <a:xfrm>
              <a:off x="122880" y="0"/>
              <a:ext cx="1400320" cy="1400320"/>
            </a:xfrm>
            <a:custGeom>
              <a:avLst/>
              <a:gdLst/>
              <a:ahLst/>
              <a:cxnLst/>
              <a:rect l="l" t="t" r="r" b="b"/>
              <a:pathLst>
                <a:path w="1400320" h="1400320">
                  <a:moveTo>
                    <a:pt x="0" y="0"/>
                  </a:moveTo>
                  <a:lnTo>
                    <a:pt x="1400320" y="0"/>
                  </a:lnTo>
                  <a:lnTo>
                    <a:pt x="1400320" y="1400320"/>
                  </a:lnTo>
                  <a:lnTo>
                    <a:pt x="0" y="1400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060800" y="983233"/>
              <a:ext cx="4202624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CSE 496 Graduation Project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4689915" y="1456851"/>
            <a:ext cx="4846526" cy="4801581"/>
          </a:xfrm>
          <a:custGeom>
            <a:avLst/>
            <a:gdLst/>
            <a:ahLst/>
            <a:cxnLst/>
            <a:rect l="l" t="t" r="r" b="b"/>
            <a:pathLst>
              <a:path w="4846526" h="4801581">
                <a:moveTo>
                  <a:pt x="0" y="0"/>
                </a:moveTo>
                <a:lnTo>
                  <a:pt x="4846526" y="0"/>
                </a:lnTo>
                <a:lnTo>
                  <a:pt x="4846526" y="4801581"/>
                </a:lnTo>
                <a:lnTo>
                  <a:pt x="0" y="4801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0" name="TextBox 20"/>
          <p:cNvSpPr txBox="1"/>
          <p:nvPr/>
        </p:nvSpPr>
        <p:spPr>
          <a:xfrm>
            <a:off x="253872" y="63750"/>
            <a:ext cx="8188704" cy="621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Overview 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7168" y="1619250"/>
            <a:ext cx="4354498" cy="4406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just">
              <a:lnSpc>
                <a:spcPts val="2279"/>
              </a:lnSpc>
              <a:buFont typeface="Arial"/>
              <a:buChar char="•"/>
            </a:pPr>
            <a:r>
              <a:rPr lang="en-US" sz="1899" b="1" spc="-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Purpose:</a:t>
            </a:r>
            <a:r>
              <a:rPr lang="en-US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Predict how climate change affects water quality in Yuvacık Dam’s rivers (Kirazdere, Kazandere and Serindere) using chemical exergy.</a:t>
            </a:r>
          </a:p>
          <a:p>
            <a:pPr algn="just">
              <a:lnSpc>
                <a:spcPts val="2279"/>
              </a:lnSpc>
            </a:pPr>
            <a:endParaRPr lang="en-US" sz="1899" spc="-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0209" lvl="1" indent="-205105" algn="just">
              <a:lnSpc>
                <a:spcPts val="2279"/>
              </a:lnSpc>
              <a:buFont typeface="Arial"/>
              <a:buChar char="•"/>
            </a:pPr>
            <a:r>
              <a:rPr lang="en-US" sz="18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Problem:</a:t>
            </a:r>
            <a:r>
              <a:rPr lang="en-US" sz="1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Climate change may degrade water in rivers like Kazandere, impacting Kocaeli’s water supply.</a:t>
            </a:r>
          </a:p>
          <a:p>
            <a:pPr algn="just">
              <a:lnSpc>
                <a:spcPts val="2279"/>
              </a:lnSpc>
            </a:pPr>
            <a:endParaRPr lang="en-US" sz="1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0209" lvl="1" indent="-205105" algn="just">
              <a:lnSpc>
                <a:spcPts val="2279"/>
              </a:lnSpc>
              <a:buFont typeface="Arial"/>
              <a:buChar char="•"/>
            </a:pPr>
            <a:r>
              <a:rPr lang="en-US" sz="1899" b="1" spc="-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Goal:</a:t>
            </a:r>
            <a:r>
              <a:rPr lang="en-US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machine learning to estimate exergy under RCP 4.5</a:t>
            </a: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(moderate)</a:t>
            </a:r>
            <a:r>
              <a:rPr lang="en-US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RCP 8.5</a:t>
            </a: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(pessimistic)</a:t>
            </a:r>
            <a:r>
              <a:rPr lang="en-US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scenarios up to 2</a:t>
            </a: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050</a:t>
            </a:r>
            <a:r>
              <a:rPr lang="en-US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CEFDB-3FB8-C75D-A900-27CEAD48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851738F-D17C-DD32-F226-CA3AE4D7AC0E}"/>
              </a:ext>
            </a:extLst>
          </p:cNvPr>
          <p:cNvGrpSpPr/>
          <p:nvPr/>
        </p:nvGrpSpPr>
        <p:grpSpPr>
          <a:xfrm>
            <a:off x="-4992" y="6903936"/>
            <a:ext cx="9763200" cy="415872"/>
            <a:chOff x="0" y="0"/>
            <a:chExt cx="13017600" cy="55449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1CBB5D1-AC06-8707-3CE9-FB2A19530514}"/>
                </a:ext>
              </a:extLst>
            </p:cNvPr>
            <p:cNvSpPr/>
            <p:nvPr/>
          </p:nvSpPr>
          <p:spPr>
            <a:xfrm>
              <a:off x="6604" y="6604"/>
              <a:ext cx="13004292" cy="541274"/>
            </a:xfrm>
            <a:custGeom>
              <a:avLst/>
              <a:gdLst/>
              <a:ahLst/>
              <a:cxnLst/>
              <a:rect l="l" t="t" r="r" b="b"/>
              <a:pathLst>
                <a:path w="13004292" h="541274">
                  <a:moveTo>
                    <a:pt x="0" y="0"/>
                  </a:moveTo>
                  <a:lnTo>
                    <a:pt x="13004292" y="0"/>
                  </a:lnTo>
                  <a:lnTo>
                    <a:pt x="13004292" y="541274"/>
                  </a:lnTo>
                  <a:lnTo>
                    <a:pt x="0" y="541274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8CDFCEB-52FC-4C3E-239C-2552C3BBF4FA}"/>
                </a:ext>
              </a:extLst>
            </p:cNvPr>
            <p:cNvSpPr/>
            <p:nvPr/>
          </p:nvSpPr>
          <p:spPr>
            <a:xfrm>
              <a:off x="0" y="0"/>
              <a:ext cx="13017500" cy="554482"/>
            </a:xfrm>
            <a:custGeom>
              <a:avLst/>
              <a:gdLst/>
              <a:ahLst/>
              <a:cxnLst/>
              <a:rect l="l" t="t" r="r" b="b"/>
              <a:pathLst>
                <a:path w="13017500" h="554482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547878"/>
                  </a:lnTo>
                  <a:cubicBezTo>
                    <a:pt x="13017500" y="551561"/>
                    <a:pt x="13014579" y="554482"/>
                    <a:pt x="13010896" y="554482"/>
                  </a:cubicBezTo>
                  <a:lnTo>
                    <a:pt x="6604" y="554482"/>
                  </a:lnTo>
                  <a:cubicBezTo>
                    <a:pt x="2921" y="554482"/>
                    <a:pt x="0" y="551561"/>
                    <a:pt x="0" y="547878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547878"/>
                  </a:lnTo>
                  <a:lnTo>
                    <a:pt x="6604" y="547878"/>
                  </a:lnTo>
                  <a:lnTo>
                    <a:pt x="6604" y="541274"/>
                  </a:lnTo>
                  <a:lnTo>
                    <a:pt x="13010896" y="541274"/>
                  </a:lnTo>
                  <a:lnTo>
                    <a:pt x="13010896" y="547878"/>
                  </a:lnTo>
                  <a:lnTo>
                    <a:pt x="13004292" y="547878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949780C-1C9B-234D-F7CA-0CA78C0E98CE}"/>
              </a:ext>
            </a:extLst>
          </p:cNvPr>
          <p:cNvGrpSpPr/>
          <p:nvPr/>
        </p:nvGrpSpPr>
        <p:grpSpPr>
          <a:xfrm>
            <a:off x="-4992" y="6144"/>
            <a:ext cx="9763200" cy="822528"/>
            <a:chOff x="0" y="0"/>
            <a:chExt cx="13017600" cy="109670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F911997-E0B8-A3AE-DEFC-885D75F6130B}"/>
                </a:ext>
              </a:extLst>
            </p:cNvPr>
            <p:cNvSpPr/>
            <p:nvPr/>
          </p:nvSpPr>
          <p:spPr>
            <a:xfrm>
              <a:off x="6604" y="6604"/>
              <a:ext cx="13004292" cy="1083437"/>
            </a:xfrm>
            <a:custGeom>
              <a:avLst/>
              <a:gdLst/>
              <a:ahLst/>
              <a:cxnLst/>
              <a:rect l="l" t="t" r="r" b="b"/>
              <a:pathLst>
                <a:path w="13004292" h="1083437">
                  <a:moveTo>
                    <a:pt x="0" y="0"/>
                  </a:moveTo>
                  <a:lnTo>
                    <a:pt x="13004292" y="0"/>
                  </a:lnTo>
                  <a:lnTo>
                    <a:pt x="13004292" y="1083437"/>
                  </a:lnTo>
                  <a:lnTo>
                    <a:pt x="0" y="1083437"/>
                  </a:lnTo>
                  <a:close/>
                </a:path>
              </a:pathLst>
            </a:custGeom>
            <a:gradFill rotWithShape="1">
              <a:gsLst>
                <a:gs pos="0">
                  <a:srgbClr val="4597A0">
                    <a:alpha val="100000"/>
                  </a:srgbClr>
                </a:gs>
                <a:gs pos="100000">
                  <a:srgbClr val="72BFC5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8441D8-824E-0718-DF48-D2BB4E8ACFFA}"/>
                </a:ext>
              </a:extLst>
            </p:cNvPr>
            <p:cNvSpPr/>
            <p:nvPr/>
          </p:nvSpPr>
          <p:spPr>
            <a:xfrm>
              <a:off x="0" y="0"/>
              <a:ext cx="13017500" cy="1096645"/>
            </a:xfrm>
            <a:custGeom>
              <a:avLst/>
              <a:gdLst/>
              <a:ahLst/>
              <a:cxnLst/>
              <a:rect l="l" t="t" r="r" b="b"/>
              <a:pathLst>
                <a:path w="13017500" h="1096645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1090041"/>
                  </a:lnTo>
                  <a:cubicBezTo>
                    <a:pt x="13017500" y="1093724"/>
                    <a:pt x="13014579" y="1096645"/>
                    <a:pt x="13010896" y="1096645"/>
                  </a:cubicBezTo>
                  <a:lnTo>
                    <a:pt x="6604" y="1096645"/>
                  </a:lnTo>
                  <a:cubicBezTo>
                    <a:pt x="2921" y="1096645"/>
                    <a:pt x="0" y="1093724"/>
                    <a:pt x="0" y="1090041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1090041"/>
                  </a:lnTo>
                  <a:lnTo>
                    <a:pt x="6604" y="1090041"/>
                  </a:lnTo>
                  <a:lnTo>
                    <a:pt x="6604" y="1083437"/>
                  </a:lnTo>
                  <a:lnTo>
                    <a:pt x="13010896" y="1083437"/>
                  </a:lnTo>
                  <a:lnTo>
                    <a:pt x="13010896" y="1090041"/>
                  </a:lnTo>
                  <a:lnTo>
                    <a:pt x="13004292" y="1090041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2B3A72CA-2877-5D7A-A249-91DF17E001E1}"/>
              </a:ext>
            </a:extLst>
          </p:cNvPr>
          <p:cNvSpPr txBox="1"/>
          <p:nvPr/>
        </p:nvSpPr>
        <p:spPr>
          <a:xfrm>
            <a:off x="1634448" y="6988713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GTÜ - Bilgisayar Mühendisliği Bölümü</a:t>
            </a:r>
          </a:p>
        </p:txBody>
      </p:sp>
      <p:sp>
        <p:nvSpPr>
          <p:cNvPr id="9" name="Freeform 9" descr="C:\Users\rehin99\Desktop\bilg-logo.png">
            <a:extLst>
              <a:ext uri="{FF2B5EF4-FFF2-40B4-BE49-F238E27FC236}">
                <a16:creationId xmlns:a16="http://schemas.microsoft.com/office/drawing/2014/main" id="{C805FE25-9EA3-016F-063D-D71DDBD9FECF}"/>
              </a:ext>
            </a:extLst>
          </p:cNvPr>
          <p:cNvSpPr/>
          <p:nvPr/>
        </p:nvSpPr>
        <p:spPr>
          <a:xfrm>
            <a:off x="87168" y="6258432"/>
            <a:ext cx="1050240" cy="1050240"/>
          </a:xfrm>
          <a:custGeom>
            <a:avLst/>
            <a:gdLst/>
            <a:ahLst/>
            <a:cxnLst/>
            <a:rect l="l" t="t" r="r" b="b"/>
            <a:pathLst>
              <a:path w="1050240" h="1050240">
                <a:moveTo>
                  <a:pt x="0" y="0"/>
                </a:moveTo>
                <a:lnTo>
                  <a:pt x="1050240" y="0"/>
                </a:lnTo>
                <a:lnTo>
                  <a:pt x="1050240" y="1050240"/>
                </a:lnTo>
                <a:lnTo>
                  <a:pt x="0" y="1050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 descr="C:\Users\rehin99\Desktop\gtu-logo.png">
            <a:extLst>
              <a:ext uri="{FF2B5EF4-FFF2-40B4-BE49-F238E27FC236}">
                <a16:creationId xmlns:a16="http://schemas.microsoft.com/office/drawing/2014/main" id="{D3616D56-2805-89A8-277C-4C0BF91A51DC}"/>
              </a:ext>
            </a:extLst>
          </p:cNvPr>
          <p:cNvSpPr/>
          <p:nvPr/>
        </p:nvSpPr>
        <p:spPr>
          <a:xfrm>
            <a:off x="8534400" y="46848"/>
            <a:ext cx="1183488" cy="741120"/>
          </a:xfrm>
          <a:custGeom>
            <a:avLst/>
            <a:gdLst/>
            <a:ahLst/>
            <a:cxnLst/>
            <a:rect l="l" t="t" r="r" b="b"/>
            <a:pathLst>
              <a:path w="1183488" h="741120">
                <a:moveTo>
                  <a:pt x="0" y="0"/>
                </a:moveTo>
                <a:lnTo>
                  <a:pt x="1183488" y="0"/>
                </a:lnTo>
                <a:lnTo>
                  <a:pt x="1183488" y="741120"/>
                </a:lnTo>
                <a:lnTo>
                  <a:pt x="0" y="741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" r="-5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AA56D26-328D-E8D4-713B-37AB1B7240B4}"/>
              </a:ext>
            </a:extLst>
          </p:cNvPr>
          <p:cNvSpPr txBox="1"/>
          <p:nvPr/>
        </p:nvSpPr>
        <p:spPr>
          <a:xfrm>
            <a:off x="4966800" y="6980649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BİL 495/496 Bitirme Projesi 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632CB132-FD9E-2F56-7171-6E8B4382BA63}"/>
              </a:ext>
            </a:extLst>
          </p:cNvPr>
          <p:cNvGrpSpPr/>
          <p:nvPr/>
        </p:nvGrpSpPr>
        <p:grpSpPr>
          <a:xfrm>
            <a:off x="-4992" y="6258432"/>
            <a:ext cx="9763200" cy="1061376"/>
            <a:chOff x="0" y="0"/>
            <a:chExt cx="13017600" cy="1415168"/>
          </a:xfrm>
        </p:grpSpPr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1855D63B-5F52-F763-18A0-DA054C189CDE}"/>
                </a:ext>
              </a:extLst>
            </p:cNvPr>
            <p:cNvGrpSpPr/>
            <p:nvPr/>
          </p:nvGrpSpPr>
          <p:grpSpPr>
            <a:xfrm>
              <a:off x="0" y="860672"/>
              <a:ext cx="13017600" cy="554496"/>
              <a:chOff x="0" y="0"/>
              <a:chExt cx="13017600" cy="554496"/>
            </a:xfrm>
          </p:grpSpPr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24DFDFD6-7641-8594-1551-CBF80411D146}"/>
                  </a:ext>
                </a:extLst>
              </p:cNvPr>
              <p:cNvSpPr/>
              <p:nvPr/>
            </p:nvSpPr>
            <p:spPr>
              <a:xfrm>
                <a:off x="6604" y="6604"/>
                <a:ext cx="13004292" cy="541274"/>
              </a:xfrm>
              <a:custGeom>
                <a:avLst/>
                <a:gdLst/>
                <a:ahLst/>
                <a:cxnLst/>
                <a:rect l="l" t="t" r="r" b="b"/>
                <a:pathLst>
                  <a:path w="13004292" h="541274">
                    <a:moveTo>
                      <a:pt x="0" y="0"/>
                    </a:moveTo>
                    <a:lnTo>
                      <a:pt x="13004292" y="0"/>
                    </a:lnTo>
                    <a:lnTo>
                      <a:pt x="13004292" y="541274"/>
                    </a:lnTo>
                    <a:lnTo>
                      <a:pt x="0" y="541274"/>
                    </a:lnTo>
                    <a:close/>
                  </a:path>
                </a:pathLst>
              </a:custGeom>
              <a:solidFill>
                <a:srgbClr val="3C8C93"/>
              </a:solidFill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37A6F8F5-D589-682F-30ED-96FDEDE90982}"/>
                  </a:ext>
                </a:extLst>
              </p:cNvPr>
              <p:cNvSpPr/>
              <p:nvPr/>
            </p:nvSpPr>
            <p:spPr>
              <a:xfrm>
                <a:off x="0" y="0"/>
                <a:ext cx="13017500" cy="554482"/>
              </a:xfrm>
              <a:custGeom>
                <a:avLst/>
                <a:gdLst/>
                <a:ahLst/>
                <a:cxnLst/>
                <a:rect l="l" t="t" r="r" b="b"/>
                <a:pathLst>
                  <a:path w="13017500" h="554482">
                    <a:moveTo>
                      <a:pt x="6604" y="0"/>
                    </a:moveTo>
                    <a:lnTo>
                      <a:pt x="13010896" y="0"/>
                    </a:lnTo>
                    <a:cubicBezTo>
                      <a:pt x="13014579" y="0"/>
                      <a:pt x="13017500" y="2921"/>
                      <a:pt x="13017500" y="6604"/>
                    </a:cubicBezTo>
                    <a:lnTo>
                      <a:pt x="13017500" y="547878"/>
                    </a:lnTo>
                    <a:cubicBezTo>
                      <a:pt x="13017500" y="551561"/>
                      <a:pt x="13014579" y="554482"/>
                      <a:pt x="13010896" y="554482"/>
                    </a:cubicBezTo>
                    <a:lnTo>
                      <a:pt x="6604" y="554482"/>
                    </a:lnTo>
                    <a:cubicBezTo>
                      <a:pt x="2921" y="554482"/>
                      <a:pt x="0" y="551561"/>
                      <a:pt x="0" y="547878"/>
                    </a:cubicBezTo>
                    <a:lnTo>
                      <a:pt x="0" y="6604"/>
                    </a:lnTo>
                    <a:cubicBezTo>
                      <a:pt x="0" y="2921"/>
                      <a:pt x="2921" y="0"/>
                      <a:pt x="6604" y="0"/>
                    </a:cubicBezTo>
                    <a:moveTo>
                      <a:pt x="6604" y="13335"/>
                    </a:moveTo>
                    <a:lnTo>
                      <a:pt x="6604" y="6604"/>
                    </a:lnTo>
                    <a:lnTo>
                      <a:pt x="13208" y="6604"/>
                    </a:lnTo>
                    <a:lnTo>
                      <a:pt x="13208" y="547878"/>
                    </a:lnTo>
                    <a:lnTo>
                      <a:pt x="6604" y="547878"/>
                    </a:lnTo>
                    <a:lnTo>
                      <a:pt x="6604" y="541274"/>
                    </a:lnTo>
                    <a:lnTo>
                      <a:pt x="13010896" y="541274"/>
                    </a:lnTo>
                    <a:lnTo>
                      <a:pt x="13010896" y="547878"/>
                    </a:lnTo>
                    <a:lnTo>
                      <a:pt x="13004292" y="547878"/>
                    </a:lnTo>
                    <a:lnTo>
                      <a:pt x="13004292" y="6604"/>
                    </a:lnTo>
                    <a:lnTo>
                      <a:pt x="13010896" y="6604"/>
                    </a:lnTo>
                    <a:lnTo>
                      <a:pt x="13010896" y="13208"/>
                    </a:lnTo>
                    <a:lnTo>
                      <a:pt x="6604" y="132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2CAE8061-6305-3369-0EE0-6331F863518E}"/>
                </a:ext>
              </a:extLst>
            </p:cNvPr>
            <p:cNvSpPr txBox="1"/>
            <p:nvPr/>
          </p:nvSpPr>
          <p:spPr>
            <a:xfrm>
              <a:off x="2185920" y="983233"/>
              <a:ext cx="4323136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GTU - Computer Engineering Department</a:t>
              </a:r>
            </a:p>
          </p:txBody>
        </p:sp>
        <p:sp>
          <p:nvSpPr>
            <p:cNvPr id="17" name="Freeform 17" descr="C:\Users\rehin99\Desktop\bilg-logo.png">
              <a:extLst>
                <a:ext uri="{FF2B5EF4-FFF2-40B4-BE49-F238E27FC236}">
                  <a16:creationId xmlns:a16="http://schemas.microsoft.com/office/drawing/2014/main" id="{772341D0-6631-15C4-4818-E30E980A3F73}"/>
                </a:ext>
              </a:extLst>
            </p:cNvPr>
            <p:cNvSpPr/>
            <p:nvPr/>
          </p:nvSpPr>
          <p:spPr>
            <a:xfrm>
              <a:off x="122880" y="0"/>
              <a:ext cx="1400320" cy="1400320"/>
            </a:xfrm>
            <a:custGeom>
              <a:avLst/>
              <a:gdLst/>
              <a:ahLst/>
              <a:cxnLst/>
              <a:rect l="l" t="t" r="r" b="b"/>
              <a:pathLst>
                <a:path w="1400320" h="1400320">
                  <a:moveTo>
                    <a:pt x="0" y="0"/>
                  </a:moveTo>
                  <a:lnTo>
                    <a:pt x="1400320" y="0"/>
                  </a:lnTo>
                  <a:lnTo>
                    <a:pt x="1400320" y="1400320"/>
                  </a:lnTo>
                  <a:lnTo>
                    <a:pt x="0" y="1400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453F0FFF-24DE-C159-D925-A22FA566FD0E}"/>
                </a:ext>
              </a:extLst>
            </p:cNvPr>
            <p:cNvSpPr txBox="1"/>
            <p:nvPr/>
          </p:nvSpPr>
          <p:spPr>
            <a:xfrm>
              <a:off x="7060800" y="983233"/>
              <a:ext cx="4202624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CSE 496 Graduation Project</a:t>
              </a:r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2ACEBAF1-8668-4254-4991-DEBD06D43EDA}"/>
              </a:ext>
            </a:extLst>
          </p:cNvPr>
          <p:cNvSpPr txBox="1"/>
          <p:nvPr/>
        </p:nvSpPr>
        <p:spPr>
          <a:xfrm>
            <a:off x="253872" y="63750"/>
            <a:ext cx="8188704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tr-TR" sz="4266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Exergy?</a:t>
            </a:r>
            <a:r>
              <a:rPr lang="en-US" sz="4266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D87E2E67-8042-391F-4F2B-38CF31532109}"/>
              </a:ext>
            </a:extLst>
          </p:cNvPr>
          <p:cNvSpPr txBox="1"/>
          <p:nvPr/>
        </p:nvSpPr>
        <p:spPr>
          <a:xfrm>
            <a:off x="94788" y="1143000"/>
            <a:ext cx="4477212" cy="2630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0209" lvl="1" indent="-205105" algn="just">
              <a:buFont typeface="Arial"/>
              <a:buChar char="•"/>
            </a:pPr>
            <a:r>
              <a:rPr lang="tr-TR" sz="1899" b="1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</a:t>
            </a: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Total work</a:t>
            </a:r>
          </a:p>
          <a:p>
            <a:pPr marL="205104" lvl="1" algn="just"/>
            <a:r>
              <a:rPr lang="tr-TR" sz="1899" b="1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Exergy </a:t>
            </a: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Total usable work </a:t>
            </a:r>
          </a:p>
          <a:p>
            <a:pPr marL="410209" lvl="1" indent="-205105" algn="just">
              <a:buFont typeface="Arial"/>
              <a:buChar char="•"/>
            </a:pPr>
            <a:endParaRPr lang="tr-TR" sz="1899" b="1" spc="-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0209" lvl="1" indent="-205105" algn="just">
              <a:buFont typeface="Arial"/>
              <a:buChar char="•"/>
            </a:pPr>
            <a:r>
              <a:rPr lang="tr-TR" sz="1899" b="1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Exergy</a:t>
            </a: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measures the usable energy.</a:t>
            </a:r>
          </a:p>
          <a:p>
            <a:pPr marL="205104" lvl="1" algn="just"/>
            <a:endParaRPr lang="tr-TR" sz="1899" spc="-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0209" lvl="1" indent="-205105" algn="just">
              <a:buFont typeface="Arial"/>
              <a:buChar char="•"/>
            </a:pPr>
            <a:r>
              <a:rPr lang="tr-TR" sz="1899" b="1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Exergy</a:t>
            </a: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maximum amount of useful work that can be extracted from a system before it reaches equilibrium with its environment.</a:t>
            </a:r>
          </a:p>
        </p:txBody>
      </p:sp>
      <p:pic>
        <p:nvPicPr>
          <p:cNvPr id="1026" name="Picture 2" descr="Energy Entropy and Exergy- An Interesting Thermodynamics Concept">
            <a:extLst>
              <a:ext uri="{FF2B5EF4-FFF2-40B4-BE49-F238E27FC236}">
                <a16:creationId xmlns:a16="http://schemas.microsoft.com/office/drawing/2014/main" id="{7B22F014-AB75-8C31-D3DD-41A5FA58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43" y="1604010"/>
            <a:ext cx="4084701" cy="243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61B9A7-49DA-4A2E-B543-039360E4C95F}"/>
              </a:ext>
            </a:extLst>
          </p:cNvPr>
          <p:cNvSpPr txBox="1"/>
          <p:nvPr/>
        </p:nvSpPr>
        <p:spPr>
          <a:xfrm>
            <a:off x="87168" y="4419600"/>
            <a:ext cx="9590232" cy="1769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48004" lvl="1" indent="-342900" algn="just">
              <a:buFont typeface="Arial" panose="020B0604020202020204" pitchFamily="34" charset="0"/>
              <a:buChar char="•"/>
            </a:pP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Exergy = Chemical Exergy </a:t>
            </a:r>
            <a:r>
              <a:rPr lang="tr-TR" sz="2000"/>
              <a:t>✅</a:t>
            </a: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Physical Exergy</a:t>
            </a:r>
          </a:p>
          <a:p>
            <a:pPr marL="548004" lvl="1" indent="-342900" algn="just">
              <a:buFont typeface="Arial" panose="020B0604020202020204" pitchFamily="34" charset="0"/>
              <a:buChar char="•"/>
            </a:pPr>
            <a:endParaRPr lang="tr-TR" sz="1899" spc="-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004" lvl="1" indent="-342900" algn="just">
              <a:buFont typeface="Arial" panose="020B0604020202020204" pitchFamily="34" charset="0"/>
              <a:buChar char="•"/>
            </a:pP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water with </a:t>
            </a:r>
            <a:r>
              <a:rPr lang="tr-TR" sz="1899" b="1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exergy </a:t>
            </a: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➡️ High water quality and usability. ➡️ Different from its environment (polluted water). </a:t>
            </a:r>
          </a:p>
          <a:p>
            <a:pPr marL="205104" lvl="1" algn="just"/>
            <a:endParaRPr lang="tr-TR" sz="1899" spc="-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004" lvl="1" indent="-342900" algn="just">
              <a:buFont typeface="Arial" panose="020B0604020202020204" pitchFamily="34" charset="0"/>
              <a:buChar char="•"/>
            </a:pPr>
            <a:r>
              <a:rPr lang="tr-TR" sz="189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Calculated by </a:t>
            </a:r>
            <a:r>
              <a:rPr lang="fr-FR" sz="2000" b="1"/>
              <a:t>Ion concentrations</a:t>
            </a:r>
            <a:r>
              <a:rPr lang="fr-FR" sz="2000"/>
              <a:t> (e.g., Na⁺, Cl⁻, Fe³⁺)</a:t>
            </a:r>
            <a:r>
              <a:rPr lang="tr-TR" sz="2000"/>
              <a:t>, </a:t>
            </a:r>
            <a:r>
              <a:rPr lang="tr-TR" sz="2000" b="1"/>
              <a:t>pH level</a:t>
            </a:r>
            <a:r>
              <a:rPr lang="tr-TR" sz="2000"/>
              <a:t>, </a:t>
            </a:r>
            <a:r>
              <a:rPr lang="tr-TR" sz="2000" b="1"/>
              <a:t>Dissolved substances</a:t>
            </a:r>
            <a:endParaRPr lang="tr-TR" sz="1899" b="1" spc="-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0272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92" y="6903936"/>
            <a:ext cx="9763200" cy="415872"/>
            <a:chOff x="0" y="0"/>
            <a:chExt cx="13017600" cy="554496"/>
          </a:xfrm>
        </p:grpSpPr>
        <p:sp>
          <p:nvSpPr>
            <p:cNvPr id="3" name="Freeform 3"/>
            <p:cNvSpPr/>
            <p:nvPr/>
          </p:nvSpPr>
          <p:spPr>
            <a:xfrm>
              <a:off x="6604" y="6604"/>
              <a:ext cx="13004292" cy="541274"/>
            </a:xfrm>
            <a:custGeom>
              <a:avLst/>
              <a:gdLst/>
              <a:ahLst/>
              <a:cxnLst/>
              <a:rect l="l" t="t" r="r" b="b"/>
              <a:pathLst>
                <a:path w="13004292" h="541274">
                  <a:moveTo>
                    <a:pt x="0" y="0"/>
                  </a:moveTo>
                  <a:lnTo>
                    <a:pt x="13004292" y="0"/>
                  </a:lnTo>
                  <a:lnTo>
                    <a:pt x="13004292" y="541274"/>
                  </a:lnTo>
                  <a:lnTo>
                    <a:pt x="0" y="541274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7500" cy="554482"/>
            </a:xfrm>
            <a:custGeom>
              <a:avLst/>
              <a:gdLst/>
              <a:ahLst/>
              <a:cxnLst/>
              <a:rect l="l" t="t" r="r" b="b"/>
              <a:pathLst>
                <a:path w="13017500" h="554482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547878"/>
                  </a:lnTo>
                  <a:cubicBezTo>
                    <a:pt x="13017500" y="551561"/>
                    <a:pt x="13014579" y="554482"/>
                    <a:pt x="13010896" y="554482"/>
                  </a:cubicBezTo>
                  <a:lnTo>
                    <a:pt x="6604" y="554482"/>
                  </a:lnTo>
                  <a:cubicBezTo>
                    <a:pt x="2921" y="554482"/>
                    <a:pt x="0" y="551561"/>
                    <a:pt x="0" y="547878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547878"/>
                  </a:lnTo>
                  <a:lnTo>
                    <a:pt x="6604" y="547878"/>
                  </a:lnTo>
                  <a:lnTo>
                    <a:pt x="6604" y="541274"/>
                  </a:lnTo>
                  <a:lnTo>
                    <a:pt x="13010896" y="541274"/>
                  </a:lnTo>
                  <a:lnTo>
                    <a:pt x="13010896" y="547878"/>
                  </a:lnTo>
                  <a:lnTo>
                    <a:pt x="13004292" y="547878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992" y="6144"/>
            <a:ext cx="9763200" cy="822528"/>
            <a:chOff x="0" y="0"/>
            <a:chExt cx="13017600" cy="1096704"/>
          </a:xfrm>
        </p:grpSpPr>
        <p:sp>
          <p:nvSpPr>
            <p:cNvPr id="6" name="Freeform 6"/>
            <p:cNvSpPr/>
            <p:nvPr/>
          </p:nvSpPr>
          <p:spPr>
            <a:xfrm>
              <a:off x="6604" y="6604"/>
              <a:ext cx="13004292" cy="1083437"/>
            </a:xfrm>
            <a:custGeom>
              <a:avLst/>
              <a:gdLst/>
              <a:ahLst/>
              <a:cxnLst/>
              <a:rect l="l" t="t" r="r" b="b"/>
              <a:pathLst>
                <a:path w="13004292" h="1083437">
                  <a:moveTo>
                    <a:pt x="0" y="0"/>
                  </a:moveTo>
                  <a:lnTo>
                    <a:pt x="13004292" y="0"/>
                  </a:lnTo>
                  <a:lnTo>
                    <a:pt x="13004292" y="1083437"/>
                  </a:lnTo>
                  <a:lnTo>
                    <a:pt x="0" y="1083437"/>
                  </a:lnTo>
                  <a:close/>
                </a:path>
              </a:pathLst>
            </a:custGeom>
            <a:gradFill rotWithShape="1">
              <a:gsLst>
                <a:gs pos="0">
                  <a:srgbClr val="4597A0">
                    <a:alpha val="100000"/>
                  </a:srgbClr>
                </a:gs>
                <a:gs pos="100000">
                  <a:srgbClr val="72BFC5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3017500" cy="1096645"/>
            </a:xfrm>
            <a:custGeom>
              <a:avLst/>
              <a:gdLst/>
              <a:ahLst/>
              <a:cxnLst/>
              <a:rect l="l" t="t" r="r" b="b"/>
              <a:pathLst>
                <a:path w="13017500" h="1096645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1090041"/>
                  </a:lnTo>
                  <a:cubicBezTo>
                    <a:pt x="13017500" y="1093724"/>
                    <a:pt x="13014579" y="1096645"/>
                    <a:pt x="13010896" y="1096645"/>
                  </a:cubicBezTo>
                  <a:lnTo>
                    <a:pt x="6604" y="1096645"/>
                  </a:lnTo>
                  <a:cubicBezTo>
                    <a:pt x="2921" y="1096645"/>
                    <a:pt x="0" y="1093724"/>
                    <a:pt x="0" y="1090041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1090041"/>
                  </a:lnTo>
                  <a:lnTo>
                    <a:pt x="6604" y="1090041"/>
                  </a:lnTo>
                  <a:lnTo>
                    <a:pt x="6604" y="1083437"/>
                  </a:lnTo>
                  <a:lnTo>
                    <a:pt x="13010896" y="1083437"/>
                  </a:lnTo>
                  <a:lnTo>
                    <a:pt x="13010896" y="1090041"/>
                  </a:lnTo>
                  <a:lnTo>
                    <a:pt x="13004292" y="1090041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34448" y="6988713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GTÜ - Bilgisayar Mühendisliği Bölümü</a:t>
            </a:r>
          </a:p>
        </p:txBody>
      </p:sp>
      <p:sp>
        <p:nvSpPr>
          <p:cNvPr id="9" name="Freeform 9" descr="C:\Users\rehin99\Desktop\bilg-logo.png"/>
          <p:cNvSpPr/>
          <p:nvPr/>
        </p:nvSpPr>
        <p:spPr>
          <a:xfrm>
            <a:off x="87168" y="6258432"/>
            <a:ext cx="1050240" cy="1050240"/>
          </a:xfrm>
          <a:custGeom>
            <a:avLst/>
            <a:gdLst/>
            <a:ahLst/>
            <a:cxnLst/>
            <a:rect l="l" t="t" r="r" b="b"/>
            <a:pathLst>
              <a:path w="1050240" h="1050240">
                <a:moveTo>
                  <a:pt x="0" y="0"/>
                </a:moveTo>
                <a:lnTo>
                  <a:pt x="1050240" y="0"/>
                </a:lnTo>
                <a:lnTo>
                  <a:pt x="1050240" y="1050240"/>
                </a:lnTo>
                <a:lnTo>
                  <a:pt x="0" y="1050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 descr="C:\Users\rehin99\Desktop\gtu-logo.png"/>
          <p:cNvSpPr/>
          <p:nvPr/>
        </p:nvSpPr>
        <p:spPr>
          <a:xfrm>
            <a:off x="8534400" y="46848"/>
            <a:ext cx="1183488" cy="741120"/>
          </a:xfrm>
          <a:custGeom>
            <a:avLst/>
            <a:gdLst/>
            <a:ahLst/>
            <a:cxnLst/>
            <a:rect l="l" t="t" r="r" b="b"/>
            <a:pathLst>
              <a:path w="1183488" h="741120">
                <a:moveTo>
                  <a:pt x="0" y="0"/>
                </a:moveTo>
                <a:lnTo>
                  <a:pt x="1183488" y="0"/>
                </a:lnTo>
                <a:lnTo>
                  <a:pt x="1183488" y="741120"/>
                </a:lnTo>
                <a:lnTo>
                  <a:pt x="0" y="741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" r="-5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TextBox 11"/>
          <p:cNvSpPr txBox="1"/>
          <p:nvPr/>
        </p:nvSpPr>
        <p:spPr>
          <a:xfrm>
            <a:off x="4966800" y="6980649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BİL 495/496 Bitirme Projesi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4992" y="6258432"/>
            <a:ext cx="9763200" cy="1061376"/>
            <a:chOff x="0" y="0"/>
            <a:chExt cx="13017600" cy="141516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860672"/>
              <a:ext cx="13017600" cy="554496"/>
              <a:chOff x="0" y="0"/>
              <a:chExt cx="13017600" cy="55449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6604" y="6604"/>
                <a:ext cx="13004292" cy="541274"/>
              </a:xfrm>
              <a:custGeom>
                <a:avLst/>
                <a:gdLst/>
                <a:ahLst/>
                <a:cxnLst/>
                <a:rect l="l" t="t" r="r" b="b"/>
                <a:pathLst>
                  <a:path w="13004292" h="541274">
                    <a:moveTo>
                      <a:pt x="0" y="0"/>
                    </a:moveTo>
                    <a:lnTo>
                      <a:pt x="13004292" y="0"/>
                    </a:lnTo>
                    <a:lnTo>
                      <a:pt x="13004292" y="541274"/>
                    </a:lnTo>
                    <a:lnTo>
                      <a:pt x="0" y="541274"/>
                    </a:lnTo>
                    <a:close/>
                  </a:path>
                </a:pathLst>
              </a:custGeom>
              <a:solidFill>
                <a:srgbClr val="3C8C93"/>
              </a:solidFill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3017500" cy="554482"/>
              </a:xfrm>
              <a:custGeom>
                <a:avLst/>
                <a:gdLst/>
                <a:ahLst/>
                <a:cxnLst/>
                <a:rect l="l" t="t" r="r" b="b"/>
                <a:pathLst>
                  <a:path w="13017500" h="554482">
                    <a:moveTo>
                      <a:pt x="6604" y="0"/>
                    </a:moveTo>
                    <a:lnTo>
                      <a:pt x="13010896" y="0"/>
                    </a:lnTo>
                    <a:cubicBezTo>
                      <a:pt x="13014579" y="0"/>
                      <a:pt x="13017500" y="2921"/>
                      <a:pt x="13017500" y="6604"/>
                    </a:cubicBezTo>
                    <a:lnTo>
                      <a:pt x="13017500" y="547878"/>
                    </a:lnTo>
                    <a:cubicBezTo>
                      <a:pt x="13017500" y="551561"/>
                      <a:pt x="13014579" y="554482"/>
                      <a:pt x="13010896" y="554482"/>
                    </a:cubicBezTo>
                    <a:lnTo>
                      <a:pt x="6604" y="554482"/>
                    </a:lnTo>
                    <a:cubicBezTo>
                      <a:pt x="2921" y="554482"/>
                      <a:pt x="0" y="551561"/>
                      <a:pt x="0" y="547878"/>
                    </a:cubicBezTo>
                    <a:lnTo>
                      <a:pt x="0" y="6604"/>
                    </a:lnTo>
                    <a:cubicBezTo>
                      <a:pt x="0" y="2921"/>
                      <a:pt x="2921" y="0"/>
                      <a:pt x="6604" y="0"/>
                    </a:cubicBezTo>
                    <a:moveTo>
                      <a:pt x="6604" y="13335"/>
                    </a:moveTo>
                    <a:lnTo>
                      <a:pt x="6604" y="6604"/>
                    </a:lnTo>
                    <a:lnTo>
                      <a:pt x="13208" y="6604"/>
                    </a:lnTo>
                    <a:lnTo>
                      <a:pt x="13208" y="547878"/>
                    </a:lnTo>
                    <a:lnTo>
                      <a:pt x="6604" y="547878"/>
                    </a:lnTo>
                    <a:lnTo>
                      <a:pt x="6604" y="541274"/>
                    </a:lnTo>
                    <a:lnTo>
                      <a:pt x="13010896" y="541274"/>
                    </a:lnTo>
                    <a:lnTo>
                      <a:pt x="13010896" y="547878"/>
                    </a:lnTo>
                    <a:lnTo>
                      <a:pt x="13004292" y="547878"/>
                    </a:lnTo>
                    <a:lnTo>
                      <a:pt x="13004292" y="6604"/>
                    </a:lnTo>
                    <a:lnTo>
                      <a:pt x="13010896" y="6604"/>
                    </a:lnTo>
                    <a:lnTo>
                      <a:pt x="13010896" y="13208"/>
                    </a:lnTo>
                    <a:lnTo>
                      <a:pt x="6604" y="132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2185920" y="983233"/>
              <a:ext cx="4323136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GTU - Computer Engineering Department</a:t>
              </a:r>
            </a:p>
          </p:txBody>
        </p:sp>
        <p:sp>
          <p:nvSpPr>
            <p:cNvPr id="17" name="Freeform 17" descr="C:\Users\rehin99\Desktop\bilg-logo.png"/>
            <p:cNvSpPr/>
            <p:nvPr/>
          </p:nvSpPr>
          <p:spPr>
            <a:xfrm>
              <a:off x="122880" y="0"/>
              <a:ext cx="1400320" cy="1400320"/>
            </a:xfrm>
            <a:custGeom>
              <a:avLst/>
              <a:gdLst/>
              <a:ahLst/>
              <a:cxnLst/>
              <a:rect l="l" t="t" r="r" b="b"/>
              <a:pathLst>
                <a:path w="1400320" h="1400320">
                  <a:moveTo>
                    <a:pt x="0" y="0"/>
                  </a:moveTo>
                  <a:lnTo>
                    <a:pt x="1400320" y="0"/>
                  </a:lnTo>
                  <a:lnTo>
                    <a:pt x="1400320" y="1400320"/>
                  </a:lnTo>
                  <a:lnTo>
                    <a:pt x="0" y="1400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060800" y="983233"/>
              <a:ext cx="4202624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CSE 496 Graduation Project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249397" y="3417077"/>
            <a:ext cx="7173013" cy="2734711"/>
          </a:xfrm>
          <a:custGeom>
            <a:avLst/>
            <a:gdLst/>
            <a:ahLst/>
            <a:cxnLst/>
            <a:rect l="l" t="t" r="r" b="b"/>
            <a:pathLst>
              <a:path w="7173013" h="2734711">
                <a:moveTo>
                  <a:pt x="0" y="0"/>
                </a:moveTo>
                <a:lnTo>
                  <a:pt x="7173014" y="0"/>
                </a:lnTo>
                <a:lnTo>
                  <a:pt x="7173014" y="2734711"/>
                </a:lnTo>
                <a:lnTo>
                  <a:pt x="0" y="2734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0" name="TextBox 20"/>
          <p:cNvSpPr txBox="1"/>
          <p:nvPr/>
        </p:nvSpPr>
        <p:spPr>
          <a:xfrm>
            <a:off x="253872" y="3108"/>
            <a:ext cx="9164064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Diagram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6928" y="965434"/>
            <a:ext cx="9319606" cy="289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4 steps:</a:t>
            </a:r>
          </a:p>
          <a:p>
            <a:pPr algn="just">
              <a:lnSpc>
                <a:spcPts val="2659"/>
              </a:lnSpc>
            </a:pPr>
            <a:r>
              <a:rPr lang="en-US" sz="18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Collection: </a:t>
            </a:r>
            <a:r>
              <a:rPr lang="en-US" sz="1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ISU Data (</a:t>
            </a:r>
            <a:r>
              <a:rPr lang="tr-TR" sz="1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streamflow</a:t>
            </a:r>
            <a:r>
              <a:rPr lang="en-US" sz="1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ion</a:t>
            </a:r>
            <a:r>
              <a:rPr lang="tr-TR" sz="1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concentration), RCP Scenario (climate variables</a:t>
            </a:r>
            <a:r>
              <a:rPr lang="tr-TR" sz="1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e.g. total rainfall, temperature, humidity etc.</a:t>
            </a:r>
            <a:r>
              <a:rPr lang="en-US" sz="1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just">
              <a:lnSpc>
                <a:spcPts val="2659"/>
              </a:lnSpc>
            </a:pPr>
            <a:r>
              <a:rPr lang="en-US" sz="18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Exergy Calculation:</a:t>
            </a:r>
            <a:r>
              <a:rPr lang="en-US" sz="1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Write a python script to calculate exergy for each timestep.</a:t>
            </a:r>
          </a:p>
          <a:p>
            <a:pPr algn="just">
              <a:lnSpc>
                <a:spcPts val="2659"/>
              </a:lnSpc>
            </a:pPr>
            <a:r>
              <a:rPr lang="en-US" sz="18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ML Prediction: </a:t>
            </a:r>
            <a:r>
              <a:rPr lang="en-US" sz="1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the exergy for upcoming years.</a:t>
            </a:r>
          </a:p>
          <a:p>
            <a:pPr algn="just">
              <a:lnSpc>
                <a:spcPts val="2659"/>
              </a:lnSpc>
            </a:pPr>
            <a:r>
              <a:rPr lang="en-US" sz="18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Analysis &amp; Output:</a:t>
            </a:r>
            <a:r>
              <a:rPr lang="en-US" sz="1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Analyze the exergy results for the scenarios.</a:t>
            </a:r>
          </a:p>
          <a:p>
            <a:pPr algn="just">
              <a:lnSpc>
                <a:spcPts val="2279"/>
              </a:lnSpc>
            </a:pPr>
            <a:endParaRPr lang="en-US" sz="1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279"/>
              </a:lnSpc>
            </a:pPr>
            <a:endParaRPr lang="en-US" sz="1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92" y="6903936"/>
            <a:ext cx="9763200" cy="415872"/>
            <a:chOff x="0" y="0"/>
            <a:chExt cx="13017600" cy="554496"/>
          </a:xfrm>
        </p:grpSpPr>
        <p:sp>
          <p:nvSpPr>
            <p:cNvPr id="3" name="Freeform 3"/>
            <p:cNvSpPr/>
            <p:nvPr/>
          </p:nvSpPr>
          <p:spPr>
            <a:xfrm>
              <a:off x="6604" y="6604"/>
              <a:ext cx="13004292" cy="541274"/>
            </a:xfrm>
            <a:custGeom>
              <a:avLst/>
              <a:gdLst/>
              <a:ahLst/>
              <a:cxnLst/>
              <a:rect l="l" t="t" r="r" b="b"/>
              <a:pathLst>
                <a:path w="13004292" h="541274">
                  <a:moveTo>
                    <a:pt x="0" y="0"/>
                  </a:moveTo>
                  <a:lnTo>
                    <a:pt x="13004292" y="0"/>
                  </a:lnTo>
                  <a:lnTo>
                    <a:pt x="13004292" y="541274"/>
                  </a:lnTo>
                  <a:lnTo>
                    <a:pt x="0" y="541274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7500" cy="554482"/>
            </a:xfrm>
            <a:custGeom>
              <a:avLst/>
              <a:gdLst/>
              <a:ahLst/>
              <a:cxnLst/>
              <a:rect l="l" t="t" r="r" b="b"/>
              <a:pathLst>
                <a:path w="13017500" h="554482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547878"/>
                  </a:lnTo>
                  <a:cubicBezTo>
                    <a:pt x="13017500" y="551561"/>
                    <a:pt x="13014579" y="554482"/>
                    <a:pt x="13010896" y="554482"/>
                  </a:cubicBezTo>
                  <a:lnTo>
                    <a:pt x="6604" y="554482"/>
                  </a:lnTo>
                  <a:cubicBezTo>
                    <a:pt x="2921" y="554482"/>
                    <a:pt x="0" y="551561"/>
                    <a:pt x="0" y="547878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547878"/>
                  </a:lnTo>
                  <a:lnTo>
                    <a:pt x="6604" y="547878"/>
                  </a:lnTo>
                  <a:lnTo>
                    <a:pt x="6604" y="541274"/>
                  </a:lnTo>
                  <a:lnTo>
                    <a:pt x="13010896" y="541274"/>
                  </a:lnTo>
                  <a:lnTo>
                    <a:pt x="13010896" y="547878"/>
                  </a:lnTo>
                  <a:lnTo>
                    <a:pt x="13004292" y="547878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992" y="6144"/>
            <a:ext cx="9763200" cy="822528"/>
            <a:chOff x="0" y="0"/>
            <a:chExt cx="13017600" cy="1096704"/>
          </a:xfrm>
        </p:grpSpPr>
        <p:sp>
          <p:nvSpPr>
            <p:cNvPr id="6" name="Freeform 6"/>
            <p:cNvSpPr/>
            <p:nvPr/>
          </p:nvSpPr>
          <p:spPr>
            <a:xfrm>
              <a:off x="6604" y="6604"/>
              <a:ext cx="13004292" cy="1083437"/>
            </a:xfrm>
            <a:custGeom>
              <a:avLst/>
              <a:gdLst/>
              <a:ahLst/>
              <a:cxnLst/>
              <a:rect l="l" t="t" r="r" b="b"/>
              <a:pathLst>
                <a:path w="13004292" h="1083437">
                  <a:moveTo>
                    <a:pt x="0" y="0"/>
                  </a:moveTo>
                  <a:lnTo>
                    <a:pt x="13004292" y="0"/>
                  </a:lnTo>
                  <a:lnTo>
                    <a:pt x="13004292" y="1083437"/>
                  </a:lnTo>
                  <a:lnTo>
                    <a:pt x="0" y="1083437"/>
                  </a:lnTo>
                  <a:close/>
                </a:path>
              </a:pathLst>
            </a:custGeom>
            <a:gradFill rotWithShape="1">
              <a:gsLst>
                <a:gs pos="0">
                  <a:srgbClr val="4597A0">
                    <a:alpha val="100000"/>
                  </a:srgbClr>
                </a:gs>
                <a:gs pos="100000">
                  <a:srgbClr val="72BFC5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3017500" cy="1096645"/>
            </a:xfrm>
            <a:custGeom>
              <a:avLst/>
              <a:gdLst/>
              <a:ahLst/>
              <a:cxnLst/>
              <a:rect l="l" t="t" r="r" b="b"/>
              <a:pathLst>
                <a:path w="13017500" h="1096645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1090041"/>
                  </a:lnTo>
                  <a:cubicBezTo>
                    <a:pt x="13017500" y="1093724"/>
                    <a:pt x="13014579" y="1096645"/>
                    <a:pt x="13010896" y="1096645"/>
                  </a:cubicBezTo>
                  <a:lnTo>
                    <a:pt x="6604" y="1096645"/>
                  </a:lnTo>
                  <a:cubicBezTo>
                    <a:pt x="2921" y="1096645"/>
                    <a:pt x="0" y="1093724"/>
                    <a:pt x="0" y="1090041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1090041"/>
                  </a:lnTo>
                  <a:lnTo>
                    <a:pt x="6604" y="1090041"/>
                  </a:lnTo>
                  <a:lnTo>
                    <a:pt x="6604" y="1083437"/>
                  </a:lnTo>
                  <a:lnTo>
                    <a:pt x="13010896" y="1083437"/>
                  </a:lnTo>
                  <a:lnTo>
                    <a:pt x="13010896" y="1090041"/>
                  </a:lnTo>
                  <a:lnTo>
                    <a:pt x="13004292" y="1090041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34448" y="6988713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GTÜ - Bilgisayar Mühendisliği Bölümü</a:t>
            </a:r>
          </a:p>
        </p:txBody>
      </p:sp>
      <p:sp>
        <p:nvSpPr>
          <p:cNvPr id="9" name="Freeform 9" descr="C:\Users\rehin99\Desktop\bilg-logo.png"/>
          <p:cNvSpPr/>
          <p:nvPr/>
        </p:nvSpPr>
        <p:spPr>
          <a:xfrm>
            <a:off x="87168" y="6258432"/>
            <a:ext cx="1050240" cy="1050240"/>
          </a:xfrm>
          <a:custGeom>
            <a:avLst/>
            <a:gdLst/>
            <a:ahLst/>
            <a:cxnLst/>
            <a:rect l="l" t="t" r="r" b="b"/>
            <a:pathLst>
              <a:path w="1050240" h="1050240">
                <a:moveTo>
                  <a:pt x="0" y="0"/>
                </a:moveTo>
                <a:lnTo>
                  <a:pt x="1050240" y="0"/>
                </a:lnTo>
                <a:lnTo>
                  <a:pt x="1050240" y="1050240"/>
                </a:lnTo>
                <a:lnTo>
                  <a:pt x="0" y="1050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 descr="C:\Users\rehin99\Desktop\gtu-logo.png"/>
          <p:cNvSpPr/>
          <p:nvPr/>
        </p:nvSpPr>
        <p:spPr>
          <a:xfrm>
            <a:off x="8534400" y="46848"/>
            <a:ext cx="1183488" cy="741120"/>
          </a:xfrm>
          <a:custGeom>
            <a:avLst/>
            <a:gdLst/>
            <a:ahLst/>
            <a:cxnLst/>
            <a:rect l="l" t="t" r="r" b="b"/>
            <a:pathLst>
              <a:path w="1183488" h="741120">
                <a:moveTo>
                  <a:pt x="0" y="0"/>
                </a:moveTo>
                <a:lnTo>
                  <a:pt x="1183488" y="0"/>
                </a:lnTo>
                <a:lnTo>
                  <a:pt x="1183488" y="741120"/>
                </a:lnTo>
                <a:lnTo>
                  <a:pt x="0" y="741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" r="-5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TextBox 11"/>
          <p:cNvSpPr txBox="1"/>
          <p:nvPr/>
        </p:nvSpPr>
        <p:spPr>
          <a:xfrm>
            <a:off x="4966800" y="6980649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BİL 495/496 Bitirme Projesi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3872" y="3108"/>
            <a:ext cx="8188704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</a:t>
            </a:r>
            <a:r>
              <a:rPr lang="tr-TR" sz="4266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ct</a:t>
            </a:r>
            <a:r>
              <a:rPr lang="en-US" sz="4266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Requirements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880" y="1318668"/>
            <a:ext cx="9465456" cy="3282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4726" lvl="1" indent="-137363" algn="l">
              <a:lnSpc>
                <a:spcPts val="3711"/>
              </a:lnSpc>
              <a:buFont typeface="Arial"/>
              <a:buChar char="•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for each river from ISU and IPCC should be obtained. </a:t>
            </a:r>
          </a:p>
          <a:p>
            <a:pPr marL="274726" lvl="1" indent="-137363" algn="l">
              <a:lnSpc>
                <a:spcPts val="3711"/>
              </a:lnSpc>
              <a:buFont typeface="Arial"/>
              <a:buChar char="•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script for exergy calculation for each timestamp using the dataset should be developed.</a:t>
            </a:r>
          </a:p>
          <a:p>
            <a:pPr marL="274726" lvl="1" indent="-137363" algn="l">
              <a:lnSpc>
                <a:spcPts val="3711"/>
              </a:lnSpc>
              <a:buFont typeface="Arial"/>
              <a:buChar char="•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or XGBoost models for each river should be trained. </a:t>
            </a:r>
          </a:p>
          <a:p>
            <a:pPr marL="274726" lvl="1" indent="-137363" algn="l">
              <a:lnSpc>
                <a:spcPts val="3711"/>
              </a:lnSpc>
              <a:buFont typeface="Arial"/>
              <a:buChar char="•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RCP 4.5/8.5 climate data should be integrated.</a:t>
            </a:r>
          </a:p>
          <a:p>
            <a:pPr marL="274726" lvl="1" indent="-137363" algn="l">
              <a:lnSpc>
                <a:spcPts val="3711"/>
              </a:lnSpc>
              <a:buFont typeface="Arial"/>
              <a:buChar char="•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models should be optimized for accuracy (RMSE &lt; 0.5 kJ/mol).</a:t>
            </a:r>
          </a:p>
          <a:p>
            <a:pPr marL="274726" lvl="1" indent="-137363" algn="l">
              <a:lnSpc>
                <a:spcPts val="3711"/>
              </a:lnSpc>
              <a:buFont typeface="Arial"/>
              <a:buChar char="•"/>
            </a:pPr>
            <a:r>
              <a:rPr lang="en-US" sz="2133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tech stack should be used: "Python, Pandas, Scikit-learn, XGBoost, Tensorflow, Keras"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4992" y="6258432"/>
            <a:ext cx="9763200" cy="1061376"/>
            <a:chOff x="0" y="0"/>
            <a:chExt cx="13017600" cy="141516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860672"/>
              <a:ext cx="13017600" cy="554496"/>
              <a:chOff x="0" y="0"/>
              <a:chExt cx="13017600" cy="55449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6604" y="6604"/>
                <a:ext cx="13004292" cy="541274"/>
              </a:xfrm>
              <a:custGeom>
                <a:avLst/>
                <a:gdLst/>
                <a:ahLst/>
                <a:cxnLst/>
                <a:rect l="l" t="t" r="r" b="b"/>
                <a:pathLst>
                  <a:path w="13004292" h="541274">
                    <a:moveTo>
                      <a:pt x="0" y="0"/>
                    </a:moveTo>
                    <a:lnTo>
                      <a:pt x="13004292" y="0"/>
                    </a:lnTo>
                    <a:lnTo>
                      <a:pt x="13004292" y="541274"/>
                    </a:lnTo>
                    <a:lnTo>
                      <a:pt x="0" y="541274"/>
                    </a:lnTo>
                    <a:close/>
                  </a:path>
                </a:pathLst>
              </a:custGeom>
              <a:solidFill>
                <a:srgbClr val="3C8C93"/>
              </a:solidFill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13017500" cy="554482"/>
              </a:xfrm>
              <a:custGeom>
                <a:avLst/>
                <a:gdLst/>
                <a:ahLst/>
                <a:cxnLst/>
                <a:rect l="l" t="t" r="r" b="b"/>
                <a:pathLst>
                  <a:path w="13017500" h="554482">
                    <a:moveTo>
                      <a:pt x="6604" y="0"/>
                    </a:moveTo>
                    <a:lnTo>
                      <a:pt x="13010896" y="0"/>
                    </a:lnTo>
                    <a:cubicBezTo>
                      <a:pt x="13014579" y="0"/>
                      <a:pt x="13017500" y="2921"/>
                      <a:pt x="13017500" y="6604"/>
                    </a:cubicBezTo>
                    <a:lnTo>
                      <a:pt x="13017500" y="547878"/>
                    </a:lnTo>
                    <a:cubicBezTo>
                      <a:pt x="13017500" y="551561"/>
                      <a:pt x="13014579" y="554482"/>
                      <a:pt x="13010896" y="554482"/>
                    </a:cubicBezTo>
                    <a:lnTo>
                      <a:pt x="6604" y="554482"/>
                    </a:lnTo>
                    <a:cubicBezTo>
                      <a:pt x="2921" y="554482"/>
                      <a:pt x="0" y="551561"/>
                      <a:pt x="0" y="547878"/>
                    </a:cubicBezTo>
                    <a:lnTo>
                      <a:pt x="0" y="6604"/>
                    </a:lnTo>
                    <a:cubicBezTo>
                      <a:pt x="0" y="2921"/>
                      <a:pt x="2921" y="0"/>
                      <a:pt x="6604" y="0"/>
                    </a:cubicBezTo>
                    <a:moveTo>
                      <a:pt x="6604" y="13335"/>
                    </a:moveTo>
                    <a:lnTo>
                      <a:pt x="6604" y="6604"/>
                    </a:lnTo>
                    <a:lnTo>
                      <a:pt x="13208" y="6604"/>
                    </a:lnTo>
                    <a:lnTo>
                      <a:pt x="13208" y="547878"/>
                    </a:lnTo>
                    <a:lnTo>
                      <a:pt x="6604" y="547878"/>
                    </a:lnTo>
                    <a:lnTo>
                      <a:pt x="6604" y="541274"/>
                    </a:lnTo>
                    <a:lnTo>
                      <a:pt x="13010896" y="541274"/>
                    </a:lnTo>
                    <a:lnTo>
                      <a:pt x="13010896" y="547878"/>
                    </a:lnTo>
                    <a:lnTo>
                      <a:pt x="13004292" y="547878"/>
                    </a:lnTo>
                    <a:lnTo>
                      <a:pt x="13004292" y="6604"/>
                    </a:lnTo>
                    <a:lnTo>
                      <a:pt x="13010896" y="6604"/>
                    </a:lnTo>
                    <a:lnTo>
                      <a:pt x="13010896" y="13208"/>
                    </a:lnTo>
                    <a:lnTo>
                      <a:pt x="6604" y="132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2185920" y="983233"/>
              <a:ext cx="4323136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GTU - Computer Engineering Department</a:t>
              </a:r>
            </a:p>
          </p:txBody>
        </p:sp>
        <p:sp>
          <p:nvSpPr>
            <p:cNvPr id="19" name="Freeform 19" descr="C:\Users\rehin99\Desktop\bilg-logo.png"/>
            <p:cNvSpPr/>
            <p:nvPr/>
          </p:nvSpPr>
          <p:spPr>
            <a:xfrm>
              <a:off x="122880" y="0"/>
              <a:ext cx="1400320" cy="1400320"/>
            </a:xfrm>
            <a:custGeom>
              <a:avLst/>
              <a:gdLst/>
              <a:ahLst/>
              <a:cxnLst/>
              <a:rect l="l" t="t" r="r" b="b"/>
              <a:pathLst>
                <a:path w="1400320" h="1400320">
                  <a:moveTo>
                    <a:pt x="0" y="0"/>
                  </a:moveTo>
                  <a:lnTo>
                    <a:pt x="1400320" y="0"/>
                  </a:lnTo>
                  <a:lnTo>
                    <a:pt x="1400320" y="1400320"/>
                  </a:lnTo>
                  <a:lnTo>
                    <a:pt x="0" y="1400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060800" y="983233"/>
              <a:ext cx="4202624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CSE 496 Graduation Project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92" y="6903936"/>
            <a:ext cx="9763200" cy="415872"/>
            <a:chOff x="0" y="0"/>
            <a:chExt cx="13017600" cy="554496"/>
          </a:xfrm>
        </p:grpSpPr>
        <p:sp>
          <p:nvSpPr>
            <p:cNvPr id="3" name="Freeform 3"/>
            <p:cNvSpPr/>
            <p:nvPr/>
          </p:nvSpPr>
          <p:spPr>
            <a:xfrm>
              <a:off x="6604" y="6604"/>
              <a:ext cx="13004292" cy="541274"/>
            </a:xfrm>
            <a:custGeom>
              <a:avLst/>
              <a:gdLst/>
              <a:ahLst/>
              <a:cxnLst/>
              <a:rect l="l" t="t" r="r" b="b"/>
              <a:pathLst>
                <a:path w="13004292" h="541274">
                  <a:moveTo>
                    <a:pt x="0" y="0"/>
                  </a:moveTo>
                  <a:lnTo>
                    <a:pt x="13004292" y="0"/>
                  </a:lnTo>
                  <a:lnTo>
                    <a:pt x="13004292" y="541274"/>
                  </a:lnTo>
                  <a:lnTo>
                    <a:pt x="0" y="541274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7500" cy="554482"/>
            </a:xfrm>
            <a:custGeom>
              <a:avLst/>
              <a:gdLst/>
              <a:ahLst/>
              <a:cxnLst/>
              <a:rect l="l" t="t" r="r" b="b"/>
              <a:pathLst>
                <a:path w="13017500" h="554482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547878"/>
                  </a:lnTo>
                  <a:cubicBezTo>
                    <a:pt x="13017500" y="551561"/>
                    <a:pt x="13014579" y="554482"/>
                    <a:pt x="13010896" y="554482"/>
                  </a:cubicBezTo>
                  <a:lnTo>
                    <a:pt x="6604" y="554482"/>
                  </a:lnTo>
                  <a:cubicBezTo>
                    <a:pt x="2921" y="554482"/>
                    <a:pt x="0" y="551561"/>
                    <a:pt x="0" y="547878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547878"/>
                  </a:lnTo>
                  <a:lnTo>
                    <a:pt x="6604" y="547878"/>
                  </a:lnTo>
                  <a:lnTo>
                    <a:pt x="6604" y="541274"/>
                  </a:lnTo>
                  <a:lnTo>
                    <a:pt x="13010896" y="541274"/>
                  </a:lnTo>
                  <a:lnTo>
                    <a:pt x="13010896" y="547878"/>
                  </a:lnTo>
                  <a:lnTo>
                    <a:pt x="13004292" y="547878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992" y="6144"/>
            <a:ext cx="9763200" cy="822528"/>
            <a:chOff x="0" y="0"/>
            <a:chExt cx="13017600" cy="1096704"/>
          </a:xfrm>
        </p:grpSpPr>
        <p:sp>
          <p:nvSpPr>
            <p:cNvPr id="6" name="Freeform 6"/>
            <p:cNvSpPr/>
            <p:nvPr/>
          </p:nvSpPr>
          <p:spPr>
            <a:xfrm>
              <a:off x="6604" y="6604"/>
              <a:ext cx="13004292" cy="1083437"/>
            </a:xfrm>
            <a:custGeom>
              <a:avLst/>
              <a:gdLst/>
              <a:ahLst/>
              <a:cxnLst/>
              <a:rect l="l" t="t" r="r" b="b"/>
              <a:pathLst>
                <a:path w="13004292" h="1083437">
                  <a:moveTo>
                    <a:pt x="0" y="0"/>
                  </a:moveTo>
                  <a:lnTo>
                    <a:pt x="13004292" y="0"/>
                  </a:lnTo>
                  <a:lnTo>
                    <a:pt x="13004292" y="1083437"/>
                  </a:lnTo>
                  <a:lnTo>
                    <a:pt x="0" y="1083437"/>
                  </a:lnTo>
                  <a:close/>
                </a:path>
              </a:pathLst>
            </a:custGeom>
            <a:gradFill rotWithShape="1">
              <a:gsLst>
                <a:gs pos="0">
                  <a:srgbClr val="4597A0">
                    <a:alpha val="100000"/>
                  </a:srgbClr>
                </a:gs>
                <a:gs pos="100000">
                  <a:srgbClr val="72BFC5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3017500" cy="1096645"/>
            </a:xfrm>
            <a:custGeom>
              <a:avLst/>
              <a:gdLst/>
              <a:ahLst/>
              <a:cxnLst/>
              <a:rect l="l" t="t" r="r" b="b"/>
              <a:pathLst>
                <a:path w="13017500" h="1096645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1090041"/>
                  </a:lnTo>
                  <a:cubicBezTo>
                    <a:pt x="13017500" y="1093724"/>
                    <a:pt x="13014579" y="1096645"/>
                    <a:pt x="13010896" y="1096645"/>
                  </a:cubicBezTo>
                  <a:lnTo>
                    <a:pt x="6604" y="1096645"/>
                  </a:lnTo>
                  <a:cubicBezTo>
                    <a:pt x="2921" y="1096645"/>
                    <a:pt x="0" y="1093724"/>
                    <a:pt x="0" y="1090041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1090041"/>
                  </a:lnTo>
                  <a:lnTo>
                    <a:pt x="6604" y="1090041"/>
                  </a:lnTo>
                  <a:lnTo>
                    <a:pt x="6604" y="1083437"/>
                  </a:lnTo>
                  <a:lnTo>
                    <a:pt x="13010896" y="1083437"/>
                  </a:lnTo>
                  <a:lnTo>
                    <a:pt x="13010896" y="1090041"/>
                  </a:lnTo>
                  <a:lnTo>
                    <a:pt x="13004292" y="1090041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34448" y="6988713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GTÜ - Bilgisayar Mühendisliği Bölümü</a:t>
            </a:r>
          </a:p>
        </p:txBody>
      </p:sp>
      <p:sp>
        <p:nvSpPr>
          <p:cNvPr id="9" name="Freeform 9" descr="C:\Users\rehin99\Desktop\bilg-logo.png"/>
          <p:cNvSpPr/>
          <p:nvPr/>
        </p:nvSpPr>
        <p:spPr>
          <a:xfrm>
            <a:off x="87168" y="6258432"/>
            <a:ext cx="1050240" cy="1050240"/>
          </a:xfrm>
          <a:custGeom>
            <a:avLst/>
            <a:gdLst/>
            <a:ahLst/>
            <a:cxnLst/>
            <a:rect l="l" t="t" r="r" b="b"/>
            <a:pathLst>
              <a:path w="1050240" h="1050240">
                <a:moveTo>
                  <a:pt x="0" y="0"/>
                </a:moveTo>
                <a:lnTo>
                  <a:pt x="1050240" y="0"/>
                </a:lnTo>
                <a:lnTo>
                  <a:pt x="1050240" y="1050240"/>
                </a:lnTo>
                <a:lnTo>
                  <a:pt x="0" y="1050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 descr="C:\Users\rehin99\Desktop\gtu-logo.png"/>
          <p:cNvSpPr/>
          <p:nvPr/>
        </p:nvSpPr>
        <p:spPr>
          <a:xfrm>
            <a:off x="8534400" y="46848"/>
            <a:ext cx="1183488" cy="741120"/>
          </a:xfrm>
          <a:custGeom>
            <a:avLst/>
            <a:gdLst/>
            <a:ahLst/>
            <a:cxnLst/>
            <a:rect l="l" t="t" r="r" b="b"/>
            <a:pathLst>
              <a:path w="1183488" h="741120">
                <a:moveTo>
                  <a:pt x="0" y="0"/>
                </a:moveTo>
                <a:lnTo>
                  <a:pt x="1183488" y="0"/>
                </a:lnTo>
                <a:lnTo>
                  <a:pt x="1183488" y="741120"/>
                </a:lnTo>
                <a:lnTo>
                  <a:pt x="0" y="741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" r="-5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TextBox 11"/>
          <p:cNvSpPr txBox="1"/>
          <p:nvPr/>
        </p:nvSpPr>
        <p:spPr>
          <a:xfrm>
            <a:off x="4966800" y="6980649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BİL 495/496 Bitirme Projesi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3872" y="3108"/>
            <a:ext cx="8188704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Success Criteria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0946" y="1259579"/>
            <a:ext cx="8188704" cy="2091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2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models should predict exergy with: </a:t>
            </a:r>
          </a:p>
          <a:p>
            <a:pPr marL="329671" lvl="1" indent="-164836" algn="l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R² ≥ 0.8.</a:t>
            </a:r>
          </a:p>
          <a:p>
            <a:pPr marL="329671" lvl="1" indent="-164836" algn="l">
              <a:lnSpc>
                <a:spcPts val="3071"/>
              </a:lnSpc>
              <a:buFont typeface="Arial"/>
              <a:buChar char="•"/>
            </a:pPr>
            <a:r>
              <a:rPr lang="en-US" sz="255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RMSE &lt; 25 kJ/mol</a:t>
            </a:r>
            <a:endParaRPr lang="tr-TR" sz="2559" spc="-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4835" lvl="1" algn="l">
              <a:lnSpc>
                <a:spcPts val="3071"/>
              </a:lnSpc>
            </a:pPr>
            <a:endParaRPr lang="tr-TR" sz="2559" spc="-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4835" lvl="1" algn="l">
              <a:lnSpc>
                <a:spcPts val="3071"/>
              </a:lnSpc>
            </a:pPr>
            <a:r>
              <a:rPr lang="tr-TR" sz="2559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to year 2050.</a:t>
            </a:r>
            <a:endParaRPr lang="en-US" sz="2559" spc="-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-4992" y="6258432"/>
            <a:ext cx="9763200" cy="1061376"/>
            <a:chOff x="0" y="0"/>
            <a:chExt cx="13017600" cy="141516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860672"/>
              <a:ext cx="13017600" cy="554496"/>
              <a:chOff x="0" y="0"/>
              <a:chExt cx="13017600" cy="55449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6604" y="6604"/>
                <a:ext cx="13004292" cy="541274"/>
              </a:xfrm>
              <a:custGeom>
                <a:avLst/>
                <a:gdLst/>
                <a:ahLst/>
                <a:cxnLst/>
                <a:rect l="l" t="t" r="r" b="b"/>
                <a:pathLst>
                  <a:path w="13004292" h="541274">
                    <a:moveTo>
                      <a:pt x="0" y="0"/>
                    </a:moveTo>
                    <a:lnTo>
                      <a:pt x="13004292" y="0"/>
                    </a:lnTo>
                    <a:lnTo>
                      <a:pt x="13004292" y="541274"/>
                    </a:lnTo>
                    <a:lnTo>
                      <a:pt x="0" y="541274"/>
                    </a:lnTo>
                    <a:close/>
                  </a:path>
                </a:pathLst>
              </a:custGeom>
              <a:solidFill>
                <a:srgbClr val="3C8C93"/>
              </a:solidFill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13017500" cy="554482"/>
              </a:xfrm>
              <a:custGeom>
                <a:avLst/>
                <a:gdLst/>
                <a:ahLst/>
                <a:cxnLst/>
                <a:rect l="l" t="t" r="r" b="b"/>
                <a:pathLst>
                  <a:path w="13017500" h="554482">
                    <a:moveTo>
                      <a:pt x="6604" y="0"/>
                    </a:moveTo>
                    <a:lnTo>
                      <a:pt x="13010896" y="0"/>
                    </a:lnTo>
                    <a:cubicBezTo>
                      <a:pt x="13014579" y="0"/>
                      <a:pt x="13017500" y="2921"/>
                      <a:pt x="13017500" y="6604"/>
                    </a:cubicBezTo>
                    <a:lnTo>
                      <a:pt x="13017500" y="547878"/>
                    </a:lnTo>
                    <a:cubicBezTo>
                      <a:pt x="13017500" y="551561"/>
                      <a:pt x="13014579" y="554482"/>
                      <a:pt x="13010896" y="554482"/>
                    </a:cubicBezTo>
                    <a:lnTo>
                      <a:pt x="6604" y="554482"/>
                    </a:lnTo>
                    <a:cubicBezTo>
                      <a:pt x="2921" y="554482"/>
                      <a:pt x="0" y="551561"/>
                      <a:pt x="0" y="547878"/>
                    </a:cubicBezTo>
                    <a:lnTo>
                      <a:pt x="0" y="6604"/>
                    </a:lnTo>
                    <a:cubicBezTo>
                      <a:pt x="0" y="2921"/>
                      <a:pt x="2921" y="0"/>
                      <a:pt x="6604" y="0"/>
                    </a:cubicBezTo>
                    <a:moveTo>
                      <a:pt x="6604" y="13335"/>
                    </a:moveTo>
                    <a:lnTo>
                      <a:pt x="6604" y="6604"/>
                    </a:lnTo>
                    <a:lnTo>
                      <a:pt x="13208" y="6604"/>
                    </a:lnTo>
                    <a:lnTo>
                      <a:pt x="13208" y="547878"/>
                    </a:lnTo>
                    <a:lnTo>
                      <a:pt x="6604" y="547878"/>
                    </a:lnTo>
                    <a:lnTo>
                      <a:pt x="6604" y="541274"/>
                    </a:lnTo>
                    <a:lnTo>
                      <a:pt x="13010896" y="541274"/>
                    </a:lnTo>
                    <a:lnTo>
                      <a:pt x="13010896" y="547878"/>
                    </a:lnTo>
                    <a:lnTo>
                      <a:pt x="13004292" y="547878"/>
                    </a:lnTo>
                    <a:lnTo>
                      <a:pt x="13004292" y="6604"/>
                    </a:lnTo>
                    <a:lnTo>
                      <a:pt x="13010896" y="6604"/>
                    </a:lnTo>
                    <a:lnTo>
                      <a:pt x="13010896" y="13208"/>
                    </a:lnTo>
                    <a:lnTo>
                      <a:pt x="6604" y="132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2185920" y="983233"/>
              <a:ext cx="4323136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GTU - Computer Engineering Department</a:t>
              </a:r>
            </a:p>
          </p:txBody>
        </p:sp>
        <p:sp>
          <p:nvSpPr>
            <p:cNvPr id="19" name="Freeform 19" descr="C:\Users\rehin99\Desktop\bilg-logo.png"/>
            <p:cNvSpPr/>
            <p:nvPr/>
          </p:nvSpPr>
          <p:spPr>
            <a:xfrm>
              <a:off x="122880" y="0"/>
              <a:ext cx="1400320" cy="1400320"/>
            </a:xfrm>
            <a:custGeom>
              <a:avLst/>
              <a:gdLst/>
              <a:ahLst/>
              <a:cxnLst/>
              <a:rect l="l" t="t" r="r" b="b"/>
              <a:pathLst>
                <a:path w="1400320" h="1400320">
                  <a:moveTo>
                    <a:pt x="0" y="0"/>
                  </a:moveTo>
                  <a:lnTo>
                    <a:pt x="1400320" y="0"/>
                  </a:lnTo>
                  <a:lnTo>
                    <a:pt x="1400320" y="1400320"/>
                  </a:lnTo>
                  <a:lnTo>
                    <a:pt x="0" y="1400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060800" y="983233"/>
              <a:ext cx="4202624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CSE 496 Graduation Project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16363-F78E-9E91-5DDA-6F174B20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7BCDD5C-9A75-CCDB-76EC-C2618A9B560A}"/>
              </a:ext>
            </a:extLst>
          </p:cNvPr>
          <p:cNvGrpSpPr/>
          <p:nvPr/>
        </p:nvGrpSpPr>
        <p:grpSpPr>
          <a:xfrm>
            <a:off x="-4992" y="6903936"/>
            <a:ext cx="9763200" cy="415872"/>
            <a:chOff x="0" y="0"/>
            <a:chExt cx="13017600" cy="55449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FD0FCFC-13E9-E4C1-5206-149234EFE8BF}"/>
                </a:ext>
              </a:extLst>
            </p:cNvPr>
            <p:cNvSpPr/>
            <p:nvPr/>
          </p:nvSpPr>
          <p:spPr>
            <a:xfrm>
              <a:off x="6604" y="6604"/>
              <a:ext cx="13004292" cy="541274"/>
            </a:xfrm>
            <a:custGeom>
              <a:avLst/>
              <a:gdLst/>
              <a:ahLst/>
              <a:cxnLst/>
              <a:rect l="l" t="t" r="r" b="b"/>
              <a:pathLst>
                <a:path w="13004292" h="541274">
                  <a:moveTo>
                    <a:pt x="0" y="0"/>
                  </a:moveTo>
                  <a:lnTo>
                    <a:pt x="13004292" y="0"/>
                  </a:lnTo>
                  <a:lnTo>
                    <a:pt x="13004292" y="541274"/>
                  </a:lnTo>
                  <a:lnTo>
                    <a:pt x="0" y="541274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DC76495-EB46-3FAA-A861-8B7C979ADFBD}"/>
                </a:ext>
              </a:extLst>
            </p:cNvPr>
            <p:cNvSpPr/>
            <p:nvPr/>
          </p:nvSpPr>
          <p:spPr>
            <a:xfrm>
              <a:off x="0" y="0"/>
              <a:ext cx="13017500" cy="554482"/>
            </a:xfrm>
            <a:custGeom>
              <a:avLst/>
              <a:gdLst/>
              <a:ahLst/>
              <a:cxnLst/>
              <a:rect l="l" t="t" r="r" b="b"/>
              <a:pathLst>
                <a:path w="13017500" h="554482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547878"/>
                  </a:lnTo>
                  <a:cubicBezTo>
                    <a:pt x="13017500" y="551561"/>
                    <a:pt x="13014579" y="554482"/>
                    <a:pt x="13010896" y="554482"/>
                  </a:cubicBezTo>
                  <a:lnTo>
                    <a:pt x="6604" y="554482"/>
                  </a:lnTo>
                  <a:cubicBezTo>
                    <a:pt x="2921" y="554482"/>
                    <a:pt x="0" y="551561"/>
                    <a:pt x="0" y="547878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547878"/>
                  </a:lnTo>
                  <a:lnTo>
                    <a:pt x="6604" y="547878"/>
                  </a:lnTo>
                  <a:lnTo>
                    <a:pt x="6604" y="541274"/>
                  </a:lnTo>
                  <a:lnTo>
                    <a:pt x="13010896" y="541274"/>
                  </a:lnTo>
                  <a:lnTo>
                    <a:pt x="13010896" y="547878"/>
                  </a:lnTo>
                  <a:lnTo>
                    <a:pt x="13004292" y="547878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9927815-5E50-C79A-80E5-702236D4C56F}"/>
              </a:ext>
            </a:extLst>
          </p:cNvPr>
          <p:cNvGrpSpPr/>
          <p:nvPr/>
        </p:nvGrpSpPr>
        <p:grpSpPr>
          <a:xfrm>
            <a:off x="-4992" y="6144"/>
            <a:ext cx="9763200" cy="822528"/>
            <a:chOff x="0" y="0"/>
            <a:chExt cx="13017600" cy="109670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F4B8488-5A64-59A2-3A07-AEEFC368F9E8}"/>
                </a:ext>
              </a:extLst>
            </p:cNvPr>
            <p:cNvSpPr/>
            <p:nvPr/>
          </p:nvSpPr>
          <p:spPr>
            <a:xfrm>
              <a:off x="6604" y="6604"/>
              <a:ext cx="13004292" cy="1083437"/>
            </a:xfrm>
            <a:custGeom>
              <a:avLst/>
              <a:gdLst/>
              <a:ahLst/>
              <a:cxnLst/>
              <a:rect l="l" t="t" r="r" b="b"/>
              <a:pathLst>
                <a:path w="13004292" h="1083437">
                  <a:moveTo>
                    <a:pt x="0" y="0"/>
                  </a:moveTo>
                  <a:lnTo>
                    <a:pt x="13004292" y="0"/>
                  </a:lnTo>
                  <a:lnTo>
                    <a:pt x="13004292" y="1083437"/>
                  </a:lnTo>
                  <a:lnTo>
                    <a:pt x="0" y="1083437"/>
                  </a:lnTo>
                  <a:close/>
                </a:path>
              </a:pathLst>
            </a:custGeom>
            <a:gradFill rotWithShape="1">
              <a:gsLst>
                <a:gs pos="0">
                  <a:srgbClr val="4597A0">
                    <a:alpha val="100000"/>
                  </a:srgbClr>
                </a:gs>
                <a:gs pos="100000">
                  <a:srgbClr val="72BFC5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490D424-B115-EF84-723E-F1190E6B5EE7}"/>
                </a:ext>
              </a:extLst>
            </p:cNvPr>
            <p:cNvSpPr/>
            <p:nvPr/>
          </p:nvSpPr>
          <p:spPr>
            <a:xfrm>
              <a:off x="0" y="0"/>
              <a:ext cx="13017500" cy="1096645"/>
            </a:xfrm>
            <a:custGeom>
              <a:avLst/>
              <a:gdLst/>
              <a:ahLst/>
              <a:cxnLst/>
              <a:rect l="l" t="t" r="r" b="b"/>
              <a:pathLst>
                <a:path w="13017500" h="1096645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1090041"/>
                  </a:lnTo>
                  <a:cubicBezTo>
                    <a:pt x="13017500" y="1093724"/>
                    <a:pt x="13014579" y="1096645"/>
                    <a:pt x="13010896" y="1096645"/>
                  </a:cubicBezTo>
                  <a:lnTo>
                    <a:pt x="6604" y="1096645"/>
                  </a:lnTo>
                  <a:cubicBezTo>
                    <a:pt x="2921" y="1096645"/>
                    <a:pt x="0" y="1093724"/>
                    <a:pt x="0" y="1090041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1090041"/>
                  </a:lnTo>
                  <a:lnTo>
                    <a:pt x="6604" y="1090041"/>
                  </a:lnTo>
                  <a:lnTo>
                    <a:pt x="6604" y="1083437"/>
                  </a:lnTo>
                  <a:lnTo>
                    <a:pt x="13010896" y="1083437"/>
                  </a:lnTo>
                  <a:lnTo>
                    <a:pt x="13010896" y="1090041"/>
                  </a:lnTo>
                  <a:lnTo>
                    <a:pt x="13004292" y="1090041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DAEFC953-6A8F-C975-2F69-27A87A0A791B}"/>
              </a:ext>
            </a:extLst>
          </p:cNvPr>
          <p:cNvSpPr txBox="1"/>
          <p:nvPr/>
        </p:nvSpPr>
        <p:spPr>
          <a:xfrm>
            <a:off x="1634448" y="6988713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GTÜ - Bilgisayar Mühendisliği Bölümü</a:t>
            </a:r>
          </a:p>
        </p:txBody>
      </p:sp>
      <p:sp>
        <p:nvSpPr>
          <p:cNvPr id="9" name="Freeform 9" descr="C:\Users\rehin99\Desktop\bilg-logo.png">
            <a:extLst>
              <a:ext uri="{FF2B5EF4-FFF2-40B4-BE49-F238E27FC236}">
                <a16:creationId xmlns:a16="http://schemas.microsoft.com/office/drawing/2014/main" id="{68CE93E1-5BB0-0542-2121-598644055E94}"/>
              </a:ext>
            </a:extLst>
          </p:cNvPr>
          <p:cNvSpPr/>
          <p:nvPr/>
        </p:nvSpPr>
        <p:spPr>
          <a:xfrm>
            <a:off x="87168" y="6258432"/>
            <a:ext cx="1050240" cy="1050240"/>
          </a:xfrm>
          <a:custGeom>
            <a:avLst/>
            <a:gdLst/>
            <a:ahLst/>
            <a:cxnLst/>
            <a:rect l="l" t="t" r="r" b="b"/>
            <a:pathLst>
              <a:path w="1050240" h="1050240">
                <a:moveTo>
                  <a:pt x="0" y="0"/>
                </a:moveTo>
                <a:lnTo>
                  <a:pt x="1050240" y="0"/>
                </a:lnTo>
                <a:lnTo>
                  <a:pt x="1050240" y="1050240"/>
                </a:lnTo>
                <a:lnTo>
                  <a:pt x="0" y="1050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 descr="C:\Users\rehin99\Desktop\gtu-logo.png">
            <a:extLst>
              <a:ext uri="{FF2B5EF4-FFF2-40B4-BE49-F238E27FC236}">
                <a16:creationId xmlns:a16="http://schemas.microsoft.com/office/drawing/2014/main" id="{83B1360C-62D4-E8AE-8286-4D436E2EDDD5}"/>
              </a:ext>
            </a:extLst>
          </p:cNvPr>
          <p:cNvSpPr/>
          <p:nvPr/>
        </p:nvSpPr>
        <p:spPr>
          <a:xfrm>
            <a:off x="8534400" y="46848"/>
            <a:ext cx="1183488" cy="741120"/>
          </a:xfrm>
          <a:custGeom>
            <a:avLst/>
            <a:gdLst/>
            <a:ahLst/>
            <a:cxnLst/>
            <a:rect l="l" t="t" r="r" b="b"/>
            <a:pathLst>
              <a:path w="1183488" h="741120">
                <a:moveTo>
                  <a:pt x="0" y="0"/>
                </a:moveTo>
                <a:lnTo>
                  <a:pt x="1183488" y="0"/>
                </a:lnTo>
                <a:lnTo>
                  <a:pt x="1183488" y="741120"/>
                </a:lnTo>
                <a:lnTo>
                  <a:pt x="0" y="741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" r="-5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66F62CA-1EBF-F38B-AC4B-D4869F7E207F}"/>
              </a:ext>
            </a:extLst>
          </p:cNvPr>
          <p:cNvSpPr txBox="1"/>
          <p:nvPr/>
        </p:nvSpPr>
        <p:spPr>
          <a:xfrm>
            <a:off x="4966800" y="6980649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BİL 495/496 Bitirme Projesi 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A765FEBC-F71A-40AB-8DBA-AB32F24374D9}"/>
              </a:ext>
            </a:extLst>
          </p:cNvPr>
          <p:cNvGrpSpPr/>
          <p:nvPr/>
        </p:nvGrpSpPr>
        <p:grpSpPr>
          <a:xfrm>
            <a:off x="-4992" y="6258432"/>
            <a:ext cx="9763200" cy="1061376"/>
            <a:chOff x="0" y="0"/>
            <a:chExt cx="13017600" cy="1415168"/>
          </a:xfrm>
        </p:grpSpPr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F55BDD63-7765-F800-4263-4B5BD5C747F0}"/>
                </a:ext>
              </a:extLst>
            </p:cNvPr>
            <p:cNvGrpSpPr/>
            <p:nvPr/>
          </p:nvGrpSpPr>
          <p:grpSpPr>
            <a:xfrm>
              <a:off x="0" y="860672"/>
              <a:ext cx="13017600" cy="554496"/>
              <a:chOff x="0" y="0"/>
              <a:chExt cx="13017600" cy="554496"/>
            </a:xfrm>
          </p:grpSpPr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F00FFCA1-DB3B-8A35-4070-39E3144C4805}"/>
                  </a:ext>
                </a:extLst>
              </p:cNvPr>
              <p:cNvSpPr/>
              <p:nvPr/>
            </p:nvSpPr>
            <p:spPr>
              <a:xfrm>
                <a:off x="6604" y="6604"/>
                <a:ext cx="13004292" cy="541274"/>
              </a:xfrm>
              <a:custGeom>
                <a:avLst/>
                <a:gdLst/>
                <a:ahLst/>
                <a:cxnLst/>
                <a:rect l="l" t="t" r="r" b="b"/>
                <a:pathLst>
                  <a:path w="13004292" h="541274">
                    <a:moveTo>
                      <a:pt x="0" y="0"/>
                    </a:moveTo>
                    <a:lnTo>
                      <a:pt x="13004292" y="0"/>
                    </a:lnTo>
                    <a:lnTo>
                      <a:pt x="13004292" y="541274"/>
                    </a:lnTo>
                    <a:lnTo>
                      <a:pt x="0" y="541274"/>
                    </a:lnTo>
                    <a:close/>
                  </a:path>
                </a:pathLst>
              </a:custGeom>
              <a:solidFill>
                <a:srgbClr val="3C8C93"/>
              </a:solidFill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E7FA9D18-8AE7-F341-7BE5-F8983CFBB01E}"/>
                  </a:ext>
                </a:extLst>
              </p:cNvPr>
              <p:cNvSpPr/>
              <p:nvPr/>
            </p:nvSpPr>
            <p:spPr>
              <a:xfrm>
                <a:off x="0" y="0"/>
                <a:ext cx="13017500" cy="554482"/>
              </a:xfrm>
              <a:custGeom>
                <a:avLst/>
                <a:gdLst/>
                <a:ahLst/>
                <a:cxnLst/>
                <a:rect l="l" t="t" r="r" b="b"/>
                <a:pathLst>
                  <a:path w="13017500" h="554482">
                    <a:moveTo>
                      <a:pt x="6604" y="0"/>
                    </a:moveTo>
                    <a:lnTo>
                      <a:pt x="13010896" y="0"/>
                    </a:lnTo>
                    <a:cubicBezTo>
                      <a:pt x="13014579" y="0"/>
                      <a:pt x="13017500" y="2921"/>
                      <a:pt x="13017500" y="6604"/>
                    </a:cubicBezTo>
                    <a:lnTo>
                      <a:pt x="13017500" y="547878"/>
                    </a:lnTo>
                    <a:cubicBezTo>
                      <a:pt x="13017500" y="551561"/>
                      <a:pt x="13014579" y="554482"/>
                      <a:pt x="13010896" y="554482"/>
                    </a:cubicBezTo>
                    <a:lnTo>
                      <a:pt x="6604" y="554482"/>
                    </a:lnTo>
                    <a:cubicBezTo>
                      <a:pt x="2921" y="554482"/>
                      <a:pt x="0" y="551561"/>
                      <a:pt x="0" y="547878"/>
                    </a:cubicBezTo>
                    <a:lnTo>
                      <a:pt x="0" y="6604"/>
                    </a:lnTo>
                    <a:cubicBezTo>
                      <a:pt x="0" y="2921"/>
                      <a:pt x="2921" y="0"/>
                      <a:pt x="6604" y="0"/>
                    </a:cubicBezTo>
                    <a:moveTo>
                      <a:pt x="6604" y="13335"/>
                    </a:moveTo>
                    <a:lnTo>
                      <a:pt x="6604" y="6604"/>
                    </a:lnTo>
                    <a:lnTo>
                      <a:pt x="13208" y="6604"/>
                    </a:lnTo>
                    <a:lnTo>
                      <a:pt x="13208" y="547878"/>
                    </a:lnTo>
                    <a:lnTo>
                      <a:pt x="6604" y="547878"/>
                    </a:lnTo>
                    <a:lnTo>
                      <a:pt x="6604" y="541274"/>
                    </a:lnTo>
                    <a:lnTo>
                      <a:pt x="13010896" y="541274"/>
                    </a:lnTo>
                    <a:lnTo>
                      <a:pt x="13010896" y="547878"/>
                    </a:lnTo>
                    <a:lnTo>
                      <a:pt x="13004292" y="547878"/>
                    </a:lnTo>
                    <a:lnTo>
                      <a:pt x="13004292" y="6604"/>
                    </a:lnTo>
                    <a:lnTo>
                      <a:pt x="13010896" y="6604"/>
                    </a:lnTo>
                    <a:lnTo>
                      <a:pt x="13010896" y="13208"/>
                    </a:lnTo>
                    <a:lnTo>
                      <a:pt x="6604" y="132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D3885BA-F295-F7B1-A125-350EB2A4A299}"/>
                </a:ext>
              </a:extLst>
            </p:cNvPr>
            <p:cNvSpPr txBox="1"/>
            <p:nvPr/>
          </p:nvSpPr>
          <p:spPr>
            <a:xfrm>
              <a:off x="2185920" y="983233"/>
              <a:ext cx="4323136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GTU - Computer Engineering Department</a:t>
              </a:r>
            </a:p>
          </p:txBody>
        </p:sp>
        <p:sp>
          <p:nvSpPr>
            <p:cNvPr id="17" name="Freeform 17" descr="C:\Users\rehin99\Desktop\bilg-logo.png">
              <a:extLst>
                <a:ext uri="{FF2B5EF4-FFF2-40B4-BE49-F238E27FC236}">
                  <a16:creationId xmlns:a16="http://schemas.microsoft.com/office/drawing/2014/main" id="{3C3ED1A2-3E7E-8D4B-4DD6-663D5131498B}"/>
                </a:ext>
              </a:extLst>
            </p:cNvPr>
            <p:cNvSpPr/>
            <p:nvPr/>
          </p:nvSpPr>
          <p:spPr>
            <a:xfrm>
              <a:off x="122880" y="0"/>
              <a:ext cx="1400320" cy="1400320"/>
            </a:xfrm>
            <a:custGeom>
              <a:avLst/>
              <a:gdLst/>
              <a:ahLst/>
              <a:cxnLst/>
              <a:rect l="l" t="t" r="r" b="b"/>
              <a:pathLst>
                <a:path w="1400320" h="1400320">
                  <a:moveTo>
                    <a:pt x="0" y="0"/>
                  </a:moveTo>
                  <a:lnTo>
                    <a:pt x="1400320" y="0"/>
                  </a:lnTo>
                  <a:lnTo>
                    <a:pt x="1400320" y="1400320"/>
                  </a:lnTo>
                  <a:lnTo>
                    <a:pt x="0" y="1400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0A6901FC-551E-0C1E-3974-F819DBF1F876}"/>
                </a:ext>
              </a:extLst>
            </p:cNvPr>
            <p:cNvSpPr txBox="1"/>
            <p:nvPr/>
          </p:nvSpPr>
          <p:spPr>
            <a:xfrm>
              <a:off x="7060800" y="983233"/>
              <a:ext cx="4202624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CSE 496 Graduation Project</a:t>
              </a:r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AA4CFA6A-744F-648B-8A6E-A1C5DB145C9D}"/>
              </a:ext>
            </a:extLst>
          </p:cNvPr>
          <p:cNvSpPr txBox="1"/>
          <p:nvPr/>
        </p:nvSpPr>
        <p:spPr>
          <a:xfrm>
            <a:off x="253872" y="3108"/>
            <a:ext cx="8188704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Timeline</a:t>
            </a:r>
          </a:p>
        </p:txBody>
      </p:sp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08703D32-5B5A-91C9-A6DE-38B6A7E1D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94895"/>
              </p:ext>
            </p:extLst>
          </p:nvPr>
        </p:nvGraphicFramePr>
        <p:xfrm>
          <a:off x="1505049" y="1324849"/>
          <a:ext cx="7679944" cy="2408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986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1919986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1919986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1919986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</a:tblGrid>
              <a:tr h="263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210415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graphicFrame>
        <p:nvGraphicFramePr>
          <p:cNvPr id="56" name="Table 94">
            <a:extLst>
              <a:ext uri="{FF2B5EF4-FFF2-40B4-BE49-F238E27FC236}">
                <a16:creationId xmlns:a16="http://schemas.microsoft.com/office/drawing/2014/main" id="{88FEF3E6-23D9-7650-71B1-2744543A0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73558"/>
              </p:ext>
            </p:extLst>
          </p:nvPr>
        </p:nvGraphicFramePr>
        <p:xfrm>
          <a:off x="192190" y="1940168"/>
          <a:ext cx="131285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859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3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sz="1400" b="1"/>
                        <a:t>PHASE 3</a:t>
                      </a:r>
                      <a:endParaRPr lang="en-US" sz="14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9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sz="1400" b="1"/>
                        <a:t>PHASE 4</a:t>
                      </a:r>
                      <a:endParaRPr lang="en-US" sz="14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06321"/>
                  </a:ext>
                </a:extLst>
              </a:tr>
            </a:tbl>
          </a:graphicData>
        </a:graphic>
      </p:graphicFrame>
      <p:sp>
        <p:nvSpPr>
          <p:cNvPr id="64" name="Rectangle 102">
            <a:extLst>
              <a:ext uri="{FF2B5EF4-FFF2-40B4-BE49-F238E27FC236}">
                <a16:creationId xmlns:a16="http://schemas.microsoft.com/office/drawing/2014/main" id="{4501E1CE-9F22-87E0-FB13-7ED4F51A209E}"/>
              </a:ext>
            </a:extLst>
          </p:cNvPr>
          <p:cNvSpPr/>
          <p:nvPr/>
        </p:nvSpPr>
        <p:spPr>
          <a:xfrm>
            <a:off x="1329025" y="2013193"/>
            <a:ext cx="91440" cy="22589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103">
            <a:extLst>
              <a:ext uri="{FF2B5EF4-FFF2-40B4-BE49-F238E27FC236}">
                <a16:creationId xmlns:a16="http://schemas.microsoft.com/office/drawing/2014/main" id="{D8D003E8-2EFF-F89A-2FCA-3F5AB5670118}"/>
              </a:ext>
            </a:extLst>
          </p:cNvPr>
          <p:cNvSpPr/>
          <p:nvPr/>
        </p:nvSpPr>
        <p:spPr>
          <a:xfrm>
            <a:off x="1329025" y="2382017"/>
            <a:ext cx="91440" cy="225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104">
            <a:extLst>
              <a:ext uri="{FF2B5EF4-FFF2-40B4-BE49-F238E27FC236}">
                <a16:creationId xmlns:a16="http://schemas.microsoft.com/office/drawing/2014/main" id="{DF5666EF-AFE3-D27B-C921-BC334FB3F662}"/>
              </a:ext>
            </a:extLst>
          </p:cNvPr>
          <p:cNvSpPr/>
          <p:nvPr/>
        </p:nvSpPr>
        <p:spPr>
          <a:xfrm>
            <a:off x="1329025" y="2750841"/>
            <a:ext cx="91440" cy="225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05">
            <a:extLst>
              <a:ext uri="{FF2B5EF4-FFF2-40B4-BE49-F238E27FC236}">
                <a16:creationId xmlns:a16="http://schemas.microsoft.com/office/drawing/2014/main" id="{9DF1C677-C2BC-485D-1B24-ECDC636393A4}"/>
              </a:ext>
            </a:extLst>
          </p:cNvPr>
          <p:cNvSpPr/>
          <p:nvPr/>
        </p:nvSpPr>
        <p:spPr>
          <a:xfrm>
            <a:off x="1329025" y="3119665"/>
            <a:ext cx="91440" cy="225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10">
            <a:extLst>
              <a:ext uri="{FF2B5EF4-FFF2-40B4-BE49-F238E27FC236}">
                <a16:creationId xmlns:a16="http://schemas.microsoft.com/office/drawing/2014/main" id="{18862AC1-35E8-D78E-0213-1FBAFF49E6B3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1420465" y="2126139"/>
            <a:ext cx="110853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2">
            <a:extLst>
              <a:ext uri="{FF2B5EF4-FFF2-40B4-BE49-F238E27FC236}">
                <a16:creationId xmlns:a16="http://schemas.microsoft.com/office/drawing/2014/main" id="{57BBE289-1D32-E91A-C77B-3274B9CD991A}"/>
              </a:ext>
            </a:extLst>
          </p:cNvPr>
          <p:cNvCxnSpPr>
            <a:cxnSpLocks/>
            <a:stCxn id="65" idx="3"/>
            <a:endCxn id="103" idx="1"/>
          </p:cNvCxnSpPr>
          <p:nvPr/>
        </p:nvCxnSpPr>
        <p:spPr>
          <a:xfrm flipV="1">
            <a:off x="1420465" y="2467170"/>
            <a:ext cx="2008522" cy="2779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4">
            <a:extLst>
              <a:ext uri="{FF2B5EF4-FFF2-40B4-BE49-F238E27FC236}">
                <a16:creationId xmlns:a16="http://schemas.microsoft.com/office/drawing/2014/main" id="{504658A0-9B3B-6431-6F91-E2D86974CA77}"/>
              </a:ext>
            </a:extLst>
          </p:cNvPr>
          <p:cNvCxnSpPr>
            <a:cxnSpLocks/>
            <a:stCxn id="66" idx="3"/>
            <a:endCxn id="107" idx="1"/>
          </p:cNvCxnSpPr>
          <p:nvPr/>
        </p:nvCxnSpPr>
        <p:spPr>
          <a:xfrm flipV="1">
            <a:off x="1420465" y="2863786"/>
            <a:ext cx="5318949" cy="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7">
            <a:extLst>
              <a:ext uri="{FF2B5EF4-FFF2-40B4-BE49-F238E27FC236}">
                <a16:creationId xmlns:a16="http://schemas.microsoft.com/office/drawing/2014/main" id="{A645C4EC-7E33-C9D1-1E26-7ABA77074D0A}"/>
              </a:ext>
            </a:extLst>
          </p:cNvPr>
          <p:cNvCxnSpPr>
            <a:cxnSpLocks/>
          </p:cNvCxnSpPr>
          <p:nvPr/>
        </p:nvCxnSpPr>
        <p:spPr>
          <a:xfrm flipV="1">
            <a:off x="1420465" y="3232611"/>
            <a:ext cx="2927935" cy="223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07828190-ACC4-E3D1-8213-25C50B92D09C}"/>
              </a:ext>
            </a:extLst>
          </p:cNvPr>
          <p:cNvGrpSpPr/>
          <p:nvPr/>
        </p:nvGrpSpPr>
        <p:grpSpPr>
          <a:xfrm>
            <a:off x="2529000" y="1996187"/>
            <a:ext cx="2160983" cy="246221"/>
            <a:chOff x="2529000" y="2818994"/>
            <a:chExt cx="2160983" cy="246221"/>
          </a:xfrm>
        </p:grpSpPr>
        <p:sp>
          <p:nvSpPr>
            <p:cNvPr id="57" name="Rectangle 3">
              <a:extLst>
                <a:ext uri="{FF2B5EF4-FFF2-40B4-BE49-F238E27FC236}">
                  <a16:creationId xmlns:a16="http://schemas.microsoft.com/office/drawing/2014/main" id="{37C9E861-ED97-224C-309D-ABA3BA76C38F}"/>
                </a:ext>
              </a:extLst>
            </p:cNvPr>
            <p:cNvSpPr/>
            <p:nvPr/>
          </p:nvSpPr>
          <p:spPr>
            <a:xfrm>
              <a:off x="2529000" y="2836000"/>
              <a:ext cx="900000" cy="22589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000" dirty="0">
                <a:solidFill>
                  <a:schemeClr val="accent5"/>
                </a:solidFill>
              </a:endParaRPr>
            </a:p>
          </p:txBody>
        </p:sp>
        <p:sp>
          <p:nvSpPr>
            <p:cNvPr id="78" name="TextBox 25">
              <a:extLst>
                <a:ext uri="{FF2B5EF4-FFF2-40B4-BE49-F238E27FC236}">
                  <a16:creationId xmlns:a16="http://schemas.microsoft.com/office/drawing/2014/main" id="{ABF3FE41-DC4D-1611-3506-530AA9880084}"/>
                </a:ext>
              </a:extLst>
            </p:cNvPr>
            <p:cNvSpPr txBox="1"/>
            <p:nvPr/>
          </p:nvSpPr>
          <p:spPr>
            <a:xfrm>
              <a:off x="3377125" y="2818994"/>
              <a:ext cx="131285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r-TR" sz="1000" spc="-4">
                  <a:solidFill>
                    <a:schemeClr val="dk1"/>
                  </a:solidFill>
                  <a:latin typeface="Calibri" panose="020F0502020204030204" pitchFamily="34" charset="0"/>
                </a:rPr>
                <a:t>March</a:t>
              </a:r>
              <a:r>
                <a:rPr lang="en-US" sz="1000" spc="-4">
                  <a:solidFill>
                    <a:schemeClr val="dk1"/>
                  </a:solidFill>
                  <a:latin typeface="Calibri" panose="020F0502020204030204" pitchFamily="34" charset="0"/>
                </a:rPr>
                <a:t> </a:t>
              </a:r>
              <a:r>
                <a:rPr lang="tr-TR" sz="1000" spc="-4">
                  <a:solidFill>
                    <a:schemeClr val="dk1"/>
                  </a:solidFill>
                  <a:latin typeface="Calibri" panose="020F0502020204030204" pitchFamily="34" charset="0"/>
                </a:rPr>
                <a:t>14</a:t>
              </a:r>
              <a:r>
                <a:rPr lang="en-US" sz="1000" spc="-4">
                  <a:solidFill>
                    <a:schemeClr val="dk1"/>
                  </a:solidFill>
                  <a:latin typeface="Calibri" panose="020F0502020204030204" pitchFamily="34" charset="0"/>
                </a:rPr>
                <a:t> – </a:t>
              </a:r>
              <a:r>
                <a:rPr lang="tr-TR" sz="1000" spc="-4">
                  <a:solidFill>
                    <a:schemeClr val="dk1"/>
                  </a:solidFill>
                  <a:latin typeface="Calibri" panose="020F0502020204030204" pitchFamily="34" charset="0"/>
                </a:rPr>
                <a:t>March 31</a:t>
              </a:r>
              <a:endParaRPr lang="en-US" sz="1000" spc="-4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5" name="TextBox 31">
            <a:extLst>
              <a:ext uri="{FF2B5EF4-FFF2-40B4-BE49-F238E27FC236}">
                <a16:creationId xmlns:a16="http://schemas.microsoft.com/office/drawing/2014/main" id="{90F7119C-C44E-1EC9-4B42-B258705CCC7A}"/>
              </a:ext>
            </a:extLst>
          </p:cNvPr>
          <p:cNvSpPr txBox="1"/>
          <p:nvPr/>
        </p:nvSpPr>
        <p:spPr>
          <a:xfrm>
            <a:off x="722002" y="1326357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/>
              <a:t>202</a:t>
            </a:r>
            <a:r>
              <a:rPr lang="tr-TR" b="1"/>
              <a:t>5</a:t>
            </a:r>
            <a:endParaRPr lang="en-US" b="1" dirty="0"/>
          </a:p>
        </p:txBody>
      </p:sp>
      <p:sp>
        <p:nvSpPr>
          <p:cNvPr id="103" name="Rectangle 3">
            <a:extLst>
              <a:ext uri="{FF2B5EF4-FFF2-40B4-BE49-F238E27FC236}">
                <a16:creationId xmlns:a16="http://schemas.microsoft.com/office/drawing/2014/main" id="{C5250C4E-8B89-AC4F-70BD-45E7A7070B15}"/>
              </a:ext>
            </a:extLst>
          </p:cNvPr>
          <p:cNvSpPr/>
          <p:nvPr/>
        </p:nvSpPr>
        <p:spPr>
          <a:xfrm>
            <a:off x="3428987" y="2354224"/>
            <a:ext cx="3312000" cy="225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104" name="TextBox 25">
            <a:extLst>
              <a:ext uri="{FF2B5EF4-FFF2-40B4-BE49-F238E27FC236}">
                <a16:creationId xmlns:a16="http://schemas.microsoft.com/office/drawing/2014/main" id="{2BC55AC7-18CB-AEE3-DF9F-B1FE580AF8BE}"/>
              </a:ext>
            </a:extLst>
          </p:cNvPr>
          <p:cNvSpPr txBox="1"/>
          <p:nvPr/>
        </p:nvSpPr>
        <p:spPr>
          <a:xfrm>
            <a:off x="6709216" y="2361687"/>
            <a:ext cx="107607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1000" spc="-4">
                <a:solidFill>
                  <a:schemeClr val="dk1"/>
                </a:solidFill>
                <a:latin typeface="Calibri" panose="020F0502020204030204" pitchFamily="34" charset="0"/>
              </a:rPr>
              <a:t>April 1 </a:t>
            </a:r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– </a:t>
            </a:r>
            <a:r>
              <a:rPr lang="tr-TR" sz="1000" spc="-4">
                <a:solidFill>
                  <a:schemeClr val="dk1"/>
                </a:solidFill>
                <a:latin typeface="Calibri" panose="020F0502020204030204" pitchFamily="34" charset="0"/>
              </a:rPr>
              <a:t>May 20</a:t>
            </a:r>
            <a:endParaRPr lang="en-US" sz="10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55A16E-A0EA-5A95-6939-85D5D49BE28F}"/>
              </a:ext>
            </a:extLst>
          </p:cNvPr>
          <p:cNvSpPr/>
          <p:nvPr/>
        </p:nvSpPr>
        <p:spPr>
          <a:xfrm>
            <a:off x="6739414" y="2750840"/>
            <a:ext cx="1116000" cy="225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108" name="TextBox 25">
            <a:extLst>
              <a:ext uri="{FF2B5EF4-FFF2-40B4-BE49-F238E27FC236}">
                <a16:creationId xmlns:a16="http://schemas.microsoft.com/office/drawing/2014/main" id="{7E2F091F-6667-71A2-1F5D-B070C9C2AE99}"/>
              </a:ext>
            </a:extLst>
          </p:cNvPr>
          <p:cNvSpPr txBox="1"/>
          <p:nvPr/>
        </p:nvSpPr>
        <p:spPr>
          <a:xfrm>
            <a:off x="7830209" y="2757752"/>
            <a:ext cx="108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1000" spc="-4">
                <a:solidFill>
                  <a:schemeClr val="dk1"/>
                </a:solidFill>
                <a:latin typeface="Calibri" panose="020F0502020204030204" pitchFamily="34" charset="0"/>
              </a:rPr>
              <a:t>May 21 </a:t>
            </a:r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– </a:t>
            </a:r>
            <a:r>
              <a:rPr lang="tr-TR" sz="1000" spc="-4">
                <a:solidFill>
                  <a:schemeClr val="dk1"/>
                </a:solidFill>
                <a:latin typeface="Calibri" panose="020F0502020204030204" pitchFamily="34" charset="0"/>
              </a:rPr>
              <a:t>Jun 10</a:t>
            </a:r>
            <a:endParaRPr lang="en-US" sz="10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0925135E-2DD7-6920-4FDA-13435B9E3927}"/>
              </a:ext>
            </a:extLst>
          </p:cNvPr>
          <p:cNvSpPr/>
          <p:nvPr/>
        </p:nvSpPr>
        <p:spPr>
          <a:xfrm>
            <a:off x="7875600" y="3116514"/>
            <a:ext cx="1044000" cy="225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112" name="TextBox 25">
            <a:extLst>
              <a:ext uri="{FF2B5EF4-FFF2-40B4-BE49-F238E27FC236}">
                <a16:creationId xmlns:a16="http://schemas.microsoft.com/office/drawing/2014/main" id="{053980D0-883D-1BF1-F55A-3122CDB83166}"/>
              </a:ext>
            </a:extLst>
          </p:cNvPr>
          <p:cNvSpPr txBox="1"/>
          <p:nvPr/>
        </p:nvSpPr>
        <p:spPr>
          <a:xfrm>
            <a:off x="8746728" y="3326138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1000" spc="-4">
                <a:solidFill>
                  <a:schemeClr val="dk1"/>
                </a:solidFill>
                <a:latin typeface="Calibri" panose="020F0502020204030204" pitchFamily="34" charset="0"/>
              </a:rPr>
              <a:t>Jun 11 – Jun 24</a:t>
            </a:r>
            <a:endParaRPr lang="en-US" sz="10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grpSp>
        <p:nvGrpSpPr>
          <p:cNvPr id="131" name="Grup 130">
            <a:extLst>
              <a:ext uri="{FF2B5EF4-FFF2-40B4-BE49-F238E27FC236}">
                <a16:creationId xmlns:a16="http://schemas.microsoft.com/office/drawing/2014/main" id="{775B0784-8414-FA19-124E-74F316D37D08}"/>
              </a:ext>
            </a:extLst>
          </p:cNvPr>
          <p:cNvGrpSpPr/>
          <p:nvPr/>
        </p:nvGrpSpPr>
        <p:grpSpPr>
          <a:xfrm>
            <a:off x="753651" y="4159746"/>
            <a:ext cx="3125206" cy="817970"/>
            <a:chOff x="753651" y="4159746"/>
            <a:chExt cx="3125206" cy="817970"/>
          </a:xfrm>
        </p:grpSpPr>
        <p:sp>
          <p:nvSpPr>
            <p:cNvPr id="87" name="Rectangle 128">
              <a:extLst>
                <a:ext uri="{FF2B5EF4-FFF2-40B4-BE49-F238E27FC236}">
                  <a16:creationId xmlns:a16="http://schemas.microsoft.com/office/drawing/2014/main" id="{1AE474A2-791F-EA5A-4E75-5879E66864EB}"/>
                </a:ext>
              </a:extLst>
            </p:cNvPr>
            <p:cNvSpPr/>
            <p:nvPr/>
          </p:nvSpPr>
          <p:spPr>
            <a:xfrm>
              <a:off x="1312945" y="4184435"/>
              <a:ext cx="268170" cy="2258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>
                <a:solidFill>
                  <a:schemeClr val="accent5"/>
                </a:solidFill>
              </a:endParaRPr>
            </a:p>
          </p:txBody>
        </p:sp>
        <p:sp>
          <p:nvSpPr>
            <p:cNvPr id="88" name="TextBox 129">
              <a:extLst>
                <a:ext uri="{FF2B5EF4-FFF2-40B4-BE49-F238E27FC236}">
                  <a16:creationId xmlns:a16="http://schemas.microsoft.com/office/drawing/2014/main" id="{E9E34457-3850-2FCF-6914-E3FCD369D1AD}"/>
                </a:ext>
              </a:extLst>
            </p:cNvPr>
            <p:cNvSpPr txBox="1"/>
            <p:nvPr/>
          </p:nvSpPr>
          <p:spPr>
            <a:xfrm>
              <a:off x="1581115" y="4159746"/>
              <a:ext cx="2297742" cy="2752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536"/>
                </a:lnSpc>
                <a:spcBef>
                  <a:spcPct val="0"/>
                </a:spcBef>
              </a:pPr>
              <a:r>
                <a:rPr lang="en-US" sz="1100" b="1" spc="-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Phase 1: Research &amp; Planning.</a:t>
              </a:r>
            </a:p>
          </p:txBody>
        </p:sp>
        <p:sp>
          <p:nvSpPr>
            <p:cNvPr id="113" name="TextBox 24">
              <a:extLst>
                <a:ext uri="{FF2B5EF4-FFF2-40B4-BE49-F238E27FC236}">
                  <a16:creationId xmlns:a16="http://schemas.microsoft.com/office/drawing/2014/main" id="{C65E2B05-CD2B-7700-44D4-E0708E3B1D6A}"/>
                </a:ext>
              </a:extLst>
            </p:cNvPr>
            <p:cNvSpPr txBox="1"/>
            <p:nvPr/>
          </p:nvSpPr>
          <p:spPr>
            <a:xfrm>
              <a:off x="753651" y="4575285"/>
              <a:ext cx="2864379" cy="402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36"/>
                </a:lnSpc>
              </a:pPr>
              <a:r>
                <a:rPr lang="en-US" sz="128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Tasks:</a:t>
              </a:r>
              <a:r>
                <a:rPr lang="en-US" sz="12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Collect ISU data, set up Python.</a:t>
              </a:r>
            </a:p>
            <a:p>
              <a:pPr algn="l">
                <a:lnSpc>
                  <a:spcPts val="1536"/>
                </a:lnSpc>
              </a:pPr>
              <a:r>
                <a:rPr lang="en-US" sz="128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Deliverables:</a:t>
              </a:r>
              <a:r>
                <a:rPr lang="en-US" sz="12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Data access, script draft</a:t>
              </a:r>
            </a:p>
          </p:txBody>
        </p:sp>
      </p:grpSp>
      <p:grpSp>
        <p:nvGrpSpPr>
          <p:cNvPr id="130" name="Grup 129">
            <a:extLst>
              <a:ext uri="{FF2B5EF4-FFF2-40B4-BE49-F238E27FC236}">
                <a16:creationId xmlns:a16="http://schemas.microsoft.com/office/drawing/2014/main" id="{46132992-2725-89BF-6931-B574C8AE0964}"/>
              </a:ext>
            </a:extLst>
          </p:cNvPr>
          <p:cNvGrpSpPr/>
          <p:nvPr/>
        </p:nvGrpSpPr>
        <p:grpSpPr>
          <a:xfrm>
            <a:off x="5290608" y="4110061"/>
            <a:ext cx="3940450" cy="1006119"/>
            <a:chOff x="5290608" y="4110061"/>
            <a:chExt cx="3940450" cy="1006119"/>
          </a:xfrm>
        </p:grpSpPr>
        <p:sp>
          <p:nvSpPr>
            <p:cNvPr id="114" name="Rectangle 128">
              <a:extLst>
                <a:ext uri="{FF2B5EF4-FFF2-40B4-BE49-F238E27FC236}">
                  <a16:creationId xmlns:a16="http://schemas.microsoft.com/office/drawing/2014/main" id="{95100F32-61B6-807C-B6EA-3FF12E6704FF}"/>
                </a:ext>
              </a:extLst>
            </p:cNvPr>
            <p:cNvSpPr/>
            <p:nvPr/>
          </p:nvSpPr>
          <p:spPr>
            <a:xfrm>
              <a:off x="5751629" y="4134750"/>
              <a:ext cx="268170" cy="2258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>
                <a:solidFill>
                  <a:schemeClr val="accent5"/>
                </a:solidFill>
              </a:endParaRPr>
            </a:p>
          </p:txBody>
        </p:sp>
        <p:sp>
          <p:nvSpPr>
            <p:cNvPr id="115" name="TextBox 129">
              <a:extLst>
                <a:ext uri="{FF2B5EF4-FFF2-40B4-BE49-F238E27FC236}">
                  <a16:creationId xmlns:a16="http://schemas.microsoft.com/office/drawing/2014/main" id="{887563D1-E65E-A24B-1ABA-AF5A0B0D06BD}"/>
                </a:ext>
              </a:extLst>
            </p:cNvPr>
            <p:cNvSpPr txBox="1"/>
            <p:nvPr/>
          </p:nvSpPr>
          <p:spPr>
            <a:xfrm>
              <a:off x="6019798" y="4110061"/>
              <a:ext cx="2420857" cy="2752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536"/>
                </a:lnSpc>
                <a:spcBef>
                  <a:spcPct val="0"/>
                </a:spcBef>
              </a:pPr>
              <a:r>
                <a:rPr lang="en-US" sz="1100" b="1" spc="-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Phase 2: Design &amp; Development</a:t>
              </a:r>
            </a:p>
          </p:txBody>
        </p:sp>
        <p:sp>
          <p:nvSpPr>
            <p:cNvPr id="117" name="TextBox 29">
              <a:extLst>
                <a:ext uri="{FF2B5EF4-FFF2-40B4-BE49-F238E27FC236}">
                  <a16:creationId xmlns:a16="http://schemas.microsoft.com/office/drawing/2014/main" id="{9DE13D83-FAD8-7D88-3F9A-0B22A43AB903}"/>
                </a:ext>
              </a:extLst>
            </p:cNvPr>
            <p:cNvSpPr txBox="1"/>
            <p:nvPr/>
          </p:nvSpPr>
          <p:spPr>
            <a:xfrm>
              <a:off x="5290608" y="4523249"/>
              <a:ext cx="3940450" cy="5929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536"/>
                </a:lnSpc>
              </a:pPr>
              <a:r>
                <a:rPr lang="en-US" sz="128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Tasks:</a:t>
              </a:r>
              <a:r>
                <a:rPr lang="en-US" sz="12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Clean data, calculate exergy, train ML models.</a:t>
              </a:r>
            </a:p>
            <a:p>
              <a:pPr algn="just">
                <a:lnSpc>
                  <a:spcPts val="1536"/>
                </a:lnSpc>
              </a:pPr>
              <a:r>
                <a:rPr lang="en-US" sz="128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Deliverables:</a:t>
              </a:r>
              <a:r>
                <a:rPr lang="en-US" sz="12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Processed dataset, trained models.</a:t>
              </a:r>
            </a:p>
            <a:p>
              <a:pPr algn="just">
                <a:lnSpc>
                  <a:spcPts val="1536"/>
                </a:lnSpc>
              </a:pPr>
              <a:endParaRPr lang="en-US" sz="12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rup 131">
            <a:extLst>
              <a:ext uri="{FF2B5EF4-FFF2-40B4-BE49-F238E27FC236}">
                <a16:creationId xmlns:a16="http://schemas.microsoft.com/office/drawing/2014/main" id="{D119FD89-F099-FB95-80BA-54E911553E5C}"/>
              </a:ext>
            </a:extLst>
          </p:cNvPr>
          <p:cNvGrpSpPr/>
          <p:nvPr/>
        </p:nvGrpSpPr>
        <p:grpSpPr>
          <a:xfrm>
            <a:off x="753651" y="5353977"/>
            <a:ext cx="3940450" cy="1173698"/>
            <a:chOff x="753651" y="5353977"/>
            <a:chExt cx="3940450" cy="1173698"/>
          </a:xfrm>
        </p:grpSpPr>
        <p:grpSp>
          <p:nvGrpSpPr>
            <p:cNvPr id="120" name="Grup 119">
              <a:extLst>
                <a:ext uri="{FF2B5EF4-FFF2-40B4-BE49-F238E27FC236}">
                  <a16:creationId xmlns:a16="http://schemas.microsoft.com/office/drawing/2014/main" id="{F629E578-ADE6-237B-8E5C-C0B92CA68816}"/>
                </a:ext>
              </a:extLst>
            </p:cNvPr>
            <p:cNvGrpSpPr/>
            <p:nvPr/>
          </p:nvGrpSpPr>
          <p:grpSpPr>
            <a:xfrm>
              <a:off x="1312513" y="5353977"/>
              <a:ext cx="2689026" cy="275268"/>
              <a:chOff x="4081924" y="4090674"/>
              <a:chExt cx="2689026" cy="275268"/>
            </a:xfrm>
          </p:grpSpPr>
          <p:sp>
            <p:nvSpPr>
              <p:cNvPr id="121" name="Rectangle 128">
                <a:extLst>
                  <a:ext uri="{FF2B5EF4-FFF2-40B4-BE49-F238E27FC236}">
                    <a16:creationId xmlns:a16="http://schemas.microsoft.com/office/drawing/2014/main" id="{AC18EAE5-18D8-7D25-E67E-B66741058A73}"/>
                  </a:ext>
                </a:extLst>
              </p:cNvPr>
              <p:cNvSpPr/>
              <p:nvPr/>
            </p:nvSpPr>
            <p:spPr>
              <a:xfrm>
                <a:off x="4081924" y="4115363"/>
                <a:ext cx="268170" cy="22589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0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TextBox 129">
                <a:extLst>
                  <a:ext uri="{FF2B5EF4-FFF2-40B4-BE49-F238E27FC236}">
                    <a16:creationId xmlns:a16="http://schemas.microsoft.com/office/drawing/2014/main" id="{991B65E5-684E-85D3-DEF5-9AC9E7195414}"/>
                  </a:ext>
                </a:extLst>
              </p:cNvPr>
              <p:cNvSpPr txBox="1"/>
              <p:nvPr/>
            </p:nvSpPr>
            <p:spPr>
              <a:xfrm>
                <a:off x="4350093" y="4090674"/>
                <a:ext cx="2420857" cy="2752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ts val="1536"/>
                  </a:lnSpc>
                  <a:spcBef>
                    <a:spcPct val="0"/>
                  </a:spcBef>
                </a:pPr>
                <a:r>
                  <a:rPr lang="en-US" sz="1100" b="1" spc="-1">
                    <a:solidFill>
                      <a:srgbClr val="000000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Phase 3: Testing &amp; Refinement</a:t>
                </a:r>
              </a:p>
            </p:txBody>
          </p:sp>
        </p:grpSp>
        <p:sp>
          <p:nvSpPr>
            <p:cNvPr id="124" name="TextBox 34">
              <a:extLst>
                <a:ext uri="{FF2B5EF4-FFF2-40B4-BE49-F238E27FC236}">
                  <a16:creationId xmlns:a16="http://schemas.microsoft.com/office/drawing/2014/main" id="{397BE63D-B599-7296-A420-AFF1B7418E56}"/>
                </a:ext>
              </a:extLst>
            </p:cNvPr>
            <p:cNvSpPr txBox="1"/>
            <p:nvPr/>
          </p:nvSpPr>
          <p:spPr>
            <a:xfrm>
              <a:off x="753651" y="5744243"/>
              <a:ext cx="3940450" cy="783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536"/>
                </a:lnSpc>
              </a:pPr>
              <a:r>
                <a:rPr lang="en-US" sz="128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Tasks:</a:t>
              </a:r>
              <a:r>
                <a:rPr lang="en-US" sz="12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Test models, predict exergy, validate.</a:t>
              </a:r>
            </a:p>
            <a:p>
              <a:pPr algn="just">
                <a:lnSpc>
                  <a:spcPts val="1536"/>
                </a:lnSpc>
              </a:pPr>
              <a:r>
                <a:rPr lang="en-US" sz="128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Deliverables:</a:t>
              </a:r>
              <a:r>
                <a:rPr lang="en-US" sz="12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Optimized models with achieved success criteria </a:t>
              </a:r>
            </a:p>
            <a:p>
              <a:pPr algn="just">
                <a:lnSpc>
                  <a:spcPts val="1536"/>
                </a:lnSpc>
              </a:pPr>
              <a:endParaRPr lang="en-US" sz="12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rup 132">
            <a:extLst>
              <a:ext uri="{FF2B5EF4-FFF2-40B4-BE49-F238E27FC236}">
                <a16:creationId xmlns:a16="http://schemas.microsoft.com/office/drawing/2014/main" id="{6431D4EE-45ED-3B83-8D12-594FCCCAAB34}"/>
              </a:ext>
            </a:extLst>
          </p:cNvPr>
          <p:cNvGrpSpPr/>
          <p:nvPr/>
        </p:nvGrpSpPr>
        <p:grpSpPr>
          <a:xfrm>
            <a:off x="5275157" y="5355762"/>
            <a:ext cx="4044514" cy="1372586"/>
            <a:chOff x="5275157" y="5355762"/>
            <a:chExt cx="4044514" cy="1372586"/>
          </a:xfrm>
        </p:grpSpPr>
        <p:grpSp>
          <p:nvGrpSpPr>
            <p:cNvPr id="125" name="Grup 124">
              <a:extLst>
                <a:ext uri="{FF2B5EF4-FFF2-40B4-BE49-F238E27FC236}">
                  <a16:creationId xmlns:a16="http://schemas.microsoft.com/office/drawing/2014/main" id="{51F5CD86-1DF3-3A7E-19EE-256216B9F176}"/>
                </a:ext>
              </a:extLst>
            </p:cNvPr>
            <p:cNvGrpSpPr/>
            <p:nvPr/>
          </p:nvGrpSpPr>
          <p:grpSpPr>
            <a:xfrm>
              <a:off x="5754502" y="5355762"/>
              <a:ext cx="3084698" cy="275268"/>
              <a:chOff x="4081924" y="4090674"/>
              <a:chExt cx="3084698" cy="275268"/>
            </a:xfrm>
          </p:grpSpPr>
          <p:sp>
            <p:nvSpPr>
              <p:cNvPr id="126" name="Rectangle 128">
                <a:extLst>
                  <a:ext uri="{FF2B5EF4-FFF2-40B4-BE49-F238E27FC236}">
                    <a16:creationId xmlns:a16="http://schemas.microsoft.com/office/drawing/2014/main" id="{E9340604-5197-CDB3-D545-077A6FE551EE}"/>
                  </a:ext>
                </a:extLst>
              </p:cNvPr>
              <p:cNvSpPr/>
              <p:nvPr/>
            </p:nvSpPr>
            <p:spPr>
              <a:xfrm>
                <a:off x="4081924" y="4115363"/>
                <a:ext cx="268170" cy="22589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0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7" name="TextBox 129">
                <a:extLst>
                  <a:ext uri="{FF2B5EF4-FFF2-40B4-BE49-F238E27FC236}">
                    <a16:creationId xmlns:a16="http://schemas.microsoft.com/office/drawing/2014/main" id="{DB7ACF47-C45F-4855-ED71-5E70A09F0EAE}"/>
                  </a:ext>
                </a:extLst>
              </p:cNvPr>
              <p:cNvSpPr txBox="1"/>
              <p:nvPr/>
            </p:nvSpPr>
            <p:spPr>
              <a:xfrm>
                <a:off x="4350093" y="4090674"/>
                <a:ext cx="2816529" cy="2752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ts val="1536"/>
                  </a:lnSpc>
                  <a:spcBef>
                    <a:spcPct val="0"/>
                  </a:spcBef>
                </a:pPr>
                <a:r>
                  <a:rPr lang="en-US" sz="1100" b="1" spc="-1">
                    <a:solidFill>
                      <a:srgbClr val="000000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Phase 4: Finalization &amp; Documentation</a:t>
                </a:r>
              </a:p>
            </p:txBody>
          </p:sp>
        </p:grpSp>
        <p:sp>
          <p:nvSpPr>
            <p:cNvPr id="129" name="TextBox 38">
              <a:extLst>
                <a:ext uri="{FF2B5EF4-FFF2-40B4-BE49-F238E27FC236}">
                  <a16:creationId xmlns:a16="http://schemas.microsoft.com/office/drawing/2014/main" id="{34EEB1FD-B7A5-1156-7D00-B0FEB3FD09CE}"/>
                </a:ext>
              </a:extLst>
            </p:cNvPr>
            <p:cNvSpPr txBox="1"/>
            <p:nvPr/>
          </p:nvSpPr>
          <p:spPr>
            <a:xfrm>
              <a:off x="5275157" y="5747273"/>
              <a:ext cx="4044514" cy="98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536"/>
                </a:lnSpc>
              </a:pPr>
              <a:r>
                <a:rPr lang="en-US" sz="128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Tasks:</a:t>
              </a:r>
              <a:r>
                <a:rPr lang="en-US" sz="12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Analyze predictions, finalize report, prepare demo and presentation.</a:t>
              </a:r>
            </a:p>
            <a:p>
              <a:pPr algn="just">
                <a:lnSpc>
                  <a:spcPts val="1536"/>
                </a:lnSpc>
              </a:pPr>
              <a:r>
                <a:rPr lang="en-US" sz="128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Deliverables:</a:t>
              </a:r>
              <a:r>
                <a:rPr lang="en-US" sz="12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Final report, presentation.</a:t>
              </a:r>
            </a:p>
            <a:p>
              <a:pPr algn="just">
                <a:lnSpc>
                  <a:spcPts val="1536"/>
                </a:lnSpc>
              </a:pPr>
              <a:r>
                <a:rPr lang="en-US" sz="12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algn="just">
                <a:lnSpc>
                  <a:spcPts val="1536"/>
                </a:lnSpc>
              </a:pPr>
              <a:endParaRPr lang="en-US" sz="12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2996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92" y="6903936"/>
            <a:ext cx="9763200" cy="415872"/>
            <a:chOff x="0" y="0"/>
            <a:chExt cx="13017600" cy="554496"/>
          </a:xfrm>
        </p:grpSpPr>
        <p:sp>
          <p:nvSpPr>
            <p:cNvPr id="3" name="Freeform 3"/>
            <p:cNvSpPr/>
            <p:nvPr/>
          </p:nvSpPr>
          <p:spPr>
            <a:xfrm>
              <a:off x="6604" y="6604"/>
              <a:ext cx="13004292" cy="541274"/>
            </a:xfrm>
            <a:custGeom>
              <a:avLst/>
              <a:gdLst/>
              <a:ahLst/>
              <a:cxnLst/>
              <a:rect l="l" t="t" r="r" b="b"/>
              <a:pathLst>
                <a:path w="13004292" h="541274">
                  <a:moveTo>
                    <a:pt x="0" y="0"/>
                  </a:moveTo>
                  <a:lnTo>
                    <a:pt x="13004292" y="0"/>
                  </a:lnTo>
                  <a:lnTo>
                    <a:pt x="13004292" y="541274"/>
                  </a:lnTo>
                  <a:lnTo>
                    <a:pt x="0" y="541274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7500" cy="554482"/>
            </a:xfrm>
            <a:custGeom>
              <a:avLst/>
              <a:gdLst/>
              <a:ahLst/>
              <a:cxnLst/>
              <a:rect l="l" t="t" r="r" b="b"/>
              <a:pathLst>
                <a:path w="13017500" h="554482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547878"/>
                  </a:lnTo>
                  <a:cubicBezTo>
                    <a:pt x="13017500" y="551561"/>
                    <a:pt x="13014579" y="554482"/>
                    <a:pt x="13010896" y="554482"/>
                  </a:cubicBezTo>
                  <a:lnTo>
                    <a:pt x="6604" y="554482"/>
                  </a:lnTo>
                  <a:cubicBezTo>
                    <a:pt x="2921" y="554482"/>
                    <a:pt x="0" y="551561"/>
                    <a:pt x="0" y="547878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547878"/>
                  </a:lnTo>
                  <a:lnTo>
                    <a:pt x="6604" y="547878"/>
                  </a:lnTo>
                  <a:lnTo>
                    <a:pt x="6604" y="541274"/>
                  </a:lnTo>
                  <a:lnTo>
                    <a:pt x="13010896" y="541274"/>
                  </a:lnTo>
                  <a:lnTo>
                    <a:pt x="13010896" y="547878"/>
                  </a:lnTo>
                  <a:lnTo>
                    <a:pt x="13004292" y="547878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992" y="6144"/>
            <a:ext cx="9763200" cy="822528"/>
            <a:chOff x="0" y="0"/>
            <a:chExt cx="13017600" cy="1096704"/>
          </a:xfrm>
        </p:grpSpPr>
        <p:sp>
          <p:nvSpPr>
            <p:cNvPr id="6" name="Freeform 6"/>
            <p:cNvSpPr/>
            <p:nvPr/>
          </p:nvSpPr>
          <p:spPr>
            <a:xfrm>
              <a:off x="6604" y="6604"/>
              <a:ext cx="13004292" cy="1083437"/>
            </a:xfrm>
            <a:custGeom>
              <a:avLst/>
              <a:gdLst/>
              <a:ahLst/>
              <a:cxnLst/>
              <a:rect l="l" t="t" r="r" b="b"/>
              <a:pathLst>
                <a:path w="13004292" h="1083437">
                  <a:moveTo>
                    <a:pt x="0" y="0"/>
                  </a:moveTo>
                  <a:lnTo>
                    <a:pt x="13004292" y="0"/>
                  </a:lnTo>
                  <a:lnTo>
                    <a:pt x="13004292" y="1083437"/>
                  </a:lnTo>
                  <a:lnTo>
                    <a:pt x="0" y="1083437"/>
                  </a:lnTo>
                  <a:close/>
                </a:path>
              </a:pathLst>
            </a:custGeom>
            <a:gradFill rotWithShape="1">
              <a:gsLst>
                <a:gs pos="0">
                  <a:srgbClr val="4597A0">
                    <a:alpha val="100000"/>
                  </a:srgbClr>
                </a:gs>
                <a:gs pos="100000">
                  <a:srgbClr val="72BFC5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3017500" cy="1096645"/>
            </a:xfrm>
            <a:custGeom>
              <a:avLst/>
              <a:gdLst/>
              <a:ahLst/>
              <a:cxnLst/>
              <a:rect l="l" t="t" r="r" b="b"/>
              <a:pathLst>
                <a:path w="13017500" h="1096645">
                  <a:moveTo>
                    <a:pt x="6604" y="0"/>
                  </a:moveTo>
                  <a:lnTo>
                    <a:pt x="13010896" y="0"/>
                  </a:lnTo>
                  <a:cubicBezTo>
                    <a:pt x="13014579" y="0"/>
                    <a:pt x="13017500" y="2921"/>
                    <a:pt x="13017500" y="6604"/>
                  </a:cubicBezTo>
                  <a:lnTo>
                    <a:pt x="13017500" y="1090041"/>
                  </a:lnTo>
                  <a:cubicBezTo>
                    <a:pt x="13017500" y="1093724"/>
                    <a:pt x="13014579" y="1096645"/>
                    <a:pt x="13010896" y="1096645"/>
                  </a:cubicBezTo>
                  <a:lnTo>
                    <a:pt x="6604" y="1096645"/>
                  </a:lnTo>
                  <a:cubicBezTo>
                    <a:pt x="2921" y="1096645"/>
                    <a:pt x="0" y="1093724"/>
                    <a:pt x="0" y="1090041"/>
                  </a:cubicBezTo>
                  <a:lnTo>
                    <a:pt x="0" y="6604"/>
                  </a:lnTo>
                  <a:cubicBezTo>
                    <a:pt x="0" y="2921"/>
                    <a:pt x="2921" y="0"/>
                    <a:pt x="6604" y="0"/>
                  </a:cubicBezTo>
                  <a:moveTo>
                    <a:pt x="6604" y="13335"/>
                  </a:moveTo>
                  <a:lnTo>
                    <a:pt x="6604" y="6604"/>
                  </a:lnTo>
                  <a:lnTo>
                    <a:pt x="13208" y="6604"/>
                  </a:lnTo>
                  <a:lnTo>
                    <a:pt x="13208" y="1090041"/>
                  </a:lnTo>
                  <a:lnTo>
                    <a:pt x="6604" y="1090041"/>
                  </a:lnTo>
                  <a:lnTo>
                    <a:pt x="6604" y="1083437"/>
                  </a:lnTo>
                  <a:lnTo>
                    <a:pt x="13010896" y="1083437"/>
                  </a:lnTo>
                  <a:lnTo>
                    <a:pt x="13010896" y="1090041"/>
                  </a:lnTo>
                  <a:lnTo>
                    <a:pt x="13004292" y="1090041"/>
                  </a:lnTo>
                  <a:lnTo>
                    <a:pt x="13004292" y="6604"/>
                  </a:lnTo>
                  <a:lnTo>
                    <a:pt x="13010896" y="6604"/>
                  </a:lnTo>
                  <a:lnTo>
                    <a:pt x="13010896" y="13208"/>
                  </a:lnTo>
                  <a:lnTo>
                    <a:pt x="6604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34448" y="6988713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GTÜ - Bilgisayar Mühendisliği Bölümü</a:t>
            </a:r>
          </a:p>
        </p:txBody>
      </p:sp>
      <p:sp>
        <p:nvSpPr>
          <p:cNvPr id="9" name="Freeform 9" descr="C:\Users\rehin99\Desktop\bilg-logo.png"/>
          <p:cNvSpPr/>
          <p:nvPr/>
        </p:nvSpPr>
        <p:spPr>
          <a:xfrm>
            <a:off x="87168" y="6258432"/>
            <a:ext cx="1050240" cy="1050240"/>
          </a:xfrm>
          <a:custGeom>
            <a:avLst/>
            <a:gdLst/>
            <a:ahLst/>
            <a:cxnLst/>
            <a:rect l="l" t="t" r="r" b="b"/>
            <a:pathLst>
              <a:path w="1050240" h="1050240">
                <a:moveTo>
                  <a:pt x="0" y="0"/>
                </a:moveTo>
                <a:lnTo>
                  <a:pt x="1050240" y="0"/>
                </a:lnTo>
                <a:lnTo>
                  <a:pt x="1050240" y="1050240"/>
                </a:lnTo>
                <a:lnTo>
                  <a:pt x="0" y="1050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 descr="C:\Users\rehin99\Desktop\gtu-logo.png"/>
          <p:cNvSpPr/>
          <p:nvPr/>
        </p:nvSpPr>
        <p:spPr>
          <a:xfrm>
            <a:off x="8534400" y="46848"/>
            <a:ext cx="1183488" cy="741120"/>
          </a:xfrm>
          <a:custGeom>
            <a:avLst/>
            <a:gdLst/>
            <a:ahLst/>
            <a:cxnLst/>
            <a:rect l="l" t="t" r="r" b="b"/>
            <a:pathLst>
              <a:path w="1183488" h="741120">
                <a:moveTo>
                  <a:pt x="0" y="0"/>
                </a:moveTo>
                <a:lnTo>
                  <a:pt x="1183488" y="0"/>
                </a:lnTo>
                <a:lnTo>
                  <a:pt x="1183488" y="741120"/>
                </a:lnTo>
                <a:lnTo>
                  <a:pt x="0" y="741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" r="-5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TextBox 11"/>
          <p:cNvSpPr txBox="1"/>
          <p:nvPr/>
        </p:nvSpPr>
        <p:spPr>
          <a:xfrm>
            <a:off x="4966800" y="6980649"/>
            <a:ext cx="3151968" cy="22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 b="1" spc="-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BİL 495/496 Bitirme Projesi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3872" y="3108"/>
            <a:ext cx="8188704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3872" y="973455"/>
            <a:ext cx="9245088" cy="5226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587" lvl="1" indent="-230293" algn="l">
              <a:lnSpc>
                <a:spcPts val="2581"/>
              </a:lnSpc>
              <a:buAutoNum type="arabicPeriod"/>
            </a:pPr>
            <a:r>
              <a:rPr lang="en-US" sz="2133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Bilgen, S., &amp; Bulut, H. (2014). Investigation of the chemical exergy and water quality of the Galyan River, Trabzon, Turkey. Energy Sources, Part A: Recovery, Utilization, and Environmental Effects, 36(15), 1675-1683. </a:t>
            </a:r>
          </a:p>
          <a:p>
            <a:pPr marL="460587" lvl="1" indent="-230293" algn="l">
              <a:lnSpc>
                <a:spcPts val="2581"/>
              </a:lnSpc>
              <a:buAutoNum type="arabicPeriod"/>
            </a:pPr>
            <a:r>
              <a:rPr lang="en-US" sz="2133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Katipoğlu, O. M., Acar, R., &amp; Şenocak, A. (2022). Trend analysis of hydrological droughts in Yeşilırmak Basin by Mann-Kendall and Şen Innovative Trend Analysis. Water Resources Management, 36(3), 1121-1136.</a:t>
            </a:r>
          </a:p>
          <a:p>
            <a:pPr marL="460587" lvl="1" indent="-230293" algn="l">
              <a:lnSpc>
                <a:spcPts val="2581"/>
              </a:lnSpc>
              <a:buAutoNum type="arabicPeriod"/>
            </a:pPr>
            <a:r>
              <a:rPr lang="en-US" sz="2133" spc="-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IPCC. (2021). Climate Change 2021: The Physical Science Basis. Contribution of Working Group I to the Sixth Assessment Report of the Intergovernmental Panel on Climate Change. Cambridge University Press.</a:t>
            </a:r>
          </a:p>
          <a:p>
            <a:pPr marL="460586" lvl="1" indent="-230293" algn="l">
              <a:lnSpc>
                <a:spcPts val="2581"/>
              </a:lnSpc>
              <a:buAutoNum type="arabicPeriod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Kaya, M. Y., &amp; Kahraman, C. (2022). Deep learning approach for prediction of exergy and emission </a:t>
            </a:r>
            <a:r>
              <a:rPr lang="en-US" sz="2133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</a:t>
            </a:r>
            <a:r>
              <a:rPr lang="en-US" sz="2133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ete</a:t>
            </a:r>
            <a:r>
              <a:rPr lang="en-US" sz="2133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133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rcia</a:t>
            </a:r>
            <a:r>
              <a:rPr lang="en-US" sz="2133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lang="en-US" sz="2133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 </a:t>
            </a:r>
            <a:r>
              <a:rPr lang="en-US" sz="2133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</a:t>
            </a:r>
            <a:r>
              <a:rPr lang="en-US" sz="2133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turbofan engines. Frontiers in Energy Research, 10, 1036824.</a:t>
            </a:r>
          </a:p>
          <a:p>
            <a:pPr marL="460586" lvl="1" indent="-230293" algn="l">
              <a:lnSpc>
                <a:spcPts val="2581"/>
              </a:lnSpc>
              <a:buAutoNum type="arabicPeriod"/>
            </a:pPr>
            <a:r>
              <a:rPr lang="en-US" sz="2133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Li, X., Liu, X., &amp; Li, J. (2024). Water quality prediction based on sparse dataset using enhanced machine learning. Scientific Reports, 14, 56775. 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4992" y="6258432"/>
            <a:ext cx="9763200" cy="1061376"/>
            <a:chOff x="0" y="0"/>
            <a:chExt cx="13017600" cy="141516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860672"/>
              <a:ext cx="13017600" cy="554496"/>
              <a:chOff x="0" y="0"/>
              <a:chExt cx="13017600" cy="55449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6604" y="6604"/>
                <a:ext cx="13004292" cy="541274"/>
              </a:xfrm>
              <a:custGeom>
                <a:avLst/>
                <a:gdLst/>
                <a:ahLst/>
                <a:cxnLst/>
                <a:rect l="l" t="t" r="r" b="b"/>
                <a:pathLst>
                  <a:path w="13004292" h="541274">
                    <a:moveTo>
                      <a:pt x="0" y="0"/>
                    </a:moveTo>
                    <a:lnTo>
                      <a:pt x="13004292" y="0"/>
                    </a:lnTo>
                    <a:lnTo>
                      <a:pt x="13004292" y="541274"/>
                    </a:lnTo>
                    <a:lnTo>
                      <a:pt x="0" y="541274"/>
                    </a:lnTo>
                    <a:close/>
                  </a:path>
                </a:pathLst>
              </a:custGeom>
              <a:solidFill>
                <a:srgbClr val="3C8C93"/>
              </a:solidFill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13017500" cy="554482"/>
              </a:xfrm>
              <a:custGeom>
                <a:avLst/>
                <a:gdLst/>
                <a:ahLst/>
                <a:cxnLst/>
                <a:rect l="l" t="t" r="r" b="b"/>
                <a:pathLst>
                  <a:path w="13017500" h="554482">
                    <a:moveTo>
                      <a:pt x="6604" y="0"/>
                    </a:moveTo>
                    <a:lnTo>
                      <a:pt x="13010896" y="0"/>
                    </a:lnTo>
                    <a:cubicBezTo>
                      <a:pt x="13014579" y="0"/>
                      <a:pt x="13017500" y="2921"/>
                      <a:pt x="13017500" y="6604"/>
                    </a:cubicBezTo>
                    <a:lnTo>
                      <a:pt x="13017500" y="547878"/>
                    </a:lnTo>
                    <a:cubicBezTo>
                      <a:pt x="13017500" y="551561"/>
                      <a:pt x="13014579" y="554482"/>
                      <a:pt x="13010896" y="554482"/>
                    </a:cubicBezTo>
                    <a:lnTo>
                      <a:pt x="6604" y="554482"/>
                    </a:lnTo>
                    <a:cubicBezTo>
                      <a:pt x="2921" y="554482"/>
                      <a:pt x="0" y="551561"/>
                      <a:pt x="0" y="547878"/>
                    </a:cubicBezTo>
                    <a:lnTo>
                      <a:pt x="0" y="6604"/>
                    </a:lnTo>
                    <a:cubicBezTo>
                      <a:pt x="0" y="2921"/>
                      <a:pt x="2921" y="0"/>
                      <a:pt x="6604" y="0"/>
                    </a:cubicBezTo>
                    <a:moveTo>
                      <a:pt x="6604" y="13335"/>
                    </a:moveTo>
                    <a:lnTo>
                      <a:pt x="6604" y="6604"/>
                    </a:lnTo>
                    <a:lnTo>
                      <a:pt x="13208" y="6604"/>
                    </a:lnTo>
                    <a:lnTo>
                      <a:pt x="13208" y="547878"/>
                    </a:lnTo>
                    <a:lnTo>
                      <a:pt x="6604" y="547878"/>
                    </a:lnTo>
                    <a:lnTo>
                      <a:pt x="6604" y="541274"/>
                    </a:lnTo>
                    <a:lnTo>
                      <a:pt x="13010896" y="541274"/>
                    </a:lnTo>
                    <a:lnTo>
                      <a:pt x="13010896" y="547878"/>
                    </a:lnTo>
                    <a:lnTo>
                      <a:pt x="13004292" y="547878"/>
                    </a:lnTo>
                    <a:lnTo>
                      <a:pt x="13004292" y="6604"/>
                    </a:lnTo>
                    <a:lnTo>
                      <a:pt x="13010896" y="6604"/>
                    </a:lnTo>
                    <a:lnTo>
                      <a:pt x="13010896" y="13208"/>
                    </a:lnTo>
                    <a:lnTo>
                      <a:pt x="6604" y="132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2185920" y="983233"/>
              <a:ext cx="4323136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GTU - Computer Engineering Department</a:t>
              </a:r>
            </a:p>
          </p:txBody>
        </p:sp>
        <p:sp>
          <p:nvSpPr>
            <p:cNvPr id="19" name="Freeform 19" descr="C:\Users\rehin99\Desktop\bilg-logo.png"/>
            <p:cNvSpPr/>
            <p:nvPr/>
          </p:nvSpPr>
          <p:spPr>
            <a:xfrm>
              <a:off x="122880" y="0"/>
              <a:ext cx="1400320" cy="1400320"/>
            </a:xfrm>
            <a:custGeom>
              <a:avLst/>
              <a:gdLst/>
              <a:ahLst/>
              <a:cxnLst/>
              <a:rect l="l" t="t" r="r" b="b"/>
              <a:pathLst>
                <a:path w="1400320" h="1400320">
                  <a:moveTo>
                    <a:pt x="0" y="0"/>
                  </a:moveTo>
                  <a:lnTo>
                    <a:pt x="1400320" y="0"/>
                  </a:lnTo>
                  <a:lnTo>
                    <a:pt x="1400320" y="1400320"/>
                  </a:lnTo>
                  <a:lnTo>
                    <a:pt x="0" y="1400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060800" y="983233"/>
              <a:ext cx="4202624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5"/>
                </a:lnSpc>
              </a:pPr>
              <a:r>
                <a:rPr lang="en-US" sz="1279" b="1" spc="-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CSE 496 Graduation Project</a:t>
              </a:r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886</Words>
  <Application>Microsoft Office PowerPoint</Application>
  <PresentationFormat>Özel</PresentationFormat>
  <Paragraphs>126</Paragraphs>
  <Slides>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Tahoma Bold</vt:lpstr>
      <vt:lpstr>Arial Bold</vt:lpstr>
      <vt:lpstr>Arial</vt:lpstr>
      <vt:lpstr>Calibri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 2 - Preliminary Presentation</dc:title>
  <cp:lastModifiedBy>MUHAMMED YASİR GÜNEŞ</cp:lastModifiedBy>
  <cp:revision>23</cp:revision>
  <dcterms:created xsi:type="dcterms:W3CDTF">2006-08-16T00:00:00Z</dcterms:created>
  <dcterms:modified xsi:type="dcterms:W3CDTF">2025-03-26T08:59:49Z</dcterms:modified>
  <dc:identifier>DAGU9UpYUt0</dc:identifier>
</cp:coreProperties>
</file>