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7315200" cx="9753600"/>
  <p:notesSz cx="6858000" cy="9144000"/>
  <p:embeddedFontLst>
    <p:embeddedFont>
      <p:font typeface="Tahoma"/>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7" roundtripDataSignature="AMtx7mj2TECPxPjCWSZGp7aL4v2AQJAG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&lt;number&gt;</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57a7406b41_0_24: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357a7406b41_0_24: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5" name="Google Shape;105;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06" name="Google Shape;106;p2:notes"/>
          <p:cNvSpPr/>
          <p:nvPr>
            <p:ph idx="3" type="sldImg"/>
          </p:nvPr>
        </p:nvSpPr>
        <p:spPr>
          <a:xfrm>
            <a:off x="2860675" y="512763"/>
            <a:ext cx="342265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&lt;number&gt;</a:t>
            </a:r>
            <a:endParaRPr/>
          </a:p>
        </p:txBody>
      </p:sp>
      <p:sp>
        <p:nvSpPr>
          <p:cNvPr id="108" name="Google Shape;108;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9" name="Google Shape;109;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1792288" y="612775"/>
            <a:ext cx="5486400" cy="4114800"/>
          </a:xfrm>
          <a:prstGeom prst="rect">
            <a:avLst/>
          </a:prstGeom>
          <a:noFill/>
          <a:ln>
            <a:noFill/>
          </a:ln>
        </p:spPr>
      </p:sp>
      <p:sp>
        <p:nvSpPr>
          <p:cNvPr id="68" name="Google Shape;68;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s://fastapi.tiangolo.com/" TargetMode="External"/><Relationship Id="rId5" Type="http://schemas.openxmlformats.org/officeDocument/2006/relationships/hyperlink" Target="https://fastapi.tiangolo.com/" TargetMode="External"/><Relationship Id="rId6" Type="http://schemas.openxmlformats.org/officeDocument/2006/relationships/hyperlink" Target="https://docs.docker.com/" TargetMode="External"/><Relationship Id="rId7" Type="http://schemas.openxmlformats.org/officeDocument/2006/relationships/hyperlink" Target="https://docs.docker.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descr="C:\Users\rehin99\Desktop\gtu-logo.png" id="92" name="Google Shape;92;p1"/>
          <p:cNvSpPr/>
          <p:nvPr/>
        </p:nvSpPr>
        <p:spPr>
          <a:xfrm>
            <a:off x="8534400" y="46848"/>
            <a:ext cx="1183488" cy="741120"/>
          </a:xfrm>
          <a:custGeom>
            <a:rect b="b" l="l" r="r" t="t"/>
            <a:pathLst>
              <a:path extrusionOk="0" h="741120" w="1183488">
                <a:moveTo>
                  <a:pt x="0" y="0"/>
                </a:moveTo>
                <a:lnTo>
                  <a:pt x="1183488" y="0"/>
                </a:lnTo>
                <a:lnTo>
                  <a:pt x="1183488" y="741120"/>
                </a:lnTo>
                <a:lnTo>
                  <a:pt x="0" y="741120"/>
                </a:lnTo>
                <a:lnTo>
                  <a:pt x="0" y="0"/>
                </a:lnTo>
                <a:close/>
              </a:path>
            </a:pathLst>
          </a:custGeom>
          <a:blipFill rotWithShape="1">
            <a:blip r:embed="rId3">
              <a:alphaModFix/>
            </a:blip>
            <a:stretch>
              <a:fillRect b="0" l="-58" r="-5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1"/>
          <p:cNvSpPr txBox="1"/>
          <p:nvPr/>
        </p:nvSpPr>
        <p:spPr>
          <a:xfrm>
            <a:off x="6429840" y="258504"/>
            <a:ext cx="2745696" cy="168816"/>
          </a:xfrm>
          <a:prstGeom prst="rect">
            <a:avLst/>
          </a:prstGeom>
          <a:noFill/>
          <a:ln>
            <a:noFill/>
          </a:ln>
        </p:spPr>
        <p:txBody>
          <a:bodyPr anchorCtr="0" anchor="t" bIns="0" lIns="0" spcFirstLastPara="1" rIns="0" wrap="square" tIns="0">
            <a:spAutoFit/>
          </a:bodyPr>
          <a:lstStyle/>
          <a:p>
            <a:pPr indent="0" lvl="0" marL="0" marR="0" rtl="0" algn="ctr">
              <a:lnSpc>
                <a:spcPct val="120075"/>
              </a:lnSpc>
              <a:spcBef>
                <a:spcPts val="0"/>
              </a:spcBef>
              <a:spcAft>
                <a:spcPts val="0"/>
              </a:spcAft>
              <a:buNone/>
            </a:pPr>
            <a:r>
              <a:rPr b="1" lang="en-US" sz="1066">
                <a:solidFill>
                  <a:srgbClr val="FFFFCC"/>
                </a:solidFill>
                <a:latin typeface="Tahoma"/>
                <a:ea typeface="Tahoma"/>
                <a:cs typeface="Tahoma"/>
                <a:sym typeface="Tahoma"/>
              </a:rPr>
              <a:t>Bilgisayar Mühendisliği Bölümü</a:t>
            </a:r>
            <a:endParaRPr/>
          </a:p>
        </p:txBody>
      </p:sp>
      <p:grpSp>
        <p:nvGrpSpPr>
          <p:cNvPr id="94" name="Google Shape;94;p1"/>
          <p:cNvGrpSpPr/>
          <p:nvPr/>
        </p:nvGrpSpPr>
        <p:grpSpPr>
          <a:xfrm>
            <a:off x="-4992" y="6144"/>
            <a:ext cx="9763125" cy="822484"/>
            <a:chOff x="0" y="0"/>
            <a:chExt cx="13017500" cy="1096645"/>
          </a:xfrm>
        </p:grpSpPr>
        <p:sp>
          <p:nvSpPr>
            <p:cNvPr id="95" name="Google Shape;95;p1"/>
            <p:cNvSpPr/>
            <p:nvPr/>
          </p:nvSpPr>
          <p:spPr>
            <a:xfrm>
              <a:off x="6604" y="6604"/>
              <a:ext cx="13004292" cy="1083437"/>
            </a:xfrm>
            <a:custGeom>
              <a:rect b="b" l="l" r="r" t="t"/>
              <a:pathLst>
                <a:path extrusionOk="0" h="1083437" w="13004292">
                  <a:moveTo>
                    <a:pt x="0" y="0"/>
                  </a:moveTo>
                  <a:lnTo>
                    <a:pt x="13004292" y="0"/>
                  </a:lnTo>
                  <a:lnTo>
                    <a:pt x="13004292" y="1083437"/>
                  </a:lnTo>
                  <a:lnTo>
                    <a:pt x="0" y="1083437"/>
                  </a:lnTo>
                  <a:close/>
                </a:path>
              </a:pathLst>
            </a:custGeom>
            <a:gradFill>
              <a:gsLst>
                <a:gs pos="0">
                  <a:srgbClr val="72BFC5"/>
                </a:gs>
                <a:gs pos="100000">
                  <a:srgbClr val="4597A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
            <p:cNvSpPr/>
            <p:nvPr/>
          </p:nvSpPr>
          <p:spPr>
            <a:xfrm>
              <a:off x="0" y="0"/>
              <a:ext cx="13017500" cy="1096645"/>
            </a:xfrm>
            <a:custGeom>
              <a:rect b="b" l="l" r="r" t="t"/>
              <a:pathLst>
                <a:path extrusionOk="0" h="1096645" w="13017500">
                  <a:moveTo>
                    <a:pt x="6604" y="0"/>
                  </a:moveTo>
                  <a:lnTo>
                    <a:pt x="13010896" y="0"/>
                  </a:lnTo>
                  <a:cubicBezTo>
                    <a:pt x="13014579" y="0"/>
                    <a:pt x="13017500" y="2921"/>
                    <a:pt x="13017500" y="6604"/>
                  </a:cubicBezTo>
                  <a:lnTo>
                    <a:pt x="13017500" y="1090041"/>
                  </a:lnTo>
                  <a:cubicBezTo>
                    <a:pt x="13017500" y="1093724"/>
                    <a:pt x="13014579" y="1096645"/>
                    <a:pt x="13010896" y="1096645"/>
                  </a:cubicBezTo>
                  <a:lnTo>
                    <a:pt x="6604" y="1096645"/>
                  </a:lnTo>
                  <a:cubicBezTo>
                    <a:pt x="2921" y="1096645"/>
                    <a:pt x="0" y="1093724"/>
                    <a:pt x="0" y="1090041"/>
                  </a:cubicBezTo>
                  <a:lnTo>
                    <a:pt x="0" y="6604"/>
                  </a:lnTo>
                  <a:cubicBezTo>
                    <a:pt x="0" y="2921"/>
                    <a:pt x="2921" y="0"/>
                    <a:pt x="6604" y="0"/>
                  </a:cubicBezTo>
                  <a:moveTo>
                    <a:pt x="6604" y="13335"/>
                  </a:moveTo>
                  <a:lnTo>
                    <a:pt x="6604" y="6604"/>
                  </a:lnTo>
                  <a:lnTo>
                    <a:pt x="13208" y="6604"/>
                  </a:lnTo>
                  <a:lnTo>
                    <a:pt x="13208" y="1090041"/>
                  </a:lnTo>
                  <a:lnTo>
                    <a:pt x="6604" y="1090041"/>
                  </a:lnTo>
                  <a:lnTo>
                    <a:pt x="6604" y="1083437"/>
                  </a:lnTo>
                  <a:lnTo>
                    <a:pt x="13010896" y="1083437"/>
                  </a:lnTo>
                  <a:lnTo>
                    <a:pt x="13010896" y="1090041"/>
                  </a:lnTo>
                  <a:lnTo>
                    <a:pt x="13004292" y="1090041"/>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7" name="Google Shape;97;p1"/>
          <p:cNvGrpSpPr/>
          <p:nvPr/>
        </p:nvGrpSpPr>
        <p:grpSpPr>
          <a:xfrm>
            <a:off x="-4992" y="6903936"/>
            <a:ext cx="9763125" cy="415862"/>
            <a:chOff x="0" y="0"/>
            <a:chExt cx="13017500" cy="554482"/>
          </a:xfrm>
        </p:grpSpPr>
        <p:sp>
          <p:nvSpPr>
            <p:cNvPr id="98" name="Google Shape;98;p1"/>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0" name="Google Shape;100;p1"/>
          <p:cNvSpPr txBox="1"/>
          <p:nvPr/>
        </p:nvSpPr>
        <p:spPr>
          <a:xfrm>
            <a:off x="253872" y="2502786"/>
            <a:ext cx="9164100" cy="13005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3840">
                <a:solidFill>
                  <a:srgbClr val="000000"/>
                </a:solidFill>
                <a:latin typeface="Arial"/>
                <a:ea typeface="Arial"/>
                <a:cs typeface="Arial"/>
                <a:sym typeface="Arial"/>
              </a:rPr>
              <a:t>GTU </a:t>
            </a:r>
            <a:r>
              <a:rPr lang="en-US" sz="3840"/>
              <a:t>GRADUATION PROJECT</a:t>
            </a:r>
            <a:r>
              <a:rPr lang="en-US" sz="3840">
                <a:solidFill>
                  <a:srgbClr val="000000"/>
                </a:solidFill>
                <a:latin typeface="Arial"/>
                <a:ea typeface="Arial"/>
                <a:cs typeface="Arial"/>
                <a:sym typeface="Arial"/>
              </a:rPr>
              <a:t> </a:t>
            </a:r>
            <a:endParaRPr/>
          </a:p>
          <a:p>
            <a:pPr indent="0" lvl="0" marL="0" marR="0" rtl="0" algn="ctr">
              <a:lnSpc>
                <a:spcPct val="120000"/>
              </a:lnSpc>
              <a:spcBef>
                <a:spcPts val="0"/>
              </a:spcBef>
              <a:spcAft>
                <a:spcPts val="0"/>
              </a:spcAft>
              <a:buNone/>
            </a:pPr>
            <a:r>
              <a:rPr lang="en-US" sz="3840"/>
              <a:t>SECOND </a:t>
            </a:r>
            <a:r>
              <a:rPr lang="en-US" sz="3840">
                <a:solidFill>
                  <a:srgbClr val="000000"/>
                </a:solidFill>
                <a:latin typeface="Arial"/>
                <a:ea typeface="Arial"/>
                <a:cs typeface="Arial"/>
                <a:sym typeface="Arial"/>
              </a:rPr>
              <a:t>PRESENTATION</a:t>
            </a:r>
            <a:endParaRPr/>
          </a:p>
        </p:txBody>
      </p:sp>
      <p:sp>
        <p:nvSpPr>
          <p:cNvPr id="101" name="Google Shape;101;p1"/>
          <p:cNvSpPr txBox="1"/>
          <p:nvPr/>
        </p:nvSpPr>
        <p:spPr>
          <a:xfrm>
            <a:off x="1170489" y="3990551"/>
            <a:ext cx="7863300" cy="2363400"/>
          </a:xfrm>
          <a:prstGeom prst="rect">
            <a:avLst/>
          </a:prstGeom>
          <a:noFill/>
          <a:ln>
            <a:noFill/>
          </a:ln>
        </p:spPr>
        <p:txBody>
          <a:bodyPr anchorCtr="0" anchor="t" bIns="0" lIns="0" spcFirstLastPara="1" rIns="0" wrap="square" tIns="0">
            <a:spAutoFit/>
          </a:bodyPr>
          <a:lstStyle/>
          <a:p>
            <a:pPr indent="0" lvl="0" marL="0" marR="0" rtl="0" algn="ctr">
              <a:lnSpc>
                <a:spcPct val="139833"/>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lnSpc>
                <a:spcPct val="118002"/>
              </a:lnSpc>
              <a:spcBef>
                <a:spcPts val="0"/>
              </a:spcBef>
              <a:spcAft>
                <a:spcPts val="0"/>
              </a:spcAft>
              <a:buNone/>
            </a:pPr>
            <a:r>
              <a:rPr b="1" lang="en-US" sz="2133"/>
              <a:t>Training Environment for Machine Learning Algorithms</a:t>
            </a:r>
            <a:endParaRPr/>
          </a:p>
          <a:p>
            <a:pPr indent="0" lvl="0" marL="0" marR="0" rtl="0" algn="ctr">
              <a:lnSpc>
                <a:spcPct val="95968"/>
              </a:lnSpc>
              <a:spcBef>
                <a:spcPts val="0"/>
              </a:spcBef>
              <a:spcAft>
                <a:spcPts val="0"/>
              </a:spcAft>
              <a:buNone/>
            </a:pPr>
            <a:r>
              <a:t/>
            </a:r>
            <a:endParaRPr b="1" sz="2133">
              <a:solidFill>
                <a:srgbClr val="000000"/>
              </a:solidFill>
              <a:latin typeface="Arial"/>
              <a:ea typeface="Arial"/>
              <a:cs typeface="Arial"/>
              <a:sym typeface="Arial"/>
            </a:endParaRPr>
          </a:p>
          <a:p>
            <a:pPr indent="0" lvl="0" marL="0" marR="0" rtl="0" algn="ctr">
              <a:lnSpc>
                <a:spcPct val="95968"/>
              </a:lnSpc>
              <a:spcBef>
                <a:spcPts val="0"/>
              </a:spcBef>
              <a:spcAft>
                <a:spcPts val="0"/>
              </a:spcAft>
              <a:buNone/>
            </a:pPr>
            <a:r>
              <a:rPr b="1" lang="en-US" sz="2133"/>
              <a:t>Ahmet Özdemir</a:t>
            </a:r>
            <a:endParaRPr/>
          </a:p>
          <a:p>
            <a:pPr indent="0" lvl="0" marL="0" marR="0" rtl="0" algn="ctr">
              <a:lnSpc>
                <a:spcPct val="95968"/>
              </a:lnSpc>
              <a:spcBef>
                <a:spcPts val="0"/>
              </a:spcBef>
              <a:spcAft>
                <a:spcPts val="0"/>
              </a:spcAft>
              <a:buNone/>
            </a:pPr>
            <a:r>
              <a:t/>
            </a:r>
            <a:endParaRPr b="1" sz="2133">
              <a:solidFill>
                <a:srgbClr val="000000"/>
              </a:solidFill>
              <a:latin typeface="Arial"/>
              <a:ea typeface="Arial"/>
              <a:cs typeface="Arial"/>
              <a:sym typeface="Arial"/>
            </a:endParaRPr>
          </a:p>
          <a:p>
            <a:pPr indent="0" lvl="0" marL="0" marR="0" rtl="0" algn="ctr">
              <a:lnSpc>
                <a:spcPct val="95968"/>
              </a:lnSpc>
              <a:spcBef>
                <a:spcPts val="0"/>
              </a:spcBef>
              <a:spcAft>
                <a:spcPts val="0"/>
              </a:spcAft>
              <a:buNone/>
            </a:pPr>
            <a:r>
              <a:rPr b="1" lang="en-US" sz="2133">
                <a:solidFill>
                  <a:srgbClr val="000000"/>
                </a:solidFill>
                <a:latin typeface="Arial"/>
                <a:ea typeface="Arial"/>
                <a:cs typeface="Arial"/>
                <a:sym typeface="Arial"/>
              </a:rPr>
              <a:t>Project Consultants:</a:t>
            </a:r>
            <a:endParaRPr/>
          </a:p>
          <a:p>
            <a:pPr indent="0" lvl="0" marL="0" marR="0" rtl="0" algn="ctr">
              <a:lnSpc>
                <a:spcPct val="116971"/>
              </a:lnSpc>
              <a:spcBef>
                <a:spcPts val="0"/>
              </a:spcBef>
              <a:spcAft>
                <a:spcPts val="0"/>
              </a:spcAft>
              <a:buNone/>
            </a:pPr>
            <a:r>
              <a:rPr b="1" lang="en-US" sz="2133">
                <a:solidFill>
                  <a:srgbClr val="000000"/>
                </a:solidFill>
                <a:latin typeface="Arial"/>
                <a:ea typeface="Arial"/>
                <a:cs typeface="Arial"/>
                <a:sym typeface="Arial"/>
              </a:rPr>
              <a:t>Dr. </a:t>
            </a:r>
            <a:r>
              <a:rPr b="1" lang="en-US" sz="2133"/>
              <a:t>Alp Arslan Bayrakçı</a:t>
            </a:r>
            <a:endParaRPr b="1" sz="2133">
              <a:solidFill>
                <a:srgbClr val="000000"/>
              </a:solidFill>
              <a:latin typeface="Arial"/>
              <a:ea typeface="Arial"/>
              <a:cs typeface="Arial"/>
              <a:sym typeface="Arial"/>
            </a:endParaRPr>
          </a:p>
        </p:txBody>
      </p:sp>
      <p:sp>
        <p:nvSpPr>
          <p:cNvPr id="102" name="Google Shape;102;p1"/>
          <p:cNvSpPr/>
          <p:nvPr/>
        </p:nvSpPr>
        <p:spPr>
          <a:xfrm>
            <a:off x="3449380" y="258504"/>
            <a:ext cx="3305482" cy="2115509"/>
          </a:xfrm>
          <a:custGeom>
            <a:rect b="b" l="l" r="r" t="t"/>
            <a:pathLst>
              <a:path extrusionOk="0" h="2115509" w="3305482">
                <a:moveTo>
                  <a:pt x="0" y="0"/>
                </a:moveTo>
                <a:lnTo>
                  <a:pt x="3305483" y="0"/>
                </a:lnTo>
                <a:lnTo>
                  <a:pt x="3305483" y="2115509"/>
                </a:lnTo>
                <a:lnTo>
                  <a:pt x="0" y="2115509"/>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grpSp>
        <p:nvGrpSpPr>
          <p:cNvPr id="271" name="Google Shape;271;g357a7406b41_0_24"/>
          <p:cNvGrpSpPr/>
          <p:nvPr/>
        </p:nvGrpSpPr>
        <p:grpSpPr>
          <a:xfrm>
            <a:off x="-4992" y="6903936"/>
            <a:ext cx="9763125" cy="415862"/>
            <a:chOff x="0" y="0"/>
            <a:chExt cx="13017500" cy="554482"/>
          </a:xfrm>
        </p:grpSpPr>
        <p:sp>
          <p:nvSpPr>
            <p:cNvPr id="272" name="Google Shape;272;g357a7406b41_0_24"/>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g357a7406b41_0_24"/>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74" name="Google Shape;274;g357a7406b41_0_24"/>
          <p:cNvGrpSpPr/>
          <p:nvPr/>
        </p:nvGrpSpPr>
        <p:grpSpPr>
          <a:xfrm>
            <a:off x="-4992" y="6144"/>
            <a:ext cx="9763125" cy="822484"/>
            <a:chOff x="0" y="0"/>
            <a:chExt cx="13017500" cy="1096645"/>
          </a:xfrm>
        </p:grpSpPr>
        <p:sp>
          <p:nvSpPr>
            <p:cNvPr id="275" name="Google Shape;275;g357a7406b41_0_24"/>
            <p:cNvSpPr/>
            <p:nvPr/>
          </p:nvSpPr>
          <p:spPr>
            <a:xfrm>
              <a:off x="6604" y="6604"/>
              <a:ext cx="13004292" cy="1083437"/>
            </a:xfrm>
            <a:custGeom>
              <a:rect b="b" l="l" r="r" t="t"/>
              <a:pathLst>
                <a:path extrusionOk="0" h="1083437" w="13004292">
                  <a:moveTo>
                    <a:pt x="0" y="0"/>
                  </a:moveTo>
                  <a:lnTo>
                    <a:pt x="13004292" y="0"/>
                  </a:lnTo>
                  <a:lnTo>
                    <a:pt x="13004292" y="1083437"/>
                  </a:lnTo>
                  <a:lnTo>
                    <a:pt x="0" y="1083437"/>
                  </a:lnTo>
                  <a:close/>
                </a:path>
              </a:pathLst>
            </a:custGeom>
            <a:gradFill>
              <a:gsLst>
                <a:gs pos="0">
                  <a:srgbClr val="4597A0"/>
                </a:gs>
                <a:gs pos="100000">
                  <a:srgbClr val="72BFC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g357a7406b41_0_24"/>
            <p:cNvSpPr/>
            <p:nvPr/>
          </p:nvSpPr>
          <p:spPr>
            <a:xfrm>
              <a:off x="0" y="0"/>
              <a:ext cx="13017500" cy="1096645"/>
            </a:xfrm>
            <a:custGeom>
              <a:rect b="b" l="l" r="r" t="t"/>
              <a:pathLst>
                <a:path extrusionOk="0" h="1096645" w="13017500">
                  <a:moveTo>
                    <a:pt x="6604" y="0"/>
                  </a:moveTo>
                  <a:lnTo>
                    <a:pt x="13010896" y="0"/>
                  </a:lnTo>
                  <a:cubicBezTo>
                    <a:pt x="13014579" y="0"/>
                    <a:pt x="13017500" y="2921"/>
                    <a:pt x="13017500" y="6604"/>
                  </a:cubicBezTo>
                  <a:lnTo>
                    <a:pt x="13017500" y="1090041"/>
                  </a:lnTo>
                  <a:cubicBezTo>
                    <a:pt x="13017500" y="1093724"/>
                    <a:pt x="13014579" y="1096645"/>
                    <a:pt x="13010896" y="1096645"/>
                  </a:cubicBezTo>
                  <a:lnTo>
                    <a:pt x="6604" y="1096645"/>
                  </a:lnTo>
                  <a:cubicBezTo>
                    <a:pt x="2921" y="1096645"/>
                    <a:pt x="0" y="1093724"/>
                    <a:pt x="0" y="1090041"/>
                  </a:cubicBezTo>
                  <a:lnTo>
                    <a:pt x="0" y="6604"/>
                  </a:lnTo>
                  <a:cubicBezTo>
                    <a:pt x="0" y="2921"/>
                    <a:pt x="2921" y="0"/>
                    <a:pt x="6604" y="0"/>
                  </a:cubicBezTo>
                  <a:moveTo>
                    <a:pt x="6604" y="13335"/>
                  </a:moveTo>
                  <a:lnTo>
                    <a:pt x="6604" y="6604"/>
                  </a:lnTo>
                  <a:lnTo>
                    <a:pt x="13208" y="6604"/>
                  </a:lnTo>
                  <a:lnTo>
                    <a:pt x="13208" y="1090041"/>
                  </a:lnTo>
                  <a:lnTo>
                    <a:pt x="6604" y="1090041"/>
                  </a:lnTo>
                  <a:lnTo>
                    <a:pt x="6604" y="1083437"/>
                  </a:lnTo>
                  <a:lnTo>
                    <a:pt x="13010896" y="1083437"/>
                  </a:lnTo>
                  <a:lnTo>
                    <a:pt x="13010896" y="1090041"/>
                  </a:lnTo>
                  <a:lnTo>
                    <a:pt x="13004292" y="1090041"/>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7" name="Google Shape;277;g357a7406b41_0_24"/>
          <p:cNvSpPr txBox="1"/>
          <p:nvPr/>
        </p:nvSpPr>
        <p:spPr>
          <a:xfrm>
            <a:off x="1634448" y="6988713"/>
            <a:ext cx="3152100" cy="196800"/>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GTÜ - Bilgisayar Mühendisliği Bölümü</a:t>
            </a:r>
            <a:endParaRPr/>
          </a:p>
        </p:txBody>
      </p:sp>
      <p:sp>
        <p:nvSpPr>
          <p:cNvPr descr="C:\Users\rehin99\Desktop\gtu-logo.png" id="278" name="Google Shape;278;g357a7406b41_0_24"/>
          <p:cNvSpPr/>
          <p:nvPr/>
        </p:nvSpPr>
        <p:spPr>
          <a:xfrm>
            <a:off x="8534400" y="46848"/>
            <a:ext cx="1183488" cy="741120"/>
          </a:xfrm>
          <a:custGeom>
            <a:rect b="b" l="l" r="r" t="t"/>
            <a:pathLst>
              <a:path extrusionOk="0" h="741120" w="1183488">
                <a:moveTo>
                  <a:pt x="0" y="0"/>
                </a:moveTo>
                <a:lnTo>
                  <a:pt x="1183488" y="0"/>
                </a:lnTo>
                <a:lnTo>
                  <a:pt x="1183488" y="741120"/>
                </a:lnTo>
                <a:lnTo>
                  <a:pt x="0" y="741120"/>
                </a:lnTo>
                <a:lnTo>
                  <a:pt x="0" y="0"/>
                </a:lnTo>
                <a:close/>
              </a:path>
            </a:pathLst>
          </a:custGeom>
          <a:blipFill rotWithShape="1">
            <a:blip r:embed="rId3">
              <a:alphaModFix/>
            </a:blip>
            <a:stretch>
              <a:fillRect b="0" l="-59" r="-59"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g357a7406b41_0_24"/>
          <p:cNvSpPr txBox="1"/>
          <p:nvPr/>
        </p:nvSpPr>
        <p:spPr>
          <a:xfrm>
            <a:off x="4966800" y="6980649"/>
            <a:ext cx="3152100" cy="196800"/>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BİL 495/496 Bitirme Projesi </a:t>
            </a:r>
            <a:endParaRPr/>
          </a:p>
        </p:txBody>
      </p:sp>
      <p:sp>
        <p:nvSpPr>
          <p:cNvPr id="280" name="Google Shape;280;g357a7406b41_0_24"/>
          <p:cNvSpPr txBox="1"/>
          <p:nvPr/>
        </p:nvSpPr>
        <p:spPr>
          <a:xfrm>
            <a:off x="253872" y="3108"/>
            <a:ext cx="8188800" cy="656700"/>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None/>
            </a:pPr>
            <a:r>
              <a:rPr lang="en-US" sz="4266">
                <a:solidFill>
                  <a:srgbClr val="FFFFFF"/>
                </a:solidFill>
                <a:latin typeface="Arial"/>
                <a:ea typeface="Arial"/>
                <a:cs typeface="Arial"/>
                <a:sym typeface="Arial"/>
              </a:rPr>
              <a:t>References</a:t>
            </a:r>
            <a:endParaRPr/>
          </a:p>
        </p:txBody>
      </p:sp>
      <p:sp>
        <p:nvSpPr>
          <p:cNvPr id="281" name="Google Shape;281;g357a7406b41_0_24"/>
          <p:cNvSpPr txBox="1"/>
          <p:nvPr/>
        </p:nvSpPr>
        <p:spPr>
          <a:xfrm>
            <a:off x="254010" y="1589555"/>
            <a:ext cx="9245100" cy="3867300"/>
          </a:xfrm>
          <a:prstGeom prst="rect">
            <a:avLst/>
          </a:prstGeom>
          <a:noFill/>
          <a:ln>
            <a:noFill/>
          </a:ln>
        </p:spPr>
        <p:txBody>
          <a:bodyPr anchorCtr="0" anchor="t" bIns="0" lIns="0" spcFirstLastPara="1" rIns="0" wrap="square" tIns="0">
            <a:spAutoFit/>
          </a:bodyPr>
          <a:lstStyle/>
          <a:p>
            <a:pPr indent="-212322" lvl="1" marL="460587" marR="0" rtl="0" algn="l">
              <a:lnSpc>
                <a:spcPct val="121003"/>
              </a:lnSpc>
              <a:spcBef>
                <a:spcPts val="0"/>
              </a:spcBef>
              <a:spcAft>
                <a:spcPts val="0"/>
              </a:spcAft>
              <a:buClr>
                <a:srgbClr val="000000"/>
              </a:buClr>
              <a:buSzPts val="1850"/>
              <a:buFont typeface="Arial"/>
              <a:buAutoNum type="arabicPeriod"/>
            </a:pPr>
            <a:r>
              <a:rPr lang="en-US" sz="1850">
                <a:solidFill>
                  <a:schemeClr val="dk1"/>
                </a:solidFill>
              </a:rPr>
              <a:t>Alpaydın, E. (2010). </a:t>
            </a:r>
            <a:r>
              <a:rPr i="1" lang="en-US" sz="1850">
                <a:solidFill>
                  <a:schemeClr val="dk1"/>
                </a:solidFill>
              </a:rPr>
              <a:t>Introduction to Machine Learning</a:t>
            </a:r>
            <a:r>
              <a:rPr lang="en-US" sz="1850">
                <a:solidFill>
                  <a:schemeClr val="dk1"/>
                </a:solidFill>
              </a:rPr>
              <a:t> (2nd ed.). The MIT Press.</a:t>
            </a:r>
            <a:endParaRPr sz="1850">
              <a:solidFill>
                <a:schemeClr val="dk1"/>
              </a:solidFill>
            </a:endParaRPr>
          </a:p>
          <a:p>
            <a:pPr indent="-346075" lvl="0" marL="457200" marR="0" rtl="0" algn="l">
              <a:lnSpc>
                <a:spcPct val="121003"/>
              </a:lnSpc>
              <a:spcBef>
                <a:spcPts val="0"/>
              </a:spcBef>
              <a:spcAft>
                <a:spcPts val="0"/>
              </a:spcAft>
              <a:buClr>
                <a:schemeClr val="dk1"/>
              </a:buClr>
              <a:buSzPts val="1850"/>
              <a:buChar char="-"/>
            </a:pPr>
            <a:r>
              <a:rPr i="1" lang="en-US" sz="1850">
                <a:solidFill>
                  <a:schemeClr val="dk1"/>
                </a:solidFill>
              </a:rPr>
              <a:t>Note: This standard book citation is used for the machine learning model concepts.</a:t>
            </a:r>
            <a:endParaRPr i="1" sz="1850">
              <a:solidFill>
                <a:schemeClr val="dk1"/>
              </a:solidFill>
            </a:endParaRPr>
          </a:p>
          <a:p>
            <a:pPr indent="0" lvl="0" marL="0" marR="0" rtl="0" algn="l">
              <a:lnSpc>
                <a:spcPct val="121003"/>
              </a:lnSpc>
              <a:spcBef>
                <a:spcPts val="0"/>
              </a:spcBef>
              <a:spcAft>
                <a:spcPts val="0"/>
              </a:spcAft>
              <a:buNone/>
            </a:pPr>
            <a:r>
              <a:t/>
            </a:r>
            <a:endParaRPr sz="1850">
              <a:solidFill>
                <a:schemeClr val="dk1"/>
              </a:solidFill>
            </a:endParaRPr>
          </a:p>
          <a:p>
            <a:pPr indent="0" lvl="0" marL="0" marR="0" rtl="0" algn="l">
              <a:lnSpc>
                <a:spcPct val="121003"/>
              </a:lnSpc>
              <a:spcBef>
                <a:spcPts val="0"/>
              </a:spcBef>
              <a:spcAft>
                <a:spcPts val="0"/>
              </a:spcAft>
              <a:buNone/>
            </a:pPr>
            <a:r>
              <a:t/>
            </a:r>
            <a:endParaRPr sz="1850">
              <a:solidFill>
                <a:schemeClr val="dk1"/>
              </a:solidFill>
            </a:endParaRPr>
          </a:p>
          <a:p>
            <a:pPr indent="-212322" lvl="1" marL="460587" marR="0" rtl="0" algn="l">
              <a:lnSpc>
                <a:spcPct val="121003"/>
              </a:lnSpc>
              <a:spcBef>
                <a:spcPts val="0"/>
              </a:spcBef>
              <a:spcAft>
                <a:spcPts val="0"/>
              </a:spcAft>
              <a:buClr>
                <a:srgbClr val="000000"/>
              </a:buClr>
              <a:buSzPts val="1850"/>
              <a:buFont typeface="Arial"/>
              <a:buAutoNum type="arabicPeriod"/>
            </a:pPr>
            <a:r>
              <a:rPr lang="en-US" sz="1850">
                <a:solidFill>
                  <a:schemeClr val="dk1"/>
                </a:solidFill>
              </a:rPr>
              <a:t>FastAPI Team. (n.d.). </a:t>
            </a:r>
            <a:r>
              <a:rPr i="1" lang="en-US" sz="1850">
                <a:solidFill>
                  <a:schemeClr val="dk1"/>
                </a:solidFill>
              </a:rPr>
              <a:t>FastAPI documentation</a:t>
            </a:r>
            <a:r>
              <a:rPr lang="en-US" sz="1850">
                <a:solidFill>
                  <a:schemeClr val="dk1"/>
                </a:solidFill>
              </a:rPr>
              <a:t>. Retrieved May 2025, from</a:t>
            </a:r>
            <a:r>
              <a:rPr lang="en-US" sz="1850">
                <a:solidFill>
                  <a:schemeClr val="dk1"/>
                </a:solidFill>
                <a:uFill>
                  <a:noFill/>
                </a:uFill>
                <a:hlinkClick r:id="rId4">
                  <a:extLst>
                    <a:ext uri="{A12FA001-AC4F-418D-AE19-62706E023703}">
                      <ahyp:hlinkClr val="tx"/>
                    </a:ext>
                  </a:extLst>
                </a:hlinkClick>
              </a:rPr>
              <a:t> </a:t>
            </a:r>
            <a:r>
              <a:rPr lang="en-US" sz="1850" u="sng">
                <a:solidFill>
                  <a:schemeClr val="hlink"/>
                </a:solidFill>
                <a:hlinkClick r:id="rId5"/>
              </a:rPr>
              <a:t>https://fastapi.tiangolo.com/</a:t>
            </a:r>
            <a:endParaRPr sz="1850"/>
          </a:p>
          <a:p>
            <a:pPr indent="-346075" lvl="0" marL="457200" rtl="0" algn="l">
              <a:lnSpc>
                <a:spcPct val="115000"/>
              </a:lnSpc>
              <a:spcBef>
                <a:spcPts val="0"/>
              </a:spcBef>
              <a:spcAft>
                <a:spcPts val="0"/>
              </a:spcAft>
              <a:buClr>
                <a:schemeClr val="dk1"/>
              </a:buClr>
              <a:buSzPts val="1850"/>
              <a:buChar char="-"/>
            </a:pPr>
            <a:r>
              <a:rPr i="1" lang="en-US" sz="1850">
                <a:solidFill>
                  <a:schemeClr val="dk1"/>
                </a:solidFill>
              </a:rPr>
              <a:t>Note: Used for backend development framework guidance.</a:t>
            </a:r>
            <a:endParaRPr i="1" sz="1850">
              <a:solidFill>
                <a:schemeClr val="dk1"/>
              </a:solidFill>
            </a:endParaRPr>
          </a:p>
          <a:p>
            <a:pPr indent="0" lvl="0" marL="457200" marR="0" rtl="0" algn="l">
              <a:lnSpc>
                <a:spcPct val="121003"/>
              </a:lnSpc>
              <a:spcBef>
                <a:spcPts val="1200"/>
              </a:spcBef>
              <a:spcAft>
                <a:spcPts val="0"/>
              </a:spcAft>
              <a:buNone/>
            </a:pPr>
            <a:r>
              <a:t/>
            </a:r>
            <a:endParaRPr sz="1850"/>
          </a:p>
          <a:p>
            <a:pPr indent="-212322" lvl="1" marL="460587" marR="0" rtl="0" algn="l">
              <a:lnSpc>
                <a:spcPct val="121003"/>
              </a:lnSpc>
              <a:spcBef>
                <a:spcPts val="0"/>
              </a:spcBef>
              <a:spcAft>
                <a:spcPts val="0"/>
              </a:spcAft>
              <a:buClr>
                <a:srgbClr val="000000"/>
              </a:buClr>
              <a:buSzPts val="1850"/>
              <a:buFont typeface="Arial"/>
              <a:buAutoNum type="arabicPeriod"/>
            </a:pPr>
            <a:r>
              <a:rPr lang="en-US" sz="1850">
                <a:solidFill>
                  <a:schemeClr val="dk1"/>
                </a:solidFill>
              </a:rPr>
              <a:t>Docker Inc. (n.d.). </a:t>
            </a:r>
            <a:r>
              <a:rPr i="1" lang="en-US" sz="1850">
                <a:solidFill>
                  <a:schemeClr val="dk1"/>
                </a:solidFill>
              </a:rPr>
              <a:t>Docker Documentation</a:t>
            </a:r>
            <a:r>
              <a:rPr lang="en-US" sz="1850">
                <a:solidFill>
                  <a:schemeClr val="dk1"/>
                </a:solidFill>
              </a:rPr>
              <a:t>. Retrieved May 2025, from</a:t>
            </a:r>
            <a:r>
              <a:rPr lang="en-US" sz="1850">
                <a:solidFill>
                  <a:schemeClr val="dk1"/>
                </a:solidFill>
                <a:uFill>
                  <a:noFill/>
                </a:uFill>
                <a:hlinkClick r:id="rId6">
                  <a:extLst>
                    <a:ext uri="{A12FA001-AC4F-418D-AE19-62706E023703}">
                      <ahyp:hlinkClr val="tx"/>
                    </a:ext>
                  </a:extLst>
                </a:hlinkClick>
              </a:rPr>
              <a:t> </a:t>
            </a:r>
            <a:r>
              <a:rPr lang="en-US" sz="1850" u="sng">
                <a:solidFill>
                  <a:schemeClr val="hlink"/>
                </a:solidFill>
                <a:hlinkClick r:id="rId7"/>
              </a:rPr>
              <a:t>https://docs.docker.com/</a:t>
            </a:r>
            <a:endParaRPr sz="1850"/>
          </a:p>
          <a:p>
            <a:pPr indent="-346075" lvl="0" marL="457200" rtl="0" algn="l">
              <a:lnSpc>
                <a:spcPct val="115000"/>
              </a:lnSpc>
              <a:spcBef>
                <a:spcPts val="0"/>
              </a:spcBef>
              <a:spcAft>
                <a:spcPts val="0"/>
              </a:spcAft>
              <a:buClr>
                <a:schemeClr val="dk1"/>
              </a:buClr>
              <a:buSzPts val="1850"/>
              <a:buChar char="-"/>
            </a:pPr>
            <a:r>
              <a:rPr i="1" lang="en-US" sz="1850">
                <a:solidFill>
                  <a:schemeClr val="dk1"/>
                </a:solidFill>
              </a:rPr>
              <a:t>Note: Used for containerization and deployment setup.</a:t>
            </a:r>
            <a:endParaRPr sz="1850"/>
          </a:p>
        </p:txBody>
      </p:sp>
      <p:grpSp>
        <p:nvGrpSpPr>
          <p:cNvPr id="282" name="Google Shape;282;g357a7406b41_0_24"/>
          <p:cNvGrpSpPr/>
          <p:nvPr/>
        </p:nvGrpSpPr>
        <p:grpSpPr>
          <a:xfrm>
            <a:off x="-4992" y="6903936"/>
            <a:ext cx="9763125" cy="415862"/>
            <a:chOff x="0" y="860672"/>
            <a:chExt cx="13017500" cy="554482"/>
          </a:xfrm>
        </p:grpSpPr>
        <p:grpSp>
          <p:nvGrpSpPr>
            <p:cNvPr id="283" name="Google Shape;283;g357a7406b41_0_24"/>
            <p:cNvGrpSpPr/>
            <p:nvPr/>
          </p:nvGrpSpPr>
          <p:grpSpPr>
            <a:xfrm>
              <a:off x="0" y="860672"/>
              <a:ext cx="13017500" cy="554482"/>
              <a:chOff x="0" y="0"/>
              <a:chExt cx="13017500" cy="554482"/>
            </a:xfrm>
          </p:grpSpPr>
          <p:sp>
            <p:nvSpPr>
              <p:cNvPr id="284" name="Google Shape;284;g357a7406b41_0_24"/>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g357a7406b41_0_24"/>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6" name="Google Shape;286;g357a7406b41_0_24"/>
            <p:cNvSpPr txBox="1"/>
            <p:nvPr/>
          </p:nvSpPr>
          <p:spPr>
            <a:xfrm>
              <a:off x="2185920" y="983233"/>
              <a:ext cx="4323000" cy="262500"/>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GTU - Computer Engineering Department</a:t>
              </a:r>
              <a:endParaRPr/>
            </a:p>
          </p:txBody>
        </p:sp>
        <p:sp>
          <p:nvSpPr>
            <p:cNvPr id="287" name="Google Shape;287;g357a7406b41_0_24"/>
            <p:cNvSpPr txBox="1"/>
            <p:nvPr/>
          </p:nvSpPr>
          <p:spPr>
            <a:xfrm>
              <a:off x="7060800" y="983233"/>
              <a:ext cx="4202700" cy="262500"/>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CSE 496 Graduation Project</a:t>
              </a:r>
              <a:endParaRPr/>
            </a:p>
          </p:txBody>
        </p: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2"/>
          <p:cNvGrpSpPr/>
          <p:nvPr/>
        </p:nvGrpSpPr>
        <p:grpSpPr>
          <a:xfrm>
            <a:off x="-4992" y="6144"/>
            <a:ext cx="9763125" cy="822484"/>
            <a:chOff x="0" y="0"/>
            <a:chExt cx="13017500" cy="1096645"/>
          </a:xfrm>
        </p:grpSpPr>
        <p:sp>
          <p:nvSpPr>
            <p:cNvPr id="112" name="Google Shape;112;p2"/>
            <p:cNvSpPr/>
            <p:nvPr/>
          </p:nvSpPr>
          <p:spPr>
            <a:xfrm>
              <a:off x="6604" y="6604"/>
              <a:ext cx="13004292" cy="1083437"/>
            </a:xfrm>
            <a:custGeom>
              <a:rect b="b" l="l" r="r" t="t"/>
              <a:pathLst>
                <a:path extrusionOk="0" h="1083437" w="13004292">
                  <a:moveTo>
                    <a:pt x="0" y="0"/>
                  </a:moveTo>
                  <a:lnTo>
                    <a:pt x="13004292" y="0"/>
                  </a:lnTo>
                  <a:lnTo>
                    <a:pt x="13004292" y="1083437"/>
                  </a:lnTo>
                  <a:lnTo>
                    <a:pt x="0" y="1083437"/>
                  </a:lnTo>
                  <a:close/>
                </a:path>
              </a:pathLst>
            </a:custGeom>
            <a:gradFill>
              <a:gsLst>
                <a:gs pos="0">
                  <a:srgbClr val="4597A0"/>
                </a:gs>
                <a:gs pos="100000">
                  <a:srgbClr val="72BFC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2"/>
            <p:cNvSpPr/>
            <p:nvPr/>
          </p:nvSpPr>
          <p:spPr>
            <a:xfrm>
              <a:off x="0" y="0"/>
              <a:ext cx="13017500" cy="1096645"/>
            </a:xfrm>
            <a:custGeom>
              <a:rect b="b" l="l" r="r" t="t"/>
              <a:pathLst>
                <a:path extrusionOk="0" h="1096645" w="13017500">
                  <a:moveTo>
                    <a:pt x="6604" y="0"/>
                  </a:moveTo>
                  <a:lnTo>
                    <a:pt x="13010896" y="0"/>
                  </a:lnTo>
                  <a:cubicBezTo>
                    <a:pt x="13014579" y="0"/>
                    <a:pt x="13017500" y="2921"/>
                    <a:pt x="13017500" y="6604"/>
                  </a:cubicBezTo>
                  <a:lnTo>
                    <a:pt x="13017500" y="1090041"/>
                  </a:lnTo>
                  <a:cubicBezTo>
                    <a:pt x="13017500" y="1093724"/>
                    <a:pt x="13014579" y="1096645"/>
                    <a:pt x="13010896" y="1096645"/>
                  </a:cubicBezTo>
                  <a:lnTo>
                    <a:pt x="6604" y="1096645"/>
                  </a:lnTo>
                  <a:cubicBezTo>
                    <a:pt x="2921" y="1096645"/>
                    <a:pt x="0" y="1093724"/>
                    <a:pt x="0" y="1090041"/>
                  </a:cubicBezTo>
                  <a:lnTo>
                    <a:pt x="0" y="6604"/>
                  </a:lnTo>
                  <a:cubicBezTo>
                    <a:pt x="0" y="2921"/>
                    <a:pt x="2921" y="0"/>
                    <a:pt x="6604" y="0"/>
                  </a:cubicBezTo>
                  <a:moveTo>
                    <a:pt x="6604" y="13335"/>
                  </a:moveTo>
                  <a:lnTo>
                    <a:pt x="6604" y="6604"/>
                  </a:lnTo>
                  <a:lnTo>
                    <a:pt x="13208" y="6604"/>
                  </a:lnTo>
                  <a:lnTo>
                    <a:pt x="13208" y="1090041"/>
                  </a:lnTo>
                  <a:lnTo>
                    <a:pt x="6604" y="1090041"/>
                  </a:lnTo>
                  <a:lnTo>
                    <a:pt x="6604" y="1083437"/>
                  </a:lnTo>
                  <a:lnTo>
                    <a:pt x="13010896" y="1083437"/>
                  </a:lnTo>
                  <a:lnTo>
                    <a:pt x="13010896" y="1090041"/>
                  </a:lnTo>
                  <a:lnTo>
                    <a:pt x="13004292" y="1090041"/>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descr="C:\Users\rehin99\Desktop\gtu-logo.png" id="114" name="Google Shape;114;p2"/>
          <p:cNvSpPr/>
          <p:nvPr/>
        </p:nvSpPr>
        <p:spPr>
          <a:xfrm>
            <a:off x="8534400" y="46848"/>
            <a:ext cx="1183488" cy="741120"/>
          </a:xfrm>
          <a:custGeom>
            <a:rect b="b" l="l" r="r" t="t"/>
            <a:pathLst>
              <a:path extrusionOk="0" h="741120" w="1183488">
                <a:moveTo>
                  <a:pt x="0" y="0"/>
                </a:moveTo>
                <a:lnTo>
                  <a:pt x="1183488" y="0"/>
                </a:lnTo>
                <a:lnTo>
                  <a:pt x="1183488" y="741120"/>
                </a:lnTo>
                <a:lnTo>
                  <a:pt x="0" y="741120"/>
                </a:lnTo>
                <a:lnTo>
                  <a:pt x="0" y="0"/>
                </a:lnTo>
                <a:close/>
              </a:path>
            </a:pathLst>
          </a:custGeom>
          <a:blipFill rotWithShape="1">
            <a:blip r:embed="rId3">
              <a:alphaModFix/>
            </a:blip>
            <a:stretch>
              <a:fillRect b="0" l="-58" r="-5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5" name="Google Shape;115;p2"/>
          <p:cNvGrpSpPr/>
          <p:nvPr/>
        </p:nvGrpSpPr>
        <p:grpSpPr>
          <a:xfrm>
            <a:off x="-4992" y="6903936"/>
            <a:ext cx="9763125" cy="415862"/>
            <a:chOff x="0" y="860672"/>
            <a:chExt cx="13017500" cy="554482"/>
          </a:xfrm>
        </p:grpSpPr>
        <p:grpSp>
          <p:nvGrpSpPr>
            <p:cNvPr id="116" name="Google Shape;116;p2"/>
            <p:cNvGrpSpPr/>
            <p:nvPr/>
          </p:nvGrpSpPr>
          <p:grpSpPr>
            <a:xfrm>
              <a:off x="0" y="860672"/>
              <a:ext cx="13017500" cy="554482"/>
              <a:chOff x="0" y="0"/>
              <a:chExt cx="13017500" cy="554482"/>
            </a:xfrm>
          </p:grpSpPr>
          <p:sp>
            <p:nvSpPr>
              <p:cNvPr id="117" name="Google Shape;117;p2"/>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2"/>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9" name="Google Shape;119;p2"/>
            <p:cNvSpPr txBox="1"/>
            <p:nvPr/>
          </p:nvSpPr>
          <p:spPr>
            <a:xfrm>
              <a:off x="2185920" y="983233"/>
              <a:ext cx="4323136"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GTU - Computer Engineering Department</a:t>
              </a:r>
              <a:endParaRPr/>
            </a:p>
          </p:txBody>
        </p:sp>
        <p:sp>
          <p:nvSpPr>
            <p:cNvPr id="120" name="Google Shape;120;p2"/>
            <p:cNvSpPr txBox="1"/>
            <p:nvPr/>
          </p:nvSpPr>
          <p:spPr>
            <a:xfrm>
              <a:off x="7060800" y="983233"/>
              <a:ext cx="4202624"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CSE 496 Graduation Project</a:t>
              </a:r>
              <a:endParaRPr/>
            </a:p>
          </p:txBody>
        </p:sp>
      </p:grpSp>
      <p:sp>
        <p:nvSpPr>
          <p:cNvPr id="121" name="Google Shape;121;p2"/>
          <p:cNvSpPr txBox="1"/>
          <p:nvPr/>
        </p:nvSpPr>
        <p:spPr>
          <a:xfrm>
            <a:off x="253872" y="1884902"/>
            <a:ext cx="7782000" cy="3545400"/>
          </a:xfrm>
          <a:prstGeom prst="rect">
            <a:avLst/>
          </a:prstGeom>
          <a:noFill/>
          <a:ln>
            <a:noFill/>
          </a:ln>
        </p:spPr>
        <p:txBody>
          <a:bodyPr anchorCtr="0" anchor="t" bIns="0" lIns="0" spcFirstLastPara="1" rIns="0" wrap="square" tIns="0">
            <a:spAutoFit/>
          </a:bodyPr>
          <a:lstStyle/>
          <a:p>
            <a:pPr indent="-162496" lvl="1" marL="329839" marR="0" rtl="0" algn="l">
              <a:lnSpc>
                <a:spcPct val="160023"/>
              </a:lnSpc>
              <a:spcBef>
                <a:spcPts val="0"/>
              </a:spcBef>
              <a:spcAft>
                <a:spcPts val="0"/>
              </a:spcAft>
              <a:buClr>
                <a:srgbClr val="000000"/>
              </a:buClr>
              <a:buSzPts val="2559"/>
              <a:buFont typeface="Arial"/>
              <a:buChar char="•"/>
            </a:pPr>
            <a:r>
              <a:rPr lang="en-US" sz="2559"/>
              <a:t>  </a:t>
            </a:r>
            <a:r>
              <a:rPr b="0" i="0" lang="en-US" sz="2559" u="none" cap="none" strike="noStrike">
                <a:solidFill>
                  <a:srgbClr val="000000"/>
                </a:solidFill>
                <a:latin typeface="Arial"/>
                <a:ea typeface="Arial"/>
                <a:cs typeface="Arial"/>
                <a:sym typeface="Arial"/>
              </a:rPr>
              <a:t>Project Overview</a:t>
            </a:r>
            <a:endParaRPr b="0" i="0" sz="2559" u="none" cap="none" strike="noStrike">
              <a:solidFill>
                <a:srgbClr val="000000"/>
              </a:solidFill>
              <a:latin typeface="Arial"/>
              <a:ea typeface="Arial"/>
              <a:cs typeface="Arial"/>
              <a:sym typeface="Arial"/>
            </a:endParaRPr>
          </a:p>
          <a:p>
            <a:pPr indent="-162496" lvl="1" marL="329839" marR="0" rtl="0" algn="l">
              <a:lnSpc>
                <a:spcPct val="160023"/>
              </a:lnSpc>
              <a:spcBef>
                <a:spcPts val="0"/>
              </a:spcBef>
              <a:spcAft>
                <a:spcPts val="0"/>
              </a:spcAft>
              <a:buClr>
                <a:srgbClr val="000000"/>
              </a:buClr>
              <a:buSzPts val="2559"/>
              <a:buFont typeface="Arial"/>
              <a:buChar char="•"/>
            </a:pPr>
            <a:r>
              <a:rPr lang="en-US" sz="2559"/>
              <a:t>  Current Status and Achievements</a:t>
            </a:r>
            <a:endParaRPr sz="2559"/>
          </a:p>
          <a:p>
            <a:pPr indent="-162496" lvl="1" marL="329839" marR="0" rtl="0" algn="l">
              <a:lnSpc>
                <a:spcPct val="160023"/>
              </a:lnSpc>
              <a:spcBef>
                <a:spcPts val="0"/>
              </a:spcBef>
              <a:spcAft>
                <a:spcPts val="0"/>
              </a:spcAft>
              <a:buClr>
                <a:srgbClr val="000000"/>
              </a:buClr>
              <a:buSzPts val="2559"/>
              <a:buFont typeface="Arial"/>
              <a:buChar char="•"/>
            </a:pPr>
            <a:r>
              <a:rPr lang="en-US" sz="2559"/>
              <a:t>  Interface </a:t>
            </a:r>
            <a:endParaRPr/>
          </a:p>
          <a:p>
            <a:pPr indent="-162496" lvl="1" marL="329839" marR="0" rtl="0" algn="l">
              <a:lnSpc>
                <a:spcPct val="160023"/>
              </a:lnSpc>
              <a:spcBef>
                <a:spcPts val="0"/>
              </a:spcBef>
              <a:spcAft>
                <a:spcPts val="0"/>
              </a:spcAft>
              <a:buClr>
                <a:srgbClr val="000000"/>
              </a:buClr>
              <a:buSzPts val="2559"/>
              <a:buFont typeface="Arial"/>
              <a:buChar char="•"/>
            </a:pPr>
            <a:r>
              <a:rPr lang="en-US" sz="2559"/>
              <a:t>  System Architecture</a:t>
            </a:r>
            <a:endParaRPr/>
          </a:p>
          <a:p>
            <a:pPr indent="-162496" lvl="1" marL="329839" marR="0" rtl="0" algn="l">
              <a:lnSpc>
                <a:spcPct val="160023"/>
              </a:lnSpc>
              <a:spcBef>
                <a:spcPts val="0"/>
              </a:spcBef>
              <a:spcAft>
                <a:spcPts val="0"/>
              </a:spcAft>
              <a:buClr>
                <a:srgbClr val="000000"/>
              </a:buClr>
              <a:buSzPts val="2559"/>
              <a:buFont typeface="Arial"/>
              <a:buChar char="•"/>
            </a:pPr>
            <a:r>
              <a:rPr lang="en-US" sz="2559"/>
              <a:t>  Next Steps and Future Work</a:t>
            </a:r>
            <a:endParaRPr/>
          </a:p>
          <a:p>
            <a:pPr indent="-162496" lvl="1" marL="329839" marR="0" rtl="0" algn="l">
              <a:lnSpc>
                <a:spcPct val="160023"/>
              </a:lnSpc>
              <a:spcBef>
                <a:spcPts val="0"/>
              </a:spcBef>
              <a:spcAft>
                <a:spcPts val="0"/>
              </a:spcAft>
              <a:buClr>
                <a:srgbClr val="000000"/>
              </a:buClr>
              <a:buSzPts val="2559"/>
              <a:buFont typeface="Arial"/>
              <a:buChar char="•"/>
            </a:pPr>
            <a:r>
              <a:rPr lang="en-US" sz="2559"/>
              <a:t>  </a:t>
            </a:r>
            <a:r>
              <a:rPr b="0" i="0" lang="en-US" sz="2559" u="none" cap="none" strike="noStrike">
                <a:solidFill>
                  <a:srgbClr val="000000"/>
                </a:solidFill>
                <a:latin typeface="Arial"/>
                <a:ea typeface="Arial"/>
                <a:cs typeface="Arial"/>
                <a:sym typeface="Arial"/>
              </a:rPr>
              <a:t>References</a:t>
            </a:r>
            <a:endParaRPr/>
          </a:p>
        </p:txBody>
      </p:sp>
      <p:sp>
        <p:nvSpPr>
          <p:cNvPr id="122" name="Google Shape;122;p2"/>
          <p:cNvSpPr txBox="1"/>
          <p:nvPr/>
        </p:nvSpPr>
        <p:spPr>
          <a:xfrm>
            <a:off x="253872" y="63750"/>
            <a:ext cx="8188704" cy="621666"/>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None/>
            </a:pPr>
            <a:r>
              <a:rPr lang="en-US" sz="4266">
                <a:solidFill>
                  <a:srgbClr val="FFFFFF"/>
                </a:solidFill>
                <a:latin typeface="Arial"/>
                <a:ea typeface="Arial"/>
                <a:cs typeface="Arial"/>
                <a:sym typeface="Arial"/>
              </a:rPr>
              <a:t>Contents</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p3"/>
          <p:cNvGrpSpPr/>
          <p:nvPr/>
        </p:nvGrpSpPr>
        <p:grpSpPr>
          <a:xfrm>
            <a:off x="-4992" y="6903936"/>
            <a:ext cx="9763125" cy="415862"/>
            <a:chOff x="0" y="0"/>
            <a:chExt cx="13017500" cy="554482"/>
          </a:xfrm>
        </p:grpSpPr>
        <p:sp>
          <p:nvSpPr>
            <p:cNvPr id="128" name="Google Shape;128;p3"/>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3"/>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0" name="Google Shape;130;p3"/>
          <p:cNvGrpSpPr/>
          <p:nvPr/>
        </p:nvGrpSpPr>
        <p:grpSpPr>
          <a:xfrm>
            <a:off x="-4992" y="6144"/>
            <a:ext cx="9763125" cy="822484"/>
            <a:chOff x="0" y="0"/>
            <a:chExt cx="13017500" cy="1096645"/>
          </a:xfrm>
        </p:grpSpPr>
        <p:sp>
          <p:nvSpPr>
            <p:cNvPr id="131" name="Google Shape;131;p3"/>
            <p:cNvSpPr/>
            <p:nvPr/>
          </p:nvSpPr>
          <p:spPr>
            <a:xfrm>
              <a:off x="6604" y="6604"/>
              <a:ext cx="13004292" cy="1083437"/>
            </a:xfrm>
            <a:custGeom>
              <a:rect b="b" l="l" r="r" t="t"/>
              <a:pathLst>
                <a:path extrusionOk="0" h="1083437" w="13004292">
                  <a:moveTo>
                    <a:pt x="0" y="0"/>
                  </a:moveTo>
                  <a:lnTo>
                    <a:pt x="13004292" y="0"/>
                  </a:lnTo>
                  <a:lnTo>
                    <a:pt x="13004292" y="1083437"/>
                  </a:lnTo>
                  <a:lnTo>
                    <a:pt x="0" y="1083437"/>
                  </a:lnTo>
                  <a:close/>
                </a:path>
              </a:pathLst>
            </a:custGeom>
            <a:gradFill>
              <a:gsLst>
                <a:gs pos="0">
                  <a:srgbClr val="4597A0"/>
                </a:gs>
                <a:gs pos="100000">
                  <a:srgbClr val="72BFC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3"/>
            <p:cNvSpPr/>
            <p:nvPr/>
          </p:nvSpPr>
          <p:spPr>
            <a:xfrm>
              <a:off x="0" y="0"/>
              <a:ext cx="13017500" cy="1096645"/>
            </a:xfrm>
            <a:custGeom>
              <a:rect b="b" l="l" r="r" t="t"/>
              <a:pathLst>
                <a:path extrusionOk="0" h="1096645" w="13017500">
                  <a:moveTo>
                    <a:pt x="6604" y="0"/>
                  </a:moveTo>
                  <a:lnTo>
                    <a:pt x="13010896" y="0"/>
                  </a:lnTo>
                  <a:cubicBezTo>
                    <a:pt x="13014579" y="0"/>
                    <a:pt x="13017500" y="2921"/>
                    <a:pt x="13017500" y="6604"/>
                  </a:cubicBezTo>
                  <a:lnTo>
                    <a:pt x="13017500" y="1090041"/>
                  </a:lnTo>
                  <a:cubicBezTo>
                    <a:pt x="13017500" y="1093724"/>
                    <a:pt x="13014579" y="1096645"/>
                    <a:pt x="13010896" y="1096645"/>
                  </a:cubicBezTo>
                  <a:lnTo>
                    <a:pt x="6604" y="1096645"/>
                  </a:lnTo>
                  <a:cubicBezTo>
                    <a:pt x="2921" y="1096645"/>
                    <a:pt x="0" y="1093724"/>
                    <a:pt x="0" y="1090041"/>
                  </a:cubicBezTo>
                  <a:lnTo>
                    <a:pt x="0" y="6604"/>
                  </a:lnTo>
                  <a:cubicBezTo>
                    <a:pt x="0" y="2921"/>
                    <a:pt x="2921" y="0"/>
                    <a:pt x="6604" y="0"/>
                  </a:cubicBezTo>
                  <a:moveTo>
                    <a:pt x="6604" y="13335"/>
                  </a:moveTo>
                  <a:lnTo>
                    <a:pt x="6604" y="6604"/>
                  </a:lnTo>
                  <a:lnTo>
                    <a:pt x="13208" y="6604"/>
                  </a:lnTo>
                  <a:lnTo>
                    <a:pt x="13208" y="1090041"/>
                  </a:lnTo>
                  <a:lnTo>
                    <a:pt x="6604" y="1090041"/>
                  </a:lnTo>
                  <a:lnTo>
                    <a:pt x="6604" y="1083437"/>
                  </a:lnTo>
                  <a:lnTo>
                    <a:pt x="13010896" y="1083437"/>
                  </a:lnTo>
                  <a:lnTo>
                    <a:pt x="13010896" y="1090041"/>
                  </a:lnTo>
                  <a:lnTo>
                    <a:pt x="13004292" y="1090041"/>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3" name="Google Shape;133;p3"/>
          <p:cNvSpPr txBox="1"/>
          <p:nvPr/>
        </p:nvSpPr>
        <p:spPr>
          <a:xfrm>
            <a:off x="1634448" y="6988713"/>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GTÜ - Bilgisayar Mühendisliği Bölümü</a:t>
            </a:r>
            <a:endParaRPr/>
          </a:p>
        </p:txBody>
      </p:sp>
      <p:sp>
        <p:nvSpPr>
          <p:cNvPr descr="C:\Users\rehin99\Desktop\gtu-logo.png" id="134" name="Google Shape;134;p3"/>
          <p:cNvSpPr/>
          <p:nvPr/>
        </p:nvSpPr>
        <p:spPr>
          <a:xfrm>
            <a:off x="8534400" y="46848"/>
            <a:ext cx="1183488" cy="741120"/>
          </a:xfrm>
          <a:custGeom>
            <a:rect b="b" l="l" r="r" t="t"/>
            <a:pathLst>
              <a:path extrusionOk="0" h="741120" w="1183488">
                <a:moveTo>
                  <a:pt x="0" y="0"/>
                </a:moveTo>
                <a:lnTo>
                  <a:pt x="1183488" y="0"/>
                </a:lnTo>
                <a:lnTo>
                  <a:pt x="1183488" y="741120"/>
                </a:lnTo>
                <a:lnTo>
                  <a:pt x="0" y="741120"/>
                </a:lnTo>
                <a:lnTo>
                  <a:pt x="0" y="0"/>
                </a:lnTo>
                <a:close/>
              </a:path>
            </a:pathLst>
          </a:custGeom>
          <a:blipFill rotWithShape="1">
            <a:blip r:embed="rId3">
              <a:alphaModFix/>
            </a:blip>
            <a:stretch>
              <a:fillRect b="0" l="-58" r="-5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3"/>
          <p:cNvSpPr txBox="1"/>
          <p:nvPr/>
        </p:nvSpPr>
        <p:spPr>
          <a:xfrm>
            <a:off x="4966800" y="6980649"/>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BİL 495/496 Bitirme Projesi </a:t>
            </a:r>
            <a:endParaRPr/>
          </a:p>
        </p:txBody>
      </p:sp>
      <p:grpSp>
        <p:nvGrpSpPr>
          <p:cNvPr id="136" name="Google Shape;136;p3"/>
          <p:cNvGrpSpPr/>
          <p:nvPr/>
        </p:nvGrpSpPr>
        <p:grpSpPr>
          <a:xfrm>
            <a:off x="-4992" y="6903936"/>
            <a:ext cx="9763125" cy="415862"/>
            <a:chOff x="0" y="860672"/>
            <a:chExt cx="13017500" cy="554482"/>
          </a:xfrm>
        </p:grpSpPr>
        <p:grpSp>
          <p:nvGrpSpPr>
            <p:cNvPr id="137" name="Google Shape;137;p3"/>
            <p:cNvGrpSpPr/>
            <p:nvPr/>
          </p:nvGrpSpPr>
          <p:grpSpPr>
            <a:xfrm>
              <a:off x="0" y="860672"/>
              <a:ext cx="13017500" cy="554482"/>
              <a:chOff x="0" y="0"/>
              <a:chExt cx="13017500" cy="554482"/>
            </a:xfrm>
          </p:grpSpPr>
          <p:sp>
            <p:nvSpPr>
              <p:cNvPr id="138" name="Google Shape;138;p3"/>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3"/>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0" name="Google Shape;140;p3"/>
            <p:cNvSpPr txBox="1"/>
            <p:nvPr/>
          </p:nvSpPr>
          <p:spPr>
            <a:xfrm>
              <a:off x="2185920" y="983233"/>
              <a:ext cx="4323136"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GTU - Computer Engineering Department</a:t>
              </a:r>
              <a:endParaRPr/>
            </a:p>
          </p:txBody>
        </p:sp>
        <p:sp>
          <p:nvSpPr>
            <p:cNvPr id="141" name="Google Shape;141;p3"/>
            <p:cNvSpPr txBox="1"/>
            <p:nvPr/>
          </p:nvSpPr>
          <p:spPr>
            <a:xfrm>
              <a:off x="7060800" y="983233"/>
              <a:ext cx="4202624"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CSE 496 Graduation Project</a:t>
              </a:r>
              <a:endParaRPr/>
            </a:p>
          </p:txBody>
        </p:sp>
      </p:grpSp>
      <p:sp>
        <p:nvSpPr>
          <p:cNvPr id="142" name="Google Shape;142;p3"/>
          <p:cNvSpPr txBox="1"/>
          <p:nvPr/>
        </p:nvSpPr>
        <p:spPr>
          <a:xfrm>
            <a:off x="253872" y="63750"/>
            <a:ext cx="8188704" cy="621666"/>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None/>
            </a:pPr>
            <a:r>
              <a:rPr lang="en-US" sz="4266">
                <a:solidFill>
                  <a:srgbClr val="FFFFFF"/>
                </a:solidFill>
                <a:latin typeface="Arial"/>
                <a:ea typeface="Arial"/>
                <a:cs typeface="Arial"/>
                <a:sym typeface="Arial"/>
              </a:rPr>
              <a:t>Project Overview </a:t>
            </a:r>
            <a:endParaRPr/>
          </a:p>
        </p:txBody>
      </p:sp>
      <p:sp>
        <p:nvSpPr>
          <p:cNvPr id="143" name="Google Shape;143;p3"/>
          <p:cNvSpPr txBox="1"/>
          <p:nvPr/>
        </p:nvSpPr>
        <p:spPr>
          <a:xfrm>
            <a:off x="87171" y="911400"/>
            <a:ext cx="9387000" cy="5492400"/>
          </a:xfrm>
          <a:prstGeom prst="rect">
            <a:avLst/>
          </a:prstGeom>
          <a:noFill/>
          <a:ln>
            <a:noFill/>
          </a:ln>
        </p:spPr>
        <p:txBody>
          <a:bodyPr anchorCtr="0" anchor="t" bIns="0" lIns="0" spcFirstLastPara="1" rIns="0" wrap="square" tIns="0">
            <a:spAutoFit/>
          </a:bodyPr>
          <a:lstStyle/>
          <a:p>
            <a:pPr indent="-205105" lvl="1" marL="410209" marR="0" rtl="0" algn="just">
              <a:lnSpc>
                <a:spcPct val="120010"/>
              </a:lnSpc>
              <a:spcBef>
                <a:spcPts val="0"/>
              </a:spcBef>
              <a:spcAft>
                <a:spcPts val="0"/>
              </a:spcAft>
              <a:buClr>
                <a:srgbClr val="000000"/>
              </a:buClr>
              <a:buSzPts val="1899"/>
              <a:buFont typeface="Arial"/>
              <a:buChar char="•"/>
            </a:pPr>
            <a:r>
              <a:rPr b="1" i="0" lang="en-US" sz="1899" u="none" cap="none" strike="noStrike">
                <a:solidFill>
                  <a:srgbClr val="000000"/>
                </a:solidFill>
                <a:latin typeface="Arial"/>
                <a:ea typeface="Arial"/>
                <a:cs typeface="Arial"/>
                <a:sym typeface="Arial"/>
              </a:rPr>
              <a:t>Purpose:</a:t>
            </a:r>
            <a:r>
              <a:rPr b="0" i="0" lang="en-US" sz="1899" u="none" cap="none" strike="noStrike">
                <a:solidFill>
                  <a:srgbClr val="000000"/>
                </a:solidFill>
                <a:latin typeface="Arial"/>
                <a:ea typeface="Arial"/>
                <a:cs typeface="Arial"/>
                <a:sym typeface="Arial"/>
              </a:rPr>
              <a:t> </a:t>
            </a:r>
            <a:r>
              <a:rPr lang="en-US" sz="1850">
                <a:solidFill>
                  <a:schemeClr val="dk1"/>
                </a:solidFill>
              </a:rPr>
              <a:t>This project provides an interactive, user-friendly educational platform for machine learning. It demystifies algorithm training and evaluation by enabling code-free experimentation with various models, datasets, and parameters, fostering a practical understanding of their interactions and impact on results.</a:t>
            </a:r>
            <a:endParaRPr sz="1850"/>
          </a:p>
          <a:p>
            <a:pPr indent="0" lvl="0" marL="0" marR="0" rtl="0" algn="just">
              <a:lnSpc>
                <a:spcPct val="120010"/>
              </a:lnSpc>
              <a:spcBef>
                <a:spcPts val="0"/>
              </a:spcBef>
              <a:spcAft>
                <a:spcPts val="0"/>
              </a:spcAft>
              <a:buNone/>
            </a:pPr>
            <a:r>
              <a:t/>
            </a:r>
            <a:endParaRPr sz="1899">
              <a:solidFill>
                <a:srgbClr val="000000"/>
              </a:solidFill>
              <a:latin typeface="Arial"/>
              <a:ea typeface="Arial"/>
              <a:cs typeface="Arial"/>
              <a:sym typeface="Arial"/>
            </a:endParaRPr>
          </a:p>
          <a:p>
            <a:pPr indent="-205105" lvl="1" marL="410209" marR="0" rtl="0" algn="just">
              <a:lnSpc>
                <a:spcPct val="120010"/>
              </a:lnSpc>
              <a:spcBef>
                <a:spcPts val="0"/>
              </a:spcBef>
              <a:spcAft>
                <a:spcPts val="0"/>
              </a:spcAft>
              <a:buClr>
                <a:srgbClr val="000000"/>
              </a:buClr>
              <a:buSzPts val="1899"/>
              <a:buFont typeface="Arial"/>
              <a:buChar char="•"/>
            </a:pPr>
            <a:r>
              <a:rPr b="1" i="0" lang="en-US" sz="1899" u="none" cap="none" strike="noStrike">
                <a:solidFill>
                  <a:srgbClr val="000000"/>
                </a:solidFill>
                <a:latin typeface="Arial"/>
                <a:ea typeface="Arial"/>
                <a:cs typeface="Arial"/>
                <a:sym typeface="Arial"/>
              </a:rPr>
              <a:t>Problem:</a:t>
            </a:r>
            <a:r>
              <a:rPr b="0" i="0" lang="en-US" sz="1899" u="none" cap="none" strike="noStrike">
                <a:solidFill>
                  <a:srgbClr val="000000"/>
                </a:solidFill>
                <a:latin typeface="Arial"/>
                <a:ea typeface="Arial"/>
                <a:cs typeface="Arial"/>
                <a:sym typeface="Arial"/>
              </a:rPr>
              <a:t> </a:t>
            </a:r>
            <a:r>
              <a:rPr lang="en-US" sz="1899"/>
              <a:t>Experimenting with machine learning models is often complex, requiring environment setup and extensive boilerplate code for data handling and model operations. Understanding the nuanced impact of different datasets, model choices, hyperparameters, and evaluation strategies can be a significant barrier for learners and practitioners seeking rapid comparisons.</a:t>
            </a:r>
            <a:endParaRPr/>
          </a:p>
          <a:p>
            <a:pPr indent="0" lvl="0" marL="0" marR="0" rtl="0" algn="just">
              <a:lnSpc>
                <a:spcPct val="120010"/>
              </a:lnSpc>
              <a:spcBef>
                <a:spcPts val="0"/>
              </a:spcBef>
              <a:spcAft>
                <a:spcPts val="0"/>
              </a:spcAft>
              <a:buNone/>
            </a:pPr>
            <a:r>
              <a:t/>
            </a:r>
            <a:endParaRPr sz="1899">
              <a:solidFill>
                <a:srgbClr val="000000"/>
              </a:solidFill>
              <a:latin typeface="Arial"/>
              <a:ea typeface="Arial"/>
              <a:cs typeface="Arial"/>
              <a:sym typeface="Arial"/>
            </a:endParaRPr>
          </a:p>
          <a:p>
            <a:pPr indent="-205105" lvl="1" marL="410209" marR="0" rtl="0" algn="just">
              <a:lnSpc>
                <a:spcPct val="120010"/>
              </a:lnSpc>
              <a:spcBef>
                <a:spcPts val="0"/>
              </a:spcBef>
              <a:spcAft>
                <a:spcPts val="0"/>
              </a:spcAft>
              <a:buClr>
                <a:srgbClr val="000000"/>
              </a:buClr>
              <a:buSzPts val="1899"/>
              <a:buFont typeface="Arial"/>
              <a:buChar char="•"/>
            </a:pPr>
            <a:r>
              <a:rPr b="1" i="0" lang="en-US" sz="1899" u="none" cap="none" strike="noStrike">
                <a:solidFill>
                  <a:srgbClr val="000000"/>
                </a:solidFill>
                <a:latin typeface="Arial"/>
                <a:ea typeface="Arial"/>
                <a:cs typeface="Arial"/>
                <a:sym typeface="Arial"/>
              </a:rPr>
              <a:t>Goal:</a:t>
            </a:r>
            <a:r>
              <a:rPr b="0" i="0" lang="en-US" sz="1899" u="none" cap="none" strike="noStrike">
                <a:solidFill>
                  <a:srgbClr val="000000"/>
                </a:solidFill>
                <a:latin typeface="Arial"/>
                <a:ea typeface="Arial"/>
                <a:cs typeface="Arial"/>
                <a:sym typeface="Arial"/>
              </a:rPr>
              <a:t> </a:t>
            </a:r>
            <a:r>
              <a:rPr lang="en-US" sz="1850">
                <a:solidFill>
                  <a:schemeClr val="dk1"/>
                </a:solidFill>
              </a:rPr>
              <a:t>The goal is to deliver an accessible web platform for visual selection and configuration of classification models, datasets (including varying sizes like full/subset MNIST), and global run settings. The backend will process these user-defined experiments, with the aim to (eventually) display comparative results and metrics directly in the UI, offering a practical "sandbox" for machine learning exploration.</a:t>
            </a:r>
            <a:endParaRPr sz="185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grpSp>
        <p:nvGrpSpPr>
          <p:cNvPr id="148" name="Google Shape;148;p4"/>
          <p:cNvGrpSpPr/>
          <p:nvPr/>
        </p:nvGrpSpPr>
        <p:grpSpPr>
          <a:xfrm>
            <a:off x="-4992" y="6903936"/>
            <a:ext cx="9763125" cy="415862"/>
            <a:chOff x="0" y="0"/>
            <a:chExt cx="13017500" cy="554482"/>
          </a:xfrm>
        </p:grpSpPr>
        <p:sp>
          <p:nvSpPr>
            <p:cNvPr id="149" name="Google Shape;149;p4"/>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4"/>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51" name="Google Shape;151;p4"/>
          <p:cNvGrpSpPr/>
          <p:nvPr/>
        </p:nvGrpSpPr>
        <p:grpSpPr>
          <a:xfrm>
            <a:off x="-4992" y="6144"/>
            <a:ext cx="9763125" cy="822484"/>
            <a:chOff x="0" y="0"/>
            <a:chExt cx="13017500" cy="1096645"/>
          </a:xfrm>
        </p:grpSpPr>
        <p:sp>
          <p:nvSpPr>
            <p:cNvPr id="152" name="Google Shape;152;p4"/>
            <p:cNvSpPr/>
            <p:nvPr/>
          </p:nvSpPr>
          <p:spPr>
            <a:xfrm>
              <a:off x="6604" y="6604"/>
              <a:ext cx="13004292" cy="1083437"/>
            </a:xfrm>
            <a:custGeom>
              <a:rect b="b" l="l" r="r" t="t"/>
              <a:pathLst>
                <a:path extrusionOk="0" h="1083437" w="13004292">
                  <a:moveTo>
                    <a:pt x="0" y="0"/>
                  </a:moveTo>
                  <a:lnTo>
                    <a:pt x="13004292" y="0"/>
                  </a:lnTo>
                  <a:lnTo>
                    <a:pt x="13004292" y="1083437"/>
                  </a:lnTo>
                  <a:lnTo>
                    <a:pt x="0" y="1083437"/>
                  </a:lnTo>
                  <a:close/>
                </a:path>
              </a:pathLst>
            </a:custGeom>
            <a:gradFill>
              <a:gsLst>
                <a:gs pos="0">
                  <a:srgbClr val="4597A0"/>
                </a:gs>
                <a:gs pos="100000">
                  <a:srgbClr val="72BFC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4"/>
            <p:cNvSpPr/>
            <p:nvPr/>
          </p:nvSpPr>
          <p:spPr>
            <a:xfrm>
              <a:off x="0" y="0"/>
              <a:ext cx="13017500" cy="1096645"/>
            </a:xfrm>
            <a:custGeom>
              <a:rect b="b" l="l" r="r" t="t"/>
              <a:pathLst>
                <a:path extrusionOk="0" h="1096645" w="13017500">
                  <a:moveTo>
                    <a:pt x="6604" y="0"/>
                  </a:moveTo>
                  <a:lnTo>
                    <a:pt x="13010896" y="0"/>
                  </a:lnTo>
                  <a:cubicBezTo>
                    <a:pt x="13014579" y="0"/>
                    <a:pt x="13017500" y="2921"/>
                    <a:pt x="13017500" y="6604"/>
                  </a:cubicBezTo>
                  <a:lnTo>
                    <a:pt x="13017500" y="1090041"/>
                  </a:lnTo>
                  <a:cubicBezTo>
                    <a:pt x="13017500" y="1093724"/>
                    <a:pt x="13014579" y="1096645"/>
                    <a:pt x="13010896" y="1096645"/>
                  </a:cubicBezTo>
                  <a:lnTo>
                    <a:pt x="6604" y="1096645"/>
                  </a:lnTo>
                  <a:cubicBezTo>
                    <a:pt x="2921" y="1096645"/>
                    <a:pt x="0" y="1093724"/>
                    <a:pt x="0" y="1090041"/>
                  </a:cubicBezTo>
                  <a:lnTo>
                    <a:pt x="0" y="6604"/>
                  </a:lnTo>
                  <a:cubicBezTo>
                    <a:pt x="0" y="2921"/>
                    <a:pt x="2921" y="0"/>
                    <a:pt x="6604" y="0"/>
                  </a:cubicBezTo>
                  <a:moveTo>
                    <a:pt x="6604" y="13335"/>
                  </a:moveTo>
                  <a:lnTo>
                    <a:pt x="6604" y="6604"/>
                  </a:lnTo>
                  <a:lnTo>
                    <a:pt x="13208" y="6604"/>
                  </a:lnTo>
                  <a:lnTo>
                    <a:pt x="13208" y="1090041"/>
                  </a:lnTo>
                  <a:lnTo>
                    <a:pt x="6604" y="1090041"/>
                  </a:lnTo>
                  <a:lnTo>
                    <a:pt x="6604" y="1083437"/>
                  </a:lnTo>
                  <a:lnTo>
                    <a:pt x="13010896" y="1083437"/>
                  </a:lnTo>
                  <a:lnTo>
                    <a:pt x="13010896" y="1090041"/>
                  </a:lnTo>
                  <a:lnTo>
                    <a:pt x="13004292" y="1090041"/>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4" name="Google Shape;154;p4"/>
          <p:cNvSpPr txBox="1"/>
          <p:nvPr/>
        </p:nvSpPr>
        <p:spPr>
          <a:xfrm>
            <a:off x="1634448" y="6988713"/>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GTÜ - Bilgisayar Mühendisliği Bölümü</a:t>
            </a:r>
            <a:endParaRPr/>
          </a:p>
        </p:txBody>
      </p:sp>
      <p:sp>
        <p:nvSpPr>
          <p:cNvPr descr="C:\Users\rehin99\Desktop\gtu-logo.png" id="155" name="Google Shape;155;p4"/>
          <p:cNvSpPr/>
          <p:nvPr/>
        </p:nvSpPr>
        <p:spPr>
          <a:xfrm>
            <a:off x="8534400" y="46848"/>
            <a:ext cx="1183488" cy="741120"/>
          </a:xfrm>
          <a:custGeom>
            <a:rect b="b" l="l" r="r" t="t"/>
            <a:pathLst>
              <a:path extrusionOk="0" h="741120" w="1183488">
                <a:moveTo>
                  <a:pt x="0" y="0"/>
                </a:moveTo>
                <a:lnTo>
                  <a:pt x="1183488" y="0"/>
                </a:lnTo>
                <a:lnTo>
                  <a:pt x="1183488" y="741120"/>
                </a:lnTo>
                <a:lnTo>
                  <a:pt x="0" y="741120"/>
                </a:lnTo>
                <a:lnTo>
                  <a:pt x="0" y="0"/>
                </a:lnTo>
                <a:close/>
              </a:path>
            </a:pathLst>
          </a:custGeom>
          <a:blipFill rotWithShape="1">
            <a:blip r:embed="rId3">
              <a:alphaModFix/>
            </a:blip>
            <a:stretch>
              <a:fillRect b="0" l="-58" r="-5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4"/>
          <p:cNvSpPr txBox="1"/>
          <p:nvPr/>
        </p:nvSpPr>
        <p:spPr>
          <a:xfrm>
            <a:off x="4966800" y="6980649"/>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BİL 495/496 Bitirme Projesi </a:t>
            </a:r>
            <a:endParaRPr/>
          </a:p>
        </p:txBody>
      </p:sp>
      <p:grpSp>
        <p:nvGrpSpPr>
          <p:cNvPr id="157" name="Google Shape;157;p4"/>
          <p:cNvGrpSpPr/>
          <p:nvPr/>
        </p:nvGrpSpPr>
        <p:grpSpPr>
          <a:xfrm>
            <a:off x="-4992" y="6903936"/>
            <a:ext cx="9763125" cy="415862"/>
            <a:chOff x="0" y="860672"/>
            <a:chExt cx="13017500" cy="554482"/>
          </a:xfrm>
        </p:grpSpPr>
        <p:grpSp>
          <p:nvGrpSpPr>
            <p:cNvPr id="158" name="Google Shape;158;p4"/>
            <p:cNvGrpSpPr/>
            <p:nvPr/>
          </p:nvGrpSpPr>
          <p:grpSpPr>
            <a:xfrm>
              <a:off x="0" y="860672"/>
              <a:ext cx="13017500" cy="554482"/>
              <a:chOff x="0" y="0"/>
              <a:chExt cx="13017500" cy="554482"/>
            </a:xfrm>
          </p:grpSpPr>
          <p:sp>
            <p:nvSpPr>
              <p:cNvPr id="159" name="Google Shape;159;p4"/>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4"/>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1" name="Google Shape;161;p4"/>
            <p:cNvSpPr txBox="1"/>
            <p:nvPr/>
          </p:nvSpPr>
          <p:spPr>
            <a:xfrm>
              <a:off x="2185920" y="983233"/>
              <a:ext cx="4323136"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GTU - Computer Engineering Department</a:t>
              </a:r>
              <a:endParaRPr/>
            </a:p>
          </p:txBody>
        </p:sp>
        <p:sp>
          <p:nvSpPr>
            <p:cNvPr id="162" name="Google Shape;162;p4"/>
            <p:cNvSpPr txBox="1"/>
            <p:nvPr/>
          </p:nvSpPr>
          <p:spPr>
            <a:xfrm>
              <a:off x="7060800" y="983233"/>
              <a:ext cx="4202624"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CSE 496 Graduation Project</a:t>
              </a:r>
              <a:endParaRPr/>
            </a:p>
          </p:txBody>
        </p:sp>
      </p:grpSp>
      <p:sp>
        <p:nvSpPr>
          <p:cNvPr id="163" name="Google Shape;163;p4"/>
          <p:cNvSpPr txBox="1"/>
          <p:nvPr/>
        </p:nvSpPr>
        <p:spPr>
          <a:xfrm>
            <a:off x="253872" y="63750"/>
            <a:ext cx="8188800" cy="656700"/>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None/>
            </a:pPr>
            <a:r>
              <a:rPr lang="en-US" sz="4266">
                <a:solidFill>
                  <a:srgbClr val="FFFFFF"/>
                </a:solidFill>
              </a:rPr>
              <a:t>Current Status</a:t>
            </a:r>
            <a:endParaRPr/>
          </a:p>
        </p:txBody>
      </p:sp>
      <p:sp>
        <p:nvSpPr>
          <p:cNvPr id="164" name="Google Shape;164;p4"/>
          <p:cNvSpPr txBox="1"/>
          <p:nvPr/>
        </p:nvSpPr>
        <p:spPr>
          <a:xfrm>
            <a:off x="81681" y="1017825"/>
            <a:ext cx="9590100" cy="5533200"/>
          </a:xfrm>
          <a:prstGeom prst="rect">
            <a:avLst/>
          </a:prstGeom>
          <a:noFill/>
          <a:ln>
            <a:noFill/>
          </a:ln>
        </p:spPr>
        <p:txBody>
          <a:bodyPr anchorCtr="0" anchor="t" bIns="0" lIns="0" spcFirstLastPara="1" rIns="0" wrap="square" tIns="0">
            <a:spAutoFit/>
          </a:bodyPr>
          <a:lstStyle/>
          <a:p>
            <a:pPr indent="0" lvl="0" marL="457200" rtl="0" algn="just">
              <a:spcBef>
                <a:spcPts val="0"/>
              </a:spcBef>
              <a:spcAft>
                <a:spcPts val="0"/>
              </a:spcAft>
              <a:buNone/>
            </a:pPr>
            <a:r>
              <a:t/>
            </a:r>
            <a:endParaRPr sz="1899">
              <a:solidFill>
                <a:schemeClr val="dk1"/>
              </a:solidFill>
            </a:endParaRPr>
          </a:p>
          <a:p>
            <a:pPr indent="-349186" lvl="0" marL="457200" rtl="0" algn="just">
              <a:spcBef>
                <a:spcPts val="0"/>
              </a:spcBef>
              <a:spcAft>
                <a:spcPts val="0"/>
              </a:spcAft>
              <a:buClr>
                <a:schemeClr val="dk1"/>
              </a:buClr>
              <a:buSzPts val="1899"/>
              <a:buChar char="●"/>
            </a:pPr>
            <a:r>
              <a:rPr lang="en-US" sz="1899">
                <a:solidFill>
                  <a:schemeClr val="dk1"/>
                </a:solidFill>
              </a:rPr>
              <a:t>Our interface allows users to select classification algorithms, adjust hyperparameters, and create experiments, with helpful tips on models and data. Users can control general training settings like data splitting and scaling. </a:t>
            </a:r>
            <a:endParaRPr sz="1899">
              <a:solidFill>
                <a:schemeClr val="dk1"/>
              </a:solidFill>
            </a:endParaRPr>
          </a:p>
          <a:p>
            <a:pPr indent="0" lvl="0" marL="0" rtl="0" algn="just">
              <a:spcBef>
                <a:spcPts val="0"/>
              </a:spcBef>
              <a:spcAft>
                <a:spcPts val="0"/>
              </a:spcAft>
              <a:buNone/>
            </a:pPr>
            <a:r>
              <a:t/>
            </a:r>
            <a:endParaRPr sz="1899">
              <a:solidFill>
                <a:schemeClr val="dk1"/>
              </a:solidFill>
            </a:endParaRPr>
          </a:p>
          <a:p>
            <a:pPr indent="0" lvl="0" marL="0" rtl="0" algn="just">
              <a:spcBef>
                <a:spcPts val="0"/>
              </a:spcBef>
              <a:spcAft>
                <a:spcPts val="0"/>
              </a:spcAft>
              <a:buNone/>
            </a:pPr>
            <a:r>
              <a:t/>
            </a:r>
            <a:endParaRPr sz="1899">
              <a:solidFill>
                <a:schemeClr val="dk1"/>
              </a:solidFill>
            </a:endParaRPr>
          </a:p>
          <a:p>
            <a:pPr indent="-349186" lvl="0" marL="457200" rtl="0" algn="l">
              <a:lnSpc>
                <a:spcPct val="115000"/>
              </a:lnSpc>
              <a:spcBef>
                <a:spcPts val="1200"/>
              </a:spcBef>
              <a:spcAft>
                <a:spcPts val="0"/>
              </a:spcAft>
              <a:buClr>
                <a:schemeClr val="dk1"/>
              </a:buClr>
              <a:buSzPts val="1899"/>
              <a:buChar char="●"/>
            </a:pPr>
            <a:r>
              <a:rPr lang="en-US" sz="1899">
                <a:solidFill>
                  <a:schemeClr val="dk1"/>
                </a:solidFill>
              </a:rPr>
              <a:t>The platform allows users to define general training settings (such as how the dataset will be split, random state, and feature scaling) to conduct their experiments in a more controlled manner. Thanks to Docker technology, the system has a structure that can be easily installed and run on any computer, which increases the project's accessibility.</a:t>
            </a:r>
            <a:endParaRPr sz="1899">
              <a:solidFill>
                <a:schemeClr val="dk1"/>
              </a:solidFill>
            </a:endParaRPr>
          </a:p>
          <a:p>
            <a:pPr indent="0" lvl="0" marL="0" rtl="0" algn="l">
              <a:lnSpc>
                <a:spcPct val="115000"/>
              </a:lnSpc>
              <a:spcBef>
                <a:spcPts val="1200"/>
              </a:spcBef>
              <a:spcAft>
                <a:spcPts val="0"/>
              </a:spcAft>
              <a:buNone/>
            </a:pPr>
            <a:r>
              <a:t/>
            </a:r>
            <a:endParaRPr sz="1899">
              <a:solidFill>
                <a:schemeClr val="dk1"/>
              </a:solidFill>
            </a:endParaRPr>
          </a:p>
          <a:p>
            <a:pPr indent="-349186" lvl="0" marL="457200" rtl="0" algn="l">
              <a:lnSpc>
                <a:spcPct val="115000"/>
              </a:lnSpc>
              <a:spcBef>
                <a:spcPts val="1200"/>
              </a:spcBef>
              <a:spcAft>
                <a:spcPts val="0"/>
              </a:spcAft>
              <a:buClr>
                <a:schemeClr val="dk1"/>
              </a:buClr>
              <a:buSzPts val="1899"/>
              <a:buChar char="●"/>
            </a:pPr>
            <a:r>
              <a:rPr lang="en-US" sz="1899">
                <a:solidFill>
                  <a:schemeClr val="dk1"/>
                </a:solidFill>
              </a:rPr>
              <a:t>Currently, the Decision Tree algorithm is fully integrated, and model training and the calculation of performance metrics are successfully performed on the prepared data. In summary, we've successfully implemented a core, user-friendly ML workflow from interface to model training and evaluation using defined settings.</a:t>
            </a:r>
            <a:endParaRPr sz="1899">
              <a:solidFill>
                <a:schemeClr val="dk1"/>
              </a:solidFill>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pSp>
        <p:nvGrpSpPr>
          <p:cNvPr id="169" name="Google Shape;169;p5"/>
          <p:cNvGrpSpPr/>
          <p:nvPr/>
        </p:nvGrpSpPr>
        <p:grpSpPr>
          <a:xfrm>
            <a:off x="-4992" y="6903936"/>
            <a:ext cx="9763125" cy="415862"/>
            <a:chOff x="0" y="0"/>
            <a:chExt cx="13017500" cy="554482"/>
          </a:xfrm>
        </p:grpSpPr>
        <p:sp>
          <p:nvSpPr>
            <p:cNvPr id="170" name="Google Shape;170;p5"/>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5"/>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2" name="Google Shape;172;p5"/>
          <p:cNvGrpSpPr/>
          <p:nvPr/>
        </p:nvGrpSpPr>
        <p:grpSpPr>
          <a:xfrm>
            <a:off x="-4992" y="6144"/>
            <a:ext cx="9763125" cy="822484"/>
            <a:chOff x="0" y="0"/>
            <a:chExt cx="13017500" cy="1096645"/>
          </a:xfrm>
        </p:grpSpPr>
        <p:sp>
          <p:nvSpPr>
            <p:cNvPr id="173" name="Google Shape;173;p5"/>
            <p:cNvSpPr/>
            <p:nvPr/>
          </p:nvSpPr>
          <p:spPr>
            <a:xfrm>
              <a:off x="6604" y="6604"/>
              <a:ext cx="13004292" cy="1083437"/>
            </a:xfrm>
            <a:custGeom>
              <a:rect b="b" l="l" r="r" t="t"/>
              <a:pathLst>
                <a:path extrusionOk="0" h="1083437" w="13004292">
                  <a:moveTo>
                    <a:pt x="0" y="0"/>
                  </a:moveTo>
                  <a:lnTo>
                    <a:pt x="13004292" y="0"/>
                  </a:lnTo>
                  <a:lnTo>
                    <a:pt x="13004292" y="1083437"/>
                  </a:lnTo>
                  <a:lnTo>
                    <a:pt x="0" y="1083437"/>
                  </a:lnTo>
                  <a:close/>
                </a:path>
              </a:pathLst>
            </a:custGeom>
            <a:gradFill>
              <a:gsLst>
                <a:gs pos="0">
                  <a:srgbClr val="4597A0"/>
                </a:gs>
                <a:gs pos="100000">
                  <a:srgbClr val="72BFC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5"/>
            <p:cNvSpPr/>
            <p:nvPr/>
          </p:nvSpPr>
          <p:spPr>
            <a:xfrm>
              <a:off x="0" y="0"/>
              <a:ext cx="13017500" cy="1096645"/>
            </a:xfrm>
            <a:custGeom>
              <a:rect b="b" l="l" r="r" t="t"/>
              <a:pathLst>
                <a:path extrusionOk="0" h="1096645" w="13017500">
                  <a:moveTo>
                    <a:pt x="6604" y="0"/>
                  </a:moveTo>
                  <a:lnTo>
                    <a:pt x="13010896" y="0"/>
                  </a:lnTo>
                  <a:cubicBezTo>
                    <a:pt x="13014579" y="0"/>
                    <a:pt x="13017500" y="2921"/>
                    <a:pt x="13017500" y="6604"/>
                  </a:cubicBezTo>
                  <a:lnTo>
                    <a:pt x="13017500" y="1090041"/>
                  </a:lnTo>
                  <a:cubicBezTo>
                    <a:pt x="13017500" y="1093724"/>
                    <a:pt x="13014579" y="1096645"/>
                    <a:pt x="13010896" y="1096645"/>
                  </a:cubicBezTo>
                  <a:lnTo>
                    <a:pt x="6604" y="1096645"/>
                  </a:lnTo>
                  <a:cubicBezTo>
                    <a:pt x="2921" y="1096645"/>
                    <a:pt x="0" y="1093724"/>
                    <a:pt x="0" y="1090041"/>
                  </a:cubicBezTo>
                  <a:lnTo>
                    <a:pt x="0" y="6604"/>
                  </a:lnTo>
                  <a:cubicBezTo>
                    <a:pt x="0" y="2921"/>
                    <a:pt x="2921" y="0"/>
                    <a:pt x="6604" y="0"/>
                  </a:cubicBezTo>
                  <a:moveTo>
                    <a:pt x="6604" y="13335"/>
                  </a:moveTo>
                  <a:lnTo>
                    <a:pt x="6604" y="6604"/>
                  </a:lnTo>
                  <a:lnTo>
                    <a:pt x="13208" y="6604"/>
                  </a:lnTo>
                  <a:lnTo>
                    <a:pt x="13208" y="1090041"/>
                  </a:lnTo>
                  <a:lnTo>
                    <a:pt x="6604" y="1090041"/>
                  </a:lnTo>
                  <a:lnTo>
                    <a:pt x="6604" y="1083437"/>
                  </a:lnTo>
                  <a:lnTo>
                    <a:pt x="13010896" y="1083437"/>
                  </a:lnTo>
                  <a:lnTo>
                    <a:pt x="13010896" y="1090041"/>
                  </a:lnTo>
                  <a:lnTo>
                    <a:pt x="13004292" y="1090041"/>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5" name="Google Shape;175;p5"/>
          <p:cNvSpPr txBox="1"/>
          <p:nvPr/>
        </p:nvSpPr>
        <p:spPr>
          <a:xfrm>
            <a:off x="1634448" y="6988713"/>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GTÜ - Bilgisayar Mühendisliği Bölümü</a:t>
            </a:r>
            <a:endParaRPr/>
          </a:p>
        </p:txBody>
      </p:sp>
      <p:sp>
        <p:nvSpPr>
          <p:cNvPr descr="C:\Users\rehin99\Desktop\gtu-logo.png" id="176" name="Google Shape;176;p5"/>
          <p:cNvSpPr/>
          <p:nvPr/>
        </p:nvSpPr>
        <p:spPr>
          <a:xfrm>
            <a:off x="8534400" y="46848"/>
            <a:ext cx="1183488" cy="741120"/>
          </a:xfrm>
          <a:custGeom>
            <a:rect b="b" l="l" r="r" t="t"/>
            <a:pathLst>
              <a:path extrusionOk="0" h="741120" w="1183488">
                <a:moveTo>
                  <a:pt x="0" y="0"/>
                </a:moveTo>
                <a:lnTo>
                  <a:pt x="1183488" y="0"/>
                </a:lnTo>
                <a:lnTo>
                  <a:pt x="1183488" y="741120"/>
                </a:lnTo>
                <a:lnTo>
                  <a:pt x="0" y="741120"/>
                </a:lnTo>
                <a:lnTo>
                  <a:pt x="0" y="0"/>
                </a:lnTo>
                <a:close/>
              </a:path>
            </a:pathLst>
          </a:custGeom>
          <a:blipFill rotWithShape="1">
            <a:blip r:embed="rId3">
              <a:alphaModFix/>
            </a:blip>
            <a:stretch>
              <a:fillRect b="0" l="-58" r="-5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5"/>
          <p:cNvSpPr txBox="1"/>
          <p:nvPr/>
        </p:nvSpPr>
        <p:spPr>
          <a:xfrm>
            <a:off x="4966800" y="6980649"/>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BİL 495/496 Bitirme Projesi </a:t>
            </a:r>
            <a:endParaRPr/>
          </a:p>
        </p:txBody>
      </p:sp>
      <p:grpSp>
        <p:nvGrpSpPr>
          <p:cNvPr id="178" name="Google Shape;178;p5"/>
          <p:cNvGrpSpPr/>
          <p:nvPr/>
        </p:nvGrpSpPr>
        <p:grpSpPr>
          <a:xfrm>
            <a:off x="-4992" y="6903936"/>
            <a:ext cx="9763125" cy="415862"/>
            <a:chOff x="0" y="860672"/>
            <a:chExt cx="13017500" cy="554482"/>
          </a:xfrm>
        </p:grpSpPr>
        <p:grpSp>
          <p:nvGrpSpPr>
            <p:cNvPr id="179" name="Google Shape;179;p5"/>
            <p:cNvGrpSpPr/>
            <p:nvPr/>
          </p:nvGrpSpPr>
          <p:grpSpPr>
            <a:xfrm>
              <a:off x="0" y="860672"/>
              <a:ext cx="13017500" cy="554482"/>
              <a:chOff x="0" y="0"/>
              <a:chExt cx="13017500" cy="554482"/>
            </a:xfrm>
          </p:grpSpPr>
          <p:sp>
            <p:nvSpPr>
              <p:cNvPr id="180" name="Google Shape;180;p5"/>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5"/>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2" name="Google Shape;182;p5"/>
            <p:cNvSpPr txBox="1"/>
            <p:nvPr/>
          </p:nvSpPr>
          <p:spPr>
            <a:xfrm>
              <a:off x="2185920" y="983233"/>
              <a:ext cx="4323136"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GTU - Computer Engineering Department</a:t>
              </a:r>
              <a:endParaRPr/>
            </a:p>
          </p:txBody>
        </p:sp>
        <p:sp>
          <p:nvSpPr>
            <p:cNvPr id="183" name="Google Shape;183;p5"/>
            <p:cNvSpPr txBox="1"/>
            <p:nvPr/>
          </p:nvSpPr>
          <p:spPr>
            <a:xfrm>
              <a:off x="7060800" y="983233"/>
              <a:ext cx="4202624"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CSE 496 Graduation Project</a:t>
              </a:r>
              <a:endParaRPr/>
            </a:p>
          </p:txBody>
        </p:sp>
      </p:grpSp>
      <p:sp>
        <p:nvSpPr>
          <p:cNvPr id="184" name="Google Shape;184;p5"/>
          <p:cNvSpPr txBox="1"/>
          <p:nvPr/>
        </p:nvSpPr>
        <p:spPr>
          <a:xfrm>
            <a:off x="253872" y="3108"/>
            <a:ext cx="9164100" cy="656700"/>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None/>
            </a:pPr>
            <a:r>
              <a:rPr lang="en-US" sz="4266">
                <a:solidFill>
                  <a:srgbClr val="FFFFFF"/>
                </a:solidFill>
              </a:rPr>
              <a:t>Interface</a:t>
            </a:r>
            <a:endParaRPr/>
          </a:p>
        </p:txBody>
      </p:sp>
      <p:pic>
        <p:nvPicPr>
          <p:cNvPr id="185" name="Google Shape;185;p5"/>
          <p:cNvPicPr preferRelativeResize="0"/>
          <p:nvPr/>
        </p:nvPicPr>
        <p:blipFill>
          <a:blip r:embed="rId4">
            <a:alphaModFix/>
          </a:blip>
          <a:stretch>
            <a:fillRect/>
          </a:stretch>
        </p:blipFill>
        <p:spPr>
          <a:xfrm>
            <a:off x="237125" y="1388354"/>
            <a:ext cx="9279343" cy="4538479"/>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pSp>
        <p:nvGrpSpPr>
          <p:cNvPr id="190" name="Google Shape;190;p6"/>
          <p:cNvGrpSpPr/>
          <p:nvPr/>
        </p:nvGrpSpPr>
        <p:grpSpPr>
          <a:xfrm>
            <a:off x="-4992" y="6903936"/>
            <a:ext cx="9763125" cy="415862"/>
            <a:chOff x="0" y="0"/>
            <a:chExt cx="13017500" cy="554482"/>
          </a:xfrm>
        </p:grpSpPr>
        <p:sp>
          <p:nvSpPr>
            <p:cNvPr id="191" name="Google Shape;191;p6"/>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6"/>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3" name="Google Shape;193;p6"/>
          <p:cNvGrpSpPr/>
          <p:nvPr/>
        </p:nvGrpSpPr>
        <p:grpSpPr>
          <a:xfrm>
            <a:off x="-4992" y="6144"/>
            <a:ext cx="9763125" cy="822484"/>
            <a:chOff x="0" y="0"/>
            <a:chExt cx="13017500" cy="1096645"/>
          </a:xfrm>
        </p:grpSpPr>
        <p:sp>
          <p:nvSpPr>
            <p:cNvPr id="194" name="Google Shape;194;p6"/>
            <p:cNvSpPr/>
            <p:nvPr/>
          </p:nvSpPr>
          <p:spPr>
            <a:xfrm>
              <a:off x="6604" y="6604"/>
              <a:ext cx="13004292" cy="1083437"/>
            </a:xfrm>
            <a:custGeom>
              <a:rect b="b" l="l" r="r" t="t"/>
              <a:pathLst>
                <a:path extrusionOk="0" h="1083437" w="13004292">
                  <a:moveTo>
                    <a:pt x="0" y="0"/>
                  </a:moveTo>
                  <a:lnTo>
                    <a:pt x="13004292" y="0"/>
                  </a:lnTo>
                  <a:lnTo>
                    <a:pt x="13004292" y="1083437"/>
                  </a:lnTo>
                  <a:lnTo>
                    <a:pt x="0" y="1083437"/>
                  </a:lnTo>
                  <a:close/>
                </a:path>
              </a:pathLst>
            </a:custGeom>
            <a:gradFill>
              <a:gsLst>
                <a:gs pos="0">
                  <a:srgbClr val="4597A0"/>
                </a:gs>
                <a:gs pos="100000">
                  <a:srgbClr val="72BFC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6"/>
            <p:cNvSpPr/>
            <p:nvPr/>
          </p:nvSpPr>
          <p:spPr>
            <a:xfrm>
              <a:off x="0" y="0"/>
              <a:ext cx="13017500" cy="1096645"/>
            </a:xfrm>
            <a:custGeom>
              <a:rect b="b" l="l" r="r" t="t"/>
              <a:pathLst>
                <a:path extrusionOk="0" h="1096645" w="13017500">
                  <a:moveTo>
                    <a:pt x="6604" y="0"/>
                  </a:moveTo>
                  <a:lnTo>
                    <a:pt x="13010896" y="0"/>
                  </a:lnTo>
                  <a:cubicBezTo>
                    <a:pt x="13014579" y="0"/>
                    <a:pt x="13017500" y="2921"/>
                    <a:pt x="13017500" y="6604"/>
                  </a:cubicBezTo>
                  <a:lnTo>
                    <a:pt x="13017500" y="1090041"/>
                  </a:lnTo>
                  <a:cubicBezTo>
                    <a:pt x="13017500" y="1093724"/>
                    <a:pt x="13014579" y="1096645"/>
                    <a:pt x="13010896" y="1096645"/>
                  </a:cubicBezTo>
                  <a:lnTo>
                    <a:pt x="6604" y="1096645"/>
                  </a:lnTo>
                  <a:cubicBezTo>
                    <a:pt x="2921" y="1096645"/>
                    <a:pt x="0" y="1093724"/>
                    <a:pt x="0" y="1090041"/>
                  </a:cubicBezTo>
                  <a:lnTo>
                    <a:pt x="0" y="6604"/>
                  </a:lnTo>
                  <a:cubicBezTo>
                    <a:pt x="0" y="2921"/>
                    <a:pt x="2921" y="0"/>
                    <a:pt x="6604" y="0"/>
                  </a:cubicBezTo>
                  <a:moveTo>
                    <a:pt x="6604" y="13335"/>
                  </a:moveTo>
                  <a:lnTo>
                    <a:pt x="6604" y="6604"/>
                  </a:lnTo>
                  <a:lnTo>
                    <a:pt x="13208" y="6604"/>
                  </a:lnTo>
                  <a:lnTo>
                    <a:pt x="13208" y="1090041"/>
                  </a:lnTo>
                  <a:lnTo>
                    <a:pt x="6604" y="1090041"/>
                  </a:lnTo>
                  <a:lnTo>
                    <a:pt x="6604" y="1083437"/>
                  </a:lnTo>
                  <a:lnTo>
                    <a:pt x="13010896" y="1083437"/>
                  </a:lnTo>
                  <a:lnTo>
                    <a:pt x="13010896" y="1090041"/>
                  </a:lnTo>
                  <a:lnTo>
                    <a:pt x="13004292" y="1090041"/>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6" name="Google Shape;196;p6"/>
          <p:cNvSpPr txBox="1"/>
          <p:nvPr/>
        </p:nvSpPr>
        <p:spPr>
          <a:xfrm>
            <a:off x="1634448" y="6988713"/>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GTÜ - Bilgisayar Mühendisliği Bölümü</a:t>
            </a:r>
            <a:endParaRPr/>
          </a:p>
        </p:txBody>
      </p:sp>
      <p:sp>
        <p:nvSpPr>
          <p:cNvPr descr="C:\Users\rehin99\Desktop\gtu-logo.png" id="197" name="Google Shape;197;p6"/>
          <p:cNvSpPr/>
          <p:nvPr/>
        </p:nvSpPr>
        <p:spPr>
          <a:xfrm>
            <a:off x="8534400" y="46848"/>
            <a:ext cx="1183488" cy="741120"/>
          </a:xfrm>
          <a:custGeom>
            <a:rect b="b" l="l" r="r" t="t"/>
            <a:pathLst>
              <a:path extrusionOk="0" h="741120" w="1183488">
                <a:moveTo>
                  <a:pt x="0" y="0"/>
                </a:moveTo>
                <a:lnTo>
                  <a:pt x="1183488" y="0"/>
                </a:lnTo>
                <a:lnTo>
                  <a:pt x="1183488" y="741120"/>
                </a:lnTo>
                <a:lnTo>
                  <a:pt x="0" y="741120"/>
                </a:lnTo>
                <a:lnTo>
                  <a:pt x="0" y="0"/>
                </a:lnTo>
                <a:close/>
              </a:path>
            </a:pathLst>
          </a:custGeom>
          <a:blipFill rotWithShape="1">
            <a:blip r:embed="rId3">
              <a:alphaModFix/>
            </a:blip>
            <a:stretch>
              <a:fillRect b="0" l="-58" r="-5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6"/>
          <p:cNvSpPr txBox="1"/>
          <p:nvPr/>
        </p:nvSpPr>
        <p:spPr>
          <a:xfrm>
            <a:off x="4966800" y="6980649"/>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BİL 495/496 Bitirme Projesi </a:t>
            </a:r>
            <a:endParaRPr/>
          </a:p>
        </p:txBody>
      </p:sp>
      <p:sp>
        <p:nvSpPr>
          <p:cNvPr id="199" name="Google Shape;199;p6"/>
          <p:cNvSpPr txBox="1"/>
          <p:nvPr/>
        </p:nvSpPr>
        <p:spPr>
          <a:xfrm>
            <a:off x="253872" y="3108"/>
            <a:ext cx="8188800" cy="656700"/>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None/>
            </a:pPr>
            <a:r>
              <a:rPr lang="en-US" sz="4266">
                <a:solidFill>
                  <a:srgbClr val="FFFFFF"/>
                </a:solidFill>
              </a:rPr>
              <a:t>Interface - Selecting a Model</a:t>
            </a:r>
            <a:endParaRPr/>
          </a:p>
        </p:txBody>
      </p:sp>
      <p:grpSp>
        <p:nvGrpSpPr>
          <p:cNvPr id="200" name="Google Shape;200;p6"/>
          <p:cNvGrpSpPr/>
          <p:nvPr/>
        </p:nvGrpSpPr>
        <p:grpSpPr>
          <a:xfrm>
            <a:off x="-4992" y="6903936"/>
            <a:ext cx="9763125" cy="415862"/>
            <a:chOff x="0" y="860672"/>
            <a:chExt cx="13017500" cy="554482"/>
          </a:xfrm>
        </p:grpSpPr>
        <p:grpSp>
          <p:nvGrpSpPr>
            <p:cNvPr id="201" name="Google Shape;201;p6"/>
            <p:cNvGrpSpPr/>
            <p:nvPr/>
          </p:nvGrpSpPr>
          <p:grpSpPr>
            <a:xfrm>
              <a:off x="0" y="860672"/>
              <a:ext cx="13017500" cy="554482"/>
              <a:chOff x="0" y="0"/>
              <a:chExt cx="13017500" cy="554482"/>
            </a:xfrm>
          </p:grpSpPr>
          <p:sp>
            <p:nvSpPr>
              <p:cNvPr id="202" name="Google Shape;202;p6"/>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6"/>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4" name="Google Shape;204;p6"/>
            <p:cNvSpPr txBox="1"/>
            <p:nvPr/>
          </p:nvSpPr>
          <p:spPr>
            <a:xfrm>
              <a:off x="2185920" y="983233"/>
              <a:ext cx="4323136"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GTU - Computer Engineering Department</a:t>
              </a:r>
              <a:endParaRPr/>
            </a:p>
          </p:txBody>
        </p:sp>
        <p:sp>
          <p:nvSpPr>
            <p:cNvPr id="205" name="Google Shape;205;p6"/>
            <p:cNvSpPr txBox="1"/>
            <p:nvPr/>
          </p:nvSpPr>
          <p:spPr>
            <a:xfrm>
              <a:off x="7060800" y="983233"/>
              <a:ext cx="4202624"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CSE 496 Graduation Project</a:t>
              </a:r>
              <a:endParaRPr/>
            </a:p>
          </p:txBody>
        </p:sp>
      </p:grpSp>
      <p:pic>
        <p:nvPicPr>
          <p:cNvPr id="206" name="Google Shape;206;p6"/>
          <p:cNvPicPr preferRelativeResize="0"/>
          <p:nvPr/>
        </p:nvPicPr>
        <p:blipFill>
          <a:blip r:embed="rId4">
            <a:alphaModFix/>
          </a:blip>
          <a:stretch>
            <a:fillRect/>
          </a:stretch>
        </p:blipFill>
        <p:spPr>
          <a:xfrm>
            <a:off x="412125" y="1597029"/>
            <a:ext cx="4253239" cy="4538479"/>
          </a:xfrm>
          <a:prstGeom prst="rect">
            <a:avLst/>
          </a:prstGeom>
          <a:noFill/>
          <a:ln>
            <a:noFill/>
          </a:ln>
        </p:spPr>
      </p:pic>
      <p:pic>
        <p:nvPicPr>
          <p:cNvPr id="207" name="Google Shape;207;p6"/>
          <p:cNvPicPr preferRelativeResize="0"/>
          <p:nvPr/>
        </p:nvPicPr>
        <p:blipFill>
          <a:blip r:embed="rId5">
            <a:alphaModFix/>
          </a:blip>
          <a:stretch>
            <a:fillRect/>
          </a:stretch>
        </p:blipFill>
        <p:spPr>
          <a:xfrm>
            <a:off x="4966789" y="1576717"/>
            <a:ext cx="4253239" cy="4538479"/>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7"/>
          <p:cNvGrpSpPr/>
          <p:nvPr/>
        </p:nvGrpSpPr>
        <p:grpSpPr>
          <a:xfrm>
            <a:off x="-4992" y="6903936"/>
            <a:ext cx="9763125" cy="415862"/>
            <a:chOff x="0" y="0"/>
            <a:chExt cx="13017500" cy="554482"/>
          </a:xfrm>
        </p:grpSpPr>
        <p:sp>
          <p:nvSpPr>
            <p:cNvPr id="213" name="Google Shape;213;p7"/>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7"/>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5" name="Google Shape;215;p7"/>
          <p:cNvGrpSpPr/>
          <p:nvPr/>
        </p:nvGrpSpPr>
        <p:grpSpPr>
          <a:xfrm>
            <a:off x="-4992" y="6144"/>
            <a:ext cx="9763125" cy="822484"/>
            <a:chOff x="0" y="0"/>
            <a:chExt cx="13017500" cy="1096645"/>
          </a:xfrm>
        </p:grpSpPr>
        <p:sp>
          <p:nvSpPr>
            <p:cNvPr id="216" name="Google Shape;216;p7"/>
            <p:cNvSpPr/>
            <p:nvPr/>
          </p:nvSpPr>
          <p:spPr>
            <a:xfrm>
              <a:off x="6604" y="6604"/>
              <a:ext cx="13004292" cy="1083437"/>
            </a:xfrm>
            <a:custGeom>
              <a:rect b="b" l="l" r="r" t="t"/>
              <a:pathLst>
                <a:path extrusionOk="0" h="1083437" w="13004292">
                  <a:moveTo>
                    <a:pt x="0" y="0"/>
                  </a:moveTo>
                  <a:lnTo>
                    <a:pt x="13004292" y="0"/>
                  </a:lnTo>
                  <a:lnTo>
                    <a:pt x="13004292" y="1083437"/>
                  </a:lnTo>
                  <a:lnTo>
                    <a:pt x="0" y="1083437"/>
                  </a:lnTo>
                  <a:close/>
                </a:path>
              </a:pathLst>
            </a:custGeom>
            <a:gradFill>
              <a:gsLst>
                <a:gs pos="0">
                  <a:srgbClr val="4597A0"/>
                </a:gs>
                <a:gs pos="100000">
                  <a:srgbClr val="72BFC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7"/>
            <p:cNvSpPr/>
            <p:nvPr/>
          </p:nvSpPr>
          <p:spPr>
            <a:xfrm>
              <a:off x="0" y="0"/>
              <a:ext cx="13017500" cy="1096645"/>
            </a:xfrm>
            <a:custGeom>
              <a:rect b="b" l="l" r="r" t="t"/>
              <a:pathLst>
                <a:path extrusionOk="0" h="1096645" w="13017500">
                  <a:moveTo>
                    <a:pt x="6604" y="0"/>
                  </a:moveTo>
                  <a:lnTo>
                    <a:pt x="13010896" y="0"/>
                  </a:lnTo>
                  <a:cubicBezTo>
                    <a:pt x="13014579" y="0"/>
                    <a:pt x="13017500" y="2921"/>
                    <a:pt x="13017500" y="6604"/>
                  </a:cubicBezTo>
                  <a:lnTo>
                    <a:pt x="13017500" y="1090041"/>
                  </a:lnTo>
                  <a:cubicBezTo>
                    <a:pt x="13017500" y="1093724"/>
                    <a:pt x="13014579" y="1096645"/>
                    <a:pt x="13010896" y="1096645"/>
                  </a:cubicBezTo>
                  <a:lnTo>
                    <a:pt x="6604" y="1096645"/>
                  </a:lnTo>
                  <a:cubicBezTo>
                    <a:pt x="2921" y="1096645"/>
                    <a:pt x="0" y="1093724"/>
                    <a:pt x="0" y="1090041"/>
                  </a:cubicBezTo>
                  <a:lnTo>
                    <a:pt x="0" y="6604"/>
                  </a:lnTo>
                  <a:cubicBezTo>
                    <a:pt x="0" y="2921"/>
                    <a:pt x="2921" y="0"/>
                    <a:pt x="6604" y="0"/>
                  </a:cubicBezTo>
                  <a:moveTo>
                    <a:pt x="6604" y="13335"/>
                  </a:moveTo>
                  <a:lnTo>
                    <a:pt x="6604" y="6604"/>
                  </a:lnTo>
                  <a:lnTo>
                    <a:pt x="13208" y="6604"/>
                  </a:lnTo>
                  <a:lnTo>
                    <a:pt x="13208" y="1090041"/>
                  </a:lnTo>
                  <a:lnTo>
                    <a:pt x="6604" y="1090041"/>
                  </a:lnTo>
                  <a:lnTo>
                    <a:pt x="6604" y="1083437"/>
                  </a:lnTo>
                  <a:lnTo>
                    <a:pt x="13010896" y="1083437"/>
                  </a:lnTo>
                  <a:lnTo>
                    <a:pt x="13010896" y="1090041"/>
                  </a:lnTo>
                  <a:lnTo>
                    <a:pt x="13004292" y="1090041"/>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8" name="Google Shape;218;p7"/>
          <p:cNvSpPr txBox="1"/>
          <p:nvPr/>
        </p:nvSpPr>
        <p:spPr>
          <a:xfrm>
            <a:off x="1634448" y="6988713"/>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GTÜ - Bilgisayar Mühendisliği Bölümü</a:t>
            </a:r>
            <a:endParaRPr/>
          </a:p>
        </p:txBody>
      </p:sp>
      <p:sp>
        <p:nvSpPr>
          <p:cNvPr descr="C:\Users\rehin99\Desktop\gtu-logo.png" id="219" name="Google Shape;219;p7"/>
          <p:cNvSpPr/>
          <p:nvPr/>
        </p:nvSpPr>
        <p:spPr>
          <a:xfrm>
            <a:off x="8534400" y="46848"/>
            <a:ext cx="1183488" cy="741120"/>
          </a:xfrm>
          <a:custGeom>
            <a:rect b="b" l="l" r="r" t="t"/>
            <a:pathLst>
              <a:path extrusionOk="0" h="741120" w="1183488">
                <a:moveTo>
                  <a:pt x="0" y="0"/>
                </a:moveTo>
                <a:lnTo>
                  <a:pt x="1183488" y="0"/>
                </a:lnTo>
                <a:lnTo>
                  <a:pt x="1183488" y="741120"/>
                </a:lnTo>
                <a:lnTo>
                  <a:pt x="0" y="741120"/>
                </a:lnTo>
                <a:lnTo>
                  <a:pt x="0" y="0"/>
                </a:lnTo>
                <a:close/>
              </a:path>
            </a:pathLst>
          </a:custGeom>
          <a:blipFill rotWithShape="1">
            <a:blip r:embed="rId3">
              <a:alphaModFix/>
            </a:blip>
            <a:stretch>
              <a:fillRect b="0" l="-58" r="-5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7"/>
          <p:cNvSpPr txBox="1"/>
          <p:nvPr/>
        </p:nvSpPr>
        <p:spPr>
          <a:xfrm>
            <a:off x="4966800" y="6980649"/>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BİL 495/496 Bitirme Projesi </a:t>
            </a:r>
            <a:endParaRPr/>
          </a:p>
        </p:txBody>
      </p:sp>
      <p:sp>
        <p:nvSpPr>
          <p:cNvPr id="221" name="Google Shape;221;p7"/>
          <p:cNvSpPr txBox="1"/>
          <p:nvPr/>
        </p:nvSpPr>
        <p:spPr>
          <a:xfrm>
            <a:off x="253872" y="3108"/>
            <a:ext cx="8188800" cy="656700"/>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None/>
            </a:pPr>
            <a:r>
              <a:rPr lang="en-US" sz="4266">
                <a:solidFill>
                  <a:srgbClr val="FFFFFF"/>
                </a:solidFill>
              </a:rPr>
              <a:t>Interface - Selecting a Model</a:t>
            </a:r>
            <a:endParaRPr/>
          </a:p>
        </p:txBody>
      </p:sp>
      <p:grpSp>
        <p:nvGrpSpPr>
          <p:cNvPr id="222" name="Google Shape;222;p7"/>
          <p:cNvGrpSpPr/>
          <p:nvPr/>
        </p:nvGrpSpPr>
        <p:grpSpPr>
          <a:xfrm>
            <a:off x="-4992" y="6903936"/>
            <a:ext cx="9763125" cy="415862"/>
            <a:chOff x="0" y="860672"/>
            <a:chExt cx="13017500" cy="554482"/>
          </a:xfrm>
        </p:grpSpPr>
        <p:grpSp>
          <p:nvGrpSpPr>
            <p:cNvPr id="223" name="Google Shape;223;p7"/>
            <p:cNvGrpSpPr/>
            <p:nvPr/>
          </p:nvGrpSpPr>
          <p:grpSpPr>
            <a:xfrm>
              <a:off x="0" y="860672"/>
              <a:ext cx="13017500" cy="554482"/>
              <a:chOff x="0" y="0"/>
              <a:chExt cx="13017500" cy="554482"/>
            </a:xfrm>
          </p:grpSpPr>
          <p:sp>
            <p:nvSpPr>
              <p:cNvPr id="224" name="Google Shape;224;p7"/>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7"/>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6" name="Google Shape;226;p7"/>
            <p:cNvSpPr txBox="1"/>
            <p:nvPr/>
          </p:nvSpPr>
          <p:spPr>
            <a:xfrm>
              <a:off x="2185920" y="983233"/>
              <a:ext cx="4323136"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GTU - Computer Engineering Department</a:t>
              </a:r>
              <a:endParaRPr/>
            </a:p>
          </p:txBody>
        </p:sp>
        <p:sp>
          <p:nvSpPr>
            <p:cNvPr id="227" name="Google Shape;227;p7"/>
            <p:cNvSpPr txBox="1"/>
            <p:nvPr/>
          </p:nvSpPr>
          <p:spPr>
            <a:xfrm>
              <a:off x="7060800" y="983233"/>
              <a:ext cx="4202624"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CSE 496 Graduation Project</a:t>
              </a:r>
              <a:endParaRPr/>
            </a:p>
          </p:txBody>
        </p:sp>
      </p:grpSp>
      <p:pic>
        <p:nvPicPr>
          <p:cNvPr id="228" name="Google Shape;228;p7"/>
          <p:cNvPicPr preferRelativeResize="0"/>
          <p:nvPr/>
        </p:nvPicPr>
        <p:blipFill>
          <a:blip r:embed="rId4">
            <a:alphaModFix/>
          </a:blip>
          <a:stretch>
            <a:fillRect/>
          </a:stretch>
        </p:blipFill>
        <p:spPr>
          <a:xfrm>
            <a:off x="1633288" y="1081979"/>
            <a:ext cx="6486525" cy="1628775"/>
          </a:xfrm>
          <a:prstGeom prst="rect">
            <a:avLst/>
          </a:prstGeom>
          <a:noFill/>
          <a:ln>
            <a:noFill/>
          </a:ln>
        </p:spPr>
      </p:pic>
      <p:pic>
        <p:nvPicPr>
          <p:cNvPr id="229" name="Google Shape;229;p7"/>
          <p:cNvPicPr preferRelativeResize="0"/>
          <p:nvPr/>
        </p:nvPicPr>
        <p:blipFill>
          <a:blip r:embed="rId5">
            <a:alphaModFix/>
          </a:blip>
          <a:stretch>
            <a:fillRect/>
          </a:stretch>
        </p:blipFill>
        <p:spPr>
          <a:xfrm>
            <a:off x="152400" y="3086888"/>
            <a:ext cx="4634026" cy="2795391"/>
          </a:xfrm>
          <a:prstGeom prst="rect">
            <a:avLst/>
          </a:prstGeom>
          <a:noFill/>
          <a:ln>
            <a:noFill/>
          </a:ln>
        </p:spPr>
      </p:pic>
      <p:pic>
        <p:nvPicPr>
          <p:cNvPr id="230" name="Google Shape;230;p7"/>
          <p:cNvPicPr preferRelativeResize="0"/>
          <p:nvPr/>
        </p:nvPicPr>
        <p:blipFill>
          <a:blip r:embed="rId6">
            <a:alphaModFix/>
          </a:blip>
          <a:stretch>
            <a:fillRect/>
          </a:stretch>
        </p:blipFill>
        <p:spPr>
          <a:xfrm>
            <a:off x="5349726" y="3222529"/>
            <a:ext cx="3962400" cy="2524125"/>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grpSp>
        <p:nvGrpSpPr>
          <p:cNvPr id="235" name="Google Shape;235;p8"/>
          <p:cNvGrpSpPr/>
          <p:nvPr/>
        </p:nvGrpSpPr>
        <p:grpSpPr>
          <a:xfrm>
            <a:off x="-4992" y="6903936"/>
            <a:ext cx="9763125" cy="415862"/>
            <a:chOff x="0" y="0"/>
            <a:chExt cx="13017500" cy="554482"/>
          </a:xfrm>
        </p:grpSpPr>
        <p:sp>
          <p:nvSpPr>
            <p:cNvPr id="236" name="Google Shape;236;p8"/>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8"/>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8" name="Google Shape;238;p8"/>
          <p:cNvGrpSpPr/>
          <p:nvPr/>
        </p:nvGrpSpPr>
        <p:grpSpPr>
          <a:xfrm>
            <a:off x="-4992" y="6144"/>
            <a:ext cx="9763125" cy="822484"/>
            <a:chOff x="0" y="0"/>
            <a:chExt cx="13017500" cy="1096645"/>
          </a:xfrm>
        </p:grpSpPr>
        <p:sp>
          <p:nvSpPr>
            <p:cNvPr id="239" name="Google Shape;239;p8"/>
            <p:cNvSpPr/>
            <p:nvPr/>
          </p:nvSpPr>
          <p:spPr>
            <a:xfrm>
              <a:off x="6604" y="6604"/>
              <a:ext cx="13004292" cy="1083437"/>
            </a:xfrm>
            <a:custGeom>
              <a:rect b="b" l="l" r="r" t="t"/>
              <a:pathLst>
                <a:path extrusionOk="0" h="1083437" w="13004292">
                  <a:moveTo>
                    <a:pt x="0" y="0"/>
                  </a:moveTo>
                  <a:lnTo>
                    <a:pt x="13004292" y="0"/>
                  </a:lnTo>
                  <a:lnTo>
                    <a:pt x="13004292" y="1083437"/>
                  </a:lnTo>
                  <a:lnTo>
                    <a:pt x="0" y="1083437"/>
                  </a:lnTo>
                  <a:close/>
                </a:path>
              </a:pathLst>
            </a:custGeom>
            <a:gradFill>
              <a:gsLst>
                <a:gs pos="0">
                  <a:srgbClr val="4597A0"/>
                </a:gs>
                <a:gs pos="100000">
                  <a:srgbClr val="72BFC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8"/>
            <p:cNvSpPr/>
            <p:nvPr/>
          </p:nvSpPr>
          <p:spPr>
            <a:xfrm>
              <a:off x="0" y="0"/>
              <a:ext cx="13017500" cy="1096645"/>
            </a:xfrm>
            <a:custGeom>
              <a:rect b="b" l="l" r="r" t="t"/>
              <a:pathLst>
                <a:path extrusionOk="0" h="1096645" w="13017500">
                  <a:moveTo>
                    <a:pt x="6604" y="0"/>
                  </a:moveTo>
                  <a:lnTo>
                    <a:pt x="13010896" y="0"/>
                  </a:lnTo>
                  <a:cubicBezTo>
                    <a:pt x="13014579" y="0"/>
                    <a:pt x="13017500" y="2921"/>
                    <a:pt x="13017500" y="6604"/>
                  </a:cubicBezTo>
                  <a:lnTo>
                    <a:pt x="13017500" y="1090041"/>
                  </a:lnTo>
                  <a:cubicBezTo>
                    <a:pt x="13017500" y="1093724"/>
                    <a:pt x="13014579" y="1096645"/>
                    <a:pt x="13010896" y="1096645"/>
                  </a:cubicBezTo>
                  <a:lnTo>
                    <a:pt x="6604" y="1096645"/>
                  </a:lnTo>
                  <a:cubicBezTo>
                    <a:pt x="2921" y="1096645"/>
                    <a:pt x="0" y="1093724"/>
                    <a:pt x="0" y="1090041"/>
                  </a:cubicBezTo>
                  <a:lnTo>
                    <a:pt x="0" y="6604"/>
                  </a:lnTo>
                  <a:cubicBezTo>
                    <a:pt x="0" y="2921"/>
                    <a:pt x="2921" y="0"/>
                    <a:pt x="6604" y="0"/>
                  </a:cubicBezTo>
                  <a:moveTo>
                    <a:pt x="6604" y="13335"/>
                  </a:moveTo>
                  <a:lnTo>
                    <a:pt x="6604" y="6604"/>
                  </a:lnTo>
                  <a:lnTo>
                    <a:pt x="13208" y="6604"/>
                  </a:lnTo>
                  <a:lnTo>
                    <a:pt x="13208" y="1090041"/>
                  </a:lnTo>
                  <a:lnTo>
                    <a:pt x="6604" y="1090041"/>
                  </a:lnTo>
                  <a:lnTo>
                    <a:pt x="6604" y="1083437"/>
                  </a:lnTo>
                  <a:lnTo>
                    <a:pt x="13010896" y="1083437"/>
                  </a:lnTo>
                  <a:lnTo>
                    <a:pt x="13010896" y="1090041"/>
                  </a:lnTo>
                  <a:lnTo>
                    <a:pt x="13004292" y="1090041"/>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1" name="Google Shape;241;p8"/>
          <p:cNvSpPr txBox="1"/>
          <p:nvPr/>
        </p:nvSpPr>
        <p:spPr>
          <a:xfrm>
            <a:off x="1634448" y="6988713"/>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GTÜ - Bilgisayar Mühendisliği Bölümü</a:t>
            </a:r>
            <a:endParaRPr/>
          </a:p>
        </p:txBody>
      </p:sp>
      <p:sp>
        <p:nvSpPr>
          <p:cNvPr descr="C:\Users\rehin99\Desktop\gtu-logo.png" id="242" name="Google Shape;242;p8"/>
          <p:cNvSpPr/>
          <p:nvPr/>
        </p:nvSpPr>
        <p:spPr>
          <a:xfrm>
            <a:off x="8534400" y="46848"/>
            <a:ext cx="1183488" cy="741120"/>
          </a:xfrm>
          <a:custGeom>
            <a:rect b="b" l="l" r="r" t="t"/>
            <a:pathLst>
              <a:path extrusionOk="0" h="741120" w="1183488">
                <a:moveTo>
                  <a:pt x="0" y="0"/>
                </a:moveTo>
                <a:lnTo>
                  <a:pt x="1183488" y="0"/>
                </a:lnTo>
                <a:lnTo>
                  <a:pt x="1183488" y="741120"/>
                </a:lnTo>
                <a:lnTo>
                  <a:pt x="0" y="741120"/>
                </a:lnTo>
                <a:lnTo>
                  <a:pt x="0" y="0"/>
                </a:lnTo>
                <a:close/>
              </a:path>
            </a:pathLst>
          </a:custGeom>
          <a:blipFill rotWithShape="1">
            <a:blip r:embed="rId3">
              <a:alphaModFix/>
            </a:blip>
            <a:stretch>
              <a:fillRect b="0" l="-58" r="-5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8"/>
          <p:cNvSpPr txBox="1"/>
          <p:nvPr/>
        </p:nvSpPr>
        <p:spPr>
          <a:xfrm>
            <a:off x="4966800" y="6980649"/>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BİL 495/496 Bitirme Projesi </a:t>
            </a:r>
            <a:endParaRPr/>
          </a:p>
        </p:txBody>
      </p:sp>
      <p:sp>
        <p:nvSpPr>
          <p:cNvPr id="244" name="Google Shape;244;p8"/>
          <p:cNvSpPr txBox="1"/>
          <p:nvPr/>
        </p:nvSpPr>
        <p:spPr>
          <a:xfrm>
            <a:off x="253872" y="3108"/>
            <a:ext cx="8188800" cy="656700"/>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None/>
            </a:pPr>
            <a:r>
              <a:rPr lang="en-US" sz="4266">
                <a:solidFill>
                  <a:srgbClr val="FFFFFF"/>
                </a:solidFill>
              </a:rPr>
              <a:t>System Arhitecture</a:t>
            </a:r>
            <a:endParaRPr/>
          </a:p>
        </p:txBody>
      </p:sp>
      <p:pic>
        <p:nvPicPr>
          <p:cNvPr id="245" name="Google Shape;245;p8"/>
          <p:cNvPicPr preferRelativeResize="0"/>
          <p:nvPr/>
        </p:nvPicPr>
        <p:blipFill>
          <a:blip r:embed="rId4">
            <a:alphaModFix/>
          </a:blip>
          <a:stretch>
            <a:fillRect/>
          </a:stretch>
        </p:blipFill>
        <p:spPr>
          <a:xfrm>
            <a:off x="-5000" y="1152150"/>
            <a:ext cx="9753600" cy="4700592"/>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grpSp>
        <p:nvGrpSpPr>
          <p:cNvPr id="250" name="Google Shape;250;p9"/>
          <p:cNvGrpSpPr/>
          <p:nvPr/>
        </p:nvGrpSpPr>
        <p:grpSpPr>
          <a:xfrm>
            <a:off x="-4992" y="6903936"/>
            <a:ext cx="9763125" cy="415862"/>
            <a:chOff x="0" y="0"/>
            <a:chExt cx="13017500" cy="554482"/>
          </a:xfrm>
        </p:grpSpPr>
        <p:sp>
          <p:nvSpPr>
            <p:cNvPr id="251" name="Google Shape;251;p9"/>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9"/>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3" name="Google Shape;253;p9"/>
          <p:cNvGrpSpPr/>
          <p:nvPr/>
        </p:nvGrpSpPr>
        <p:grpSpPr>
          <a:xfrm>
            <a:off x="-4992" y="6144"/>
            <a:ext cx="9763125" cy="822484"/>
            <a:chOff x="0" y="0"/>
            <a:chExt cx="13017500" cy="1096645"/>
          </a:xfrm>
        </p:grpSpPr>
        <p:sp>
          <p:nvSpPr>
            <p:cNvPr id="254" name="Google Shape;254;p9"/>
            <p:cNvSpPr/>
            <p:nvPr/>
          </p:nvSpPr>
          <p:spPr>
            <a:xfrm>
              <a:off x="6604" y="6604"/>
              <a:ext cx="13004292" cy="1083437"/>
            </a:xfrm>
            <a:custGeom>
              <a:rect b="b" l="l" r="r" t="t"/>
              <a:pathLst>
                <a:path extrusionOk="0" h="1083437" w="13004292">
                  <a:moveTo>
                    <a:pt x="0" y="0"/>
                  </a:moveTo>
                  <a:lnTo>
                    <a:pt x="13004292" y="0"/>
                  </a:lnTo>
                  <a:lnTo>
                    <a:pt x="13004292" y="1083437"/>
                  </a:lnTo>
                  <a:lnTo>
                    <a:pt x="0" y="1083437"/>
                  </a:lnTo>
                  <a:close/>
                </a:path>
              </a:pathLst>
            </a:custGeom>
            <a:gradFill>
              <a:gsLst>
                <a:gs pos="0">
                  <a:srgbClr val="4597A0"/>
                </a:gs>
                <a:gs pos="100000">
                  <a:srgbClr val="72BFC5"/>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9"/>
            <p:cNvSpPr/>
            <p:nvPr/>
          </p:nvSpPr>
          <p:spPr>
            <a:xfrm>
              <a:off x="0" y="0"/>
              <a:ext cx="13017500" cy="1096645"/>
            </a:xfrm>
            <a:custGeom>
              <a:rect b="b" l="l" r="r" t="t"/>
              <a:pathLst>
                <a:path extrusionOk="0" h="1096645" w="13017500">
                  <a:moveTo>
                    <a:pt x="6604" y="0"/>
                  </a:moveTo>
                  <a:lnTo>
                    <a:pt x="13010896" y="0"/>
                  </a:lnTo>
                  <a:cubicBezTo>
                    <a:pt x="13014579" y="0"/>
                    <a:pt x="13017500" y="2921"/>
                    <a:pt x="13017500" y="6604"/>
                  </a:cubicBezTo>
                  <a:lnTo>
                    <a:pt x="13017500" y="1090041"/>
                  </a:lnTo>
                  <a:cubicBezTo>
                    <a:pt x="13017500" y="1093724"/>
                    <a:pt x="13014579" y="1096645"/>
                    <a:pt x="13010896" y="1096645"/>
                  </a:cubicBezTo>
                  <a:lnTo>
                    <a:pt x="6604" y="1096645"/>
                  </a:lnTo>
                  <a:cubicBezTo>
                    <a:pt x="2921" y="1096645"/>
                    <a:pt x="0" y="1093724"/>
                    <a:pt x="0" y="1090041"/>
                  </a:cubicBezTo>
                  <a:lnTo>
                    <a:pt x="0" y="6604"/>
                  </a:lnTo>
                  <a:cubicBezTo>
                    <a:pt x="0" y="2921"/>
                    <a:pt x="2921" y="0"/>
                    <a:pt x="6604" y="0"/>
                  </a:cubicBezTo>
                  <a:moveTo>
                    <a:pt x="6604" y="13335"/>
                  </a:moveTo>
                  <a:lnTo>
                    <a:pt x="6604" y="6604"/>
                  </a:lnTo>
                  <a:lnTo>
                    <a:pt x="13208" y="6604"/>
                  </a:lnTo>
                  <a:lnTo>
                    <a:pt x="13208" y="1090041"/>
                  </a:lnTo>
                  <a:lnTo>
                    <a:pt x="6604" y="1090041"/>
                  </a:lnTo>
                  <a:lnTo>
                    <a:pt x="6604" y="1083437"/>
                  </a:lnTo>
                  <a:lnTo>
                    <a:pt x="13010896" y="1083437"/>
                  </a:lnTo>
                  <a:lnTo>
                    <a:pt x="13010896" y="1090041"/>
                  </a:lnTo>
                  <a:lnTo>
                    <a:pt x="13004292" y="1090041"/>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6" name="Google Shape;256;p9"/>
          <p:cNvSpPr txBox="1"/>
          <p:nvPr/>
        </p:nvSpPr>
        <p:spPr>
          <a:xfrm>
            <a:off x="1634448" y="6988713"/>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GTÜ - Bilgisayar Mühendisliği Bölümü</a:t>
            </a:r>
            <a:endParaRPr/>
          </a:p>
        </p:txBody>
      </p:sp>
      <p:sp>
        <p:nvSpPr>
          <p:cNvPr descr="C:\Users\rehin99\Desktop\gtu-logo.png" id="257" name="Google Shape;257;p9"/>
          <p:cNvSpPr/>
          <p:nvPr/>
        </p:nvSpPr>
        <p:spPr>
          <a:xfrm>
            <a:off x="8534400" y="46848"/>
            <a:ext cx="1183488" cy="741120"/>
          </a:xfrm>
          <a:custGeom>
            <a:rect b="b" l="l" r="r" t="t"/>
            <a:pathLst>
              <a:path extrusionOk="0" h="741120" w="1183488">
                <a:moveTo>
                  <a:pt x="0" y="0"/>
                </a:moveTo>
                <a:lnTo>
                  <a:pt x="1183488" y="0"/>
                </a:lnTo>
                <a:lnTo>
                  <a:pt x="1183488" y="741120"/>
                </a:lnTo>
                <a:lnTo>
                  <a:pt x="0" y="741120"/>
                </a:lnTo>
                <a:lnTo>
                  <a:pt x="0" y="0"/>
                </a:lnTo>
                <a:close/>
              </a:path>
            </a:pathLst>
          </a:custGeom>
          <a:blipFill rotWithShape="1">
            <a:blip r:embed="rId3">
              <a:alphaModFix/>
            </a:blip>
            <a:stretch>
              <a:fillRect b="0" l="-58" r="-5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9"/>
          <p:cNvSpPr txBox="1"/>
          <p:nvPr/>
        </p:nvSpPr>
        <p:spPr>
          <a:xfrm>
            <a:off x="4966800" y="6980649"/>
            <a:ext cx="3151968" cy="229647"/>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BİL 495/496 Bitirme Projesi </a:t>
            </a:r>
            <a:endParaRPr/>
          </a:p>
        </p:txBody>
      </p:sp>
      <p:sp>
        <p:nvSpPr>
          <p:cNvPr id="259" name="Google Shape;259;p9"/>
          <p:cNvSpPr txBox="1"/>
          <p:nvPr/>
        </p:nvSpPr>
        <p:spPr>
          <a:xfrm>
            <a:off x="253872" y="3108"/>
            <a:ext cx="8188800" cy="656700"/>
          </a:xfrm>
          <a:prstGeom prst="rect">
            <a:avLst/>
          </a:prstGeom>
          <a:noFill/>
          <a:ln>
            <a:noFill/>
          </a:ln>
        </p:spPr>
        <p:txBody>
          <a:bodyPr anchorCtr="0" anchor="t" bIns="0" lIns="0" spcFirstLastPara="1" rIns="0" wrap="square" tIns="0">
            <a:spAutoFit/>
          </a:bodyPr>
          <a:lstStyle/>
          <a:p>
            <a:pPr indent="0" lvl="0" marL="0" marR="0" rtl="0" algn="l">
              <a:lnSpc>
                <a:spcPct val="120018"/>
              </a:lnSpc>
              <a:spcBef>
                <a:spcPts val="0"/>
              </a:spcBef>
              <a:spcAft>
                <a:spcPts val="0"/>
              </a:spcAft>
              <a:buNone/>
            </a:pPr>
            <a:r>
              <a:rPr lang="en-US" sz="4266">
                <a:solidFill>
                  <a:srgbClr val="FFFFFF"/>
                </a:solidFill>
              </a:rPr>
              <a:t>Next Steps and Future Works</a:t>
            </a:r>
            <a:endParaRPr/>
          </a:p>
        </p:txBody>
      </p:sp>
      <p:grpSp>
        <p:nvGrpSpPr>
          <p:cNvPr id="260" name="Google Shape;260;p9"/>
          <p:cNvGrpSpPr/>
          <p:nvPr/>
        </p:nvGrpSpPr>
        <p:grpSpPr>
          <a:xfrm>
            <a:off x="-4992" y="6903936"/>
            <a:ext cx="9763125" cy="415862"/>
            <a:chOff x="0" y="860672"/>
            <a:chExt cx="13017500" cy="554482"/>
          </a:xfrm>
        </p:grpSpPr>
        <p:grpSp>
          <p:nvGrpSpPr>
            <p:cNvPr id="261" name="Google Shape;261;p9"/>
            <p:cNvGrpSpPr/>
            <p:nvPr/>
          </p:nvGrpSpPr>
          <p:grpSpPr>
            <a:xfrm>
              <a:off x="0" y="860672"/>
              <a:ext cx="13017500" cy="554482"/>
              <a:chOff x="0" y="0"/>
              <a:chExt cx="13017500" cy="554482"/>
            </a:xfrm>
          </p:grpSpPr>
          <p:sp>
            <p:nvSpPr>
              <p:cNvPr id="262" name="Google Shape;262;p9"/>
              <p:cNvSpPr/>
              <p:nvPr/>
            </p:nvSpPr>
            <p:spPr>
              <a:xfrm>
                <a:off x="6604" y="6604"/>
                <a:ext cx="13004292" cy="541274"/>
              </a:xfrm>
              <a:custGeom>
                <a:rect b="b" l="l" r="r" t="t"/>
                <a:pathLst>
                  <a:path extrusionOk="0" h="541274" w="13004292">
                    <a:moveTo>
                      <a:pt x="0" y="0"/>
                    </a:moveTo>
                    <a:lnTo>
                      <a:pt x="13004292" y="0"/>
                    </a:lnTo>
                    <a:lnTo>
                      <a:pt x="13004292" y="541274"/>
                    </a:lnTo>
                    <a:lnTo>
                      <a:pt x="0" y="541274"/>
                    </a:lnTo>
                    <a:close/>
                  </a:path>
                </a:pathLst>
              </a:custGeom>
              <a:solidFill>
                <a:srgbClr val="3C8C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9"/>
              <p:cNvSpPr/>
              <p:nvPr/>
            </p:nvSpPr>
            <p:spPr>
              <a:xfrm>
                <a:off x="0" y="0"/>
                <a:ext cx="13017500" cy="554482"/>
              </a:xfrm>
              <a:custGeom>
                <a:rect b="b" l="l" r="r" t="t"/>
                <a:pathLst>
                  <a:path extrusionOk="0" h="554482" w="13017500">
                    <a:moveTo>
                      <a:pt x="6604" y="0"/>
                    </a:moveTo>
                    <a:lnTo>
                      <a:pt x="13010896" y="0"/>
                    </a:lnTo>
                    <a:cubicBezTo>
                      <a:pt x="13014579" y="0"/>
                      <a:pt x="13017500" y="2921"/>
                      <a:pt x="13017500" y="6604"/>
                    </a:cubicBezTo>
                    <a:lnTo>
                      <a:pt x="13017500" y="547878"/>
                    </a:lnTo>
                    <a:cubicBezTo>
                      <a:pt x="13017500" y="551561"/>
                      <a:pt x="13014579" y="554482"/>
                      <a:pt x="13010896" y="554482"/>
                    </a:cubicBezTo>
                    <a:lnTo>
                      <a:pt x="6604" y="554482"/>
                    </a:lnTo>
                    <a:cubicBezTo>
                      <a:pt x="2921" y="554482"/>
                      <a:pt x="0" y="551561"/>
                      <a:pt x="0" y="547878"/>
                    </a:cubicBezTo>
                    <a:lnTo>
                      <a:pt x="0" y="6604"/>
                    </a:lnTo>
                    <a:cubicBezTo>
                      <a:pt x="0" y="2921"/>
                      <a:pt x="2921" y="0"/>
                      <a:pt x="6604" y="0"/>
                    </a:cubicBezTo>
                    <a:moveTo>
                      <a:pt x="6604" y="13335"/>
                    </a:moveTo>
                    <a:lnTo>
                      <a:pt x="6604" y="6604"/>
                    </a:lnTo>
                    <a:lnTo>
                      <a:pt x="13208" y="6604"/>
                    </a:lnTo>
                    <a:lnTo>
                      <a:pt x="13208" y="547878"/>
                    </a:lnTo>
                    <a:lnTo>
                      <a:pt x="6604" y="547878"/>
                    </a:lnTo>
                    <a:lnTo>
                      <a:pt x="6604" y="541274"/>
                    </a:lnTo>
                    <a:lnTo>
                      <a:pt x="13010896" y="541274"/>
                    </a:lnTo>
                    <a:lnTo>
                      <a:pt x="13010896" y="547878"/>
                    </a:lnTo>
                    <a:lnTo>
                      <a:pt x="13004292" y="547878"/>
                    </a:lnTo>
                    <a:lnTo>
                      <a:pt x="13004292" y="6604"/>
                    </a:lnTo>
                    <a:lnTo>
                      <a:pt x="13010896" y="6604"/>
                    </a:lnTo>
                    <a:lnTo>
                      <a:pt x="13010896" y="13208"/>
                    </a:lnTo>
                    <a:lnTo>
                      <a:pt x="6604" y="1320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4" name="Google Shape;264;p9"/>
            <p:cNvSpPr txBox="1"/>
            <p:nvPr/>
          </p:nvSpPr>
          <p:spPr>
            <a:xfrm>
              <a:off x="2185920" y="983233"/>
              <a:ext cx="4323136"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GTU - Computer Engineering Department</a:t>
              </a:r>
              <a:endParaRPr/>
            </a:p>
          </p:txBody>
        </p:sp>
        <p:sp>
          <p:nvSpPr>
            <p:cNvPr id="265" name="Google Shape;265;p9"/>
            <p:cNvSpPr txBox="1"/>
            <p:nvPr/>
          </p:nvSpPr>
          <p:spPr>
            <a:xfrm>
              <a:off x="7060800" y="983233"/>
              <a:ext cx="4202624" cy="282575"/>
            </a:xfrm>
            <a:prstGeom prst="rect">
              <a:avLst/>
            </a:prstGeom>
            <a:noFill/>
            <a:ln>
              <a:noFill/>
            </a:ln>
          </p:spPr>
          <p:txBody>
            <a:bodyPr anchorCtr="0" anchor="t" bIns="0" lIns="0" spcFirstLastPara="1" rIns="0" wrap="square" tIns="0">
              <a:spAutoFit/>
            </a:bodyPr>
            <a:lstStyle/>
            <a:p>
              <a:pPr indent="0" lvl="0" marL="0" marR="0" rtl="0" algn="ctr">
                <a:lnSpc>
                  <a:spcPct val="120015"/>
                </a:lnSpc>
                <a:spcBef>
                  <a:spcPts val="0"/>
                </a:spcBef>
                <a:spcAft>
                  <a:spcPts val="0"/>
                </a:spcAft>
                <a:buNone/>
              </a:pPr>
              <a:r>
                <a:rPr b="1" lang="en-US" sz="1279">
                  <a:solidFill>
                    <a:srgbClr val="FFFFFF"/>
                  </a:solidFill>
                  <a:latin typeface="Arial"/>
                  <a:ea typeface="Arial"/>
                  <a:cs typeface="Arial"/>
                  <a:sym typeface="Arial"/>
                </a:rPr>
                <a:t>CSE 496 Graduation Project</a:t>
              </a:r>
              <a:endParaRPr/>
            </a:p>
          </p:txBody>
        </p:sp>
      </p:grpSp>
      <p:sp>
        <p:nvSpPr>
          <p:cNvPr id="266" name="Google Shape;266;p9"/>
          <p:cNvSpPr txBox="1"/>
          <p:nvPr/>
        </p:nvSpPr>
        <p:spPr>
          <a:xfrm>
            <a:off x="0" y="885450"/>
            <a:ext cx="9753600" cy="554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50">
                <a:solidFill>
                  <a:schemeClr val="dk1"/>
                </a:solidFill>
              </a:rPr>
              <a:t>In the next phase, we will focus on the following critical steps to enrich the user experience and maximize the project's educational value:</a:t>
            </a:r>
            <a:endParaRPr sz="1850">
              <a:solidFill>
                <a:schemeClr val="dk1"/>
              </a:solidFill>
            </a:endParaRPr>
          </a:p>
          <a:p>
            <a:pPr indent="0" lvl="0" marL="0" rtl="0" algn="just">
              <a:spcBef>
                <a:spcPts val="0"/>
              </a:spcBef>
              <a:spcAft>
                <a:spcPts val="0"/>
              </a:spcAft>
              <a:buNone/>
            </a:pPr>
            <a:r>
              <a:t/>
            </a:r>
            <a:endParaRPr sz="1850">
              <a:solidFill>
                <a:schemeClr val="dk1"/>
              </a:solidFill>
            </a:endParaRPr>
          </a:p>
          <a:p>
            <a:pPr indent="-346075" lvl="0" marL="457200" rtl="0" algn="just">
              <a:spcBef>
                <a:spcPts val="0"/>
              </a:spcBef>
              <a:spcAft>
                <a:spcPts val="0"/>
              </a:spcAft>
              <a:buClr>
                <a:schemeClr val="dk1"/>
              </a:buClr>
              <a:buSzPts val="1850"/>
              <a:buChar char="●"/>
            </a:pPr>
            <a:r>
              <a:rPr b="1" lang="en-US" sz="1850">
                <a:solidFill>
                  <a:schemeClr val="dk1"/>
                </a:solidFill>
              </a:rPr>
              <a:t>Comprehensive Model Integration (Backend):</a:t>
            </a:r>
            <a:r>
              <a:rPr lang="en-US" sz="1850">
                <a:solidFill>
                  <a:schemeClr val="dk1"/>
                </a:solidFill>
              </a:rPr>
              <a:t> Expand our backend infrastructure, currently supporting only Decision Tree, to include all initially planned classification models (Logistic Regression, SVM, KNN, and Artificial Neural Networks).</a:t>
            </a:r>
            <a:endParaRPr sz="1850">
              <a:solidFill>
                <a:schemeClr val="dk1"/>
              </a:solidFill>
            </a:endParaRPr>
          </a:p>
          <a:p>
            <a:pPr indent="0" lvl="0" marL="0" rtl="0" algn="just">
              <a:spcBef>
                <a:spcPts val="0"/>
              </a:spcBef>
              <a:spcAft>
                <a:spcPts val="0"/>
              </a:spcAft>
              <a:buNone/>
            </a:pPr>
            <a:r>
              <a:t/>
            </a:r>
            <a:endParaRPr sz="1850">
              <a:solidFill>
                <a:schemeClr val="dk1"/>
              </a:solidFill>
            </a:endParaRPr>
          </a:p>
          <a:p>
            <a:pPr indent="-346075" lvl="0" marL="457200" rtl="0" algn="l">
              <a:lnSpc>
                <a:spcPct val="115000"/>
              </a:lnSpc>
              <a:spcBef>
                <a:spcPts val="1200"/>
              </a:spcBef>
              <a:spcAft>
                <a:spcPts val="0"/>
              </a:spcAft>
              <a:buClr>
                <a:schemeClr val="dk1"/>
              </a:buClr>
              <a:buSzPts val="1850"/>
              <a:buChar char="●"/>
            </a:pPr>
            <a:r>
              <a:rPr b="1" lang="en-US" sz="1850">
                <a:solidFill>
                  <a:schemeClr val="dk1"/>
                </a:solidFill>
              </a:rPr>
              <a:t>Displaying Simulation Results on the Interface (Frontend):</a:t>
            </a:r>
            <a:r>
              <a:rPr lang="en-US" sz="1850">
                <a:solidFill>
                  <a:schemeClr val="dk1"/>
                </a:solidFill>
              </a:rPr>
              <a:t> Clearly and effectively present the simulation results returned from the backend (metrics, training times, notes, etc.) to the user on the "Simulation Screen" panel.</a:t>
            </a:r>
            <a:endParaRPr sz="1850">
              <a:solidFill>
                <a:schemeClr val="dk1"/>
              </a:solidFill>
            </a:endParaRPr>
          </a:p>
          <a:p>
            <a:pPr indent="0" lvl="0" marL="0" rtl="0" algn="l">
              <a:lnSpc>
                <a:spcPct val="115000"/>
              </a:lnSpc>
              <a:spcBef>
                <a:spcPts val="1200"/>
              </a:spcBef>
              <a:spcAft>
                <a:spcPts val="0"/>
              </a:spcAft>
              <a:buNone/>
            </a:pPr>
            <a:r>
              <a:t/>
            </a:r>
            <a:endParaRPr sz="1850">
              <a:solidFill>
                <a:schemeClr val="dk1"/>
              </a:solidFill>
            </a:endParaRPr>
          </a:p>
          <a:p>
            <a:pPr indent="-346075" lvl="0" marL="457200" rtl="0" algn="l">
              <a:lnSpc>
                <a:spcPct val="115000"/>
              </a:lnSpc>
              <a:spcBef>
                <a:spcPts val="1200"/>
              </a:spcBef>
              <a:spcAft>
                <a:spcPts val="0"/>
              </a:spcAft>
              <a:buClr>
                <a:schemeClr val="dk1"/>
              </a:buClr>
              <a:buSzPts val="1850"/>
              <a:buChar char="●"/>
            </a:pPr>
            <a:r>
              <a:rPr b="1" lang="en-US" sz="1850">
                <a:solidFill>
                  <a:schemeClr val="dk1"/>
                </a:solidFill>
              </a:rPr>
              <a:t>Database Storage and Caching of Simulation Results (Backend &amp; Database):</a:t>
            </a:r>
            <a:r>
              <a:rPr lang="en-US" sz="1850">
                <a:solidFill>
                  <a:schemeClr val="dk1"/>
                </a:solidFill>
              </a:rPr>
              <a:t> Persistently store the metrics, parameters, and global settings from each "Train" and "Evaluate" operation in a database with a unique ID. This will allow results from identical past simulations to be quickly retrieved (cached) directly from the database, avoiding re-computation.</a:t>
            </a:r>
            <a:endParaRPr sz="1850">
              <a:solidFill>
                <a:schemeClr val="dk1"/>
              </a:solidFill>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