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5"/>
  </p:notesMasterIdLst>
  <p:sldIdLst>
    <p:sldId id="300" r:id="rId2"/>
    <p:sldId id="302" r:id="rId3"/>
    <p:sldId id="307" r:id="rId4"/>
  </p:sldIdLst>
  <p:sldSz cx="9144000" cy="5143500" type="screen16x9"/>
  <p:notesSz cx="6858000" cy="9144000"/>
  <p:embeddedFontLst>
    <p:embeddedFont>
      <p:font typeface="Maven Pro" panose="020B0604020202020204" charset="0"/>
      <p:regular r:id="rId6"/>
      <p:bold r:id="rId7"/>
    </p:embeddedFont>
    <p:embeddedFont>
      <p:font typeface="Share Tech" panose="020B0604020202020204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FCC"/>
    <a:srgbClr val="FF997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DFF705-7E50-44F1-A98B-6FFBFE2420AA}">
  <a:tblStyle styleId="{59DFF705-7E50-44F1-A98B-6FFBFE2420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90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260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20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67" r:id="rId3"/>
    <p:sldLayoutId id="214748366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079;p37">
            <a:extLst>
              <a:ext uri="{FF2B5EF4-FFF2-40B4-BE49-F238E27FC236}">
                <a16:creationId xmlns:a16="http://schemas.microsoft.com/office/drawing/2014/main" id="{4E112791-6A73-45BF-9C62-061EF7400C82}"/>
              </a:ext>
            </a:extLst>
          </p:cNvPr>
          <p:cNvSpPr txBox="1">
            <a:spLocks/>
          </p:cNvSpPr>
          <p:nvPr/>
        </p:nvSpPr>
        <p:spPr>
          <a:xfrm>
            <a:off x="1248338" y="970291"/>
            <a:ext cx="6206777" cy="2697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3600" dirty="0">
                <a:solidFill>
                  <a:schemeClr val="accent2"/>
                </a:solidFill>
              </a:rPr>
              <a:t>Bursa </a:t>
            </a:r>
            <a:r>
              <a:rPr lang="en-US" sz="3600" dirty="0" err="1">
                <a:solidFill>
                  <a:schemeClr val="accent2"/>
                </a:solidFill>
              </a:rPr>
              <a:t>Büyükşehir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 err="1">
                <a:solidFill>
                  <a:schemeClr val="accent2"/>
                </a:solidFill>
              </a:rPr>
              <a:t>Belediyesi</a:t>
            </a:r>
            <a:endParaRPr lang="en-US" sz="3600" dirty="0">
              <a:solidFill>
                <a:schemeClr val="accent2"/>
              </a:solidFill>
            </a:endParaRPr>
          </a:p>
          <a:p>
            <a:pPr algn="ctr"/>
            <a:r>
              <a:rPr lang="en-US" sz="3600" dirty="0">
                <a:solidFill>
                  <a:schemeClr val="accent2"/>
                </a:solidFill>
              </a:rPr>
              <a:t>Data Science Bootcamp</a:t>
            </a:r>
          </a:p>
          <a:p>
            <a:pPr algn="ctr"/>
            <a:r>
              <a:rPr lang="en-US" sz="3600" dirty="0" err="1">
                <a:solidFill>
                  <a:schemeClr val="accent2"/>
                </a:solidFill>
              </a:rPr>
              <a:t>Bitirme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 err="1">
                <a:solidFill>
                  <a:schemeClr val="accent2"/>
                </a:solidFill>
              </a:rPr>
              <a:t>Projesi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22" name="Google Shape;1088;p38">
            <a:extLst>
              <a:ext uri="{FF2B5EF4-FFF2-40B4-BE49-F238E27FC236}">
                <a16:creationId xmlns:a16="http://schemas.microsoft.com/office/drawing/2014/main" id="{E063EBBF-E8D7-4EA4-8F1D-C13A9E52EAB4}"/>
              </a:ext>
            </a:extLst>
          </p:cNvPr>
          <p:cNvSpPr txBox="1">
            <a:spLocks/>
          </p:cNvSpPr>
          <p:nvPr/>
        </p:nvSpPr>
        <p:spPr>
          <a:xfrm>
            <a:off x="5804247" y="3595409"/>
            <a:ext cx="177209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>
              <a:buClr>
                <a:schemeClr val="lt1"/>
              </a:buClr>
              <a:buSzPts val="12000"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34" name="Picture 10" descr="Kodluyoruz – Medium">
            <a:extLst>
              <a:ext uri="{FF2B5EF4-FFF2-40B4-BE49-F238E27FC236}">
                <a16:creationId xmlns:a16="http://schemas.microsoft.com/office/drawing/2014/main" id="{1AFA75CB-6D56-451A-999D-076A489B8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726" y="3239648"/>
            <a:ext cx="1069327" cy="91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rsa Büyükşehir Belediyesi Logo PNG Vector (AI) Free Download">
            <a:extLst>
              <a:ext uri="{FF2B5EF4-FFF2-40B4-BE49-F238E27FC236}">
                <a16:creationId xmlns:a16="http://schemas.microsoft.com/office/drawing/2014/main" id="{BB28BA58-5DA6-47F0-9456-B58A6EDCD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476" y="3224434"/>
            <a:ext cx="639283" cy="84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68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088;p38">
            <a:extLst>
              <a:ext uri="{FF2B5EF4-FFF2-40B4-BE49-F238E27FC236}">
                <a16:creationId xmlns:a16="http://schemas.microsoft.com/office/drawing/2014/main" id="{E063EBBF-E8D7-4EA4-8F1D-C13A9E52EAB4}"/>
              </a:ext>
            </a:extLst>
          </p:cNvPr>
          <p:cNvSpPr txBox="1">
            <a:spLocks/>
          </p:cNvSpPr>
          <p:nvPr/>
        </p:nvSpPr>
        <p:spPr>
          <a:xfrm>
            <a:off x="5804247" y="3595409"/>
            <a:ext cx="177209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>
              <a:buClr>
                <a:schemeClr val="lt1"/>
              </a:buClr>
              <a:buSzPts val="12000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Google Shape;1088;p38">
            <a:extLst>
              <a:ext uri="{FF2B5EF4-FFF2-40B4-BE49-F238E27FC236}">
                <a16:creationId xmlns:a16="http://schemas.microsoft.com/office/drawing/2014/main" id="{DF2C94ED-AD3B-44D9-8364-3D116CC64EC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998" y="355385"/>
            <a:ext cx="6725558" cy="3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lt1"/>
              </a:buClr>
              <a:buSzPts val="12000"/>
            </a:pPr>
            <a:r>
              <a:rPr lang="en-US" sz="2500" dirty="0" err="1">
                <a:solidFill>
                  <a:schemeClr val="bg1"/>
                </a:solidFill>
                <a:sym typeface="Arial"/>
              </a:rPr>
              <a:t>Proje</a:t>
            </a:r>
            <a:r>
              <a:rPr lang="en-US" sz="2500" dirty="0">
                <a:solidFill>
                  <a:schemeClr val="bg1"/>
                </a:solidFill>
                <a:sym typeface="Arial"/>
              </a:rPr>
              <a:t> </a:t>
            </a:r>
            <a:r>
              <a:rPr lang="en-US" sz="2500" dirty="0" err="1">
                <a:solidFill>
                  <a:schemeClr val="bg1"/>
                </a:solidFill>
                <a:sym typeface="Arial"/>
              </a:rPr>
              <a:t>Hakkında</a:t>
            </a:r>
            <a:endParaRPr sz="2500" dirty="0">
              <a:solidFill>
                <a:schemeClr val="bg1"/>
              </a:solidFill>
            </a:endParaRPr>
          </a:p>
        </p:txBody>
      </p:sp>
      <p:sp>
        <p:nvSpPr>
          <p:cNvPr id="31" name="Google Shape;1088;p38">
            <a:extLst>
              <a:ext uri="{FF2B5EF4-FFF2-40B4-BE49-F238E27FC236}">
                <a16:creationId xmlns:a16="http://schemas.microsoft.com/office/drawing/2014/main" id="{6E626210-157B-4A08-A142-C1533D20BA17}"/>
              </a:ext>
            </a:extLst>
          </p:cNvPr>
          <p:cNvSpPr txBox="1">
            <a:spLocks/>
          </p:cNvSpPr>
          <p:nvPr/>
        </p:nvSpPr>
        <p:spPr>
          <a:xfrm>
            <a:off x="70997" y="1466673"/>
            <a:ext cx="8775289" cy="347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chemeClr val="lt1"/>
              </a:buClr>
              <a:buSzPts val="12000"/>
            </a:pPr>
            <a:r>
              <a:rPr lang="en-US" sz="1800" dirty="0">
                <a:solidFill>
                  <a:schemeClr val="bg1"/>
                </a:solidFill>
              </a:rPr>
              <a:t>* </a:t>
            </a:r>
            <a:r>
              <a:rPr lang="en-US" sz="1800" dirty="0" err="1">
                <a:solidFill>
                  <a:schemeClr val="bg1"/>
                </a:solidFill>
              </a:rPr>
              <a:t>Projenin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Amacı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buClr>
                <a:schemeClr val="lt1"/>
              </a:buClr>
              <a:buSzPts val="12000"/>
            </a:pPr>
            <a:r>
              <a:rPr lang="en-US" sz="1800" dirty="0">
                <a:solidFill>
                  <a:schemeClr val="bg1"/>
                </a:solidFill>
              </a:rPr>
              <a:t>- </a:t>
            </a:r>
            <a:r>
              <a:rPr lang="en-US" sz="1800" dirty="0" err="1">
                <a:solidFill>
                  <a:schemeClr val="bg1"/>
                </a:solidFill>
              </a:rPr>
              <a:t>Kredi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kartı</a:t>
            </a:r>
            <a:r>
              <a:rPr lang="en-US" sz="1800" dirty="0">
                <a:solidFill>
                  <a:schemeClr val="bg1"/>
                </a:solidFill>
              </a:rPr>
              <a:t> fraud (</a:t>
            </a:r>
            <a:r>
              <a:rPr lang="en-US" sz="1800" dirty="0" err="1">
                <a:solidFill>
                  <a:schemeClr val="bg1"/>
                </a:solidFill>
              </a:rPr>
              <a:t>sahtecilik</a:t>
            </a:r>
            <a:r>
              <a:rPr lang="en-US" sz="1800" dirty="0">
                <a:solidFill>
                  <a:schemeClr val="bg1"/>
                </a:solidFill>
              </a:rPr>
              <a:t>) </a:t>
            </a:r>
            <a:r>
              <a:rPr lang="en-US" sz="1800" dirty="0" err="1">
                <a:solidFill>
                  <a:schemeClr val="bg1"/>
                </a:solidFill>
              </a:rPr>
              <a:t>vakalarının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tahminlenmesi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>
              <a:buClr>
                <a:schemeClr val="lt1"/>
              </a:buClr>
              <a:buSzPts val="12000"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buClr>
                <a:schemeClr val="lt1"/>
              </a:buClr>
              <a:buSzPts val="12000"/>
            </a:pPr>
            <a:r>
              <a:rPr lang="en-US" sz="1800" dirty="0">
                <a:solidFill>
                  <a:schemeClr val="bg1"/>
                </a:solidFill>
              </a:rPr>
              <a:t>*</a:t>
            </a:r>
            <a:r>
              <a:rPr lang="en-US" sz="1800" dirty="0" err="1">
                <a:solidFill>
                  <a:schemeClr val="bg1"/>
                </a:solidFill>
              </a:rPr>
              <a:t>Proje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Veri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Seti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buClr>
                <a:schemeClr val="lt1"/>
              </a:buClr>
              <a:buSzPts val="12000"/>
            </a:pPr>
            <a:r>
              <a:rPr lang="en-US" sz="1800" dirty="0">
                <a:solidFill>
                  <a:schemeClr val="bg1"/>
                </a:solidFill>
              </a:rPr>
              <a:t>- 50 </a:t>
            </a:r>
            <a:r>
              <a:rPr lang="en-US" sz="1800" dirty="0" err="1">
                <a:solidFill>
                  <a:schemeClr val="bg1"/>
                </a:solidFill>
              </a:rPr>
              <a:t>bağımsız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değişken</a:t>
            </a:r>
            <a:r>
              <a:rPr lang="en-US" sz="1800" dirty="0">
                <a:solidFill>
                  <a:schemeClr val="bg1"/>
                </a:solidFill>
              </a:rPr>
              <a:t>, 1 </a:t>
            </a:r>
            <a:r>
              <a:rPr lang="en-US" sz="1800" dirty="0" err="1">
                <a:solidFill>
                  <a:schemeClr val="bg1"/>
                </a:solidFill>
              </a:rPr>
              <a:t>taget</a:t>
            </a:r>
            <a:r>
              <a:rPr lang="en-US" sz="1800" dirty="0">
                <a:solidFill>
                  <a:schemeClr val="bg1"/>
                </a:solidFill>
              </a:rPr>
              <a:t> value ve 1 index </a:t>
            </a:r>
            <a:r>
              <a:rPr lang="en-US" sz="1800" dirty="0" err="1">
                <a:solidFill>
                  <a:schemeClr val="bg1"/>
                </a:solidFill>
              </a:rPr>
              <a:t>key’den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oluşan</a:t>
            </a:r>
            <a:r>
              <a:rPr lang="en-US" sz="1800" dirty="0">
                <a:solidFill>
                  <a:schemeClr val="bg1"/>
                </a:solidFill>
              </a:rPr>
              <a:t> 5626 </a:t>
            </a:r>
            <a:r>
              <a:rPr lang="en-US" sz="1800" dirty="0" err="1">
                <a:solidFill>
                  <a:schemeClr val="bg1"/>
                </a:solidFill>
              </a:rPr>
              <a:t>satırlı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bir</a:t>
            </a:r>
            <a:r>
              <a:rPr lang="en-US" sz="1800" dirty="0">
                <a:solidFill>
                  <a:schemeClr val="bg1"/>
                </a:solidFill>
              </a:rPr>
              <a:t> imbalance </a:t>
            </a:r>
            <a:r>
              <a:rPr lang="en-US" sz="1800" dirty="0" err="1">
                <a:solidFill>
                  <a:schemeClr val="bg1"/>
                </a:solidFill>
              </a:rPr>
              <a:t>veri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seti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>
              <a:buClr>
                <a:schemeClr val="lt1"/>
              </a:buClr>
              <a:buSzPts val="12000"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buClr>
                <a:schemeClr val="lt1"/>
              </a:buClr>
              <a:buSzPts val="12000"/>
            </a:pPr>
            <a:r>
              <a:rPr lang="en-US" sz="1800" dirty="0">
                <a:solidFill>
                  <a:schemeClr val="bg1"/>
                </a:solidFill>
              </a:rPr>
              <a:t>* Problem ve </a:t>
            </a:r>
            <a:r>
              <a:rPr lang="en-US" sz="1800" dirty="0" err="1">
                <a:solidFill>
                  <a:schemeClr val="bg1"/>
                </a:solidFill>
              </a:rPr>
              <a:t>Beklenti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buClr>
                <a:schemeClr val="lt1"/>
              </a:buClr>
              <a:buSzPts val="12000"/>
            </a:pPr>
            <a:r>
              <a:rPr lang="en-US" sz="1800" dirty="0">
                <a:solidFill>
                  <a:schemeClr val="bg1"/>
                </a:solidFill>
              </a:rPr>
              <a:t>- Target Value </a:t>
            </a:r>
            <a:r>
              <a:rPr lang="en-US" sz="1800" dirty="0" err="1">
                <a:solidFill>
                  <a:schemeClr val="bg1"/>
                </a:solidFill>
              </a:rPr>
              <a:t>tahmini</a:t>
            </a:r>
            <a:r>
              <a:rPr lang="en-US" sz="1800" dirty="0">
                <a:solidFill>
                  <a:schemeClr val="bg1"/>
                </a:solidFill>
              </a:rPr>
              <a:t>. (1 ve 0) Bu </a:t>
            </a:r>
            <a:r>
              <a:rPr lang="en-US" sz="1800" dirty="0" err="1">
                <a:solidFill>
                  <a:schemeClr val="bg1"/>
                </a:solidFill>
              </a:rPr>
              <a:t>tahmini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yaparken</a:t>
            </a:r>
            <a:r>
              <a:rPr lang="en-US" sz="1800" dirty="0">
                <a:solidFill>
                  <a:schemeClr val="bg1"/>
                </a:solidFill>
              </a:rPr>
              <a:t> evaluation metric </a:t>
            </a:r>
            <a:r>
              <a:rPr lang="en-US" sz="1800" dirty="0" err="1">
                <a:solidFill>
                  <a:schemeClr val="bg1"/>
                </a:solidFill>
              </a:rPr>
              <a:t>olarak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aşağıdaki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formülizasyon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gözetilmelidir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>
              <a:buClr>
                <a:schemeClr val="lt1"/>
              </a:buClr>
              <a:buSzPts val="12000"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buClr>
                <a:schemeClr val="lt1"/>
              </a:buClr>
              <a:buSzPts val="12000"/>
            </a:pPr>
            <a:r>
              <a:rPr lang="en-US" sz="1800" dirty="0">
                <a:solidFill>
                  <a:schemeClr val="bg1"/>
                </a:solidFill>
              </a:rPr>
              <a:t>1) Recall (0) / Recall (1) &lt;= 0.025 </a:t>
            </a:r>
          </a:p>
          <a:p>
            <a:pPr>
              <a:buClr>
                <a:schemeClr val="lt1"/>
              </a:buClr>
              <a:buSzPts val="12000"/>
            </a:pPr>
            <a:r>
              <a:rPr lang="en-US" sz="1800" dirty="0">
                <a:solidFill>
                  <a:schemeClr val="bg1"/>
                </a:solidFill>
              </a:rPr>
              <a:t>2) ( Recall (0) + Recall (1) ) / 2 &gt;= 0.75</a:t>
            </a:r>
          </a:p>
          <a:p>
            <a:pPr>
              <a:buClr>
                <a:schemeClr val="lt1"/>
              </a:buClr>
              <a:buSzPts val="12000"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buClr>
                <a:schemeClr val="lt1"/>
              </a:buClr>
              <a:buSzPts val="12000"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FD20CC-BB39-4717-BEDD-29889D6124D4}"/>
              </a:ext>
            </a:extLst>
          </p:cNvPr>
          <p:cNvSpPr/>
          <p:nvPr/>
        </p:nvSpPr>
        <p:spPr>
          <a:xfrm>
            <a:off x="70998" y="667233"/>
            <a:ext cx="8775289" cy="3791354"/>
          </a:xfrm>
          <a:prstGeom prst="rect">
            <a:avLst/>
          </a:prstGeom>
          <a:noFill/>
          <a:ln>
            <a:solidFill>
              <a:srgbClr val="00C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0" descr="Kodluyoruz – Medium">
            <a:extLst>
              <a:ext uri="{FF2B5EF4-FFF2-40B4-BE49-F238E27FC236}">
                <a16:creationId xmlns:a16="http://schemas.microsoft.com/office/drawing/2014/main" id="{42CB1E51-6AF4-4A4F-BC4C-A03FADBB5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333" y="4592909"/>
            <a:ext cx="677667" cy="5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Bursa Büyükşehir Belediyesi Logo PNG Vector (AI) Free Download">
            <a:extLst>
              <a:ext uri="{FF2B5EF4-FFF2-40B4-BE49-F238E27FC236}">
                <a16:creationId xmlns:a16="http://schemas.microsoft.com/office/drawing/2014/main" id="{F9D2140E-4549-4A10-A2D5-499FCD70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654" y="4587544"/>
            <a:ext cx="399348" cy="52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84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088;p38">
            <a:extLst>
              <a:ext uri="{FF2B5EF4-FFF2-40B4-BE49-F238E27FC236}">
                <a16:creationId xmlns:a16="http://schemas.microsoft.com/office/drawing/2014/main" id="{E063EBBF-E8D7-4EA4-8F1D-C13A9E52EAB4}"/>
              </a:ext>
            </a:extLst>
          </p:cNvPr>
          <p:cNvSpPr txBox="1">
            <a:spLocks/>
          </p:cNvSpPr>
          <p:nvPr/>
        </p:nvSpPr>
        <p:spPr>
          <a:xfrm>
            <a:off x="5804247" y="3595409"/>
            <a:ext cx="177209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>
              <a:buClr>
                <a:schemeClr val="lt1"/>
              </a:buClr>
              <a:buSzPts val="12000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Google Shape;1088;p38">
            <a:extLst>
              <a:ext uri="{FF2B5EF4-FFF2-40B4-BE49-F238E27FC236}">
                <a16:creationId xmlns:a16="http://schemas.microsoft.com/office/drawing/2014/main" id="{DF2C94ED-AD3B-44D9-8364-3D116CC64EC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998" y="355385"/>
            <a:ext cx="6725558" cy="31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lt1"/>
              </a:buClr>
              <a:buSzPts val="12000"/>
            </a:pPr>
            <a:r>
              <a:rPr lang="en-US" sz="2500" dirty="0" err="1">
                <a:solidFill>
                  <a:schemeClr val="bg1"/>
                </a:solidFill>
                <a:sym typeface="Arial"/>
              </a:rPr>
              <a:t>Notlar</a:t>
            </a:r>
            <a:endParaRPr sz="2500" dirty="0">
              <a:solidFill>
                <a:schemeClr val="bg1"/>
              </a:solidFill>
            </a:endParaRPr>
          </a:p>
        </p:txBody>
      </p:sp>
      <p:sp>
        <p:nvSpPr>
          <p:cNvPr id="31" name="Google Shape;1088;p38">
            <a:extLst>
              <a:ext uri="{FF2B5EF4-FFF2-40B4-BE49-F238E27FC236}">
                <a16:creationId xmlns:a16="http://schemas.microsoft.com/office/drawing/2014/main" id="{6E626210-157B-4A08-A142-C1533D20BA17}"/>
              </a:ext>
            </a:extLst>
          </p:cNvPr>
          <p:cNvSpPr txBox="1">
            <a:spLocks/>
          </p:cNvSpPr>
          <p:nvPr/>
        </p:nvSpPr>
        <p:spPr>
          <a:xfrm>
            <a:off x="70998" y="988289"/>
            <a:ext cx="8775289" cy="347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chemeClr val="lt1"/>
              </a:buClr>
              <a:buSzPts val="12000"/>
            </a:pPr>
            <a:r>
              <a:rPr lang="en-US" sz="1800" dirty="0">
                <a:solidFill>
                  <a:schemeClr val="bg1"/>
                </a:solidFill>
              </a:rPr>
              <a:t>- </a:t>
            </a:r>
            <a:r>
              <a:rPr lang="en-US" sz="1800" dirty="0" err="1">
                <a:solidFill>
                  <a:schemeClr val="bg1"/>
                </a:solidFill>
              </a:rPr>
              <a:t>Tahmin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yaparken</a:t>
            </a:r>
            <a:r>
              <a:rPr lang="en-US" sz="1800" dirty="0">
                <a:solidFill>
                  <a:schemeClr val="bg1"/>
                </a:solidFill>
              </a:rPr>
              <a:t> classification </a:t>
            </a:r>
            <a:r>
              <a:rPr lang="en-US" sz="1800" dirty="0" err="1">
                <a:solidFill>
                  <a:schemeClr val="bg1"/>
                </a:solidFill>
              </a:rPr>
              <a:t>algoritmaları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veya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tercihe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göre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regresyon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algoritmaları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kullanılabilir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>
              <a:buClr>
                <a:schemeClr val="lt1"/>
              </a:buClr>
              <a:buSzPts val="12000"/>
            </a:pPr>
            <a:r>
              <a:rPr lang="en-US" sz="1800" dirty="0">
                <a:solidFill>
                  <a:schemeClr val="bg1"/>
                </a:solidFill>
              </a:rPr>
              <a:t>- </a:t>
            </a:r>
            <a:r>
              <a:rPr lang="en-US" sz="1800" dirty="0" err="1">
                <a:solidFill>
                  <a:schemeClr val="bg1"/>
                </a:solidFill>
              </a:rPr>
              <a:t>Regresyon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uygulayacaklar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için</a:t>
            </a:r>
            <a:r>
              <a:rPr lang="en-US" sz="1800" dirty="0">
                <a:solidFill>
                  <a:schemeClr val="bg1"/>
                </a:solidFill>
              </a:rPr>
              <a:t>; probabilistic </a:t>
            </a:r>
            <a:r>
              <a:rPr lang="en-US" sz="1800" dirty="0" err="1">
                <a:solidFill>
                  <a:schemeClr val="bg1"/>
                </a:solidFill>
              </a:rPr>
              <a:t>değerler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belirlenecek</a:t>
            </a:r>
            <a:r>
              <a:rPr lang="en-US" sz="1800" dirty="0">
                <a:solidFill>
                  <a:schemeClr val="bg1"/>
                </a:solidFill>
              </a:rPr>
              <a:t> threshold </a:t>
            </a:r>
            <a:r>
              <a:rPr lang="en-US" sz="1800" dirty="0" err="1">
                <a:solidFill>
                  <a:schemeClr val="bg1"/>
                </a:solidFill>
              </a:rPr>
              <a:t>değerine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göre</a:t>
            </a:r>
            <a:r>
              <a:rPr lang="en-US" sz="1800" dirty="0">
                <a:solidFill>
                  <a:schemeClr val="bg1"/>
                </a:solidFill>
              </a:rPr>
              <a:t> 1 ve 0 </a:t>
            </a:r>
            <a:r>
              <a:rPr lang="en-US" sz="1800" dirty="0" err="1">
                <a:solidFill>
                  <a:schemeClr val="bg1"/>
                </a:solidFill>
              </a:rPr>
              <a:t>olarak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dönüştürülmelidir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>
              <a:buClr>
                <a:schemeClr val="lt1"/>
              </a:buClr>
              <a:buSzPts val="12000"/>
            </a:pPr>
            <a:r>
              <a:rPr lang="en-US" sz="1800" dirty="0">
                <a:solidFill>
                  <a:schemeClr val="bg1"/>
                </a:solidFill>
              </a:rPr>
              <a:t>- Boosting </a:t>
            </a:r>
            <a:r>
              <a:rPr lang="en-US" sz="1800" dirty="0" err="1">
                <a:solidFill>
                  <a:schemeClr val="bg1"/>
                </a:solidFill>
              </a:rPr>
              <a:t>modelleriyle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ensamble</a:t>
            </a:r>
            <a:r>
              <a:rPr lang="en-US" sz="1800" dirty="0">
                <a:solidFill>
                  <a:schemeClr val="bg1"/>
                </a:solidFill>
              </a:rPr>
              <a:t> model </a:t>
            </a:r>
            <a:r>
              <a:rPr lang="en-US" sz="1800" dirty="0" err="1">
                <a:solidFill>
                  <a:schemeClr val="bg1"/>
                </a:solidFill>
              </a:rPr>
              <a:t>oluşturulması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beklenmektedir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>
              <a:buClr>
                <a:schemeClr val="lt1"/>
              </a:buClr>
              <a:buSzPts val="12000"/>
            </a:pPr>
            <a:r>
              <a:rPr lang="en-US" sz="1800" dirty="0">
                <a:solidFill>
                  <a:schemeClr val="bg1"/>
                </a:solidFill>
              </a:rPr>
              <a:t>- Train test split </a:t>
            </a:r>
            <a:r>
              <a:rPr lang="en-US" sz="1800" dirty="0" err="1">
                <a:solidFill>
                  <a:schemeClr val="bg1"/>
                </a:solidFill>
              </a:rPr>
              <a:t>için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verinin</a:t>
            </a:r>
            <a:r>
              <a:rPr lang="en-US" sz="1800" dirty="0">
                <a:solidFill>
                  <a:schemeClr val="bg1"/>
                </a:solidFill>
              </a:rPr>
              <a:t> 20%’sinin </a:t>
            </a:r>
            <a:r>
              <a:rPr lang="en-US" sz="1800" dirty="0" err="1">
                <a:solidFill>
                  <a:schemeClr val="bg1"/>
                </a:solidFill>
              </a:rPr>
              <a:t>ayrılması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istenmektedir</a:t>
            </a:r>
            <a:r>
              <a:rPr lang="en-US" sz="1800" dirty="0">
                <a:solidFill>
                  <a:schemeClr val="bg1"/>
                </a:solidFill>
              </a:rPr>
              <a:t>. Split </a:t>
            </a:r>
            <a:r>
              <a:rPr lang="en-US" sz="1800" dirty="0" err="1">
                <a:solidFill>
                  <a:schemeClr val="bg1"/>
                </a:solidFill>
              </a:rPr>
              <a:t>işlemini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skelearn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kütüphanesiyle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sınıfların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oranlarını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bozmayacak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şekilde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veya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manuel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olarak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yapabilirsiniz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>
              <a:buClr>
                <a:schemeClr val="lt1"/>
              </a:buClr>
              <a:buSzPts val="12000"/>
            </a:pPr>
            <a:r>
              <a:rPr lang="en-US" sz="1800" dirty="0">
                <a:solidFill>
                  <a:schemeClr val="bg1"/>
                </a:solidFill>
              </a:rPr>
              <a:t>- Cross validation, encoding, hyperparameter optimization </a:t>
            </a:r>
            <a:r>
              <a:rPr lang="en-US" sz="1800" dirty="0" err="1">
                <a:solidFill>
                  <a:schemeClr val="bg1"/>
                </a:solidFill>
              </a:rPr>
              <a:t>yapılmalıdır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>
              <a:buClr>
                <a:schemeClr val="lt1"/>
              </a:buClr>
              <a:buSzPts val="12000"/>
            </a:pPr>
            <a:r>
              <a:rPr lang="en-US" sz="1800" dirty="0">
                <a:solidFill>
                  <a:schemeClr val="bg1"/>
                </a:solidFill>
              </a:rPr>
              <a:t>- Test </a:t>
            </a:r>
            <a:r>
              <a:rPr lang="en-US" sz="1800" dirty="0" err="1">
                <a:solidFill>
                  <a:schemeClr val="bg1"/>
                </a:solidFill>
              </a:rPr>
              <a:t>datasının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üzerinden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yapılan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tahminlerin</a:t>
            </a:r>
            <a:r>
              <a:rPr lang="en-US" sz="1800" dirty="0">
                <a:solidFill>
                  <a:schemeClr val="bg1"/>
                </a:solidFill>
              </a:rPr>
              <a:t> classification report ve confusion </a:t>
            </a:r>
            <a:r>
              <a:rPr lang="en-US" sz="1800" dirty="0" err="1">
                <a:solidFill>
                  <a:schemeClr val="bg1"/>
                </a:solidFill>
              </a:rPr>
              <a:t>matrixleri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sunuma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mutlaka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eklenmeli</a:t>
            </a:r>
            <a:r>
              <a:rPr lang="en-US" sz="1800" dirty="0">
                <a:solidFill>
                  <a:schemeClr val="bg1"/>
                </a:solidFill>
              </a:rPr>
              <a:t> ve </a:t>
            </a:r>
            <a:r>
              <a:rPr lang="en-US" sz="1800" dirty="0" err="1">
                <a:solidFill>
                  <a:schemeClr val="bg1"/>
                </a:solidFill>
              </a:rPr>
              <a:t>sonuçlar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bunlar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üzerinden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anlatılmalıdır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>
              <a:buClr>
                <a:schemeClr val="lt1"/>
              </a:buClr>
              <a:buSzPts val="12000"/>
            </a:pPr>
            <a:r>
              <a:rPr lang="en-US" sz="1800" dirty="0">
                <a:solidFill>
                  <a:schemeClr val="bg1"/>
                </a:solidFill>
              </a:rPr>
              <a:t>- </a:t>
            </a:r>
            <a:r>
              <a:rPr lang="en-US" sz="1800" dirty="0" err="1">
                <a:solidFill>
                  <a:schemeClr val="bg1"/>
                </a:solidFill>
              </a:rPr>
              <a:t>Undersampling</a:t>
            </a:r>
            <a:r>
              <a:rPr lang="en-US" sz="1800" dirty="0">
                <a:solidFill>
                  <a:schemeClr val="bg1"/>
                </a:solidFill>
              </a:rPr>
              <a:t> ve Oversampling </a:t>
            </a:r>
            <a:r>
              <a:rPr lang="en-US" sz="1800" dirty="0" err="1">
                <a:solidFill>
                  <a:schemeClr val="bg1"/>
                </a:solidFill>
              </a:rPr>
              <a:t>yöntemleri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kademeli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olarak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kullanılabilir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>
              <a:buClr>
                <a:schemeClr val="lt1"/>
              </a:buClr>
              <a:buSzPts val="12000"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buClr>
                <a:schemeClr val="lt1"/>
              </a:buClr>
              <a:buSzPts val="12000"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FD20CC-BB39-4717-BEDD-29889D6124D4}"/>
              </a:ext>
            </a:extLst>
          </p:cNvPr>
          <p:cNvSpPr/>
          <p:nvPr/>
        </p:nvSpPr>
        <p:spPr>
          <a:xfrm>
            <a:off x="70998" y="667233"/>
            <a:ext cx="8775289" cy="3791354"/>
          </a:xfrm>
          <a:prstGeom prst="rect">
            <a:avLst/>
          </a:prstGeom>
          <a:noFill/>
          <a:ln>
            <a:solidFill>
              <a:srgbClr val="00C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0" descr="Kodluyoruz – Medium">
            <a:extLst>
              <a:ext uri="{FF2B5EF4-FFF2-40B4-BE49-F238E27FC236}">
                <a16:creationId xmlns:a16="http://schemas.microsoft.com/office/drawing/2014/main" id="{42CB1E51-6AF4-4A4F-BC4C-A03FADBB5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333" y="4592909"/>
            <a:ext cx="677667" cy="5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Bursa Büyükşehir Belediyesi Logo PNG Vector (AI) Free Download">
            <a:extLst>
              <a:ext uri="{FF2B5EF4-FFF2-40B4-BE49-F238E27FC236}">
                <a16:creationId xmlns:a16="http://schemas.microsoft.com/office/drawing/2014/main" id="{F9D2140E-4549-4A10-A2D5-499FCD70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654" y="4587544"/>
            <a:ext cx="399348" cy="52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63461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20489</TotalTime>
  <Words>203</Words>
  <Application>Microsoft Office PowerPoint</Application>
  <PresentationFormat>On-screen Show (16:9)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Maven Pro</vt:lpstr>
      <vt:lpstr>Share Tech</vt:lpstr>
      <vt:lpstr>Data Science Consulting by Slidesgo</vt:lpstr>
      <vt:lpstr>PowerPoint Presentation</vt:lpstr>
      <vt:lpstr>Proje Hakkında</vt:lpstr>
      <vt:lpstr>Notlar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Bilimi ve Yapay Zeka İş Planlaması</dc:title>
  <dc:creator>MERT TURKYILMAZ</dc:creator>
  <cp:lastModifiedBy>Mert Türkyılmaz (SFS)</cp:lastModifiedBy>
  <cp:revision>119</cp:revision>
  <dcterms:modified xsi:type="dcterms:W3CDTF">2023-07-03T19:09:36Z</dcterms:modified>
</cp:coreProperties>
</file>